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74" r:id="rId2"/>
    <p:sldId id="275" r:id="rId3"/>
    <p:sldId id="256" r:id="rId4"/>
    <p:sldId id="258" r:id="rId5"/>
    <p:sldId id="257" r:id="rId6"/>
    <p:sldId id="259" r:id="rId7"/>
    <p:sldId id="262" r:id="rId8"/>
    <p:sldId id="276" r:id="rId9"/>
    <p:sldId id="260" r:id="rId10"/>
    <p:sldId id="261" r:id="rId11"/>
    <p:sldId id="263" r:id="rId12"/>
    <p:sldId id="264" r:id="rId13"/>
    <p:sldId id="265" r:id="rId14"/>
    <p:sldId id="266" r:id="rId15"/>
    <p:sldId id="267" r:id="rId16"/>
    <p:sldId id="268" r:id="rId17"/>
    <p:sldId id="269" r:id="rId18"/>
    <p:sldId id="271" r:id="rId19"/>
    <p:sldId id="272" r:id="rId20"/>
    <p:sldId id="273"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389"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B9F65-889C-44B7-BCEA-8F5930A3641E}" type="datetimeFigureOut">
              <a:rPr lang="en-US" smtClean="0"/>
              <a:pPr/>
              <a:t>5/5/2010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4C4760-9F36-4834-960C-0BA8FFA78B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 graphics example , change the title may be</a:t>
            </a:r>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a:t>
            </a:r>
            <a:r>
              <a:rPr lang="en-US" baseline="0" dirty="0" smtClean="0"/>
              <a:t> the above </a:t>
            </a:r>
            <a:r>
              <a:rPr lang="en-US" baseline="0" dirty="0" err="1" smtClean="0"/>
              <a:t>pics</a:t>
            </a:r>
            <a:r>
              <a:rPr lang="en-US" baseline="0" dirty="0" smtClean="0"/>
              <a:t> horse head(see folder)….foot doesn’t look nice</a:t>
            </a:r>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Dihedral angles are within specified value for simple vertex, boundary</a:t>
            </a:r>
            <a:r>
              <a:rPr lang="en-US" baseline="0" dirty="0" smtClean="0"/>
              <a:t> vertex, Feature edge exist when the dihedral angle is greater than the specified value.</a:t>
            </a:r>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4C4760-9F36-4834-960C-0BA8FFA78BC7}"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D05440AD-DA9F-416C-B8D0-F61F2510AECA}" type="datetimeFigureOut">
              <a:rPr lang="en-US"/>
              <a:pPr>
                <a:defRPr/>
              </a:pPr>
              <a:t>5/5/2010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301970CE-D9FC-405F-9737-5DADF48FF2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457BC6-F4C2-43DA-904F-7ACB0DE5123F}"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D2E6398-F4BB-490F-A6D3-FB26E868CE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B767D9-E1F7-4C56-AFE3-5212F05A5FBC}"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9D6541-D66B-4C3D-BC39-7E2818FAB4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4D736D9-B0D8-412A-A5E8-3022B7BFB2F4}"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7DED54C-BD17-472C-8175-FB46C2BF18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DB01838-31B4-4077-B95B-6A39C785B2D0}" type="datetimeFigureOut">
              <a:rPr lang="en-US"/>
              <a:pPr>
                <a:defRPr/>
              </a:pPr>
              <a:t>5/5/2010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9D78AFB-08E4-4FCF-8EDC-057A62C8C56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23E4106-CBD2-4708-BEE3-0D3D728894E9}" type="datetimeFigureOut">
              <a:rPr lang="en-US"/>
              <a:pPr>
                <a:defRPr/>
              </a:pPr>
              <a:t>5/5/2010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AB55CD9-967C-47F8-BDDD-E3D90115A7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A654A46-41F4-4CEA-8B1C-77282C90CF2A}" type="datetimeFigureOut">
              <a:rPr lang="en-US"/>
              <a:pPr>
                <a:defRPr/>
              </a:pPr>
              <a:t>5/5/2010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487DC40-AED1-49C6-A38E-3BF0DF81131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1850B0A-CD7D-43A7-9B2F-6F742AD60F82}" type="datetimeFigureOut">
              <a:rPr lang="en-US"/>
              <a:pPr>
                <a:defRPr/>
              </a:pPr>
              <a:t>5/5/2010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57E8F51-C2A8-4EFA-9B7D-0400A7F866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8626972-AC48-47D7-93E8-747913A923D4}" type="datetimeFigureOut">
              <a:rPr lang="en-US"/>
              <a:pPr>
                <a:defRPr/>
              </a:pPr>
              <a:t>5/5/2010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0185215-7FC2-4E82-807C-729752B126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1331DB1-80A4-4A7F-8E42-3751507C601C}" type="datetimeFigureOut">
              <a:rPr lang="en-US"/>
              <a:pPr>
                <a:defRPr/>
              </a:pPr>
              <a:t>5/5/2010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99CDBA8-EF9D-436F-ACEC-7E1884E60D3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783E6AC3-1181-4667-93B2-4330B6F13254}" type="datetimeFigureOut">
              <a:rPr lang="en-US"/>
              <a:pPr>
                <a:defRPr/>
              </a:pPr>
              <a:t>5/5/2010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CAF3243F-55F7-41F8-8104-53A112BF781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042A6E71-7EAC-49B0-95DE-F3BE65A026FD}" type="datetimeFigureOut">
              <a:rPr lang="en-US"/>
              <a:pPr>
                <a:defRPr/>
              </a:pPr>
              <a:t>5/5/2010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D7B16701-2645-4EF7-B635-311D5A2075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9" r:id="rId6"/>
    <p:sldLayoutId id="2147483692" r:id="rId7"/>
    <p:sldLayoutId id="2147483700" r:id="rId8"/>
    <p:sldLayoutId id="2147483701" r:id="rId9"/>
    <p:sldLayoutId id="2147483693" r:id="rId10"/>
    <p:sldLayoutId id="214748369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0.png"/><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image" Target="../media/image15.png"/><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sz="3500" dirty="0" smtClean="0"/>
              <a:t>Critique by Dr. </a:t>
            </a:r>
            <a:r>
              <a:rPr lang="en-US" sz="3500" dirty="0" err="1" smtClean="0"/>
              <a:t>Onufriev</a:t>
            </a:r>
            <a:endParaRPr lang="en-US" sz="3500" dirty="0"/>
          </a:p>
        </p:txBody>
      </p:sp>
      <p:sp>
        <p:nvSpPr>
          <p:cNvPr id="4" name="Content Placeholder 3"/>
          <p:cNvSpPr>
            <a:spLocks noGrp="1"/>
          </p:cNvSpPr>
          <p:nvPr>
            <p:ph idx="1"/>
          </p:nvPr>
        </p:nvSpPr>
        <p:spPr>
          <a:xfrm>
            <a:off x="457200" y="1219200"/>
            <a:ext cx="8229600" cy="5410200"/>
          </a:xfrm>
        </p:spPr>
        <p:txBody>
          <a:bodyPr/>
          <a:lstStyle/>
          <a:p>
            <a:r>
              <a:rPr lang="en-US" sz="2000" dirty="0" smtClean="0"/>
              <a:t>Over-all: Very good idea to use more than one source. Good motivation (use of graphics). Good use of simplified, loosely defined -- but intuitive -- terms (e.g. "undisturbed"). Very good use of illustrative graphics for introduction of new concepts. Obviously, took quit a bit of effort to prepare the talk. This very serious effort offsets some of the drawbacks, see below.</a:t>
            </a:r>
          </a:p>
          <a:p>
            <a:r>
              <a:rPr lang="en-US" sz="2000" dirty="0" smtClean="0"/>
              <a:t>Critiques: 0. Outline! </a:t>
            </a:r>
          </a:p>
          <a:p>
            <a:r>
              <a:rPr lang="en-US" sz="2000" dirty="0" smtClean="0"/>
              <a:t>1. Perhaps too much time spent on "set up" details. Do we really need to deeply understand the differences between various vertex types? Wouldn't it be enough to know that there are several types, from simple to complex? </a:t>
            </a:r>
          </a:p>
          <a:p>
            <a:endParaRPr lang="en-US" sz="2000" dirty="0" smtClean="0"/>
          </a:p>
          <a:p>
            <a:r>
              <a:rPr lang="en-US" sz="2000" dirty="0" smtClean="0"/>
              <a:t>2. Likewise, just explain removal criterion for the "simple", and then mention that similar criteria exist for other types as well.</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lstStyle/>
          <a:p>
            <a:r>
              <a:rPr lang="en-US" sz="2200" dirty="0" smtClean="0"/>
              <a:t>Remove vertex from the mesh based on vertex classification characterizing local geometry</a:t>
            </a:r>
          </a:p>
          <a:p>
            <a:endParaRPr lang="en-US" sz="2200" dirty="0" smtClean="0"/>
          </a:p>
          <a:p>
            <a:endParaRPr lang="en-US" sz="2200" dirty="0" smtClean="0"/>
          </a:p>
          <a:p>
            <a:r>
              <a:rPr lang="en-US" sz="2200" dirty="0" smtClean="0"/>
              <a:t>Evaluate decimation Criterion</a:t>
            </a:r>
          </a:p>
          <a:p>
            <a:endParaRPr lang="en-US" sz="2200" dirty="0" smtClean="0"/>
          </a:p>
          <a:p>
            <a:endParaRPr lang="en-US" sz="2200" dirty="0" smtClean="0"/>
          </a:p>
          <a:p>
            <a:r>
              <a:rPr lang="en-US" sz="2200" dirty="0" smtClean="0"/>
              <a:t>Re-Triangulate </a:t>
            </a:r>
            <a:r>
              <a:rPr lang="en-US" sz="2200" dirty="0" smtClean="0"/>
              <a:t>the resulting hole</a:t>
            </a:r>
          </a:p>
        </p:txBody>
      </p:sp>
      <p:sp>
        <p:nvSpPr>
          <p:cNvPr id="3" name="Title 2"/>
          <p:cNvSpPr>
            <a:spLocks noGrp="1"/>
          </p:cNvSpPr>
          <p:nvPr>
            <p:ph type="title"/>
          </p:nvPr>
        </p:nvSpPr>
        <p:spPr>
          <a:xfrm>
            <a:off x="457200" y="274638"/>
            <a:ext cx="8229600" cy="944562"/>
          </a:xfrm>
        </p:spPr>
        <p:txBody>
          <a:bodyPr>
            <a:normAutofit fontScale="90000"/>
          </a:bodyPr>
          <a:lstStyle/>
          <a:p>
            <a:r>
              <a:rPr lang="en-US" sz="3200" dirty="0" smtClean="0"/>
              <a:t>Vertex Decimation (Schroeder’s algorithm)</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en-US" sz="3200" dirty="0" smtClean="0"/>
              <a:t>Classification of Vertices</a:t>
            </a:r>
            <a:endParaRPr lang="en-US" sz="3200" dirty="0"/>
          </a:p>
        </p:txBody>
      </p:sp>
      <p:grpSp>
        <p:nvGrpSpPr>
          <p:cNvPr id="61" name="Group 60"/>
          <p:cNvGrpSpPr/>
          <p:nvPr/>
        </p:nvGrpSpPr>
        <p:grpSpPr>
          <a:xfrm>
            <a:off x="457200" y="1143000"/>
            <a:ext cx="8338210" cy="5017532"/>
            <a:chOff x="457200" y="1143000"/>
            <a:chExt cx="8338210" cy="5017532"/>
          </a:xfrm>
          <a:solidFill>
            <a:schemeClr val="bg2"/>
          </a:solidFill>
        </p:grpSpPr>
        <p:cxnSp>
          <p:nvCxnSpPr>
            <p:cNvPr id="74" name="Straight Connector 73"/>
            <p:cNvCxnSpPr/>
            <p:nvPr/>
          </p:nvCxnSpPr>
          <p:spPr>
            <a:xfrm rot="10800000" flipV="1">
              <a:off x="4648200" y="2514600"/>
              <a:ext cx="609600" cy="3810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 name="Group 134"/>
            <p:cNvGrpSpPr/>
            <p:nvPr/>
          </p:nvGrpSpPr>
          <p:grpSpPr>
            <a:xfrm>
              <a:off x="457200" y="1143000"/>
              <a:ext cx="8338210" cy="5017532"/>
              <a:chOff x="533400" y="1143000"/>
              <a:chExt cx="8338210" cy="5017532"/>
            </a:xfrm>
            <a:grpFill/>
          </p:grpSpPr>
          <p:grpSp>
            <p:nvGrpSpPr>
              <p:cNvPr id="12" name="Group 11"/>
              <p:cNvGrpSpPr/>
              <p:nvPr/>
            </p:nvGrpSpPr>
            <p:grpSpPr>
              <a:xfrm>
                <a:off x="533400" y="1524000"/>
                <a:ext cx="2438400" cy="1282700"/>
                <a:chOff x="457200" y="1219200"/>
                <a:chExt cx="8229600" cy="4787900"/>
              </a:xfrm>
              <a:grpFill/>
            </p:grpSpPr>
            <p:sp>
              <p:nvSpPr>
                <p:cNvPr id="5" name="Freeform 16"/>
                <p:cNvSpPr>
                  <a:spLocks/>
                </p:cNvSpPr>
                <p:nvPr/>
              </p:nvSpPr>
              <p:spPr bwMode="auto">
                <a:xfrm>
                  <a:off x="457200" y="1219200"/>
                  <a:ext cx="8229600" cy="47879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grpFill/>
                <a:ln w="9525" cap="flat" cmpd="sng">
                  <a:solidFill>
                    <a:schemeClr val="tx1"/>
                  </a:solidFill>
                  <a:prstDash val="solid"/>
                  <a:miter lim="800000"/>
                  <a:headEnd/>
                  <a:tailEnd/>
                </a:ln>
                <a:effectLst/>
              </p:spPr>
              <p:txBody>
                <a:bodyPr wrap="none" anchor="ctr"/>
                <a:lstStyle/>
                <a:p>
                  <a:endParaRPr lang="en-US"/>
                </a:p>
              </p:txBody>
            </p:sp>
            <p:sp>
              <p:nvSpPr>
                <p:cNvPr id="6" name="Line 18"/>
                <p:cNvSpPr>
                  <a:spLocks noChangeShapeType="1"/>
                </p:cNvSpPr>
                <p:nvPr/>
              </p:nvSpPr>
              <p:spPr bwMode="auto">
                <a:xfrm>
                  <a:off x="2808514" y="1518444"/>
                  <a:ext cx="1959429" cy="1795463"/>
                </a:xfrm>
                <a:prstGeom prst="line">
                  <a:avLst/>
                </a:prstGeom>
                <a:grpFill/>
                <a:ln w="9525">
                  <a:solidFill>
                    <a:schemeClr val="tx1"/>
                  </a:solidFill>
                  <a:miter lim="800000"/>
                  <a:headEnd/>
                  <a:tailEnd/>
                </a:ln>
                <a:effectLst/>
              </p:spPr>
              <p:txBody>
                <a:bodyPr wrap="none" anchor="ctr"/>
                <a:lstStyle/>
                <a:p>
                  <a:endParaRPr lang="en-US"/>
                </a:p>
              </p:txBody>
            </p:sp>
            <p:sp>
              <p:nvSpPr>
                <p:cNvPr id="7" name="Line 19"/>
                <p:cNvSpPr>
                  <a:spLocks noChangeShapeType="1"/>
                </p:cNvSpPr>
                <p:nvPr/>
              </p:nvSpPr>
              <p:spPr bwMode="auto">
                <a:xfrm flipV="1">
                  <a:off x="457200" y="3313906"/>
                  <a:ext cx="4310743" cy="299244"/>
                </a:xfrm>
                <a:prstGeom prst="line">
                  <a:avLst/>
                </a:prstGeom>
                <a:grpFill/>
                <a:ln w="9525">
                  <a:solidFill>
                    <a:schemeClr val="tx1"/>
                  </a:solidFill>
                  <a:miter lim="800000"/>
                  <a:headEnd/>
                  <a:tailEnd/>
                </a:ln>
                <a:effectLst/>
              </p:spPr>
              <p:txBody>
                <a:bodyPr wrap="none" anchor="ctr"/>
                <a:lstStyle/>
                <a:p>
                  <a:endParaRPr lang="en-US"/>
                </a:p>
              </p:txBody>
            </p:sp>
            <p:sp>
              <p:nvSpPr>
                <p:cNvPr id="8" name="Line 21"/>
                <p:cNvSpPr>
                  <a:spLocks noChangeShapeType="1"/>
                </p:cNvSpPr>
                <p:nvPr/>
              </p:nvSpPr>
              <p:spPr bwMode="auto">
                <a:xfrm flipV="1">
                  <a:off x="2808514" y="3313906"/>
                  <a:ext cx="1959429" cy="2393950"/>
                </a:xfrm>
                <a:prstGeom prst="line">
                  <a:avLst/>
                </a:prstGeom>
                <a:grpFill/>
                <a:ln w="9525">
                  <a:solidFill>
                    <a:schemeClr val="tx1"/>
                  </a:solidFill>
                  <a:miter lim="800000"/>
                  <a:headEnd/>
                  <a:tailEnd/>
                </a:ln>
                <a:effectLst/>
              </p:spPr>
              <p:txBody>
                <a:bodyPr wrap="none" anchor="ctr"/>
                <a:lstStyle/>
                <a:p>
                  <a:endParaRPr lang="en-US"/>
                </a:p>
              </p:txBody>
            </p:sp>
            <p:sp>
              <p:nvSpPr>
                <p:cNvPr id="9" name="Line 22"/>
                <p:cNvSpPr>
                  <a:spLocks noChangeShapeType="1"/>
                </p:cNvSpPr>
                <p:nvPr/>
              </p:nvSpPr>
              <p:spPr bwMode="auto">
                <a:xfrm flipH="1" flipV="1">
                  <a:off x="4767943" y="3313906"/>
                  <a:ext cx="2351314" cy="2693194"/>
                </a:xfrm>
                <a:prstGeom prst="line">
                  <a:avLst/>
                </a:prstGeom>
                <a:grpFill/>
                <a:ln w="9525">
                  <a:solidFill>
                    <a:schemeClr val="tx1"/>
                  </a:solidFill>
                  <a:miter lim="800000"/>
                  <a:headEnd/>
                  <a:tailEnd/>
                </a:ln>
                <a:effectLst/>
              </p:spPr>
              <p:txBody>
                <a:bodyPr wrap="none" anchor="ctr"/>
                <a:lstStyle/>
                <a:p>
                  <a:endParaRPr lang="en-US"/>
                </a:p>
              </p:txBody>
            </p:sp>
            <p:sp>
              <p:nvSpPr>
                <p:cNvPr id="10" name="Line 23"/>
                <p:cNvSpPr>
                  <a:spLocks noChangeShapeType="1"/>
                </p:cNvSpPr>
                <p:nvPr/>
              </p:nvSpPr>
              <p:spPr bwMode="auto">
                <a:xfrm flipH="1" flipV="1">
                  <a:off x="4767943" y="3313906"/>
                  <a:ext cx="3918857" cy="299244"/>
                </a:xfrm>
                <a:prstGeom prst="line">
                  <a:avLst/>
                </a:prstGeom>
                <a:grpFill/>
                <a:ln w="9525">
                  <a:solidFill>
                    <a:schemeClr val="tx1"/>
                  </a:solidFill>
                  <a:miter lim="800000"/>
                  <a:headEnd/>
                  <a:tailEnd/>
                </a:ln>
                <a:effectLst/>
              </p:spPr>
              <p:txBody>
                <a:bodyPr wrap="none" anchor="ctr"/>
                <a:lstStyle/>
                <a:p>
                  <a:endParaRPr lang="en-US"/>
                </a:p>
              </p:txBody>
            </p:sp>
            <p:sp>
              <p:nvSpPr>
                <p:cNvPr id="11" name="Line 24"/>
                <p:cNvSpPr>
                  <a:spLocks noChangeShapeType="1"/>
                </p:cNvSpPr>
                <p:nvPr/>
              </p:nvSpPr>
              <p:spPr bwMode="auto">
                <a:xfrm flipH="1">
                  <a:off x="4767943" y="1219200"/>
                  <a:ext cx="1567543" cy="2094706"/>
                </a:xfrm>
                <a:prstGeom prst="line">
                  <a:avLst/>
                </a:prstGeom>
                <a:grpFill/>
                <a:ln w="9525">
                  <a:solidFill>
                    <a:schemeClr val="tx1"/>
                  </a:solidFill>
                  <a:miter lim="800000"/>
                  <a:headEnd/>
                  <a:tailEnd/>
                </a:ln>
                <a:effectLst/>
              </p:spPr>
              <p:txBody>
                <a:bodyPr wrap="none" anchor="ctr"/>
                <a:lstStyle/>
                <a:p>
                  <a:endParaRPr lang="en-US"/>
                </a:p>
              </p:txBody>
            </p:sp>
          </p:grpSp>
          <p:sp>
            <p:nvSpPr>
              <p:cNvPr id="13" name="TextBox 12"/>
              <p:cNvSpPr txBox="1"/>
              <p:nvPr/>
            </p:nvSpPr>
            <p:spPr>
              <a:xfrm>
                <a:off x="914400" y="3200400"/>
                <a:ext cx="1608197" cy="369332"/>
              </a:xfrm>
              <a:prstGeom prst="rect">
                <a:avLst/>
              </a:prstGeom>
              <a:grpFill/>
            </p:spPr>
            <p:txBody>
              <a:bodyPr wrap="none" rtlCol="0">
                <a:spAutoFit/>
              </a:bodyPr>
              <a:lstStyle/>
              <a:p>
                <a:r>
                  <a:rPr lang="en-US" dirty="0" smtClean="0"/>
                  <a:t>Simple Vertex</a:t>
                </a:r>
                <a:endParaRPr lang="en-US" dirty="0"/>
              </a:p>
            </p:txBody>
          </p:sp>
          <p:grpSp>
            <p:nvGrpSpPr>
              <p:cNvPr id="80" name="Group 79"/>
              <p:cNvGrpSpPr/>
              <p:nvPr/>
            </p:nvGrpSpPr>
            <p:grpSpPr>
              <a:xfrm>
                <a:off x="3886200" y="1600200"/>
                <a:ext cx="1447800" cy="1295400"/>
                <a:chOff x="3886200" y="1600200"/>
                <a:chExt cx="1447800" cy="1295400"/>
              </a:xfrm>
              <a:grpFill/>
            </p:grpSpPr>
            <p:cxnSp>
              <p:nvCxnSpPr>
                <p:cNvPr id="58" name="Straight Connector 57"/>
                <p:cNvCxnSpPr/>
                <p:nvPr/>
              </p:nvCxnSpPr>
              <p:spPr>
                <a:xfrm rot="16200000" flipV="1">
                  <a:off x="3886200" y="1676400"/>
                  <a:ext cx="685800" cy="5334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4419600" y="1752600"/>
                  <a:ext cx="609600" cy="4572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495800" y="2286000"/>
                  <a:ext cx="838200" cy="2286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305300" y="2476500"/>
                  <a:ext cx="609600" cy="2286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V="1">
                  <a:off x="3886200" y="2286000"/>
                  <a:ext cx="609600" cy="3048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962400" y="1600200"/>
                  <a:ext cx="990600" cy="762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4724400" y="1905000"/>
                  <a:ext cx="838200" cy="3810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a:off x="3886200" y="2590800"/>
                  <a:ext cx="838200" cy="3048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TextBox 91"/>
              <p:cNvSpPr txBox="1"/>
              <p:nvPr/>
            </p:nvSpPr>
            <p:spPr>
              <a:xfrm>
                <a:off x="4038600" y="3200400"/>
                <a:ext cx="1890326" cy="369332"/>
              </a:xfrm>
              <a:prstGeom prst="rect">
                <a:avLst/>
              </a:prstGeom>
              <a:grpFill/>
            </p:spPr>
            <p:txBody>
              <a:bodyPr wrap="none" rtlCol="0">
                <a:spAutoFit/>
              </a:bodyPr>
              <a:lstStyle/>
              <a:p>
                <a:r>
                  <a:rPr lang="en-US" dirty="0" smtClean="0"/>
                  <a:t>Boundary Vertex</a:t>
                </a:r>
                <a:endParaRPr lang="en-US" dirty="0"/>
              </a:p>
            </p:txBody>
          </p:sp>
          <p:grpSp>
            <p:nvGrpSpPr>
              <p:cNvPr id="93" name="Group 92"/>
              <p:cNvGrpSpPr/>
              <p:nvPr/>
            </p:nvGrpSpPr>
            <p:grpSpPr>
              <a:xfrm>
                <a:off x="5867400" y="1600200"/>
                <a:ext cx="2438400" cy="1282700"/>
                <a:chOff x="457200" y="1219200"/>
                <a:chExt cx="8229600" cy="4787900"/>
              </a:xfrm>
              <a:grpFill/>
            </p:grpSpPr>
            <p:sp>
              <p:nvSpPr>
                <p:cNvPr id="94" name="Freeform 16"/>
                <p:cNvSpPr>
                  <a:spLocks/>
                </p:cNvSpPr>
                <p:nvPr/>
              </p:nvSpPr>
              <p:spPr bwMode="auto">
                <a:xfrm>
                  <a:off x="457200" y="1219200"/>
                  <a:ext cx="8229600" cy="47879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grpFill/>
                <a:ln w="9525" cap="flat" cmpd="sng">
                  <a:solidFill>
                    <a:schemeClr val="tx1"/>
                  </a:solidFill>
                  <a:prstDash val="solid"/>
                  <a:miter lim="800000"/>
                  <a:headEnd/>
                  <a:tailEnd/>
                </a:ln>
                <a:effectLst/>
              </p:spPr>
              <p:txBody>
                <a:bodyPr wrap="none" anchor="ctr"/>
                <a:lstStyle/>
                <a:p>
                  <a:endParaRPr lang="en-US"/>
                </a:p>
              </p:txBody>
            </p:sp>
            <p:sp>
              <p:nvSpPr>
                <p:cNvPr id="95" name="Line 18"/>
                <p:cNvSpPr>
                  <a:spLocks noChangeShapeType="1"/>
                </p:cNvSpPr>
                <p:nvPr/>
              </p:nvSpPr>
              <p:spPr bwMode="auto">
                <a:xfrm>
                  <a:off x="2808514" y="1518444"/>
                  <a:ext cx="1959429" cy="1795463"/>
                </a:xfrm>
                <a:prstGeom prst="line">
                  <a:avLst/>
                </a:prstGeom>
                <a:grpFill/>
                <a:ln w="28575">
                  <a:solidFill>
                    <a:schemeClr val="tx1"/>
                  </a:solidFill>
                  <a:miter lim="800000"/>
                  <a:headEnd/>
                  <a:tailEnd/>
                </a:ln>
                <a:effectLst/>
              </p:spPr>
              <p:txBody>
                <a:bodyPr wrap="none" anchor="ctr"/>
                <a:lstStyle/>
                <a:p>
                  <a:endParaRPr lang="en-US"/>
                </a:p>
              </p:txBody>
            </p:sp>
            <p:sp>
              <p:nvSpPr>
                <p:cNvPr id="96" name="Line 19"/>
                <p:cNvSpPr>
                  <a:spLocks noChangeShapeType="1"/>
                </p:cNvSpPr>
                <p:nvPr/>
              </p:nvSpPr>
              <p:spPr bwMode="auto">
                <a:xfrm flipV="1">
                  <a:off x="457200" y="3313906"/>
                  <a:ext cx="4310743" cy="299244"/>
                </a:xfrm>
                <a:prstGeom prst="line">
                  <a:avLst/>
                </a:prstGeom>
                <a:grpFill/>
                <a:ln w="9525">
                  <a:solidFill>
                    <a:schemeClr val="tx1"/>
                  </a:solidFill>
                  <a:miter lim="800000"/>
                  <a:headEnd/>
                  <a:tailEnd/>
                </a:ln>
                <a:effectLst/>
              </p:spPr>
              <p:txBody>
                <a:bodyPr wrap="none" anchor="ctr"/>
                <a:lstStyle/>
                <a:p>
                  <a:endParaRPr lang="en-US"/>
                </a:p>
              </p:txBody>
            </p:sp>
            <p:sp>
              <p:nvSpPr>
                <p:cNvPr id="97" name="Line 21"/>
                <p:cNvSpPr>
                  <a:spLocks noChangeShapeType="1"/>
                </p:cNvSpPr>
                <p:nvPr/>
              </p:nvSpPr>
              <p:spPr bwMode="auto">
                <a:xfrm flipV="1">
                  <a:off x="2808514" y="3313906"/>
                  <a:ext cx="1959429" cy="2393950"/>
                </a:xfrm>
                <a:prstGeom prst="line">
                  <a:avLst/>
                </a:prstGeom>
                <a:grpFill/>
                <a:ln w="38100">
                  <a:solidFill>
                    <a:schemeClr val="tx1"/>
                  </a:solidFill>
                  <a:miter lim="800000"/>
                  <a:headEnd/>
                  <a:tailEnd/>
                </a:ln>
                <a:effectLst/>
              </p:spPr>
              <p:txBody>
                <a:bodyPr wrap="none" anchor="ctr"/>
                <a:lstStyle/>
                <a:p>
                  <a:endParaRPr lang="en-US"/>
                </a:p>
              </p:txBody>
            </p:sp>
            <p:sp>
              <p:nvSpPr>
                <p:cNvPr id="98" name="Line 22"/>
                <p:cNvSpPr>
                  <a:spLocks noChangeShapeType="1"/>
                </p:cNvSpPr>
                <p:nvPr/>
              </p:nvSpPr>
              <p:spPr bwMode="auto">
                <a:xfrm flipH="1" flipV="1">
                  <a:off x="4767943" y="3313906"/>
                  <a:ext cx="2351314" cy="2693194"/>
                </a:xfrm>
                <a:prstGeom prst="line">
                  <a:avLst/>
                </a:prstGeom>
                <a:grpFill/>
                <a:ln w="9525">
                  <a:solidFill>
                    <a:schemeClr val="tx1"/>
                  </a:solidFill>
                  <a:miter lim="800000"/>
                  <a:headEnd/>
                  <a:tailEnd/>
                </a:ln>
                <a:effectLst/>
              </p:spPr>
              <p:txBody>
                <a:bodyPr wrap="none" anchor="ctr"/>
                <a:lstStyle/>
                <a:p>
                  <a:endParaRPr lang="en-US"/>
                </a:p>
              </p:txBody>
            </p:sp>
            <p:sp>
              <p:nvSpPr>
                <p:cNvPr id="99" name="Line 23"/>
                <p:cNvSpPr>
                  <a:spLocks noChangeShapeType="1"/>
                </p:cNvSpPr>
                <p:nvPr/>
              </p:nvSpPr>
              <p:spPr bwMode="auto">
                <a:xfrm flipH="1" flipV="1">
                  <a:off x="4767943" y="3313906"/>
                  <a:ext cx="3918857" cy="299244"/>
                </a:xfrm>
                <a:prstGeom prst="line">
                  <a:avLst/>
                </a:prstGeom>
                <a:grpFill/>
                <a:ln w="9525">
                  <a:solidFill>
                    <a:schemeClr val="tx1"/>
                  </a:solidFill>
                  <a:miter lim="800000"/>
                  <a:headEnd/>
                  <a:tailEnd/>
                </a:ln>
                <a:effectLst/>
              </p:spPr>
              <p:txBody>
                <a:bodyPr wrap="none" anchor="ctr"/>
                <a:lstStyle/>
                <a:p>
                  <a:endParaRPr lang="en-US"/>
                </a:p>
              </p:txBody>
            </p:sp>
            <p:sp>
              <p:nvSpPr>
                <p:cNvPr id="100" name="Line 24"/>
                <p:cNvSpPr>
                  <a:spLocks noChangeShapeType="1"/>
                </p:cNvSpPr>
                <p:nvPr/>
              </p:nvSpPr>
              <p:spPr bwMode="auto">
                <a:xfrm flipH="1">
                  <a:off x="4767943" y="1219200"/>
                  <a:ext cx="1567543" cy="2094706"/>
                </a:xfrm>
                <a:prstGeom prst="line">
                  <a:avLst/>
                </a:prstGeom>
                <a:grpFill/>
                <a:ln w="38100">
                  <a:solidFill>
                    <a:schemeClr val="tx1"/>
                  </a:solidFill>
                  <a:miter lim="800000"/>
                  <a:headEnd/>
                  <a:tailEnd/>
                </a:ln>
                <a:effectLst/>
              </p:spPr>
              <p:txBody>
                <a:bodyPr wrap="none" anchor="ctr"/>
                <a:lstStyle/>
                <a:p>
                  <a:endParaRPr lang="en-US"/>
                </a:p>
              </p:txBody>
            </p:sp>
          </p:grpSp>
          <p:sp>
            <p:nvSpPr>
              <p:cNvPr id="101" name="TextBox 100"/>
              <p:cNvSpPr txBox="1"/>
              <p:nvPr/>
            </p:nvSpPr>
            <p:spPr>
              <a:xfrm>
                <a:off x="6432084" y="3200400"/>
                <a:ext cx="2210926" cy="369332"/>
              </a:xfrm>
              <a:prstGeom prst="rect">
                <a:avLst/>
              </a:prstGeom>
              <a:grpFill/>
            </p:spPr>
            <p:txBody>
              <a:bodyPr wrap="none" rtlCol="0">
                <a:spAutoFit/>
              </a:bodyPr>
              <a:lstStyle/>
              <a:p>
                <a:r>
                  <a:rPr lang="en-US" dirty="0" smtClean="0"/>
                  <a:t>Corner Edge Vertex</a:t>
                </a:r>
                <a:endParaRPr lang="en-US" dirty="0"/>
              </a:p>
            </p:txBody>
          </p:sp>
          <p:grpSp>
            <p:nvGrpSpPr>
              <p:cNvPr id="102" name="Group 101"/>
              <p:cNvGrpSpPr/>
              <p:nvPr/>
            </p:nvGrpSpPr>
            <p:grpSpPr>
              <a:xfrm>
                <a:off x="6096000" y="4191000"/>
                <a:ext cx="2209800" cy="1130300"/>
                <a:chOff x="457200" y="1219200"/>
                <a:chExt cx="8229600" cy="4787900"/>
              </a:xfrm>
              <a:grpFill/>
            </p:grpSpPr>
            <p:sp>
              <p:nvSpPr>
                <p:cNvPr id="103" name="Freeform 16"/>
                <p:cNvSpPr>
                  <a:spLocks/>
                </p:cNvSpPr>
                <p:nvPr/>
              </p:nvSpPr>
              <p:spPr bwMode="auto">
                <a:xfrm>
                  <a:off x="457200" y="1219200"/>
                  <a:ext cx="8229600" cy="47879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grpFill/>
                <a:ln w="9525" cap="flat" cmpd="sng">
                  <a:solidFill>
                    <a:schemeClr val="tx1"/>
                  </a:solidFill>
                  <a:prstDash val="solid"/>
                  <a:miter lim="800000"/>
                  <a:headEnd/>
                  <a:tailEnd/>
                </a:ln>
                <a:effectLst/>
              </p:spPr>
              <p:txBody>
                <a:bodyPr wrap="none" anchor="ctr"/>
                <a:lstStyle/>
                <a:p>
                  <a:endParaRPr lang="en-US"/>
                </a:p>
              </p:txBody>
            </p:sp>
            <p:sp>
              <p:nvSpPr>
                <p:cNvPr id="104" name="Line 18"/>
                <p:cNvSpPr>
                  <a:spLocks noChangeShapeType="1"/>
                </p:cNvSpPr>
                <p:nvPr/>
              </p:nvSpPr>
              <p:spPr bwMode="auto">
                <a:xfrm>
                  <a:off x="2808514" y="1518444"/>
                  <a:ext cx="1959429" cy="1795463"/>
                </a:xfrm>
                <a:prstGeom prst="line">
                  <a:avLst/>
                </a:prstGeom>
                <a:grpFill/>
                <a:ln w="28575">
                  <a:solidFill>
                    <a:schemeClr val="tx1"/>
                  </a:solidFill>
                  <a:miter lim="800000"/>
                  <a:headEnd/>
                  <a:tailEnd/>
                </a:ln>
                <a:effectLst/>
              </p:spPr>
              <p:txBody>
                <a:bodyPr wrap="none" anchor="ctr"/>
                <a:lstStyle/>
                <a:p>
                  <a:endParaRPr lang="en-US"/>
                </a:p>
              </p:txBody>
            </p:sp>
            <p:sp>
              <p:nvSpPr>
                <p:cNvPr id="105" name="Line 19"/>
                <p:cNvSpPr>
                  <a:spLocks noChangeShapeType="1"/>
                </p:cNvSpPr>
                <p:nvPr/>
              </p:nvSpPr>
              <p:spPr bwMode="auto">
                <a:xfrm flipV="1">
                  <a:off x="457200" y="3313906"/>
                  <a:ext cx="4310743" cy="299244"/>
                </a:xfrm>
                <a:prstGeom prst="line">
                  <a:avLst/>
                </a:prstGeom>
                <a:grpFill/>
                <a:ln w="9525">
                  <a:solidFill>
                    <a:schemeClr val="tx1"/>
                  </a:solidFill>
                  <a:miter lim="800000"/>
                  <a:headEnd/>
                  <a:tailEnd/>
                </a:ln>
                <a:effectLst/>
              </p:spPr>
              <p:txBody>
                <a:bodyPr wrap="none" anchor="ctr"/>
                <a:lstStyle/>
                <a:p>
                  <a:endParaRPr lang="en-US"/>
                </a:p>
              </p:txBody>
            </p:sp>
            <p:sp>
              <p:nvSpPr>
                <p:cNvPr id="106" name="Line 21"/>
                <p:cNvSpPr>
                  <a:spLocks noChangeShapeType="1"/>
                </p:cNvSpPr>
                <p:nvPr/>
              </p:nvSpPr>
              <p:spPr bwMode="auto">
                <a:xfrm flipV="1">
                  <a:off x="2808514" y="3313906"/>
                  <a:ext cx="1959429" cy="2393950"/>
                </a:xfrm>
                <a:prstGeom prst="line">
                  <a:avLst/>
                </a:prstGeom>
                <a:grpFill/>
                <a:ln w="38100">
                  <a:solidFill>
                    <a:schemeClr val="tx1"/>
                  </a:solidFill>
                  <a:miter lim="800000"/>
                  <a:headEnd/>
                  <a:tailEnd/>
                </a:ln>
                <a:effectLst/>
              </p:spPr>
              <p:txBody>
                <a:bodyPr wrap="none" anchor="ctr"/>
                <a:lstStyle/>
                <a:p>
                  <a:endParaRPr lang="en-US"/>
                </a:p>
              </p:txBody>
            </p:sp>
            <p:sp>
              <p:nvSpPr>
                <p:cNvPr id="107" name="Line 22"/>
                <p:cNvSpPr>
                  <a:spLocks noChangeShapeType="1"/>
                </p:cNvSpPr>
                <p:nvPr/>
              </p:nvSpPr>
              <p:spPr bwMode="auto">
                <a:xfrm flipH="1" flipV="1">
                  <a:off x="4767943" y="3313906"/>
                  <a:ext cx="2351314" cy="2693194"/>
                </a:xfrm>
                <a:prstGeom prst="line">
                  <a:avLst/>
                </a:prstGeom>
                <a:grpFill/>
                <a:ln w="9525">
                  <a:solidFill>
                    <a:schemeClr val="tx1"/>
                  </a:solidFill>
                  <a:miter lim="800000"/>
                  <a:headEnd/>
                  <a:tailEnd/>
                </a:ln>
                <a:effectLst/>
              </p:spPr>
              <p:txBody>
                <a:bodyPr wrap="none" anchor="ctr"/>
                <a:lstStyle/>
                <a:p>
                  <a:endParaRPr lang="en-US"/>
                </a:p>
              </p:txBody>
            </p:sp>
            <p:sp>
              <p:nvSpPr>
                <p:cNvPr id="108" name="Line 23"/>
                <p:cNvSpPr>
                  <a:spLocks noChangeShapeType="1"/>
                </p:cNvSpPr>
                <p:nvPr/>
              </p:nvSpPr>
              <p:spPr bwMode="auto">
                <a:xfrm flipH="1" flipV="1">
                  <a:off x="4767943" y="3313906"/>
                  <a:ext cx="3918857" cy="299244"/>
                </a:xfrm>
                <a:prstGeom prst="line">
                  <a:avLst/>
                </a:prstGeom>
                <a:grpFill/>
                <a:ln w="9525">
                  <a:solidFill>
                    <a:schemeClr val="tx1"/>
                  </a:solidFill>
                  <a:miter lim="800000"/>
                  <a:headEnd/>
                  <a:tailEnd/>
                </a:ln>
                <a:effectLst/>
              </p:spPr>
              <p:txBody>
                <a:bodyPr wrap="none" anchor="ctr"/>
                <a:lstStyle/>
                <a:p>
                  <a:endParaRPr lang="en-US"/>
                </a:p>
              </p:txBody>
            </p:sp>
            <p:sp>
              <p:nvSpPr>
                <p:cNvPr id="109" name="Line 24"/>
                <p:cNvSpPr>
                  <a:spLocks noChangeShapeType="1"/>
                </p:cNvSpPr>
                <p:nvPr/>
              </p:nvSpPr>
              <p:spPr bwMode="auto">
                <a:xfrm flipH="1">
                  <a:off x="4767943" y="1219200"/>
                  <a:ext cx="1567543" cy="2094706"/>
                </a:xfrm>
                <a:prstGeom prst="line">
                  <a:avLst/>
                </a:prstGeom>
                <a:grpFill/>
                <a:ln w="9525">
                  <a:solidFill>
                    <a:schemeClr val="tx1"/>
                  </a:solidFill>
                  <a:miter lim="800000"/>
                  <a:headEnd/>
                  <a:tailEnd/>
                </a:ln>
                <a:effectLst/>
              </p:spPr>
              <p:txBody>
                <a:bodyPr wrap="none" anchor="ctr"/>
                <a:lstStyle/>
                <a:p>
                  <a:endParaRPr lang="en-US"/>
                </a:p>
              </p:txBody>
            </p:sp>
          </p:grpSp>
          <p:sp>
            <p:nvSpPr>
              <p:cNvPr id="110" name="TextBox 109"/>
              <p:cNvSpPr txBox="1"/>
              <p:nvPr/>
            </p:nvSpPr>
            <p:spPr>
              <a:xfrm>
                <a:off x="6647860" y="5791200"/>
                <a:ext cx="2223750" cy="369332"/>
              </a:xfrm>
              <a:prstGeom prst="rect">
                <a:avLst/>
              </a:prstGeom>
              <a:grpFill/>
            </p:spPr>
            <p:txBody>
              <a:bodyPr wrap="none" rtlCol="0">
                <a:spAutoFit/>
              </a:bodyPr>
              <a:lstStyle/>
              <a:p>
                <a:r>
                  <a:rPr lang="en-US" dirty="0" smtClean="0"/>
                  <a:t>Interior Edge Vertex</a:t>
                </a:r>
                <a:endParaRPr lang="en-US" dirty="0"/>
              </a:p>
            </p:txBody>
          </p:sp>
          <p:grpSp>
            <p:nvGrpSpPr>
              <p:cNvPr id="111" name="Group 110"/>
              <p:cNvGrpSpPr/>
              <p:nvPr/>
            </p:nvGrpSpPr>
            <p:grpSpPr>
              <a:xfrm>
                <a:off x="685800" y="4038600"/>
                <a:ext cx="2514600" cy="1282700"/>
                <a:chOff x="457200" y="1219200"/>
                <a:chExt cx="8229600" cy="4787900"/>
              </a:xfrm>
              <a:grpFill/>
            </p:grpSpPr>
            <p:sp>
              <p:nvSpPr>
                <p:cNvPr id="112" name="Freeform 16"/>
                <p:cNvSpPr>
                  <a:spLocks/>
                </p:cNvSpPr>
                <p:nvPr/>
              </p:nvSpPr>
              <p:spPr bwMode="auto">
                <a:xfrm>
                  <a:off x="457200" y="1219200"/>
                  <a:ext cx="8229600" cy="47879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grpFill/>
                <a:ln w="9525" cap="flat" cmpd="sng">
                  <a:solidFill>
                    <a:schemeClr val="tx1"/>
                  </a:solidFill>
                  <a:prstDash val="solid"/>
                  <a:miter lim="800000"/>
                  <a:headEnd/>
                  <a:tailEnd/>
                </a:ln>
                <a:effectLst/>
              </p:spPr>
              <p:txBody>
                <a:bodyPr wrap="none" anchor="ctr"/>
                <a:lstStyle/>
                <a:p>
                  <a:endParaRPr lang="en-US"/>
                </a:p>
              </p:txBody>
            </p:sp>
            <p:sp>
              <p:nvSpPr>
                <p:cNvPr id="113" name="Line 18"/>
                <p:cNvSpPr>
                  <a:spLocks noChangeShapeType="1"/>
                </p:cNvSpPr>
                <p:nvPr/>
              </p:nvSpPr>
              <p:spPr bwMode="auto">
                <a:xfrm>
                  <a:off x="2808514" y="1518444"/>
                  <a:ext cx="1959429" cy="1795463"/>
                </a:xfrm>
                <a:prstGeom prst="line">
                  <a:avLst/>
                </a:prstGeom>
                <a:grpFill/>
                <a:ln w="9525">
                  <a:solidFill>
                    <a:schemeClr val="tx1"/>
                  </a:solidFill>
                  <a:miter lim="800000"/>
                  <a:headEnd/>
                  <a:tailEnd/>
                </a:ln>
                <a:effectLst/>
              </p:spPr>
              <p:txBody>
                <a:bodyPr wrap="none" anchor="ctr"/>
                <a:lstStyle/>
                <a:p>
                  <a:endParaRPr lang="en-US"/>
                </a:p>
              </p:txBody>
            </p:sp>
            <p:sp>
              <p:nvSpPr>
                <p:cNvPr id="114" name="Line 19"/>
                <p:cNvSpPr>
                  <a:spLocks noChangeShapeType="1"/>
                </p:cNvSpPr>
                <p:nvPr/>
              </p:nvSpPr>
              <p:spPr bwMode="auto">
                <a:xfrm flipV="1">
                  <a:off x="457200" y="3313906"/>
                  <a:ext cx="4310743" cy="299244"/>
                </a:xfrm>
                <a:prstGeom prst="line">
                  <a:avLst/>
                </a:prstGeom>
                <a:grpFill/>
                <a:ln w="9525">
                  <a:solidFill>
                    <a:schemeClr val="tx1"/>
                  </a:solidFill>
                  <a:miter lim="800000"/>
                  <a:headEnd/>
                  <a:tailEnd/>
                </a:ln>
                <a:effectLst/>
              </p:spPr>
              <p:txBody>
                <a:bodyPr wrap="none" anchor="ctr"/>
                <a:lstStyle/>
                <a:p>
                  <a:endParaRPr lang="en-US"/>
                </a:p>
              </p:txBody>
            </p:sp>
            <p:sp>
              <p:nvSpPr>
                <p:cNvPr id="115" name="Line 21"/>
                <p:cNvSpPr>
                  <a:spLocks noChangeShapeType="1"/>
                </p:cNvSpPr>
                <p:nvPr/>
              </p:nvSpPr>
              <p:spPr bwMode="auto">
                <a:xfrm flipV="1">
                  <a:off x="2808514" y="3313906"/>
                  <a:ext cx="1959429" cy="2393950"/>
                </a:xfrm>
                <a:prstGeom prst="line">
                  <a:avLst/>
                </a:prstGeom>
                <a:grpFill/>
                <a:ln w="9525">
                  <a:solidFill>
                    <a:schemeClr val="tx1"/>
                  </a:solidFill>
                  <a:miter lim="800000"/>
                  <a:headEnd/>
                  <a:tailEnd/>
                </a:ln>
                <a:effectLst/>
              </p:spPr>
              <p:txBody>
                <a:bodyPr wrap="none" anchor="ctr"/>
                <a:lstStyle/>
                <a:p>
                  <a:endParaRPr lang="en-US"/>
                </a:p>
              </p:txBody>
            </p:sp>
            <p:sp>
              <p:nvSpPr>
                <p:cNvPr id="116" name="Line 22"/>
                <p:cNvSpPr>
                  <a:spLocks noChangeShapeType="1"/>
                </p:cNvSpPr>
                <p:nvPr/>
              </p:nvSpPr>
              <p:spPr bwMode="auto">
                <a:xfrm flipH="1" flipV="1">
                  <a:off x="4767943" y="3313906"/>
                  <a:ext cx="2351314" cy="2693194"/>
                </a:xfrm>
                <a:prstGeom prst="line">
                  <a:avLst/>
                </a:prstGeom>
                <a:grpFill/>
                <a:ln w="9525">
                  <a:solidFill>
                    <a:schemeClr val="tx1"/>
                  </a:solidFill>
                  <a:miter lim="800000"/>
                  <a:headEnd/>
                  <a:tailEnd/>
                </a:ln>
                <a:effectLst/>
              </p:spPr>
              <p:txBody>
                <a:bodyPr wrap="none" anchor="ctr"/>
                <a:lstStyle/>
                <a:p>
                  <a:endParaRPr lang="en-US"/>
                </a:p>
              </p:txBody>
            </p:sp>
            <p:sp>
              <p:nvSpPr>
                <p:cNvPr id="117" name="Line 23"/>
                <p:cNvSpPr>
                  <a:spLocks noChangeShapeType="1"/>
                </p:cNvSpPr>
                <p:nvPr/>
              </p:nvSpPr>
              <p:spPr bwMode="auto">
                <a:xfrm flipH="1" flipV="1">
                  <a:off x="4767943" y="3313906"/>
                  <a:ext cx="3918857" cy="299244"/>
                </a:xfrm>
                <a:prstGeom prst="line">
                  <a:avLst/>
                </a:prstGeom>
                <a:grpFill/>
                <a:ln w="9525">
                  <a:solidFill>
                    <a:schemeClr val="tx1"/>
                  </a:solidFill>
                  <a:miter lim="800000"/>
                  <a:headEnd/>
                  <a:tailEnd/>
                </a:ln>
                <a:effectLst/>
              </p:spPr>
              <p:txBody>
                <a:bodyPr wrap="none" anchor="ctr"/>
                <a:lstStyle/>
                <a:p>
                  <a:endParaRPr lang="en-US"/>
                </a:p>
              </p:txBody>
            </p:sp>
            <p:sp>
              <p:nvSpPr>
                <p:cNvPr id="118" name="Line 24"/>
                <p:cNvSpPr>
                  <a:spLocks noChangeShapeType="1"/>
                </p:cNvSpPr>
                <p:nvPr/>
              </p:nvSpPr>
              <p:spPr bwMode="auto">
                <a:xfrm flipH="1">
                  <a:off x="4767943" y="1219200"/>
                  <a:ext cx="1567543" cy="2094706"/>
                </a:xfrm>
                <a:prstGeom prst="line">
                  <a:avLst/>
                </a:prstGeom>
                <a:grpFill/>
                <a:ln w="9525">
                  <a:solidFill>
                    <a:schemeClr val="tx1"/>
                  </a:solidFill>
                  <a:miter lim="800000"/>
                  <a:headEnd/>
                  <a:tailEnd/>
                </a:ln>
                <a:effectLst/>
              </p:spPr>
              <p:txBody>
                <a:bodyPr wrap="none" anchor="ctr"/>
                <a:lstStyle/>
                <a:p>
                  <a:endParaRPr lang="en-US"/>
                </a:p>
              </p:txBody>
            </p:sp>
          </p:grpSp>
          <p:sp>
            <p:nvSpPr>
              <p:cNvPr id="125" name="TextBox 124"/>
              <p:cNvSpPr txBox="1"/>
              <p:nvPr/>
            </p:nvSpPr>
            <p:spPr>
              <a:xfrm>
                <a:off x="1066800" y="5791200"/>
                <a:ext cx="2057400" cy="369332"/>
              </a:xfrm>
              <a:prstGeom prst="rect">
                <a:avLst/>
              </a:prstGeom>
              <a:grpFill/>
            </p:spPr>
            <p:txBody>
              <a:bodyPr wrap="square" rtlCol="0">
                <a:spAutoFit/>
              </a:bodyPr>
              <a:lstStyle/>
              <a:p>
                <a:r>
                  <a:rPr lang="en-US" dirty="0" smtClean="0"/>
                  <a:t>Complex Vertex</a:t>
                </a:r>
                <a:endParaRPr lang="en-US" dirty="0"/>
              </a:p>
            </p:txBody>
          </p:sp>
          <p:grpSp>
            <p:nvGrpSpPr>
              <p:cNvPr id="126" name="Group 125"/>
              <p:cNvGrpSpPr/>
              <p:nvPr/>
            </p:nvGrpSpPr>
            <p:grpSpPr>
              <a:xfrm>
                <a:off x="2002971" y="3748880"/>
                <a:ext cx="1121229" cy="850902"/>
                <a:chOff x="2002971" y="3733800"/>
                <a:chExt cx="1121229" cy="850902"/>
              </a:xfrm>
              <a:grpFill/>
            </p:grpSpPr>
            <p:cxnSp>
              <p:nvCxnSpPr>
                <p:cNvPr id="120" name="Straight Connector 119"/>
                <p:cNvCxnSpPr>
                  <a:stCxn id="118" idx="1"/>
                </p:cNvCxnSpPr>
                <p:nvPr/>
              </p:nvCxnSpPr>
              <p:spPr>
                <a:xfrm rot="5400000" flipH="1" flipV="1">
                  <a:off x="2404836" y="3865338"/>
                  <a:ext cx="317499" cy="1121229"/>
                </a:xfrm>
                <a:prstGeom prst="line">
                  <a:avLst/>
                </a:prstGeom>
                <a:grpFill/>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118" idx="1"/>
                </p:cNvCxnSpPr>
                <p:nvPr/>
              </p:nvCxnSpPr>
              <p:spPr>
                <a:xfrm rot="5400000" flipH="1" flipV="1">
                  <a:off x="2023836" y="3712938"/>
                  <a:ext cx="850899" cy="892629"/>
                </a:xfrm>
                <a:prstGeom prst="line">
                  <a:avLst/>
                </a:prstGeom>
                <a:grpFill/>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6200000" flipH="1">
                  <a:off x="2743200" y="3886200"/>
                  <a:ext cx="533400" cy="228600"/>
                </a:xfrm>
                <a:prstGeom prst="line">
                  <a:avLst/>
                </a:prstGeom>
                <a:grpFill/>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28" name="TextBox 127"/>
              <p:cNvSpPr txBox="1"/>
              <p:nvPr/>
            </p:nvSpPr>
            <p:spPr>
              <a:xfrm>
                <a:off x="6553200" y="1143000"/>
                <a:ext cx="1096775" cy="276999"/>
              </a:xfrm>
              <a:prstGeom prst="rect">
                <a:avLst/>
              </a:prstGeom>
              <a:grpFill/>
            </p:spPr>
            <p:txBody>
              <a:bodyPr wrap="none" rtlCol="0">
                <a:spAutoFit/>
              </a:bodyPr>
              <a:lstStyle/>
              <a:p>
                <a:r>
                  <a:rPr lang="en-US" sz="1200" dirty="0" smtClean="0"/>
                  <a:t>Feature edge</a:t>
                </a:r>
                <a:endParaRPr lang="en-US" sz="1200" dirty="0"/>
              </a:p>
            </p:txBody>
          </p:sp>
          <p:cxnSp>
            <p:nvCxnSpPr>
              <p:cNvPr id="130" name="Straight Arrow Connector 129"/>
              <p:cNvCxnSpPr>
                <a:stCxn id="128" idx="2"/>
              </p:cNvCxnSpPr>
              <p:nvPr/>
            </p:nvCxnSpPr>
            <p:spPr>
              <a:xfrm rot="16200000" flipH="1">
                <a:off x="6965894" y="1555693"/>
                <a:ext cx="485001" cy="213612"/>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128" idx="2"/>
              </p:cNvCxnSpPr>
              <p:nvPr/>
            </p:nvCxnSpPr>
            <p:spPr>
              <a:xfrm rot="5400000">
                <a:off x="6737294" y="1464505"/>
                <a:ext cx="408801" cy="319788"/>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6477000" y="1828800"/>
                <a:ext cx="990600" cy="228600"/>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136" name="TextBox 135"/>
          <p:cNvSpPr txBox="1"/>
          <p:nvPr/>
        </p:nvSpPr>
        <p:spPr>
          <a:xfrm>
            <a:off x="3733800" y="3962400"/>
            <a:ext cx="2013693" cy="1169551"/>
          </a:xfrm>
          <a:prstGeom prst="rect">
            <a:avLst/>
          </a:prstGeom>
          <a:noFill/>
        </p:spPr>
        <p:txBody>
          <a:bodyPr wrap="square" rtlCol="0">
            <a:spAutoFit/>
          </a:bodyPr>
          <a:lstStyle/>
          <a:p>
            <a:r>
              <a:rPr lang="en-US" sz="1400" b="1" dirty="0" smtClean="0"/>
              <a:t>All vertices except</a:t>
            </a:r>
          </a:p>
          <a:p>
            <a:r>
              <a:rPr lang="en-US" sz="1400" b="1" dirty="0" smtClean="0"/>
              <a:t>the complex vertex </a:t>
            </a:r>
          </a:p>
          <a:p>
            <a:r>
              <a:rPr lang="en-US" sz="1400" b="1" dirty="0" smtClean="0"/>
              <a:t>are candidates for</a:t>
            </a:r>
          </a:p>
          <a:p>
            <a:r>
              <a:rPr lang="en-US" sz="1400" b="1" dirty="0" smtClean="0"/>
              <a:t>removal from the mesh</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61"/>
                                        </p:tgtEl>
                                        <p:attrNameLst>
                                          <p:attrName>style.opacity</p:attrName>
                                        </p:attrNameLst>
                                      </p:cBhvr>
                                      <p:to>
                                        <p:strVal val="0.25"/>
                                      </p:to>
                                    </p:set>
                                    <p:animEffect filter="image" prLst="opacity: 0.25">
                                      <p:cBhvr rctx="IE">
                                        <p:cTn id="7" dur="indefinite"/>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6"/>
                                        </p:tgtEl>
                                        <p:attrNameLst>
                                          <p:attrName>style.visibility</p:attrName>
                                        </p:attrNameLst>
                                      </p:cBhvr>
                                      <p:to>
                                        <p:strVal val="visible"/>
                                      </p:to>
                                    </p:set>
                                    <p:animEffect transition="in" filter="fade">
                                      <p:cBhvr>
                                        <p:cTn id="10"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scene3d>
              <a:camera prst="orthographicFront"/>
              <a:lightRig rig="flat" dir="t"/>
            </a:scene3d>
            <a:sp3d extrusionH="57150">
              <a:bevelT w="82550" h="38100" prst="coolSlant"/>
            </a:sp3d>
          </a:bodyPr>
          <a:lstStyle/>
          <a:p>
            <a:pPr lvl="3">
              <a:buNone/>
            </a:pPr>
            <a:r>
              <a:rPr lang="en-US" sz="1800" dirty="0" smtClean="0">
                <a:solidFill>
                  <a:srgbClr val="FF0000"/>
                </a:solidFill>
              </a:rPr>
              <a:t>Simple Vertex  </a:t>
            </a:r>
            <a:r>
              <a:rPr lang="en-US" sz="1800" dirty="0" smtClean="0"/>
              <a:t>uses distance to plane criterion. </a:t>
            </a:r>
          </a:p>
          <a:p>
            <a:pPr lvl="3"/>
            <a:endParaRPr lang="en-US" sz="1800" dirty="0" smtClean="0"/>
          </a:p>
          <a:p>
            <a:pPr lvl="3">
              <a:buNone/>
            </a:pPr>
            <a:r>
              <a:rPr lang="en-US" sz="1800" dirty="0" smtClean="0"/>
              <a:t>Average plane is calculated as follows: For vertex     consider all the neighboring triangles and their </a:t>
            </a:r>
            <a:r>
              <a:rPr lang="en-US" sz="1800" dirty="0" err="1" smtClean="0"/>
              <a:t>normals</a:t>
            </a:r>
            <a:r>
              <a:rPr lang="en-US" sz="1800" dirty="0" smtClean="0"/>
              <a:t>      , centers      </a:t>
            </a:r>
          </a:p>
          <a:p>
            <a:pPr lvl="3">
              <a:buNone/>
            </a:pPr>
            <a:r>
              <a:rPr lang="en-US" sz="1800" dirty="0" smtClean="0"/>
              <a:t>and area    . Then calculate a weighted average by </a:t>
            </a:r>
          </a:p>
          <a:p>
            <a:pPr lvl="3">
              <a:buNone/>
            </a:pPr>
            <a:endParaRPr lang="en-US" sz="1800" dirty="0" smtClean="0"/>
          </a:p>
          <a:p>
            <a:pPr lvl="3">
              <a:buNone/>
            </a:pPr>
            <a:endParaRPr lang="en-US" sz="1800" dirty="0" smtClean="0"/>
          </a:p>
          <a:p>
            <a:pPr lvl="3">
              <a:buNone/>
            </a:pPr>
            <a:endParaRPr lang="en-US" sz="1800" dirty="0" smtClean="0"/>
          </a:p>
          <a:p>
            <a:pPr lvl="3">
              <a:buNone/>
            </a:pPr>
            <a:endParaRPr lang="en-US" sz="1800" dirty="0" smtClean="0"/>
          </a:p>
          <a:p>
            <a:pPr lvl="3">
              <a:buNone/>
            </a:pPr>
            <a:endParaRPr lang="en-US" sz="1800" dirty="0" smtClean="0"/>
          </a:p>
          <a:p>
            <a:pPr lvl="3">
              <a:buNone/>
            </a:pPr>
            <a:endParaRPr lang="en-US" sz="1800" dirty="0" smtClean="0"/>
          </a:p>
          <a:p>
            <a:pPr lvl="3">
              <a:buNone/>
            </a:pPr>
            <a:endParaRPr lang="en-US" sz="1800" dirty="0" smtClean="0"/>
          </a:p>
          <a:p>
            <a:pPr lvl="3">
              <a:buNone/>
            </a:pPr>
            <a:r>
              <a:rPr lang="en-US" sz="1800" dirty="0" smtClean="0"/>
              <a:t>          The distance d =  </a:t>
            </a:r>
          </a:p>
          <a:p>
            <a:pPr lvl="3">
              <a:buNone/>
            </a:pPr>
            <a:endParaRPr lang="en-US" sz="1800" dirty="0" smtClean="0"/>
          </a:p>
        </p:txBody>
      </p:sp>
      <p:sp>
        <p:nvSpPr>
          <p:cNvPr id="3" name="Title 2"/>
          <p:cNvSpPr>
            <a:spLocks noGrp="1"/>
          </p:cNvSpPr>
          <p:nvPr>
            <p:ph type="title"/>
          </p:nvPr>
        </p:nvSpPr>
        <p:spPr>
          <a:xfrm>
            <a:off x="457200" y="274638"/>
            <a:ext cx="8229600" cy="868362"/>
          </a:xfrm>
        </p:spPr>
        <p:txBody>
          <a:bodyPr>
            <a:normAutofit/>
          </a:bodyPr>
          <a:lstStyle/>
          <a:p>
            <a:r>
              <a:rPr lang="en-US" sz="3200" dirty="0" smtClean="0"/>
              <a:t>Evaluating decimation Criterion</a:t>
            </a:r>
          </a:p>
        </p:txBody>
      </p:sp>
      <p:pic>
        <p:nvPicPr>
          <p:cNvPr id="31747" name="Picture 3"/>
          <p:cNvPicPr>
            <a:picLocks noChangeAspect="1" noChangeArrowheads="1"/>
          </p:cNvPicPr>
          <p:nvPr/>
        </p:nvPicPr>
        <p:blipFill>
          <a:blip r:embed="rId3" cstate="print"/>
          <a:srcRect/>
          <a:stretch>
            <a:fillRect/>
          </a:stretch>
        </p:blipFill>
        <p:spPr bwMode="auto">
          <a:xfrm>
            <a:off x="3565525" y="2819400"/>
            <a:ext cx="2940470" cy="914400"/>
          </a:xfrm>
          <a:prstGeom prst="rect">
            <a:avLst/>
          </a:prstGeom>
          <a:solidFill>
            <a:schemeClr val="bg2"/>
          </a:solidFill>
          <a:ln w="9525">
            <a:noFill/>
            <a:miter lim="800000"/>
            <a:headEnd/>
            <a:tailEnd/>
          </a:ln>
        </p:spPr>
      </p:pic>
      <p:graphicFrame>
        <p:nvGraphicFramePr>
          <p:cNvPr id="7" name="Object 6"/>
          <p:cNvGraphicFramePr>
            <a:graphicFrameLocks noChangeAspect="1"/>
          </p:cNvGraphicFramePr>
          <p:nvPr/>
        </p:nvGraphicFramePr>
        <p:xfrm>
          <a:off x="6629400" y="1981200"/>
          <a:ext cx="304800" cy="457200"/>
        </p:xfrm>
        <a:graphic>
          <a:graphicData uri="http://schemas.openxmlformats.org/presentationml/2006/ole">
            <p:oleObj spid="_x0000_s31748" name="Equation" r:id="rId4" imgW="152280" imgH="228600" progId="Equation.3">
              <p:embed/>
            </p:oleObj>
          </a:graphicData>
        </a:graphic>
      </p:graphicFrame>
      <p:graphicFrame>
        <p:nvGraphicFramePr>
          <p:cNvPr id="8" name="Object 7"/>
          <p:cNvGraphicFramePr>
            <a:graphicFrameLocks noChangeAspect="1"/>
          </p:cNvGraphicFramePr>
          <p:nvPr/>
        </p:nvGraphicFramePr>
        <p:xfrm>
          <a:off x="8064500" y="1981200"/>
          <a:ext cx="317500" cy="477838"/>
        </p:xfrm>
        <a:graphic>
          <a:graphicData uri="http://schemas.openxmlformats.org/presentationml/2006/ole">
            <p:oleObj spid="_x0000_s31749" name="Equation" r:id="rId5" imgW="152280" imgH="228600" progId="Equation.3">
              <p:embed/>
            </p:oleObj>
          </a:graphicData>
        </a:graphic>
      </p:graphicFrame>
      <p:graphicFrame>
        <p:nvGraphicFramePr>
          <p:cNvPr id="9" name="Object 8"/>
          <p:cNvGraphicFramePr>
            <a:graphicFrameLocks noChangeAspect="1"/>
          </p:cNvGraphicFramePr>
          <p:nvPr/>
        </p:nvGraphicFramePr>
        <p:xfrm>
          <a:off x="2438400" y="2362200"/>
          <a:ext cx="317500" cy="439615"/>
        </p:xfrm>
        <a:graphic>
          <a:graphicData uri="http://schemas.openxmlformats.org/presentationml/2006/ole">
            <p:oleObj spid="_x0000_s31750" name="Equation" r:id="rId6" imgW="164880" imgH="228600" progId="Equation.3">
              <p:embed/>
            </p:oleObj>
          </a:graphicData>
        </a:graphic>
      </p:graphicFrame>
      <p:graphicFrame>
        <p:nvGraphicFramePr>
          <p:cNvPr id="10" name="Object 9"/>
          <p:cNvGraphicFramePr>
            <a:graphicFrameLocks noChangeAspect="1"/>
          </p:cNvGraphicFramePr>
          <p:nvPr/>
        </p:nvGraphicFramePr>
        <p:xfrm>
          <a:off x="7023100" y="1780309"/>
          <a:ext cx="215900" cy="353291"/>
        </p:xfrm>
        <a:graphic>
          <a:graphicData uri="http://schemas.openxmlformats.org/presentationml/2006/ole">
            <p:oleObj spid="_x0000_s31751" name="Equation" r:id="rId7" imgW="139680" imgH="228600" progId="Equation.3">
              <p:embed/>
            </p:oleObj>
          </a:graphicData>
        </a:graphic>
      </p:graphicFrame>
      <p:pic>
        <p:nvPicPr>
          <p:cNvPr id="31752" name="Picture 8"/>
          <p:cNvPicPr>
            <a:picLocks noChangeAspect="1" noChangeArrowheads="1"/>
          </p:cNvPicPr>
          <p:nvPr/>
        </p:nvPicPr>
        <p:blipFill>
          <a:blip r:embed="rId8" cstate="print"/>
          <a:srcRect/>
          <a:stretch>
            <a:fillRect/>
          </a:stretch>
        </p:blipFill>
        <p:spPr bwMode="auto">
          <a:xfrm>
            <a:off x="1981200" y="4004023"/>
            <a:ext cx="4876800" cy="720377"/>
          </a:xfrm>
          <a:prstGeom prst="rect">
            <a:avLst/>
          </a:prstGeom>
          <a:noFill/>
          <a:ln w="9525">
            <a:noFill/>
            <a:miter lim="800000"/>
            <a:headEnd/>
            <a:tailEnd/>
          </a:ln>
        </p:spPr>
      </p:pic>
      <p:pic>
        <p:nvPicPr>
          <p:cNvPr id="31754" name="Picture 10"/>
          <p:cNvPicPr>
            <a:picLocks noChangeAspect="1" noChangeArrowheads="1"/>
          </p:cNvPicPr>
          <p:nvPr/>
        </p:nvPicPr>
        <p:blipFill>
          <a:blip r:embed="rId9" cstate="print"/>
          <a:srcRect/>
          <a:stretch>
            <a:fillRect/>
          </a:stretch>
        </p:blipFill>
        <p:spPr bwMode="auto">
          <a:xfrm>
            <a:off x="4164013" y="4953000"/>
            <a:ext cx="163195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Evaluating decimation Criterion</a:t>
            </a:r>
            <a:endParaRPr lang="en-US" sz="3200" dirty="0"/>
          </a:p>
        </p:txBody>
      </p:sp>
      <p:sp>
        <p:nvSpPr>
          <p:cNvPr id="24" name="Text Placeholder 23"/>
          <p:cNvSpPr>
            <a:spLocks noGrp="1"/>
          </p:cNvSpPr>
          <p:nvPr>
            <p:ph type="body" idx="1"/>
          </p:nvPr>
        </p:nvSpPr>
        <p:spPr>
          <a:xfrm>
            <a:off x="457200" y="4191000"/>
            <a:ext cx="4040188" cy="914400"/>
          </a:xfrm>
        </p:spPr>
        <p:txBody>
          <a:bodyPr/>
          <a:lstStyle/>
          <a:p>
            <a:r>
              <a:rPr lang="en-US" sz="1600" dirty="0" smtClean="0"/>
              <a:t>Distance is calculated from the vertex</a:t>
            </a:r>
          </a:p>
          <a:p>
            <a:r>
              <a:rPr lang="en-US" sz="1600" dirty="0" smtClean="0"/>
              <a:t>To the line joining the end of opposite triangle</a:t>
            </a:r>
            <a:endParaRPr lang="en-US" sz="1600" dirty="0"/>
          </a:p>
        </p:txBody>
      </p:sp>
      <p:sp>
        <p:nvSpPr>
          <p:cNvPr id="25" name="Text Placeholder 24"/>
          <p:cNvSpPr>
            <a:spLocks noGrp="1"/>
          </p:cNvSpPr>
          <p:nvPr>
            <p:ph type="body" sz="half" idx="3"/>
          </p:nvPr>
        </p:nvSpPr>
        <p:spPr>
          <a:xfrm>
            <a:off x="4645026" y="4191000"/>
            <a:ext cx="4041775" cy="914400"/>
          </a:xfrm>
        </p:spPr>
        <p:txBody>
          <a:bodyPr/>
          <a:lstStyle/>
          <a:p>
            <a:r>
              <a:rPr lang="en-US" sz="1600" dirty="0" smtClean="0"/>
              <a:t>Distance is calculated from the imaginary line connecting the two opposite ends of the Feature edges</a:t>
            </a:r>
            <a:endParaRPr lang="en-US" sz="1600" dirty="0"/>
          </a:p>
        </p:txBody>
      </p:sp>
      <p:sp>
        <p:nvSpPr>
          <p:cNvPr id="2" name="Content Placeholder 1"/>
          <p:cNvSpPr>
            <a:spLocks noGrp="1"/>
          </p:cNvSpPr>
          <p:nvPr>
            <p:ph sz="quarter" idx="2"/>
          </p:nvPr>
        </p:nvSpPr>
        <p:spPr/>
        <p:txBody>
          <a:bodyPr/>
          <a:lstStyle/>
          <a:p>
            <a:pPr>
              <a:buNone/>
            </a:pPr>
            <a:r>
              <a:rPr lang="en-US" sz="2200" dirty="0" smtClean="0"/>
              <a:t>Boundary vertex:</a:t>
            </a:r>
            <a:endParaRPr lang="en-US" sz="2200" dirty="0"/>
          </a:p>
        </p:txBody>
      </p:sp>
      <p:sp>
        <p:nvSpPr>
          <p:cNvPr id="26" name="Content Placeholder 25"/>
          <p:cNvSpPr>
            <a:spLocks noGrp="1"/>
          </p:cNvSpPr>
          <p:nvPr>
            <p:ph sz="quarter" idx="4"/>
          </p:nvPr>
        </p:nvSpPr>
        <p:spPr/>
        <p:txBody>
          <a:bodyPr/>
          <a:lstStyle/>
          <a:p>
            <a:pPr>
              <a:buNone/>
            </a:pPr>
            <a:r>
              <a:rPr lang="en-US" sz="2200" dirty="0" smtClean="0"/>
              <a:t>Interior Edge Vertex</a:t>
            </a:r>
            <a:endParaRPr lang="en-US" sz="2200" dirty="0"/>
          </a:p>
        </p:txBody>
      </p:sp>
      <p:cxnSp>
        <p:nvCxnSpPr>
          <p:cNvPr id="13" name="Straight Connector 12"/>
          <p:cNvCxnSpPr>
            <a:stCxn id="9" idx="4"/>
            <a:endCxn id="10" idx="2"/>
          </p:cNvCxnSpPr>
          <p:nvPr/>
        </p:nvCxnSpPr>
        <p:spPr>
          <a:xfrm rot="16200000" flipH="1">
            <a:off x="1629121" y="2566884"/>
            <a:ext cx="959165" cy="284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1219200" y="1956118"/>
            <a:ext cx="1913106" cy="1244282"/>
            <a:chOff x="2286000" y="1956118"/>
            <a:chExt cx="1913106" cy="1244282"/>
          </a:xfrm>
        </p:grpSpPr>
        <p:sp>
          <p:nvSpPr>
            <p:cNvPr id="14" name="Oval 13"/>
            <p:cNvSpPr/>
            <p:nvPr/>
          </p:nvSpPr>
          <p:spPr>
            <a:xfrm>
              <a:off x="3581400" y="2514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2286000" y="1956118"/>
              <a:ext cx="1913106" cy="1244282"/>
              <a:chOff x="2362200" y="1956118"/>
              <a:chExt cx="1913106" cy="1244282"/>
            </a:xfrm>
          </p:grpSpPr>
          <p:cxnSp>
            <p:nvCxnSpPr>
              <p:cNvPr id="16" name="Straight Connector 15"/>
              <p:cNvCxnSpPr>
                <a:stCxn id="14" idx="3"/>
              </p:cNvCxnSpPr>
              <p:nvPr/>
            </p:nvCxnSpPr>
            <p:spPr>
              <a:xfrm rot="5400000">
                <a:off x="3352801" y="2427241"/>
                <a:ext cx="87359" cy="3921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362200" y="1956118"/>
                <a:ext cx="1913106" cy="1244282"/>
                <a:chOff x="2354094" y="1956118"/>
                <a:chExt cx="1913106" cy="1244282"/>
              </a:xfrm>
            </p:grpSpPr>
            <p:grpSp>
              <p:nvGrpSpPr>
                <p:cNvPr id="11" name="Group 10"/>
                <p:cNvGrpSpPr/>
                <p:nvPr/>
              </p:nvGrpSpPr>
              <p:grpSpPr>
                <a:xfrm>
                  <a:off x="3228202" y="1956118"/>
                  <a:ext cx="1038998" cy="1244282"/>
                  <a:chOff x="3228202" y="1956118"/>
                  <a:chExt cx="821630" cy="1007104"/>
                </a:xfrm>
                <a:solidFill>
                  <a:srgbClr val="00B0F0"/>
                </a:solidFill>
              </p:grpSpPr>
              <p:sp>
                <p:nvSpPr>
                  <p:cNvPr id="4" name="Isosceles Triangle 3"/>
                  <p:cNvSpPr/>
                  <p:nvPr/>
                </p:nvSpPr>
                <p:spPr>
                  <a:xfrm rot="13890574">
                    <a:off x="3581400" y="2057400"/>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16410556">
                    <a:off x="3630732" y="2261536"/>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1161223">
                    <a:off x="3406074" y="1956118"/>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9174110">
                    <a:off x="3535245" y="2431153"/>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8282446">
                    <a:off x="3228202" y="1988639"/>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59281">
                    <a:off x="3363183" y="2506022"/>
                    <a:ext cx="381000" cy="457200"/>
                  </a:xfrm>
                  <a:prstGeom prst="triangle">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p:cNvSpPr txBox="1"/>
                <p:nvPr/>
              </p:nvSpPr>
              <p:spPr>
                <a:xfrm>
                  <a:off x="2354094" y="2286000"/>
                  <a:ext cx="312906" cy="369332"/>
                </a:xfrm>
                <a:prstGeom prst="rect">
                  <a:avLst/>
                </a:prstGeom>
                <a:noFill/>
              </p:spPr>
              <p:txBody>
                <a:bodyPr wrap="none" rtlCol="0">
                  <a:spAutoFit/>
                </a:bodyPr>
                <a:lstStyle/>
                <a:p>
                  <a:r>
                    <a:rPr lang="en-US" dirty="0" smtClean="0"/>
                    <a:t>d</a:t>
                  </a:r>
                  <a:endParaRPr lang="en-US" dirty="0"/>
                </a:p>
              </p:txBody>
            </p:sp>
            <p:cxnSp>
              <p:nvCxnSpPr>
                <p:cNvPr id="20" name="Straight Arrow Connector 19"/>
                <p:cNvCxnSpPr>
                  <a:stCxn id="18" idx="3"/>
                </p:cNvCxnSpPr>
                <p:nvPr/>
              </p:nvCxnSpPr>
              <p:spPr>
                <a:xfrm>
                  <a:off x="2667000" y="2470666"/>
                  <a:ext cx="762000" cy="1201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nvGrpSpPr>
          <p:cNvPr id="57" name="Group 56"/>
          <p:cNvGrpSpPr/>
          <p:nvPr/>
        </p:nvGrpSpPr>
        <p:grpSpPr>
          <a:xfrm>
            <a:off x="5638800" y="1770055"/>
            <a:ext cx="2063755" cy="1248069"/>
            <a:chOff x="5638800" y="1746250"/>
            <a:chExt cx="2063755" cy="1073150"/>
          </a:xfrm>
        </p:grpSpPr>
        <p:grpSp>
          <p:nvGrpSpPr>
            <p:cNvPr id="53" name="Group 52"/>
            <p:cNvGrpSpPr/>
            <p:nvPr/>
          </p:nvGrpSpPr>
          <p:grpSpPr>
            <a:xfrm>
              <a:off x="6324600" y="1746250"/>
              <a:ext cx="1377955" cy="1073150"/>
              <a:chOff x="6324600" y="1746250"/>
              <a:chExt cx="1377955" cy="1073150"/>
            </a:xfrm>
          </p:grpSpPr>
          <p:grpSp>
            <p:nvGrpSpPr>
              <p:cNvPr id="27" name="Group 26"/>
              <p:cNvGrpSpPr/>
              <p:nvPr/>
            </p:nvGrpSpPr>
            <p:grpSpPr>
              <a:xfrm>
                <a:off x="6324600" y="1746250"/>
                <a:ext cx="1377955" cy="1066800"/>
                <a:chOff x="3879850" y="5334000"/>
                <a:chExt cx="1377955" cy="1066800"/>
              </a:xfrm>
            </p:grpSpPr>
            <p:grpSp>
              <p:nvGrpSpPr>
                <p:cNvPr id="28" name="Group 33"/>
                <p:cNvGrpSpPr/>
                <p:nvPr/>
              </p:nvGrpSpPr>
              <p:grpSpPr>
                <a:xfrm>
                  <a:off x="3962404" y="5334000"/>
                  <a:ext cx="1295401" cy="1066800"/>
                  <a:chOff x="5105400" y="5410200"/>
                  <a:chExt cx="1447800" cy="1219200"/>
                </a:xfrm>
              </p:grpSpPr>
              <p:cxnSp>
                <p:nvCxnSpPr>
                  <p:cNvPr id="36" name="Straight Connector 35"/>
                  <p:cNvCxnSpPr/>
                  <p:nvPr/>
                </p:nvCxnSpPr>
                <p:spPr>
                  <a:xfrm flipV="1">
                    <a:off x="5181600" y="6172200"/>
                    <a:ext cx="60960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105400" y="5638800"/>
                    <a:ext cx="685800" cy="533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5486400" y="5715000"/>
                    <a:ext cx="7620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791200" y="5867400"/>
                    <a:ext cx="76200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791200" y="6172200"/>
                    <a:ext cx="5334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24500" y="6362700"/>
                    <a:ext cx="4572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181600" y="6477000"/>
                    <a:ext cx="533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715000" y="66294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6057900" y="6134100"/>
                    <a:ext cx="7620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943600" y="5410200"/>
                    <a:ext cx="6096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5105400" y="5410200"/>
                    <a:ext cx="8382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4724400" y="6019800"/>
                    <a:ext cx="8382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34" name="Object 10"/>
                <p:cNvGraphicFramePr>
                  <a:graphicFrameLocks noChangeAspect="1"/>
                </p:cNvGraphicFramePr>
                <p:nvPr/>
              </p:nvGraphicFramePr>
              <p:xfrm>
                <a:off x="3879850" y="6172200"/>
                <a:ext cx="165100" cy="228600"/>
              </p:xfrm>
              <a:graphic>
                <a:graphicData uri="http://schemas.openxmlformats.org/presentationml/2006/ole">
                  <p:oleObj spid="_x0000_s32775" name="Equation" r:id="rId3" imgW="164880" imgH="228600" progId="Equation.3">
                    <p:embed/>
                  </p:oleObj>
                </a:graphicData>
              </a:graphic>
            </p:graphicFrame>
          </p:grpSp>
          <p:cxnSp>
            <p:nvCxnSpPr>
              <p:cNvPr id="49" name="Straight Connector 48"/>
              <p:cNvCxnSpPr/>
              <p:nvPr/>
            </p:nvCxnSpPr>
            <p:spPr>
              <a:xfrm rot="16200000" flipH="1">
                <a:off x="6248400" y="2133600"/>
                <a:ext cx="838200" cy="5334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781800" y="2438400"/>
                <a:ext cx="228600" cy="2286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5638800" y="1981200"/>
              <a:ext cx="312906" cy="369332"/>
            </a:xfrm>
            <a:prstGeom prst="rect">
              <a:avLst/>
            </a:prstGeom>
            <a:noFill/>
          </p:spPr>
          <p:txBody>
            <a:bodyPr wrap="none" rtlCol="0">
              <a:spAutoFit/>
            </a:bodyPr>
            <a:lstStyle/>
            <a:p>
              <a:r>
                <a:rPr lang="en-US" dirty="0" smtClean="0"/>
                <a:t>d</a:t>
              </a:r>
              <a:endParaRPr lang="en-US" dirty="0"/>
            </a:p>
          </p:txBody>
        </p:sp>
        <p:cxnSp>
          <p:nvCxnSpPr>
            <p:cNvPr id="56" name="Straight Arrow Connector 55"/>
            <p:cNvCxnSpPr/>
            <p:nvPr/>
          </p:nvCxnSpPr>
          <p:spPr>
            <a:xfrm>
              <a:off x="5867400" y="2202007"/>
              <a:ext cx="990600" cy="3810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sp>
        <p:nvSpPr>
          <p:cNvPr id="60" name="TextBox 59"/>
          <p:cNvSpPr txBox="1"/>
          <p:nvPr/>
        </p:nvSpPr>
        <p:spPr>
          <a:xfrm>
            <a:off x="685800" y="5449669"/>
            <a:ext cx="7827849" cy="646331"/>
          </a:xfrm>
          <a:prstGeom prst="rect">
            <a:avLst/>
          </a:prstGeom>
          <a:solidFill>
            <a:schemeClr val="accent1">
              <a:lumMod val="60000"/>
              <a:lumOff val="40000"/>
            </a:schemeClr>
          </a:solidFill>
        </p:spPr>
        <p:txBody>
          <a:bodyPr wrap="none" rtlCol="0">
            <a:spAutoFit/>
          </a:bodyPr>
          <a:lstStyle/>
          <a:p>
            <a:r>
              <a:rPr lang="en-US" dirty="0" smtClean="0"/>
              <a:t>Corner Vertices are usually retained, but if deleted, it is based on vertex-to-</a:t>
            </a:r>
          </a:p>
          <a:p>
            <a:r>
              <a:rPr lang="en-US" dirty="0" smtClean="0"/>
              <a:t>average plane distance criterion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bg/>
                                          </p:spTgt>
                                        </p:tgtEl>
                                        <p:attrNameLst>
                                          <p:attrName>style.visibility</p:attrName>
                                        </p:attrNameLst>
                                      </p:cBhvr>
                                      <p:to>
                                        <p:strVal val="visible"/>
                                      </p:to>
                                    </p:set>
                                    <p:animEffect transition="in" filter="fade">
                                      <p:cBhvr>
                                        <p:cTn id="13" dur="500"/>
                                        <p:tgtEl>
                                          <p:spTgt spid="25">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xEl>
                                              <p:pRg st="0" end="0"/>
                                            </p:txEl>
                                          </p:spTgt>
                                        </p:tgtEl>
                                        <p:attrNameLst>
                                          <p:attrName>style.visibility</p:attrName>
                                        </p:attrNameLst>
                                      </p:cBhvr>
                                      <p:to>
                                        <p:strVal val="visible"/>
                                      </p:to>
                                    </p:set>
                                    <p:animEffect transition="in" filter="fade">
                                      <p:cBhvr>
                                        <p:cTn id="16" dur="500"/>
                                        <p:tgtEl>
                                          <p:spTgt spid="2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fade">
                                      <p:cBhvr>
                                        <p:cTn id="2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uiExpand="1" build="p" animBg="1"/>
      <p:bldP spid="26" grpId="0" build="p"/>
      <p:bldP spid="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en-US" sz="2400" dirty="0" smtClean="0"/>
              <a:t>If a vertex is eliminated, the loop created by removing the vertex is re-triangulated</a:t>
            </a:r>
          </a:p>
          <a:p>
            <a:endParaRPr lang="en-US" sz="2400" dirty="0" smtClean="0"/>
          </a:p>
          <a:p>
            <a:r>
              <a:rPr lang="en-US" sz="2400" dirty="0" smtClean="0"/>
              <a:t>Every loop is star shaped : recursive loop splitting triangulation schemes are used</a:t>
            </a:r>
          </a:p>
          <a:p>
            <a:endParaRPr lang="en-US" sz="2400" dirty="0" smtClean="0"/>
          </a:p>
          <a:p>
            <a:r>
              <a:rPr lang="en-US" sz="2400" dirty="0" smtClean="0"/>
              <a:t>If a loop cannot be re-triangulated, the vertex generating the loop is not removed.</a:t>
            </a:r>
          </a:p>
          <a:p>
            <a:pPr>
              <a:buNone/>
            </a:pPr>
            <a:endParaRPr lang="en-US" sz="2200" dirty="0"/>
          </a:p>
        </p:txBody>
      </p:sp>
      <p:sp>
        <p:nvSpPr>
          <p:cNvPr id="3" name="Title 2"/>
          <p:cNvSpPr>
            <a:spLocks noGrp="1"/>
          </p:cNvSpPr>
          <p:nvPr>
            <p:ph type="title"/>
          </p:nvPr>
        </p:nvSpPr>
        <p:spPr>
          <a:xfrm>
            <a:off x="457200" y="457200"/>
            <a:ext cx="8229600" cy="792162"/>
          </a:xfrm>
        </p:spPr>
        <p:txBody>
          <a:bodyPr>
            <a:normAutofit/>
          </a:bodyPr>
          <a:lstStyle/>
          <a:p>
            <a:r>
              <a:rPr lang="en-US" sz="3200" dirty="0" smtClean="0"/>
              <a:t>Triangulation</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A plane orthogonal to the average plane is determined</a:t>
            </a:r>
          </a:p>
          <a:p>
            <a:r>
              <a:rPr lang="en-US" sz="2200" dirty="0" smtClean="0"/>
              <a:t>This plane splits the loop into two halves</a:t>
            </a:r>
          </a:p>
          <a:p>
            <a:r>
              <a:rPr lang="en-US" sz="2200" dirty="0" smtClean="0"/>
              <a:t>If two halves are non-overlapping, the splitting plane is accepted</a:t>
            </a:r>
          </a:p>
          <a:p>
            <a:r>
              <a:rPr lang="en-US" sz="2200" dirty="0" smtClean="0"/>
              <a:t>Above steps are repeated until a loop contains only 3 points, at which point the recursion is stopped</a:t>
            </a:r>
          </a:p>
        </p:txBody>
      </p:sp>
      <p:sp>
        <p:nvSpPr>
          <p:cNvPr id="3" name="Title 2"/>
          <p:cNvSpPr>
            <a:spLocks noGrp="1"/>
          </p:cNvSpPr>
          <p:nvPr>
            <p:ph type="title"/>
          </p:nvPr>
        </p:nvSpPr>
        <p:spPr>
          <a:xfrm>
            <a:off x="457200" y="533400"/>
            <a:ext cx="8229600" cy="884238"/>
          </a:xfrm>
        </p:spPr>
        <p:txBody>
          <a:bodyPr>
            <a:normAutofit/>
          </a:bodyPr>
          <a:lstStyle/>
          <a:p>
            <a:r>
              <a:rPr lang="en-US" sz="3200" dirty="0" smtClean="0"/>
              <a:t>Recursive Loop Splitting </a:t>
            </a:r>
            <a:endParaRPr lang="en-US" sz="3200" dirty="0"/>
          </a:p>
        </p:txBody>
      </p:sp>
      <p:grpSp>
        <p:nvGrpSpPr>
          <p:cNvPr id="55" name="Group 54"/>
          <p:cNvGrpSpPr/>
          <p:nvPr/>
        </p:nvGrpSpPr>
        <p:grpSpPr>
          <a:xfrm>
            <a:off x="381000" y="3962400"/>
            <a:ext cx="5257800" cy="2057400"/>
            <a:chOff x="1676400" y="3962400"/>
            <a:chExt cx="5097085" cy="1664732"/>
          </a:xfrm>
        </p:grpSpPr>
        <p:grpSp>
          <p:nvGrpSpPr>
            <p:cNvPr id="40" name="Group 39"/>
            <p:cNvGrpSpPr/>
            <p:nvPr/>
          </p:nvGrpSpPr>
          <p:grpSpPr>
            <a:xfrm>
              <a:off x="2971800" y="4038600"/>
              <a:ext cx="1524000" cy="1295400"/>
              <a:chOff x="2819400" y="3810000"/>
              <a:chExt cx="1524000" cy="1295400"/>
            </a:xfrm>
          </p:grpSpPr>
          <p:cxnSp>
            <p:nvCxnSpPr>
              <p:cNvPr id="19" name="Straight Connector 18"/>
              <p:cNvCxnSpPr/>
              <p:nvPr/>
            </p:nvCxnSpPr>
            <p:spPr>
              <a:xfrm rot="5400000" flipH="1" flipV="1">
                <a:off x="3200400" y="39624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3733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2819400" y="3810000"/>
                <a:ext cx="1524000" cy="1295400"/>
                <a:chOff x="2819400" y="3810000"/>
                <a:chExt cx="1524000" cy="1295400"/>
              </a:xfrm>
            </p:grpSpPr>
            <p:cxnSp>
              <p:nvCxnSpPr>
                <p:cNvPr id="6" name="Straight Connector 5"/>
                <p:cNvCxnSpPr/>
                <p:nvPr/>
              </p:nvCxnSpPr>
              <p:spPr>
                <a:xfrm flipV="1">
                  <a:off x="2819400" y="4038600"/>
                  <a:ext cx="9906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781300" y="4152900"/>
                  <a:ext cx="6096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771900" y="4076700"/>
                  <a:ext cx="6096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52800" y="4648200"/>
                  <a:ext cx="9906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3314700" y="3848100"/>
                  <a:ext cx="6096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3314700" y="4152900"/>
                  <a:ext cx="609600" cy="5334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695700" y="4914900"/>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V="1">
                  <a:off x="3543300" y="4762500"/>
                  <a:ext cx="381000" cy="30480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a:xfrm rot="10800000" flipV="1">
                <a:off x="3124200" y="4114800"/>
                <a:ext cx="2286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124200" y="4267200"/>
                <a:ext cx="381000"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505200" y="4648200"/>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5105400" y="4343400"/>
              <a:ext cx="1668085" cy="369332"/>
            </a:xfrm>
            <a:prstGeom prst="rect">
              <a:avLst/>
            </a:prstGeom>
            <a:noFill/>
          </p:spPr>
          <p:txBody>
            <a:bodyPr wrap="none" rtlCol="0">
              <a:spAutoFit/>
            </a:bodyPr>
            <a:lstStyle/>
            <a:p>
              <a:r>
                <a:rPr lang="en-US" dirty="0" smtClean="0"/>
                <a:t>Average plane</a:t>
              </a:r>
              <a:endParaRPr lang="en-US" dirty="0"/>
            </a:p>
          </p:txBody>
        </p:sp>
        <p:sp>
          <p:nvSpPr>
            <p:cNvPr id="42" name="TextBox 41"/>
            <p:cNvSpPr txBox="1"/>
            <p:nvPr/>
          </p:nvSpPr>
          <p:spPr>
            <a:xfrm>
              <a:off x="4953000" y="5257800"/>
              <a:ext cx="1326004" cy="369332"/>
            </a:xfrm>
            <a:prstGeom prst="rect">
              <a:avLst/>
            </a:prstGeom>
            <a:noFill/>
          </p:spPr>
          <p:txBody>
            <a:bodyPr wrap="none" rtlCol="0">
              <a:spAutoFit/>
            </a:bodyPr>
            <a:lstStyle/>
            <a:p>
              <a:r>
                <a:rPr lang="en-US" dirty="0" smtClean="0"/>
                <a:t>Split plane </a:t>
              </a:r>
              <a:endParaRPr lang="en-US" dirty="0"/>
            </a:p>
          </p:txBody>
        </p:sp>
        <p:sp>
          <p:nvSpPr>
            <p:cNvPr id="44" name="TextBox 43"/>
            <p:cNvSpPr txBox="1"/>
            <p:nvPr/>
          </p:nvSpPr>
          <p:spPr>
            <a:xfrm>
              <a:off x="2057400" y="4800600"/>
              <a:ext cx="1056700" cy="369332"/>
            </a:xfrm>
            <a:prstGeom prst="rect">
              <a:avLst/>
            </a:prstGeom>
            <a:noFill/>
          </p:spPr>
          <p:txBody>
            <a:bodyPr wrap="none" rtlCol="0">
              <a:spAutoFit/>
            </a:bodyPr>
            <a:lstStyle/>
            <a:p>
              <a:r>
                <a:rPr lang="en-US" dirty="0" smtClean="0"/>
                <a:t>Split line</a:t>
              </a:r>
              <a:endParaRPr lang="en-US" dirty="0"/>
            </a:p>
          </p:txBody>
        </p:sp>
        <p:cxnSp>
          <p:nvCxnSpPr>
            <p:cNvPr id="46" name="Straight Arrow Connector 45"/>
            <p:cNvCxnSpPr>
              <a:stCxn id="44" idx="0"/>
            </p:cNvCxnSpPr>
            <p:nvPr/>
          </p:nvCxnSpPr>
          <p:spPr>
            <a:xfrm rot="5400000" flipH="1" flipV="1">
              <a:off x="2931175" y="4150375"/>
              <a:ext cx="304800" cy="9956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1" idx="1"/>
            </p:cNvCxnSpPr>
            <p:nvPr/>
          </p:nvCxnSpPr>
          <p:spPr>
            <a:xfrm rot="10800000" flipV="1">
              <a:off x="4343400" y="4528066"/>
              <a:ext cx="762000" cy="439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2" idx="1"/>
            </p:cNvCxnSpPr>
            <p:nvPr/>
          </p:nvCxnSpPr>
          <p:spPr>
            <a:xfrm rot="10800000">
              <a:off x="4038600" y="5181600"/>
              <a:ext cx="914400" cy="2608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676400" y="3962400"/>
              <a:ext cx="1133644" cy="369332"/>
            </a:xfrm>
            <a:prstGeom prst="rect">
              <a:avLst/>
            </a:prstGeom>
            <a:noFill/>
          </p:spPr>
          <p:txBody>
            <a:bodyPr wrap="none" rtlCol="0">
              <a:spAutoFit/>
            </a:bodyPr>
            <a:lstStyle/>
            <a:p>
              <a:r>
                <a:rPr lang="en-US" dirty="0" smtClean="0"/>
                <a:t>Split loop</a:t>
              </a:r>
              <a:endParaRPr lang="en-US" dirty="0"/>
            </a:p>
          </p:txBody>
        </p:sp>
        <p:cxnSp>
          <p:nvCxnSpPr>
            <p:cNvPr id="54" name="Straight Arrow Connector 53"/>
            <p:cNvCxnSpPr>
              <a:stCxn id="52" idx="3"/>
            </p:cNvCxnSpPr>
            <p:nvPr/>
          </p:nvCxnSpPr>
          <p:spPr>
            <a:xfrm>
              <a:off x="2810044" y="4147066"/>
              <a:ext cx="542756" cy="2725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9" name="Straight Connector 78"/>
          <p:cNvCxnSpPr/>
          <p:nvPr/>
        </p:nvCxnSpPr>
        <p:spPr>
          <a:xfrm rot="5400000" flipH="1" flipV="1">
            <a:off x="7177088" y="5717256"/>
            <a:ext cx="200025" cy="100263"/>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7527758" y="5167313"/>
            <a:ext cx="401053" cy="300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V="1">
            <a:off x="7327608" y="4967162"/>
            <a:ext cx="300038" cy="1002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725653" y="4867275"/>
            <a:ext cx="7018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725653" y="4867275"/>
            <a:ext cx="802105" cy="200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V="1">
            <a:off x="6926931" y="4366711"/>
            <a:ext cx="600075" cy="401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026442" y="4267200"/>
            <a:ext cx="1203158" cy="600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7729162" y="4966912"/>
            <a:ext cx="700088" cy="300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flipV="1">
            <a:off x="7226968" y="5467350"/>
            <a:ext cx="701842" cy="400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6325101" y="4866774"/>
            <a:ext cx="400050" cy="401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324600" y="5267325"/>
            <a:ext cx="601579" cy="100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6776415" y="5416842"/>
            <a:ext cx="500059" cy="401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6324600" y="5067300"/>
            <a:ext cx="1203158" cy="200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6926179" y="5067300"/>
            <a:ext cx="601579" cy="300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flipH="1" flipV="1">
            <a:off x="7027319" y="5366962"/>
            <a:ext cx="700088" cy="300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7527758" y="4867275"/>
            <a:ext cx="701842" cy="300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V="1">
            <a:off x="6827044" y="4466598"/>
            <a:ext cx="900113" cy="501316"/>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400800" y="6400800"/>
            <a:ext cx="184731" cy="369332"/>
          </a:xfrm>
          <a:prstGeom prst="rect">
            <a:avLst/>
          </a:prstGeom>
          <a:noFill/>
        </p:spPr>
        <p:txBody>
          <a:bodyPr wrap="none" rtlCol="0">
            <a:spAutoFit/>
          </a:bodyPr>
          <a:lstStyle/>
          <a:p>
            <a:endParaRPr lang="en-US" dirty="0"/>
          </a:p>
        </p:txBody>
      </p:sp>
      <p:sp>
        <p:nvSpPr>
          <p:cNvPr id="111" name="TextBox 110"/>
          <p:cNvSpPr txBox="1"/>
          <p:nvPr/>
        </p:nvSpPr>
        <p:spPr>
          <a:xfrm>
            <a:off x="5867400" y="6019800"/>
            <a:ext cx="3082895" cy="369332"/>
          </a:xfrm>
          <a:prstGeom prst="rect">
            <a:avLst/>
          </a:prstGeom>
          <a:noFill/>
        </p:spPr>
        <p:txBody>
          <a:bodyPr wrap="none" rtlCol="0">
            <a:spAutoFit/>
          </a:bodyPr>
          <a:lstStyle/>
          <a:p>
            <a:r>
              <a:rPr lang="en-US" dirty="0" smtClean="0"/>
              <a:t>Loop after vertex elimination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04"/>
                                        </p:tgtEl>
                                      </p:cBhvr>
                                    </p:animEffect>
                                    <p:set>
                                      <p:cBhvr>
                                        <p:cTn id="7" dur="1" fill="hold">
                                          <p:stCondLst>
                                            <p:cond delay="1999"/>
                                          </p:stCondLst>
                                        </p:cTn>
                                        <p:tgtEl>
                                          <p:spTgt spid="10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102"/>
                                        </p:tgtEl>
                                      </p:cBhvr>
                                    </p:animEffect>
                                    <p:set>
                                      <p:cBhvr>
                                        <p:cTn id="10" dur="1" fill="hold">
                                          <p:stCondLst>
                                            <p:cond delay="1999"/>
                                          </p:stCondLst>
                                        </p:cTn>
                                        <p:tgtEl>
                                          <p:spTgt spid="102"/>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85"/>
                                        </p:tgtEl>
                                      </p:cBhvr>
                                    </p:animEffect>
                                    <p:set>
                                      <p:cBhvr>
                                        <p:cTn id="13" dur="1" fill="hold">
                                          <p:stCondLst>
                                            <p:cond delay="1999"/>
                                          </p:stCondLst>
                                        </p:cTn>
                                        <p:tgtEl>
                                          <p:spTgt spid="85"/>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2000"/>
                                        <p:tgtEl>
                                          <p:spTgt spid="88"/>
                                        </p:tgtEl>
                                      </p:cBhvr>
                                    </p:animEffect>
                                    <p:set>
                                      <p:cBhvr>
                                        <p:cTn id="16" dur="1" fill="hold">
                                          <p:stCondLst>
                                            <p:cond delay="1999"/>
                                          </p:stCondLst>
                                        </p:cTn>
                                        <p:tgtEl>
                                          <p:spTgt spid="88"/>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2000"/>
                                        <p:tgtEl>
                                          <p:spTgt spid="94"/>
                                        </p:tgtEl>
                                      </p:cBhvr>
                                    </p:animEffect>
                                    <p:set>
                                      <p:cBhvr>
                                        <p:cTn id="19" dur="1" fill="hold">
                                          <p:stCondLst>
                                            <p:cond delay="1999"/>
                                          </p:stCondLst>
                                        </p:cTn>
                                        <p:tgtEl>
                                          <p:spTgt spid="94"/>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2000"/>
                                        <p:tgtEl>
                                          <p:spTgt spid="96"/>
                                        </p:tgtEl>
                                      </p:cBhvr>
                                    </p:animEffect>
                                    <p:set>
                                      <p:cBhvr>
                                        <p:cTn id="22" dur="1" fill="hold">
                                          <p:stCondLst>
                                            <p:cond delay="1999"/>
                                          </p:stCondLst>
                                        </p:cTn>
                                        <p:tgtEl>
                                          <p:spTgt spid="96"/>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2000"/>
                                        <p:tgtEl>
                                          <p:spTgt spid="98"/>
                                        </p:tgtEl>
                                      </p:cBhvr>
                                    </p:animEffect>
                                    <p:set>
                                      <p:cBhvr>
                                        <p:cTn id="25" dur="1" fill="hold">
                                          <p:stCondLst>
                                            <p:cond delay="1999"/>
                                          </p:stCondLst>
                                        </p:cTn>
                                        <p:tgtEl>
                                          <p:spTgt spid="98"/>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2000"/>
                                        <p:tgtEl>
                                          <p:spTgt spid="100"/>
                                        </p:tgtEl>
                                      </p:cBhvr>
                                    </p:animEffect>
                                    <p:set>
                                      <p:cBhvr>
                                        <p:cTn id="28" dur="1" fill="hold">
                                          <p:stCondLst>
                                            <p:cond delay="1999"/>
                                          </p:stCondLst>
                                        </p:cTn>
                                        <p:tgtEl>
                                          <p:spTgt spid="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884238"/>
          </a:xfrm>
        </p:spPr>
        <p:txBody>
          <a:bodyPr>
            <a:normAutofit/>
          </a:bodyPr>
          <a:lstStyle/>
          <a:p>
            <a:r>
              <a:rPr lang="en-US" sz="3200" dirty="0" smtClean="0"/>
              <a:t>Recursive Loop Splitting </a:t>
            </a:r>
            <a:endParaRPr lang="en-US" sz="3200" dirty="0"/>
          </a:p>
        </p:txBody>
      </p:sp>
      <p:sp>
        <p:nvSpPr>
          <p:cNvPr id="110" name="TextBox 109"/>
          <p:cNvSpPr txBox="1"/>
          <p:nvPr/>
        </p:nvSpPr>
        <p:spPr>
          <a:xfrm>
            <a:off x="6400800" y="6400800"/>
            <a:ext cx="184731" cy="369332"/>
          </a:xfrm>
          <a:prstGeom prst="rect">
            <a:avLst/>
          </a:prstGeom>
          <a:noFill/>
        </p:spPr>
        <p:txBody>
          <a:bodyPr wrap="none" rtlCol="0">
            <a:spAutoFit/>
          </a:bodyPr>
          <a:lstStyle/>
          <a:p>
            <a:endParaRPr lang="en-US" dirty="0"/>
          </a:p>
        </p:txBody>
      </p:sp>
      <p:sp>
        <p:nvSpPr>
          <p:cNvPr id="47" name="Rectangle 3"/>
          <p:cNvSpPr>
            <a:spLocks noGrp="1" noChangeArrowheads="1"/>
          </p:cNvSpPr>
          <p:nvPr>
            <p:ph idx="1"/>
          </p:nvPr>
        </p:nvSpPr>
        <p:spPr/>
        <p:txBody>
          <a:bodyPr/>
          <a:lstStyle/>
          <a:p>
            <a:r>
              <a:rPr lang="en-US" dirty="0"/>
              <a:t>Best splitting plane is determined using an aspect </a:t>
            </a:r>
            <a:r>
              <a:rPr lang="en-US" dirty="0" smtClean="0"/>
              <a:t>ratio</a:t>
            </a:r>
          </a:p>
          <a:p>
            <a:endParaRPr lang="en-US" dirty="0" smtClean="0"/>
          </a:p>
          <a:p>
            <a:endParaRPr lang="en-US" dirty="0" smtClean="0"/>
          </a:p>
          <a:p>
            <a:pPr>
              <a:buNone/>
            </a:pPr>
            <a:endParaRPr lang="en-US" dirty="0"/>
          </a:p>
          <a:p>
            <a:pPr algn="ctr">
              <a:buFontTx/>
              <a:buNone/>
            </a:pPr>
            <a:endParaRPr lang="en-US" dirty="0"/>
          </a:p>
          <a:p>
            <a:r>
              <a:rPr lang="en-US" dirty="0"/>
              <a:t>Maximum aspect ratio gives best splitting plane</a:t>
            </a:r>
          </a:p>
        </p:txBody>
      </p:sp>
      <p:graphicFrame>
        <p:nvGraphicFramePr>
          <p:cNvPr id="33795" name="Object 3"/>
          <p:cNvGraphicFramePr>
            <a:graphicFrameLocks noChangeAspect="1"/>
          </p:cNvGraphicFramePr>
          <p:nvPr/>
        </p:nvGraphicFramePr>
        <p:xfrm>
          <a:off x="990600" y="2632308"/>
          <a:ext cx="7696200" cy="872892"/>
        </p:xfrm>
        <a:graphic>
          <a:graphicData uri="http://schemas.openxmlformats.org/presentationml/2006/ole">
            <p:oleObj spid="_x0000_s33795" name="Equation" r:id="rId4" imgW="3695400" imgH="4190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238"/>
            <a:ext cx="8229600" cy="4830762"/>
          </a:xfrm>
        </p:spPr>
        <p:txBody>
          <a:bodyPr/>
          <a:lstStyle/>
          <a:p>
            <a:r>
              <a:rPr lang="en-US" sz="2200" dirty="0" smtClean="0"/>
              <a:t>Well known graph-theoretical concept</a:t>
            </a:r>
          </a:p>
          <a:p>
            <a:endParaRPr lang="en-US" sz="2200" dirty="0" smtClean="0"/>
          </a:p>
          <a:p>
            <a:r>
              <a:rPr lang="en-US" sz="2200" dirty="0" smtClean="0"/>
              <a:t>{</a:t>
            </a:r>
            <a:r>
              <a:rPr lang="en-US" sz="2200" dirty="0" err="1" smtClean="0"/>
              <a:t>i</a:t>
            </a:r>
            <a:r>
              <a:rPr lang="en-US" sz="2200" dirty="0" smtClean="0"/>
              <a:t>} and {j} are two adjacent vertices, with N(</a:t>
            </a:r>
            <a:r>
              <a:rPr lang="en-US" sz="2200" dirty="0" err="1" smtClean="0"/>
              <a:t>i</a:t>
            </a:r>
            <a:r>
              <a:rPr lang="en-US" sz="2200" dirty="0" smtClean="0"/>
              <a:t>) and N(j) as their respective neighborhoods</a:t>
            </a:r>
          </a:p>
          <a:p>
            <a:endParaRPr lang="en-US" sz="2200" dirty="0" smtClean="0"/>
          </a:p>
          <a:p>
            <a:r>
              <a:rPr lang="en-US" sz="2200" dirty="0" smtClean="0"/>
              <a:t>{</a:t>
            </a:r>
            <a:r>
              <a:rPr lang="en-US" sz="2200" dirty="0" err="1" smtClean="0"/>
              <a:t>i</a:t>
            </a:r>
            <a:r>
              <a:rPr lang="en-US" sz="2200" dirty="0" smtClean="0"/>
              <a:t>}-&gt;{j}, say the new vertex be {h}, N(h)= N(</a:t>
            </a:r>
            <a:r>
              <a:rPr lang="en-US" sz="2200" dirty="0" err="1" smtClean="0"/>
              <a:t>i</a:t>
            </a:r>
            <a:r>
              <a:rPr lang="en-US" sz="2200" dirty="0" smtClean="0"/>
              <a:t>) U N(j).</a:t>
            </a:r>
          </a:p>
        </p:txBody>
      </p:sp>
      <p:sp>
        <p:nvSpPr>
          <p:cNvPr id="3" name="Title 2"/>
          <p:cNvSpPr>
            <a:spLocks noGrp="1"/>
          </p:cNvSpPr>
          <p:nvPr>
            <p:ph type="title"/>
          </p:nvPr>
        </p:nvSpPr>
        <p:spPr/>
        <p:txBody>
          <a:bodyPr>
            <a:normAutofit/>
          </a:bodyPr>
          <a:lstStyle/>
          <a:p>
            <a:r>
              <a:rPr lang="en-US" sz="3200" dirty="0" smtClean="0"/>
              <a:t>Edge Contraction</a:t>
            </a:r>
            <a:endParaRPr lang="en-US" sz="3200" dirty="0"/>
          </a:p>
        </p:txBody>
      </p:sp>
      <p:grpSp>
        <p:nvGrpSpPr>
          <p:cNvPr id="62" name="Group 61"/>
          <p:cNvGrpSpPr/>
          <p:nvPr/>
        </p:nvGrpSpPr>
        <p:grpSpPr>
          <a:xfrm>
            <a:off x="1219200" y="3733800"/>
            <a:ext cx="1524000" cy="2438400"/>
            <a:chOff x="1219200" y="3733800"/>
            <a:chExt cx="1524000" cy="2438400"/>
          </a:xfrm>
        </p:grpSpPr>
        <p:cxnSp>
          <p:nvCxnSpPr>
            <p:cNvPr id="5" name="Straight Connector 4"/>
            <p:cNvCxnSpPr/>
            <p:nvPr/>
          </p:nvCxnSpPr>
          <p:spPr>
            <a:xfrm>
              <a:off x="1524000" y="373380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1295400" y="3962400"/>
              <a:ext cx="9144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05000" y="3962400"/>
              <a:ext cx="762000" cy="609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209800" y="4267200"/>
              <a:ext cx="838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066800" y="388620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9200" y="4343400"/>
              <a:ext cx="7620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81200" y="4648200"/>
              <a:ext cx="6858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638300" y="4914900"/>
              <a:ext cx="609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905000" y="4724400"/>
              <a:ext cx="76200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04900" y="4457700"/>
              <a:ext cx="9144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219200" y="525780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1219200" y="548640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1447800" y="571500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905000" y="52578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905000" y="57150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2209800" y="518160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647700" y="49149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98" name="Straight Arrow Connector 97"/>
          <p:cNvCxnSpPr/>
          <p:nvPr/>
        </p:nvCxnSpPr>
        <p:spPr>
          <a:xfrm rot="5400000">
            <a:off x="1638300" y="483870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3048000" y="3733800"/>
            <a:ext cx="1524000" cy="2438400"/>
            <a:chOff x="3048000" y="3733800"/>
            <a:chExt cx="1524000" cy="2438400"/>
          </a:xfrm>
        </p:grpSpPr>
        <p:cxnSp>
          <p:nvCxnSpPr>
            <p:cNvPr id="67" name="Straight Connector 66"/>
            <p:cNvCxnSpPr/>
            <p:nvPr/>
          </p:nvCxnSpPr>
          <p:spPr>
            <a:xfrm rot="16200000" flipH="1">
              <a:off x="4038600" y="4267200"/>
              <a:ext cx="838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048000" y="4343400"/>
              <a:ext cx="7620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733800" y="4724400"/>
              <a:ext cx="76200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2933700" y="4457700"/>
              <a:ext cx="914400" cy="68580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3048000" y="3733800"/>
              <a:ext cx="1524000" cy="2438400"/>
              <a:chOff x="3048000" y="3733800"/>
              <a:chExt cx="1524000" cy="2438400"/>
            </a:xfrm>
          </p:grpSpPr>
          <p:grpSp>
            <p:nvGrpSpPr>
              <p:cNvPr id="97" name="Group 96"/>
              <p:cNvGrpSpPr/>
              <p:nvPr/>
            </p:nvGrpSpPr>
            <p:grpSpPr>
              <a:xfrm>
                <a:off x="3048000" y="3733800"/>
                <a:ext cx="1524000" cy="2438400"/>
                <a:chOff x="3048000" y="3733800"/>
                <a:chExt cx="1524000" cy="2438400"/>
              </a:xfrm>
            </p:grpSpPr>
            <p:cxnSp>
              <p:nvCxnSpPr>
                <p:cNvPr id="64" name="Straight Connector 63"/>
                <p:cNvCxnSpPr/>
                <p:nvPr/>
              </p:nvCxnSpPr>
              <p:spPr>
                <a:xfrm>
                  <a:off x="3352800" y="373380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2895600" y="388620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3048000" y="4038600"/>
                  <a:ext cx="10668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3657600" y="4038600"/>
                  <a:ext cx="914400" cy="609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3810000" y="4724400"/>
                  <a:ext cx="6858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3543300" y="4991100"/>
                  <a:ext cx="457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048000" y="525780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3048000" y="548640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3276600" y="571500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33800" y="52578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733800" y="57150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flipH="1">
                  <a:off x="4038600" y="518160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2476500" y="49149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82" name="Straight Arrow Connector 81"/>
              <p:cNvCxnSpPr/>
              <p:nvPr/>
            </p:nvCxnSpPr>
            <p:spPr>
              <a:xfrm rot="5400000">
                <a:off x="3466306" y="483870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3048000" y="3733800"/>
              <a:ext cx="1524000" cy="2438400"/>
              <a:chOff x="3048000" y="3733800"/>
              <a:chExt cx="1524000" cy="2438400"/>
            </a:xfrm>
          </p:grpSpPr>
          <p:cxnSp>
            <p:nvCxnSpPr>
              <p:cNvPr id="103" name="Straight Connector 102"/>
              <p:cNvCxnSpPr/>
              <p:nvPr/>
            </p:nvCxnSpPr>
            <p:spPr>
              <a:xfrm>
                <a:off x="3352800" y="373380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2895600" y="388620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3048000" y="4038600"/>
                <a:ext cx="10668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3657600" y="4038600"/>
                <a:ext cx="914400" cy="609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3810000" y="4724400"/>
                <a:ext cx="6858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3543300" y="4991100"/>
                <a:ext cx="457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3048000" y="525780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6200000" flipH="1">
                <a:off x="3048000" y="548640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flipH="1" flipV="1">
                <a:off x="3276600" y="571500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733800" y="52578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3733800" y="57150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4038600" y="518160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flipH="1" flipV="1">
                <a:off x="2476500" y="49149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102" name="Straight Arrow Connector 101"/>
            <p:cNvCxnSpPr/>
            <p:nvPr/>
          </p:nvCxnSpPr>
          <p:spPr>
            <a:xfrm rot="5400000">
              <a:off x="3466306" y="483870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28" name="Group 227"/>
          <p:cNvGrpSpPr/>
          <p:nvPr/>
        </p:nvGrpSpPr>
        <p:grpSpPr>
          <a:xfrm>
            <a:off x="4814470" y="3754580"/>
            <a:ext cx="1524000" cy="2438400"/>
            <a:chOff x="4814470" y="3754580"/>
            <a:chExt cx="1524000" cy="2438400"/>
          </a:xfrm>
        </p:grpSpPr>
        <p:cxnSp>
          <p:nvCxnSpPr>
            <p:cNvPr id="118" name="Straight Connector 117"/>
            <p:cNvCxnSpPr/>
            <p:nvPr/>
          </p:nvCxnSpPr>
          <p:spPr>
            <a:xfrm rot="16200000" flipH="1">
              <a:off x="5805070" y="4287980"/>
              <a:ext cx="838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4814470" y="4364180"/>
              <a:ext cx="748130" cy="6650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5500270" y="4745180"/>
              <a:ext cx="76200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4700170" y="4478480"/>
              <a:ext cx="9144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119270" y="375458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4662070" y="390698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814470" y="527858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16200000" flipH="1">
              <a:off x="4814470" y="550718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5043070" y="573578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500270" y="527858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500270" y="573578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6200000" flipH="1">
              <a:off x="5805070" y="520238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flipH="1" flipV="1">
              <a:off x="4242970" y="493568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5400000">
              <a:off x="5232776" y="485948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119270" y="375458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4662070" y="390698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6200000" flipH="1">
              <a:off x="4703625" y="4170225"/>
              <a:ext cx="1274620" cy="4433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5313225" y="4156355"/>
              <a:ext cx="1122220" cy="62347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5562600" y="4745180"/>
              <a:ext cx="699670" cy="2840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5406745" y="5122725"/>
              <a:ext cx="249380" cy="623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4814470" y="527858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16200000" flipH="1">
              <a:off x="4814470" y="550718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5043070" y="573578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5500270" y="527858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5500270" y="573578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16200000" flipH="1">
              <a:off x="5805070" y="520238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flipH="1" flipV="1">
              <a:off x="4242970" y="493568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5232776" y="485948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26" name="Group 225"/>
          <p:cNvGrpSpPr/>
          <p:nvPr/>
        </p:nvGrpSpPr>
        <p:grpSpPr>
          <a:xfrm>
            <a:off x="6629400" y="3733800"/>
            <a:ext cx="1524000" cy="2438400"/>
            <a:chOff x="6629400" y="3733800"/>
            <a:chExt cx="1524000" cy="2438400"/>
          </a:xfrm>
        </p:grpSpPr>
        <p:cxnSp>
          <p:nvCxnSpPr>
            <p:cNvPr id="190" name="Straight Connector 189"/>
            <p:cNvCxnSpPr/>
            <p:nvPr/>
          </p:nvCxnSpPr>
          <p:spPr>
            <a:xfrm rot="16200000" flipH="1">
              <a:off x="7620000" y="4267200"/>
              <a:ext cx="8382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16200000" flipH="1">
              <a:off x="6515100" y="4457700"/>
              <a:ext cx="9144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7315200" y="4724400"/>
              <a:ext cx="76200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16200000" flipH="1">
              <a:off x="6515100" y="4457700"/>
              <a:ext cx="9144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6934200" y="373380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6477000" y="388620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6629400" y="525780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16200000" flipH="1">
              <a:off x="6629400" y="548640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flipH="1" flipV="1">
              <a:off x="6858000" y="571500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7315200" y="52578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V="1">
              <a:off x="7315200" y="57150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16200000" flipH="1">
              <a:off x="7620000" y="518160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6057900" y="49149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rot="5400000">
              <a:off x="7047706" y="483870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6934200" y="3733800"/>
              <a:ext cx="1066800" cy="152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a:off x="6477000" y="3886200"/>
              <a:ext cx="609600" cy="304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16200000" flipH="1">
              <a:off x="6362700" y="4305300"/>
              <a:ext cx="1524000" cy="381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6972300" y="4229100"/>
              <a:ext cx="13716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V="1">
              <a:off x="7315200" y="4724400"/>
              <a:ext cx="76200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flipV="1">
              <a:off x="6629400" y="5257800"/>
              <a:ext cx="68580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6629400" y="5486400"/>
              <a:ext cx="685800"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flipH="1" flipV="1">
              <a:off x="6858000" y="5715000"/>
              <a:ext cx="91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7315200" y="52578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flipV="1">
              <a:off x="7315200" y="5715000"/>
              <a:ext cx="838200" cy="45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16200000" flipH="1">
              <a:off x="7620000" y="5181600"/>
              <a:ext cx="9906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flipH="1" flipV="1">
              <a:off x="6057900" y="49149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rot="5400000">
              <a:off x="7047706" y="4838700"/>
              <a:ext cx="457994" cy="769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2000"/>
                                        <p:tgtEl>
                                          <p:spTgt spid="98"/>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6"/>
                                        </p:tgtEl>
                                        <p:attrNameLst>
                                          <p:attrName>style.visibility</p:attrName>
                                        </p:attrNameLst>
                                      </p:cBhvr>
                                      <p:to>
                                        <p:strVal val="visible"/>
                                      </p:to>
                                    </p:set>
                                    <p:animEffect transition="in" filter="fade">
                                      <p:cBhvr>
                                        <p:cTn id="11" dur="500"/>
                                        <p:tgtEl>
                                          <p:spTgt spid="116"/>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228"/>
                                        </p:tgtEl>
                                        <p:attrNameLst>
                                          <p:attrName>style.visibility</p:attrName>
                                        </p:attrNameLst>
                                      </p:cBhvr>
                                      <p:to>
                                        <p:strVal val="visible"/>
                                      </p:to>
                                    </p:set>
                                    <p:animEffect transition="in" filter="fade">
                                      <p:cBhvr>
                                        <p:cTn id="15" dur="500"/>
                                        <p:tgtEl>
                                          <p:spTgt spid="22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26"/>
                                        </p:tgtEl>
                                        <p:attrNameLst>
                                          <p:attrName>style.visibility</p:attrName>
                                        </p:attrNameLst>
                                      </p:cBhvr>
                                      <p:to>
                                        <p:strVal val="visible"/>
                                      </p:to>
                                    </p:set>
                                    <p:animEffect transition="in" filter="fade">
                                      <p:cBhvr>
                                        <p:cTn id="19"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en-US" dirty="0" smtClean="0"/>
              <a:t>{h}={</a:t>
            </a:r>
            <a:r>
              <a:rPr lang="en-US" dirty="0" err="1" smtClean="0"/>
              <a:t>i</a:t>
            </a:r>
            <a:r>
              <a:rPr lang="en-US" dirty="0" smtClean="0"/>
              <a:t>} ?, {h}={j} ? Or {h} = ({</a:t>
            </a:r>
            <a:r>
              <a:rPr lang="en-US" dirty="0" err="1" smtClean="0"/>
              <a:t>i</a:t>
            </a:r>
            <a:r>
              <a:rPr lang="en-US" dirty="0" smtClean="0"/>
              <a:t>}+{j})/2 ?</a:t>
            </a:r>
          </a:p>
          <a:p>
            <a:r>
              <a:rPr lang="en-US" dirty="0" smtClean="0"/>
              <a:t>Define an error function associated with the contraction, and try to minimize it</a:t>
            </a:r>
          </a:p>
          <a:p>
            <a:endParaRPr lang="en-US" dirty="0" smtClean="0"/>
          </a:p>
          <a:p>
            <a:r>
              <a:rPr lang="en-US" dirty="0" err="1" smtClean="0"/>
              <a:t>Ranfard</a:t>
            </a:r>
            <a:r>
              <a:rPr lang="en-US" dirty="0" smtClean="0"/>
              <a:t> and </a:t>
            </a:r>
            <a:r>
              <a:rPr lang="en-US" dirty="0" err="1" smtClean="0"/>
              <a:t>Rossignac</a:t>
            </a:r>
            <a:r>
              <a:rPr lang="en-US" dirty="0" smtClean="0"/>
              <a:t> (1996)</a:t>
            </a:r>
          </a:p>
          <a:p>
            <a:pPr lvl="1"/>
            <a:r>
              <a:rPr lang="en-US" sz="2000" dirty="0" smtClean="0"/>
              <a:t>Max. squared distance from {h} to the planes defined in C(</a:t>
            </a:r>
            <a:r>
              <a:rPr lang="en-US" sz="2000" dirty="0" err="1" smtClean="0"/>
              <a:t>i</a:t>
            </a:r>
            <a:r>
              <a:rPr lang="en-US" sz="2000" dirty="0" smtClean="0"/>
              <a:t>) U C(j)</a:t>
            </a:r>
          </a:p>
          <a:p>
            <a:r>
              <a:rPr lang="en-US" dirty="0" err="1" smtClean="0"/>
              <a:t>Heckbert</a:t>
            </a:r>
            <a:r>
              <a:rPr lang="en-US" dirty="0" smtClean="0"/>
              <a:t> and Garland (1999)</a:t>
            </a:r>
            <a:endParaRPr lang="en-US" dirty="0"/>
          </a:p>
        </p:txBody>
      </p:sp>
      <p:sp>
        <p:nvSpPr>
          <p:cNvPr id="3" name="Title 2"/>
          <p:cNvSpPr>
            <a:spLocks noGrp="1"/>
          </p:cNvSpPr>
          <p:nvPr>
            <p:ph type="title"/>
          </p:nvPr>
        </p:nvSpPr>
        <p:spPr/>
        <p:txBody>
          <a:bodyPr>
            <a:normAutofit/>
          </a:bodyPr>
          <a:lstStyle/>
          <a:p>
            <a:r>
              <a:rPr lang="en-US" sz="3200" dirty="0" smtClean="0"/>
              <a:t>How do we place the new vertex {h} ?</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6900"/>
          </a:xfrm>
        </p:spPr>
        <p:txBody>
          <a:bodyPr/>
          <a:lstStyle/>
          <a:p>
            <a:r>
              <a:rPr lang="en-US" sz="2200" dirty="0" smtClean="0"/>
              <a:t>A plane P is determined by a unit normal n and a point p on it</a:t>
            </a:r>
          </a:p>
          <a:p>
            <a:r>
              <a:rPr lang="en-US" sz="2200" dirty="0" smtClean="0"/>
              <a:t>For a point v, </a:t>
            </a:r>
            <a:r>
              <a:rPr lang="en-US" sz="2200" i="1" dirty="0" smtClean="0"/>
              <a:t>d</a:t>
            </a:r>
            <a:r>
              <a:rPr lang="en-US" sz="2200" dirty="0" smtClean="0"/>
              <a:t>(v, P) = |n.(v- p)|. </a:t>
            </a:r>
          </a:p>
          <a:p>
            <a:pPr>
              <a:buNone/>
            </a:pPr>
            <a:endParaRPr lang="en-US" sz="2200" dirty="0" smtClean="0"/>
          </a:p>
          <a:p>
            <a:pPr>
              <a:buNone/>
            </a:pPr>
            <a:r>
              <a:rPr lang="en-US" sz="2200" dirty="0" smtClean="0"/>
              <a:t> </a:t>
            </a:r>
          </a:p>
          <a:p>
            <a:endParaRPr lang="en-US" sz="2200" dirty="0" smtClean="0"/>
          </a:p>
          <a:p>
            <a:endParaRPr lang="en-US" sz="2200" dirty="0" smtClean="0"/>
          </a:p>
          <a:p>
            <a:r>
              <a:rPr lang="en-US" sz="2200" i="1" dirty="0" smtClean="0"/>
              <a:t>fundamental quadric : Q </a:t>
            </a:r>
            <a:r>
              <a:rPr lang="en-US" sz="2200" dirty="0" smtClean="0"/>
              <a:t>= (A, b, c)</a:t>
            </a:r>
          </a:p>
          <a:p>
            <a:r>
              <a:rPr lang="en-US" sz="2200" dirty="0" smtClean="0"/>
              <a:t>Assume {f_1,f_2,....,</a:t>
            </a:r>
            <a:r>
              <a:rPr lang="en-US" sz="2200" dirty="0" err="1" smtClean="0"/>
              <a:t>f_k</a:t>
            </a:r>
            <a:r>
              <a:rPr lang="en-US" sz="2200" dirty="0" smtClean="0"/>
              <a:t>} are k faces associated with vertex v, and for each face </a:t>
            </a:r>
            <a:r>
              <a:rPr lang="en-US" sz="2200" dirty="0" err="1" smtClean="0"/>
              <a:t>f_i</a:t>
            </a:r>
            <a:r>
              <a:rPr lang="en-US" sz="2200" dirty="0" smtClean="0"/>
              <a:t>, </a:t>
            </a:r>
            <a:r>
              <a:rPr lang="en-US" sz="2200" dirty="0" err="1" smtClean="0"/>
              <a:t>Q_i</a:t>
            </a:r>
            <a:r>
              <a:rPr lang="en-US" sz="2200" dirty="0" smtClean="0"/>
              <a:t> = (</a:t>
            </a:r>
            <a:r>
              <a:rPr lang="en-US" sz="2200" dirty="0" err="1" smtClean="0"/>
              <a:t>A_i</a:t>
            </a:r>
            <a:r>
              <a:rPr lang="en-US" sz="2200" dirty="0" smtClean="0"/>
              <a:t>, </a:t>
            </a:r>
            <a:r>
              <a:rPr lang="en-US" sz="2200" dirty="0" err="1" smtClean="0"/>
              <a:t>b_i</a:t>
            </a:r>
            <a:r>
              <a:rPr lang="en-US" sz="2200" dirty="0" smtClean="0"/>
              <a:t>, </a:t>
            </a:r>
            <a:r>
              <a:rPr lang="en-US" sz="2200" dirty="0" err="1" smtClean="0"/>
              <a:t>c_i</a:t>
            </a:r>
            <a:r>
              <a:rPr lang="en-US" sz="2200" dirty="0" smtClean="0"/>
              <a:t>), then the fundamental quadric Q = ∑</a:t>
            </a:r>
            <a:r>
              <a:rPr lang="en-US" sz="2200" dirty="0" err="1" smtClean="0"/>
              <a:t>Q_i</a:t>
            </a:r>
            <a:r>
              <a:rPr lang="en-US" sz="2200" dirty="0" smtClean="0"/>
              <a:t>. </a:t>
            </a:r>
          </a:p>
        </p:txBody>
      </p:sp>
      <p:sp>
        <p:nvSpPr>
          <p:cNvPr id="3" name="Title 2"/>
          <p:cNvSpPr>
            <a:spLocks noGrp="1"/>
          </p:cNvSpPr>
          <p:nvPr>
            <p:ph type="title"/>
          </p:nvPr>
        </p:nvSpPr>
        <p:spPr>
          <a:xfrm>
            <a:off x="457200" y="274638"/>
            <a:ext cx="8229600" cy="1020762"/>
          </a:xfrm>
        </p:spPr>
        <p:txBody>
          <a:bodyPr>
            <a:normAutofit fontScale="90000"/>
          </a:bodyPr>
          <a:lstStyle/>
          <a:p>
            <a:r>
              <a:rPr lang="en-US" sz="3200" dirty="0" smtClean="0"/>
              <a:t>Error Function (</a:t>
            </a:r>
            <a:r>
              <a:rPr lang="en-US" sz="3200" dirty="0" err="1" smtClean="0"/>
              <a:t>Heckbert</a:t>
            </a:r>
            <a:r>
              <a:rPr lang="en-US" sz="3200" dirty="0" smtClean="0"/>
              <a:t>, Garland)</a:t>
            </a:r>
            <a:br>
              <a:rPr lang="en-US" sz="3200" dirty="0" smtClean="0"/>
            </a:br>
            <a:r>
              <a:rPr lang="en-US" sz="3200" dirty="0" smtClean="0"/>
              <a:t>-</a:t>
            </a:r>
            <a:r>
              <a:rPr lang="en-US" sz="2400" dirty="0" smtClean="0"/>
              <a:t>Little bit of background</a:t>
            </a:r>
            <a:r>
              <a:rPr lang="en-US" sz="3200" dirty="0" smtClean="0"/>
              <a:t> </a:t>
            </a:r>
            <a:endParaRPr lang="en-US" sz="3200" dirty="0"/>
          </a:p>
        </p:txBody>
      </p:sp>
      <p:graphicFrame>
        <p:nvGraphicFramePr>
          <p:cNvPr id="4" name="Object 3"/>
          <p:cNvGraphicFramePr>
            <a:graphicFrameLocks noChangeAspect="1"/>
          </p:cNvGraphicFramePr>
          <p:nvPr/>
        </p:nvGraphicFramePr>
        <p:xfrm>
          <a:off x="990599" y="2895599"/>
          <a:ext cx="6832609" cy="457201"/>
        </p:xfrm>
        <a:graphic>
          <a:graphicData uri="http://schemas.openxmlformats.org/presentationml/2006/ole">
            <p:oleObj spid="_x0000_s34818" name="Equation" r:id="rId4" imgW="3416040" imgH="228600" progId="Equation.3">
              <p:embed/>
            </p:oleObj>
          </a:graphicData>
        </a:graphic>
      </p:graphicFrame>
      <p:graphicFrame>
        <p:nvGraphicFramePr>
          <p:cNvPr id="5" name="Object 4"/>
          <p:cNvGraphicFramePr>
            <a:graphicFrameLocks noChangeAspect="1"/>
          </p:cNvGraphicFramePr>
          <p:nvPr/>
        </p:nvGraphicFramePr>
        <p:xfrm>
          <a:off x="3825875" y="3352800"/>
          <a:ext cx="2955925" cy="474662"/>
        </p:xfrm>
        <a:graphic>
          <a:graphicData uri="http://schemas.openxmlformats.org/presentationml/2006/ole">
            <p:oleObj spid="_x0000_s34819" name="Equation" r:id="rId5" imgW="1130040" imgH="2030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lstStyle/>
          <a:p>
            <a:endParaRPr lang="en-US" dirty="0" smtClean="0"/>
          </a:p>
          <a:p>
            <a:r>
              <a:rPr lang="en-US" sz="2000" dirty="0" smtClean="0"/>
              <a:t>3. A good idea is to present a flow-chart of the whole algorithm e.g. classify -&gt; decimate -&gt; re-triangulate</a:t>
            </a:r>
            <a:r>
              <a:rPr lang="en-US" sz="2000" dirty="0" smtClean="0"/>
              <a:t>...[inserted] </a:t>
            </a:r>
            <a:endParaRPr lang="en-US" sz="2000" dirty="0" smtClean="0"/>
          </a:p>
          <a:p>
            <a:endParaRPr lang="en-US" sz="2000" dirty="0" smtClean="0"/>
          </a:p>
          <a:p>
            <a:r>
              <a:rPr lang="en-US" sz="2000" dirty="0" smtClean="0"/>
              <a:t>4. I would avoid going into the gory details of defining the error metric..., just give some kind of high level explanation (the key idea). </a:t>
            </a:r>
          </a:p>
          <a:p>
            <a:endParaRPr lang="en-US" sz="2000" dirty="0" smtClean="0"/>
          </a:p>
          <a:p>
            <a:r>
              <a:rPr lang="en-US" sz="2000" dirty="0" smtClean="0"/>
              <a:t>5. Conclusions missing</a:t>
            </a:r>
            <a:r>
              <a:rPr lang="en-US" sz="2000" dirty="0" smtClean="0"/>
              <a:t>. [inserted]</a:t>
            </a:r>
            <a:endParaRPr lang="en-US" sz="2000" dirty="0"/>
          </a:p>
        </p:txBody>
      </p:sp>
      <p:sp>
        <p:nvSpPr>
          <p:cNvPr id="3" name="Title 2"/>
          <p:cNvSpPr>
            <a:spLocks noGrp="1"/>
          </p:cNvSpPr>
          <p:nvPr>
            <p:ph type="title"/>
          </p:nvPr>
        </p:nvSpPr>
        <p:spPr>
          <a:xfrm>
            <a:off x="457200" y="274638"/>
            <a:ext cx="8229600" cy="1020762"/>
          </a:xfrm>
        </p:spPr>
        <p:txBody>
          <a:bodyPr>
            <a:normAutofit/>
          </a:bodyPr>
          <a:lstStyle/>
          <a:p>
            <a:r>
              <a:rPr lang="en-US" sz="3500" dirty="0" smtClean="0"/>
              <a:t>Critique (cont……)</a:t>
            </a:r>
            <a:endParaRPr lang="en-US" sz="3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95400"/>
            <a:ext cx="8229600" cy="4711700"/>
          </a:xfrm>
        </p:spPr>
        <p:txBody>
          <a:bodyPr/>
          <a:lstStyle/>
          <a:p>
            <a:r>
              <a:rPr lang="en-US" sz="2200" dirty="0" smtClean="0"/>
              <a:t>(</a:t>
            </a:r>
            <a:r>
              <a:rPr lang="en-US" sz="2200" dirty="0" err="1" smtClean="0"/>
              <a:t>v_i</a:t>
            </a:r>
            <a:r>
              <a:rPr lang="en-US" sz="2200" dirty="0" smtClean="0"/>
              <a:t>, </a:t>
            </a:r>
            <a:r>
              <a:rPr lang="en-US" sz="2200" dirty="0" err="1" smtClean="0"/>
              <a:t>v_j</a:t>
            </a:r>
            <a:r>
              <a:rPr lang="en-US" sz="2200" dirty="0" smtClean="0"/>
              <a:t>) </a:t>
            </a:r>
            <a:r>
              <a:rPr lang="en-US" sz="2200" dirty="0" smtClean="0">
                <a:sym typeface="Wingdings" pitchFamily="2" charset="2"/>
              </a:rPr>
              <a:t> v (suppose)</a:t>
            </a:r>
          </a:p>
          <a:p>
            <a:endParaRPr lang="en-US" sz="2200" dirty="0" smtClean="0">
              <a:sym typeface="Wingdings" pitchFamily="2" charset="2"/>
            </a:endParaRPr>
          </a:p>
          <a:p>
            <a:r>
              <a:rPr lang="en-US" sz="2200" dirty="0" smtClean="0">
                <a:sym typeface="Wingdings" pitchFamily="2" charset="2"/>
              </a:rPr>
              <a:t>Q(v) = </a:t>
            </a:r>
            <a:r>
              <a:rPr lang="en-US" sz="2200" dirty="0" err="1" smtClean="0">
                <a:sym typeface="Wingdings" pitchFamily="2" charset="2"/>
              </a:rPr>
              <a:t>Q_i</a:t>
            </a:r>
            <a:r>
              <a:rPr lang="en-US" sz="2200" dirty="0" smtClean="0">
                <a:sym typeface="Wingdings" pitchFamily="2" charset="2"/>
              </a:rPr>
              <a:t>(v) + </a:t>
            </a:r>
            <a:r>
              <a:rPr lang="en-US" sz="2200" dirty="0" err="1" smtClean="0">
                <a:sym typeface="Wingdings" pitchFamily="2" charset="2"/>
              </a:rPr>
              <a:t>Q_j</a:t>
            </a:r>
            <a:r>
              <a:rPr lang="en-US" sz="2200" dirty="0" smtClean="0">
                <a:sym typeface="Wingdings" pitchFamily="2" charset="2"/>
              </a:rPr>
              <a:t>(v)</a:t>
            </a:r>
          </a:p>
          <a:p>
            <a:endParaRPr lang="en-US" sz="2200" dirty="0" smtClean="0">
              <a:sym typeface="Wingdings" pitchFamily="2" charset="2"/>
            </a:endParaRPr>
          </a:p>
          <a:p>
            <a:r>
              <a:rPr lang="en-US" sz="2200" dirty="0" smtClean="0">
                <a:sym typeface="Wingdings" pitchFamily="2" charset="2"/>
              </a:rPr>
              <a:t>Error(v) := Q(v)</a:t>
            </a:r>
          </a:p>
          <a:p>
            <a:endParaRPr lang="en-US" sz="2200" dirty="0" smtClean="0">
              <a:sym typeface="Wingdings" pitchFamily="2" charset="2"/>
            </a:endParaRPr>
          </a:p>
          <a:p>
            <a:r>
              <a:rPr lang="en-US" sz="2200" dirty="0" smtClean="0">
                <a:sym typeface="Wingdings" pitchFamily="2" charset="2"/>
              </a:rPr>
              <a:t>Note: Q(v) is a quadratic function in v.</a:t>
            </a:r>
          </a:p>
          <a:p>
            <a:r>
              <a:rPr lang="en-US" sz="2200" dirty="0" smtClean="0">
                <a:sym typeface="Wingdings" pitchFamily="2" charset="2"/>
              </a:rPr>
              <a:t>We immediately know that the min occurs when</a:t>
            </a:r>
          </a:p>
          <a:p>
            <a:pPr>
              <a:buNone/>
            </a:pPr>
            <a:r>
              <a:rPr lang="en-US" sz="2200" dirty="0" smtClean="0">
                <a:sym typeface="Wingdings" pitchFamily="2" charset="2"/>
              </a:rPr>
              <a:t>                           and min value is </a:t>
            </a:r>
            <a:endParaRPr lang="en-US" sz="1800" dirty="0" smtClean="0">
              <a:sym typeface="Wingdings" pitchFamily="2" charset="2"/>
            </a:endParaRPr>
          </a:p>
          <a:p>
            <a:pPr>
              <a:buNone/>
            </a:pPr>
            <a:r>
              <a:rPr lang="en-US" sz="2200" dirty="0" smtClean="0">
                <a:sym typeface="Wingdings" pitchFamily="2" charset="2"/>
              </a:rPr>
              <a:t>                                     </a:t>
            </a:r>
          </a:p>
          <a:p>
            <a:pPr>
              <a:buNone/>
            </a:pPr>
            <a:r>
              <a:rPr lang="en-US" sz="2200" dirty="0" smtClean="0">
                <a:sym typeface="Wingdings" pitchFamily="2" charset="2"/>
              </a:rPr>
              <a:t>	</a:t>
            </a:r>
            <a:endParaRPr lang="en-US" sz="1800" dirty="0" smtClean="0">
              <a:sym typeface="Wingdings" pitchFamily="2" charset="2"/>
            </a:endParaRPr>
          </a:p>
        </p:txBody>
      </p:sp>
      <p:sp>
        <p:nvSpPr>
          <p:cNvPr id="3" name="Title 2"/>
          <p:cNvSpPr>
            <a:spLocks noGrp="1"/>
          </p:cNvSpPr>
          <p:nvPr>
            <p:ph type="title"/>
          </p:nvPr>
        </p:nvSpPr>
        <p:spPr>
          <a:xfrm>
            <a:off x="457200" y="274638"/>
            <a:ext cx="8229600" cy="868362"/>
          </a:xfrm>
        </p:spPr>
        <p:txBody>
          <a:bodyPr>
            <a:noAutofit/>
          </a:bodyPr>
          <a:lstStyle/>
          <a:p>
            <a:r>
              <a:rPr lang="en-US" sz="3200" dirty="0" smtClean="0"/>
              <a:t/>
            </a:r>
            <a:br>
              <a:rPr lang="en-US" sz="3200" dirty="0" smtClean="0"/>
            </a:br>
            <a:r>
              <a:rPr lang="en-US" sz="3200" dirty="0" smtClean="0"/>
              <a:t>Error Function (</a:t>
            </a:r>
            <a:r>
              <a:rPr lang="en-US" sz="3200" dirty="0" err="1" smtClean="0"/>
              <a:t>Heckbert</a:t>
            </a:r>
            <a:r>
              <a:rPr lang="en-US" sz="3200" dirty="0" smtClean="0"/>
              <a:t>, Garland)</a:t>
            </a:r>
            <a:br>
              <a:rPr lang="en-US" sz="3200" dirty="0" smtClean="0"/>
            </a:br>
            <a:endParaRPr lang="en-US" sz="3200" dirty="0"/>
          </a:p>
        </p:txBody>
      </p:sp>
      <p:graphicFrame>
        <p:nvGraphicFramePr>
          <p:cNvPr id="8" name="Object 7"/>
          <p:cNvGraphicFramePr>
            <a:graphicFrameLocks noChangeAspect="1"/>
          </p:cNvGraphicFramePr>
          <p:nvPr/>
        </p:nvGraphicFramePr>
        <p:xfrm>
          <a:off x="1676399" y="4267200"/>
          <a:ext cx="1349375" cy="431800"/>
        </p:xfrm>
        <a:graphic>
          <a:graphicData uri="http://schemas.openxmlformats.org/presentationml/2006/ole">
            <p:oleObj spid="_x0000_s35844" name="Equation" r:id="rId4" imgW="634680" imgH="203040" progId="Equation.3">
              <p:embed/>
            </p:oleObj>
          </a:graphicData>
        </a:graphic>
      </p:graphicFrame>
      <p:graphicFrame>
        <p:nvGraphicFramePr>
          <p:cNvPr id="9" name="Object 8"/>
          <p:cNvGraphicFramePr>
            <a:graphicFrameLocks noChangeAspect="1"/>
          </p:cNvGraphicFramePr>
          <p:nvPr/>
        </p:nvGraphicFramePr>
        <p:xfrm>
          <a:off x="5486400" y="4343400"/>
          <a:ext cx="1771650" cy="457200"/>
        </p:xfrm>
        <a:graphic>
          <a:graphicData uri="http://schemas.openxmlformats.org/presentationml/2006/ole">
            <p:oleObj spid="_x0000_s35845" name="Equation" r:id="rId5" imgW="787320" imgH="20304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500"/>
          </a:xfrm>
        </p:spPr>
        <p:txBody>
          <a:bodyPr/>
          <a:lstStyle/>
          <a:p>
            <a:r>
              <a:rPr lang="en-US" sz="2200" dirty="0" smtClean="0"/>
              <a:t>Vertex decimation is a           algorithm.</a:t>
            </a:r>
          </a:p>
          <a:p>
            <a:r>
              <a:rPr lang="en-US" sz="2200" dirty="0" smtClean="0"/>
              <a:t>It is a slower algorithm </a:t>
            </a:r>
          </a:p>
          <a:p>
            <a:r>
              <a:rPr lang="en-US" sz="2200" dirty="0" smtClean="0"/>
              <a:t>But due to its careful decimation based on vertex classification, it captures the topology more accurately</a:t>
            </a:r>
          </a:p>
          <a:p>
            <a:r>
              <a:rPr lang="en-US" sz="2200" dirty="0" smtClean="0"/>
              <a:t>Difficult to interpret into a programming language</a:t>
            </a:r>
          </a:p>
          <a:p>
            <a:endParaRPr lang="en-US" sz="2200" dirty="0" smtClean="0"/>
          </a:p>
          <a:p>
            <a:r>
              <a:rPr lang="en-US" sz="2200" dirty="0" smtClean="0"/>
              <a:t>Edge contraction also provides a good approximation</a:t>
            </a:r>
          </a:p>
          <a:p>
            <a:r>
              <a:rPr lang="en-US" sz="2200" dirty="0" smtClean="0"/>
              <a:t>But the accuracy is somewhat less than the Vertex decimation</a:t>
            </a:r>
          </a:p>
          <a:p>
            <a:r>
              <a:rPr lang="en-US" sz="2200" dirty="0" smtClean="0"/>
              <a:t>Faster than Vertex decimation</a:t>
            </a:r>
          </a:p>
          <a:p>
            <a:r>
              <a:rPr lang="en-US" sz="2200" dirty="0" smtClean="0"/>
              <a:t>Easier to interpret into a programming language</a:t>
            </a:r>
          </a:p>
        </p:txBody>
      </p:sp>
      <p:sp>
        <p:nvSpPr>
          <p:cNvPr id="3" name="Title 2"/>
          <p:cNvSpPr>
            <a:spLocks noGrp="1"/>
          </p:cNvSpPr>
          <p:nvPr>
            <p:ph type="title"/>
          </p:nvPr>
        </p:nvSpPr>
        <p:spPr>
          <a:xfrm>
            <a:off x="457200" y="274638"/>
            <a:ext cx="8229600" cy="792162"/>
          </a:xfrm>
        </p:spPr>
        <p:txBody>
          <a:bodyPr>
            <a:normAutofit/>
          </a:bodyPr>
          <a:lstStyle/>
          <a:p>
            <a:r>
              <a:rPr lang="en-US" sz="3500" dirty="0" smtClean="0"/>
              <a:t>Conclusion </a:t>
            </a:r>
            <a:endParaRPr lang="en-US" sz="3500"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4038600" y="990600"/>
            <a:ext cx="762000" cy="3312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0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2000"/>
                                        <p:tgtEl>
                                          <p:spTgt spid="2">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fade">
                                      <p:cBhvr>
                                        <p:cTn id="13" dur="2000"/>
                                        <p:tgtEl>
                                          <p:spTgt spid="2">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a:xfrm>
            <a:off x="2057400" y="2057400"/>
            <a:ext cx="6400800" cy="2895600"/>
          </a:xfrm>
        </p:spPr>
        <p:txBody>
          <a:bodyPr/>
          <a:lstStyle/>
          <a:p>
            <a:pPr marR="0"/>
            <a:r>
              <a:rPr lang="en-US" smtClean="0"/>
              <a:t>Presented By</a:t>
            </a:r>
          </a:p>
          <a:p>
            <a:pPr marR="0"/>
            <a:r>
              <a:rPr lang="en-US" smtClean="0"/>
              <a:t>Tridib Dutta</a:t>
            </a:r>
          </a:p>
        </p:txBody>
      </p:sp>
      <p:sp>
        <p:nvSpPr>
          <p:cNvPr id="2" name="Title 1"/>
          <p:cNvSpPr>
            <a:spLocks noGrp="1"/>
          </p:cNvSpPr>
          <p:nvPr>
            <p:ph type="ctrTitle"/>
          </p:nvPr>
        </p:nvSpPr>
        <p:spPr>
          <a:xfrm>
            <a:off x="609600" y="533401"/>
            <a:ext cx="7772400" cy="1219200"/>
          </a:xfrm>
        </p:spPr>
        <p:txBody>
          <a:bodyPr>
            <a:normAutofit fontScale="90000"/>
          </a:bodyPr>
          <a:lstStyle/>
          <a:p>
            <a:pPr fontAlgn="auto">
              <a:spcAft>
                <a:spcPts val="0"/>
              </a:spcAft>
              <a:defRPr/>
            </a:pPr>
            <a:r>
              <a:rPr lang="en-US" dirty="0" smtClean="0"/>
              <a:t>DECIMATION ALGORITHMS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sz="2200" dirty="0" smtClean="0"/>
              <a:t>COMPUTER GRAPHICS (surface reconstruction)</a:t>
            </a:r>
          </a:p>
          <a:p>
            <a:pPr>
              <a:buNone/>
            </a:pPr>
            <a:endParaRPr lang="en-US" sz="2200" dirty="0" smtClean="0">
              <a:solidFill>
                <a:schemeClr val="accent2"/>
              </a:solidFill>
            </a:endParaRPr>
          </a:p>
          <a:p>
            <a:r>
              <a:rPr lang="en-US" sz="2200" dirty="0" smtClean="0"/>
              <a:t>Terrain modeling</a:t>
            </a:r>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endParaRPr lang="en-US" sz="2200" dirty="0" smtClean="0">
              <a:solidFill>
                <a:schemeClr val="bg2"/>
              </a:solidFill>
            </a:endParaRPr>
          </a:p>
          <a:p>
            <a:r>
              <a:rPr lang="en-US" sz="2200" dirty="0" smtClean="0"/>
              <a:t>As a result, significant demand for mesh simplification algorithm </a:t>
            </a:r>
          </a:p>
          <a:p>
            <a:endParaRPr lang="en-US" sz="2200" dirty="0" smtClean="0">
              <a:solidFill>
                <a:schemeClr val="bg2"/>
              </a:solidFill>
            </a:endParaRPr>
          </a:p>
        </p:txBody>
      </p:sp>
      <p:sp>
        <p:nvSpPr>
          <p:cNvPr id="3" name="Title 2"/>
          <p:cNvSpPr>
            <a:spLocks noGrp="1"/>
          </p:cNvSpPr>
          <p:nvPr>
            <p:ph type="title"/>
          </p:nvPr>
        </p:nvSpPr>
        <p:spPr>
          <a:xfrm>
            <a:off x="457200" y="274638"/>
            <a:ext cx="8229600" cy="868362"/>
          </a:xfrm>
        </p:spPr>
        <p:txBody>
          <a:bodyPr/>
          <a:lstStyle/>
          <a:p>
            <a:pPr fontAlgn="auto">
              <a:spcAft>
                <a:spcPts val="0"/>
              </a:spcAft>
              <a:defRPr/>
            </a:pPr>
            <a:r>
              <a:rPr lang="en-US" sz="3200" dirty="0" smtClean="0"/>
              <a:t>A bit of History…..why the trouble ?</a:t>
            </a:r>
            <a:endParaRPr lang="en-US" sz="3200" dirty="0"/>
          </a:p>
        </p:txBody>
      </p:sp>
      <p:pic>
        <p:nvPicPr>
          <p:cNvPr id="5" name="Picture 4" descr="terrain_1.gif"/>
          <p:cNvPicPr>
            <a:picLocks noChangeAspect="1"/>
          </p:cNvPicPr>
          <p:nvPr/>
        </p:nvPicPr>
        <p:blipFill>
          <a:blip r:embed="rId3" cstate="print"/>
          <a:srcRect/>
          <a:stretch>
            <a:fillRect/>
          </a:stretch>
        </p:blipFill>
        <p:spPr bwMode="auto">
          <a:xfrm>
            <a:off x="1143000" y="2590800"/>
            <a:ext cx="3048000" cy="1558925"/>
          </a:xfrm>
          <a:prstGeom prst="rect">
            <a:avLst/>
          </a:prstGeom>
          <a:noFill/>
          <a:ln w="9525">
            <a:noFill/>
            <a:miter lim="800000"/>
            <a:headEnd/>
            <a:tailEnd/>
          </a:ln>
        </p:spPr>
      </p:pic>
      <p:pic>
        <p:nvPicPr>
          <p:cNvPr id="11270" name="Picture 5" descr="terrain_2.gif"/>
          <p:cNvPicPr>
            <a:picLocks noChangeAspect="1"/>
          </p:cNvPicPr>
          <p:nvPr/>
        </p:nvPicPr>
        <p:blipFill>
          <a:blip r:embed="rId4" cstate="print"/>
          <a:srcRect/>
          <a:stretch>
            <a:fillRect/>
          </a:stretch>
        </p:blipFill>
        <p:spPr bwMode="auto">
          <a:xfrm>
            <a:off x="4648200" y="2590800"/>
            <a:ext cx="3048000" cy="1558943"/>
          </a:xfrm>
          <a:prstGeom prst="rect">
            <a:avLst/>
          </a:prstGeom>
          <a:noFill/>
          <a:ln w="9525">
            <a:noFill/>
            <a:miter lim="800000"/>
            <a:headEnd/>
            <a:tailEnd/>
          </a:ln>
        </p:spPr>
      </p:pic>
      <p:sp>
        <p:nvSpPr>
          <p:cNvPr id="11271" name="TextBox 7"/>
          <p:cNvSpPr txBox="1">
            <a:spLocks noChangeArrowheads="1"/>
          </p:cNvSpPr>
          <p:nvPr/>
        </p:nvSpPr>
        <p:spPr bwMode="auto">
          <a:xfrm>
            <a:off x="3505200" y="4669390"/>
            <a:ext cx="2169184" cy="359810"/>
          </a:xfrm>
          <a:prstGeom prst="rect">
            <a:avLst/>
          </a:prstGeom>
          <a:noFill/>
          <a:ln w="9525">
            <a:noFill/>
            <a:miter lim="800000"/>
            <a:headEnd/>
            <a:tailEnd/>
          </a:ln>
        </p:spPr>
        <p:txBody>
          <a:bodyPr wrap="none">
            <a:spAutoFit/>
          </a:bodyPr>
          <a:lstStyle/>
          <a:p>
            <a:r>
              <a:rPr lang="en-US" dirty="0">
                <a:latin typeface="Lucida Sans Unicode" pitchFamily="34" charset="0"/>
              </a:rPr>
              <a:t>Terrain Modeling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270"/>
                                        </p:tgtEl>
                                        <p:attrNameLst>
                                          <p:attrName>style.visibility</p:attrName>
                                        </p:attrNameLst>
                                      </p:cBhvr>
                                      <p:to>
                                        <p:strVal val="visible"/>
                                      </p:to>
                                    </p:set>
                                    <p:animEffect transition="in" filter="fade">
                                      <p:cBhvr>
                                        <p:cTn id="10" dur="2000"/>
                                        <p:tgtEl>
                                          <p:spTgt spid="1127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71"/>
                                        </p:tgtEl>
                                        <p:attrNameLst>
                                          <p:attrName>style.visibility</p:attrName>
                                        </p:attrNameLst>
                                      </p:cBhvr>
                                      <p:to>
                                        <p:strVal val="visible"/>
                                      </p:to>
                                    </p:set>
                                    <p:animEffect transition="in" filter="fade">
                                      <p:cBhvr>
                                        <p:cTn id="13" dur="2000"/>
                                        <p:tgtEl>
                                          <p:spTgt spid="1127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10" end="10"/>
                                            </p:txEl>
                                          </p:spTgt>
                                        </p:tgtEl>
                                        <p:attrNameLst>
                                          <p:attrName>style.visibility</p:attrName>
                                        </p:attrNameLst>
                                      </p:cBhvr>
                                      <p:to>
                                        <p:strVal val="visible"/>
                                      </p:to>
                                    </p:set>
                                    <p:animEffect transition="in" filter="fade">
                                      <p:cBhvr>
                                        <p:cTn id="18"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371600"/>
            <a:ext cx="8229600" cy="4635500"/>
          </a:xfrm>
        </p:spPr>
        <p:txBody>
          <a:bodyPr/>
          <a:lstStyle/>
          <a:p>
            <a:r>
              <a:rPr lang="en-US" sz="2200" dirty="0" smtClean="0"/>
              <a:t>Reduction of the number of triangles in a triangular mesh</a:t>
            </a:r>
          </a:p>
          <a:p>
            <a:r>
              <a:rPr lang="en-US" sz="2200" dirty="0" smtClean="0"/>
              <a:t>Keep the original topology “undisturbed”</a:t>
            </a:r>
          </a:p>
          <a:p>
            <a:r>
              <a:rPr lang="en-US" sz="2200" dirty="0" smtClean="0"/>
              <a:t>Example:</a:t>
            </a:r>
          </a:p>
          <a:p>
            <a:endParaRPr lang="en-US" sz="2200" dirty="0" smtClean="0"/>
          </a:p>
          <a:p>
            <a:endParaRPr lang="en-US" sz="2200" dirty="0" smtClean="0"/>
          </a:p>
        </p:txBody>
      </p:sp>
      <p:sp>
        <p:nvSpPr>
          <p:cNvPr id="3" name="Title 2"/>
          <p:cNvSpPr>
            <a:spLocks noGrp="1"/>
          </p:cNvSpPr>
          <p:nvPr>
            <p:ph type="title"/>
          </p:nvPr>
        </p:nvSpPr>
        <p:spPr>
          <a:xfrm>
            <a:off x="457200" y="274638"/>
            <a:ext cx="8229600" cy="868362"/>
          </a:xfrm>
        </p:spPr>
        <p:txBody>
          <a:bodyPr/>
          <a:lstStyle/>
          <a:p>
            <a:pPr fontAlgn="auto">
              <a:spcAft>
                <a:spcPts val="0"/>
              </a:spcAft>
              <a:defRPr/>
            </a:pPr>
            <a:r>
              <a:rPr lang="en-US" sz="3200" dirty="0" smtClean="0"/>
              <a:t>What is Decimation ?</a:t>
            </a:r>
            <a:endParaRPr lang="en-US" sz="3200" dirty="0"/>
          </a:p>
        </p:txBody>
      </p:sp>
      <p:pic>
        <p:nvPicPr>
          <p:cNvPr id="10248" name="Picture 3" descr="foot_1.gif"/>
          <p:cNvPicPr>
            <a:picLocks noChangeAspect="1"/>
          </p:cNvPicPr>
          <p:nvPr/>
        </p:nvPicPr>
        <p:blipFill>
          <a:blip r:embed="rId3" cstate="print"/>
          <a:stretch>
            <a:fillRect/>
          </a:stretch>
        </p:blipFill>
        <p:spPr bwMode="auto">
          <a:xfrm>
            <a:off x="1322812" y="3412106"/>
            <a:ext cx="2639588" cy="2513260"/>
          </a:xfrm>
          <a:prstGeom prst="rect">
            <a:avLst/>
          </a:prstGeom>
          <a:noFill/>
          <a:ln w="9525">
            <a:noFill/>
            <a:miter lim="800000"/>
            <a:headEnd/>
            <a:tailEnd/>
          </a:ln>
        </p:spPr>
      </p:pic>
      <p:pic>
        <p:nvPicPr>
          <p:cNvPr id="10246" name="Picture 4" descr="foot_2.gif"/>
          <p:cNvPicPr>
            <a:picLocks noChangeAspect="1"/>
          </p:cNvPicPr>
          <p:nvPr/>
        </p:nvPicPr>
        <p:blipFill>
          <a:blip r:embed="rId4" cstate="print"/>
          <a:stretch>
            <a:fillRect/>
          </a:stretch>
        </p:blipFill>
        <p:spPr bwMode="auto">
          <a:xfrm>
            <a:off x="5004851" y="3424604"/>
            <a:ext cx="2552659" cy="244279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fade">
                                      <p:cBhvr>
                                        <p:cTn id="7" dur="2000"/>
                                        <p:tgtEl>
                                          <p:spTgt spid="10248"/>
                                        </p:tgtEl>
                                      </p:cBhvr>
                                    </p:animEffect>
                                  </p:childTnLst>
                                </p:cTn>
                              </p:par>
                              <p:par>
                                <p:cTn id="8" presetID="10" presetClass="entr" presetSubtype="0" fill="hold" nodeType="withEffect">
                                  <p:stCondLst>
                                    <p:cond delay="0"/>
                                  </p:stCondLst>
                                  <p:childTnLst>
                                    <p:set>
                                      <p:cBhvr>
                                        <p:cTn id="9" dur="1" fill="hold">
                                          <p:stCondLst>
                                            <p:cond delay="0"/>
                                          </p:stCondLst>
                                        </p:cTn>
                                        <p:tgtEl>
                                          <p:spTgt spid="10246"/>
                                        </p:tgtEl>
                                        <p:attrNameLst>
                                          <p:attrName>style.visibility</p:attrName>
                                        </p:attrNameLst>
                                      </p:cBhvr>
                                      <p:to>
                                        <p:strVal val="visible"/>
                                      </p:to>
                                    </p:set>
                                    <p:animEffect transition="in" filter="fade">
                                      <p:cBhvr>
                                        <p:cTn id="10" dur="20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581399" y="1371599"/>
          <a:ext cx="2346161" cy="381001"/>
        </p:xfrm>
        <a:graphic>
          <a:graphicData uri="http://schemas.openxmlformats.org/presentationml/2006/ole">
            <p:oleObj spid="_x0000_s12292" name="Equation" r:id="rId3" imgW="1485720" imgH="241200" progId="Equation.3">
              <p:embed/>
            </p:oleObj>
          </a:graphicData>
        </a:graphic>
      </p:graphicFrame>
      <p:sp>
        <p:nvSpPr>
          <p:cNvPr id="12290" name="Content Placeholder 1"/>
          <p:cNvSpPr>
            <a:spLocks noGrp="1"/>
          </p:cNvSpPr>
          <p:nvPr>
            <p:ph idx="1"/>
          </p:nvPr>
        </p:nvSpPr>
        <p:spPr>
          <a:xfrm>
            <a:off x="457200" y="1295400"/>
            <a:ext cx="8229600" cy="4711700"/>
          </a:xfrm>
        </p:spPr>
        <p:txBody>
          <a:bodyPr/>
          <a:lstStyle/>
          <a:p>
            <a:r>
              <a:rPr lang="en-US" sz="2200" dirty="0" smtClean="0"/>
              <a:t>A pair (V,K), where                             is a set of vertex positions and K is “</a:t>
            </a:r>
            <a:r>
              <a:rPr lang="en-US" sz="2200" dirty="0" err="1" smtClean="0"/>
              <a:t>simplical</a:t>
            </a:r>
            <a:r>
              <a:rPr lang="en-US" sz="2200" dirty="0" smtClean="0"/>
              <a:t> complex”, representing connectivity of the mesh</a:t>
            </a:r>
          </a:p>
          <a:p>
            <a:r>
              <a:rPr lang="en-US" sz="2200" dirty="0" smtClean="0"/>
              <a:t>What is a “</a:t>
            </a:r>
            <a:r>
              <a:rPr lang="en-US" sz="2200" dirty="0" err="1" smtClean="0"/>
              <a:t>Simplical</a:t>
            </a:r>
            <a:r>
              <a:rPr lang="en-US" sz="2200" dirty="0" smtClean="0"/>
              <a:t> Complex”?</a:t>
            </a:r>
          </a:p>
          <a:p>
            <a:endParaRPr lang="en-US" sz="2200" dirty="0" smtClean="0"/>
          </a:p>
          <a:p>
            <a:r>
              <a:rPr lang="en-US" sz="2200" dirty="0" smtClean="0"/>
              <a:t>Example: </a:t>
            </a:r>
          </a:p>
          <a:p>
            <a:r>
              <a:rPr lang="en-US" sz="1600" dirty="0" smtClean="0"/>
              <a:t>0-simplex is a point</a:t>
            </a:r>
          </a:p>
          <a:p>
            <a:r>
              <a:rPr lang="en-US" sz="1600" dirty="0" smtClean="0"/>
              <a:t>1-simplex is a line</a:t>
            </a:r>
          </a:p>
          <a:p>
            <a:r>
              <a:rPr lang="en-US" sz="1600" dirty="0" smtClean="0"/>
              <a:t>2-simplex is a triangle</a:t>
            </a:r>
          </a:p>
          <a:p>
            <a:pPr>
              <a:buNone/>
            </a:pPr>
            <a:endParaRPr lang="en-US" sz="2200" dirty="0" smtClean="0"/>
          </a:p>
          <a:p>
            <a:pPr>
              <a:buNone/>
            </a:pPr>
            <a:r>
              <a:rPr lang="en-US" sz="2200" dirty="0" smtClean="0"/>
              <a:t>Simply, a mesh is a collection of vertices and a list of triangles in 3-space</a:t>
            </a:r>
          </a:p>
        </p:txBody>
      </p:sp>
      <p:sp>
        <p:nvSpPr>
          <p:cNvPr id="3" name="Title 2"/>
          <p:cNvSpPr>
            <a:spLocks noGrp="1"/>
          </p:cNvSpPr>
          <p:nvPr>
            <p:ph type="title"/>
          </p:nvPr>
        </p:nvSpPr>
        <p:spPr>
          <a:xfrm>
            <a:off x="457200" y="274638"/>
            <a:ext cx="8229600" cy="868362"/>
          </a:xfrm>
        </p:spPr>
        <p:txBody>
          <a:bodyPr>
            <a:normAutofit/>
          </a:bodyPr>
          <a:lstStyle/>
          <a:p>
            <a:pPr fontAlgn="auto">
              <a:spcAft>
                <a:spcPts val="0"/>
              </a:spcAft>
              <a:defRPr/>
            </a:pPr>
            <a:r>
              <a:rPr lang="en-US" sz="3200" dirty="0" smtClean="0"/>
              <a:t>Formal Definition of a Mesh</a:t>
            </a:r>
            <a:endParaRPr lang="en-US" sz="3200" dirty="0"/>
          </a:p>
        </p:txBody>
      </p:sp>
      <p:grpSp>
        <p:nvGrpSpPr>
          <p:cNvPr id="43" name="Group 42"/>
          <p:cNvGrpSpPr/>
          <p:nvPr/>
        </p:nvGrpSpPr>
        <p:grpSpPr>
          <a:xfrm>
            <a:off x="3816350" y="5187950"/>
            <a:ext cx="1663700" cy="1441450"/>
            <a:chOff x="3816350" y="5187950"/>
            <a:chExt cx="1663700" cy="1441450"/>
          </a:xfrm>
        </p:grpSpPr>
        <p:grpSp>
          <p:nvGrpSpPr>
            <p:cNvPr id="34" name="Group 33"/>
            <p:cNvGrpSpPr/>
            <p:nvPr/>
          </p:nvGrpSpPr>
          <p:grpSpPr>
            <a:xfrm>
              <a:off x="3962400" y="5334000"/>
              <a:ext cx="1295400" cy="1066800"/>
              <a:chOff x="5105400" y="5410200"/>
              <a:chExt cx="1447800" cy="1219200"/>
            </a:xfrm>
          </p:grpSpPr>
          <p:cxnSp>
            <p:nvCxnSpPr>
              <p:cNvPr id="7" name="Straight Connector 6"/>
              <p:cNvCxnSpPr/>
              <p:nvPr/>
            </p:nvCxnSpPr>
            <p:spPr>
              <a:xfrm flipV="1">
                <a:off x="5181600" y="6172200"/>
                <a:ext cx="60960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05400" y="5638800"/>
                <a:ext cx="6858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486400" y="5715000"/>
                <a:ext cx="7620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791200" y="5867400"/>
                <a:ext cx="76200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91200" y="6172200"/>
                <a:ext cx="533400" cy="457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24500" y="6362700"/>
                <a:ext cx="4572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81600" y="6477000"/>
                <a:ext cx="5334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000" y="6629400"/>
                <a:ext cx="609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6057900" y="6134100"/>
                <a:ext cx="7620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943600" y="5410200"/>
                <a:ext cx="609600" cy="457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105400" y="5410200"/>
                <a:ext cx="8382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4724400" y="6019800"/>
                <a:ext cx="838200" cy="76200"/>
              </a:xfrm>
              <a:prstGeom prst="line">
                <a:avLst/>
              </a:prstGeom>
              <a:ln w="28575"/>
            </p:spPr>
            <p:style>
              <a:lnRef idx="1">
                <a:schemeClr val="accent1"/>
              </a:lnRef>
              <a:fillRef idx="0">
                <a:schemeClr val="accent1"/>
              </a:fillRef>
              <a:effectRef idx="0">
                <a:schemeClr val="accent1"/>
              </a:effectRef>
              <a:fontRef idx="minor">
                <a:schemeClr val="tx1"/>
              </a:fontRef>
            </p:style>
          </p:cxnSp>
        </p:grpSp>
        <p:graphicFrame>
          <p:nvGraphicFramePr>
            <p:cNvPr id="36" name="Object 35"/>
            <p:cNvGraphicFramePr>
              <a:graphicFrameLocks noChangeAspect="1"/>
            </p:cNvGraphicFramePr>
            <p:nvPr/>
          </p:nvGraphicFramePr>
          <p:xfrm>
            <a:off x="4419600" y="5651500"/>
            <a:ext cx="152400" cy="215900"/>
          </p:xfrm>
          <a:graphic>
            <a:graphicData uri="http://schemas.openxmlformats.org/presentationml/2006/ole">
              <p:oleObj spid="_x0000_s12293" name="Equation" r:id="rId4" imgW="152280" imgH="215640" progId="Equation.3">
                <p:embed/>
              </p:oleObj>
            </a:graphicData>
          </a:graphic>
        </p:graphicFrame>
        <p:graphicFrame>
          <p:nvGraphicFramePr>
            <p:cNvPr id="12294" name="Object 6"/>
            <p:cNvGraphicFramePr>
              <a:graphicFrameLocks noChangeAspect="1"/>
            </p:cNvGraphicFramePr>
            <p:nvPr/>
          </p:nvGraphicFramePr>
          <p:xfrm>
            <a:off x="5099050" y="6337300"/>
            <a:ext cx="165100" cy="215900"/>
          </p:xfrm>
          <a:graphic>
            <a:graphicData uri="http://schemas.openxmlformats.org/presentationml/2006/ole">
              <p:oleObj spid="_x0000_s12294" name="Equation" r:id="rId5" imgW="164880" imgH="215640" progId="Equation.3">
                <p:embed/>
              </p:oleObj>
            </a:graphicData>
          </a:graphic>
        </p:graphicFrame>
        <p:graphicFrame>
          <p:nvGraphicFramePr>
            <p:cNvPr id="12295" name="Object 7"/>
            <p:cNvGraphicFramePr>
              <a:graphicFrameLocks noChangeAspect="1"/>
            </p:cNvGraphicFramePr>
            <p:nvPr/>
          </p:nvGraphicFramePr>
          <p:xfrm>
            <a:off x="5327650" y="5645150"/>
            <a:ext cx="152400" cy="228600"/>
          </p:xfrm>
          <a:graphic>
            <a:graphicData uri="http://schemas.openxmlformats.org/presentationml/2006/ole">
              <p:oleObj spid="_x0000_s12295" name="Equation" r:id="rId6" imgW="152280" imgH="228600" progId="Equation.3">
                <p:embed/>
              </p:oleObj>
            </a:graphicData>
          </a:graphic>
        </p:graphicFrame>
        <p:graphicFrame>
          <p:nvGraphicFramePr>
            <p:cNvPr id="12296" name="Object 8"/>
            <p:cNvGraphicFramePr>
              <a:graphicFrameLocks noChangeAspect="1"/>
            </p:cNvGraphicFramePr>
            <p:nvPr/>
          </p:nvGraphicFramePr>
          <p:xfrm>
            <a:off x="4794250" y="5187950"/>
            <a:ext cx="165100" cy="215900"/>
          </p:xfrm>
          <a:graphic>
            <a:graphicData uri="http://schemas.openxmlformats.org/presentationml/2006/ole">
              <p:oleObj spid="_x0000_s12296" name="Equation" r:id="rId7" imgW="164880" imgH="215640" progId="Equation.3">
                <p:embed/>
              </p:oleObj>
            </a:graphicData>
          </a:graphic>
        </p:graphicFrame>
        <p:graphicFrame>
          <p:nvGraphicFramePr>
            <p:cNvPr id="12297" name="Object 9"/>
            <p:cNvGraphicFramePr>
              <a:graphicFrameLocks noChangeAspect="1"/>
            </p:cNvGraphicFramePr>
            <p:nvPr/>
          </p:nvGraphicFramePr>
          <p:xfrm>
            <a:off x="3816350" y="5340350"/>
            <a:ext cx="152400" cy="228600"/>
          </p:xfrm>
          <a:graphic>
            <a:graphicData uri="http://schemas.openxmlformats.org/presentationml/2006/ole">
              <p:oleObj spid="_x0000_s12297" name="Equation" r:id="rId8" imgW="152280" imgH="228600" progId="Equation.3">
                <p:embed/>
              </p:oleObj>
            </a:graphicData>
          </a:graphic>
        </p:graphicFrame>
        <p:graphicFrame>
          <p:nvGraphicFramePr>
            <p:cNvPr id="12298" name="Object 10"/>
            <p:cNvGraphicFramePr>
              <a:graphicFrameLocks noChangeAspect="1"/>
            </p:cNvGraphicFramePr>
            <p:nvPr/>
          </p:nvGraphicFramePr>
          <p:xfrm>
            <a:off x="3879850" y="6172200"/>
            <a:ext cx="165100" cy="228600"/>
          </p:xfrm>
          <a:graphic>
            <a:graphicData uri="http://schemas.openxmlformats.org/presentationml/2006/ole">
              <p:oleObj spid="_x0000_s12298" name="Equation" r:id="rId9" imgW="164880" imgH="228600" progId="Equation.3">
                <p:embed/>
              </p:oleObj>
            </a:graphicData>
          </a:graphic>
        </p:graphicFrame>
        <p:graphicFrame>
          <p:nvGraphicFramePr>
            <p:cNvPr id="12299" name="Object 11"/>
            <p:cNvGraphicFramePr>
              <a:graphicFrameLocks noChangeAspect="1"/>
            </p:cNvGraphicFramePr>
            <p:nvPr/>
          </p:nvGraphicFramePr>
          <p:xfrm>
            <a:off x="4413250" y="6400800"/>
            <a:ext cx="165100" cy="228600"/>
          </p:xfrm>
          <a:graphic>
            <a:graphicData uri="http://schemas.openxmlformats.org/presentationml/2006/ole">
              <p:oleObj spid="_x0000_s12299" name="Equation" r:id="rId10" imgW="164880" imgH="228600" progId="Equation.3">
                <p:embed/>
              </p:oleObj>
            </a:graphicData>
          </a:graphic>
        </p:graphicFrame>
      </p:grpSp>
      <p:grpSp>
        <p:nvGrpSpPr>
          <p:cNvPr id="45" name="Group 44"/>
          <p:cNvGrpSpPr/>
          <p:nvPr/>
        </p:nvGrpSpPr>
        <p:grpSpPr>
          <a:xfrm>
            <a:off x="5562600" y="2133600"/>
            <a:ext cx="1981200" cy="2212777"/>
            <a:chOff x="5562600" y="2133600"/>
            <a:chExt cx="1981200" cy="2212777"/>
          </a:xfrm>
        </p:grpSpPr>
        <p:pic>
          <p:nvPicPr>
            <p:cNvPr id="5" name="Picture 4" descr="Tetrahedron.png"/>
            <p:cNvPicPr>
              <a:picLocks noChangeAspect="1"/>
            </p:cNvPicPr>
            <p:nvPr/>
          </p:nvPicPr>
          <p:blipFill>
            <a:blip r:embed="rId11" cstate="print"/>
            <a:stretch>
              <a:fillRect/>
            </a:stretch>
          </p:blipFill>
          <p:spPr>
            <a:xfrm>
              <a:off x="5562600" y="2133600"/>
              <a:ext cx="1981200" cy="1981200"/>
            </a:xfrm>
            <a:prstGeom prst="rect">
              <a:avLst/>
            </a:prstGeom>
          </p:spPr>
        </p:pic>
        <p:sp>
          <p:nvSpPr>
            <p:cNvPr id="44" name="TextBox 43"/>
            <p:cNvSpPr txBox="1"/>
            <p:nvPr/>
          </p:nvSpPr>
          <p:spPr>
            <a:xfrm>
              <a:off x="6096000" y="4038600"/>
              <a:ext cx="841897" cy="307777"/>
            </a:xfrm>
            <a:prstGeom prst="rect">
              <a:avLst/>
            </a:prstGeom>
            <a:noFill/>
          </p:spPr>
          <p:txBody>
            <a:bodyPr wrap="none" rtlCol="0">
              <a:spAutoFit/>
            </a:bodyPr>
            <a:lstStyle/>
            <a:p>
              <a:r>
                <a:rPr lang="en-US" sz="1400" dirty="0" smtClean="0"/>
                <a:t>Pyramid</a:t>
              </a:r>
              <a:endParaRPr lang="en-US" sz="1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2000"/>
                                        <p:tgtEl>
                                          <p:spTgt spid="1229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20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0">
                                            <p:txEl>
                                              <p:pRg st="3" end="3"/>
                                            </p:txEl>
                                          </p:spTgt>
                                        </p:tgtEl>
                                        <p:attrNameLst>
                                          <p:attrName>style.visibility</p:attrName>
                                        </p:attrNameLst>
                                      </p:cBhvr>
                                      <p:to>
                                        <p:strVal val="visible"/>
                                      </p:to>
                                    </p:set>
                                    <p:animEffect transition="in" filter="fade">
                                      <p:cBhvr>
                                        <p:cTn id="17" dur="2000"/>
                                        <p:tgtEl>
                                          <p:spTgt spid="12290">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2290">
                                            <p:txEl>
                                              <p:pRg st="4" end="4"/>
                                            </p:txEl>
                                          </p:spTgt>
                                        </p:tgtEl>
                                        <p:attrNameLst>
                                          <p:attrName>style.visibility</p:attrName>
                                        </p:attrNameLst>
                                      </p:cBhvr>
                                      <p:to>
                                        <p:strVal val="visible"/>
                                      </p:to>
                                    </p:set>
                                    <p:animEffect transition="in" filter="fade">
                                      <p:cBhvr>
                                        <p:cTn id="20" dur="2000"/>
                                        <p:tgtEl>
                                          <p:spTgt spid="12290">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2290">
                                            <p:txEl>
                                              <p:pRg st="5" end="5"/>
                                            </p:txEl>
                                          </p:spTgt>
                                        </p:tgtEl>
                                        <p:attrNameLst>
                                          <p:attrName>style.visibility</p:attrName>
                                        </p:attrNameLst>
                                      </p:cBhvr>
                                      <p:to>
                                        <p:strVal val="visible"/>
                                      </p:to>
                                    </p:set>
                                    <p:animEffect transition="in" filter="fade">
                                      <p:cBhvr>
                                        <p:cTn id="23" dur="2000"/>
                                        <p:tgtEl>
                                          <p:spTgt spid="12290">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2290">
                                            <p:txEl>
                                              <p:pRg st="6" end="6"/>
                                            </p:txEl>
                                          </p:spTgt>
                                        </p:tgtEl>
                                        <p:attrNameLst>
                                          <p:attrName>style.visibility</p:attrName>
                                        </p:attrNameLst>
                                      </p:cBhvr>
                                      <p:to>
                                        <p:strVal val="visible"/>
                                      </p:to>
                                    </p:set>
                                    <p:animEffect transition="in" filter="fade">
                                      <p:cBhvr>
                                        <p:cTn id="26" dur="2000"/>
                                        <p:tgtEl>
                                          <p:spTgt spid="12290">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0">
                                            <p:txEl>
                                              <p:pRg st="8" end="8"/>
                                            </p:txEl>
                                          </p:spTgt>
                                        </p:tgtEl>
                                        <p:attrNameLst>
                                          <p:attrName>style.visibility</p:attrName>
                                        </p:attrNameLst>
                                      </p:cBhvr>
                                      <p:to>
                                        <p:strVal val="visible"/>
                                      </p:to>
                                    </p:set>
                                    <p:anim calcmode="lin" valueType="num">
                                      <p:cBhvr additive="base">
                                        <p:cTn id="31" dur="5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ppt_x"/>
                                          </p:val>
                                        </p:tav>
                                        <p:tav tm="100000">
                                          <p:val>
                                            <p:strVal val="#ppt_x"/>
                                          </p:val>
                                        </p:tav>
                                      </p:tavLst>
                                    </p:anim>
                                    <p:anim calcmode="lin" valueType="num">
                                      <p:cBhvr additive="base">
                                        <p:cTn id="3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en-US" sz="2200" dirty="0" smtClean="0"/>
              <a:t>Original Topology must be preserved</a:t>
            </a:r>
          </a:p>
          <a:p>
            <a:endParaRPr lang="en-US" sz="2200" dirty="0" smtClean="0"/>
          </a:p>
          <a:p>
            <a:endParaRPr lang="en-US" sz="2200" dirty="0" smtClean="0"/>
          </a:p>
          <a:p>
            <a:r>
              <a:rPr lang="en-US" sz="2200" dirty="0" smtClean="0"/>
              <a:t>Decimated mesh must be a good approximation to the original</a:t>
            </a:r>
          </a:p>
          <a:p>
            <a:endParaRPr lang="en-US" sz="2200" dirty="0" smtClean="0"/>
          </a:p>
          <a:p>
            <a:r>
              <a:rPr lang="en-US" sz="2200" i="1" dirty="0" smtClean="0"/>
              <a:t>Optional: </a:t>
            </a:r>
            <a:r>
              <a:rPr lang="en-US" sz="2200" dirty="0" smtClean="0"/>
              <a:t>Vertices of the decimated mesh must be a subset of the original mesh to preserve the appearance</a:t>
            </a:r>
            <a:endParaRPr lang="en-US" sz="2200" i="1" dirty="0" smtClean="0"/>
          </a:p>
          <a:p>
            <a:endParaRPr lang="en-US" sz="2200" dirty="0"/>
          </a:p>
        </p:txBody>
      </p:sp>
      <p:sp>
        <p:nvSpPr>
          <p:cNvPr id="3" name="Title 2"/>
          <p:cNvSpPr>
            <a:spLocks noGrp="1"/>
          </p:cNvSpPr>
          <p:nvPr>
            <p:ph type="title"/>
          </p:nvPr>
        </p:nvSpPr>
        <p:spPr>
          <a:xfrm>
            <a:off x="457200" y="274638"/>
            <a:ext cx="8229600" cy="868362"/>
          </a:xfrm>
        </p:spPr>
        <p:txBody>
          <a:bodyPr>
            <a:normAutofit fontScale="90000"/>
          </a:bodyPr>
          <a:lstStyle/>
          <a:p>
            <a:r>
              <a:rPr lang="en-US" sz="3200" dirty="0" smtClean="0"/>
              <a:t>Basic Requirements For A Good Decimation</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lang="en-US" sz="3500" dirty="0" smtClean="0"/>
              <a:t>Basic idea of Decimation algorithm</a:t>
            </a:r>
            <a:endParaRPr lang="en-US" sz="3500" dirty="0"/>
          </a:p>
        </p:txBody>
      </p:sp>
      <p:grpSp>
        <p:nvGrpSpPr>
          <p:cNvPr id="37" name="Group 36"/>
          <p:cNvGrpSpPr/>
          <p:nvPr/>
        </p:nvGrpSpPr>
        <p:grpSpPr>
          <a:xfrm>
            <a:off x="914400" y="1143000"/>
            <a:ext cx="6781800" cy="1295400"/>
            <a:chOff x="914400" y="1143000"/>
            <a:chExt cx="6477000" cy="1295400"/>
          </a:xfrm>
        </p:grpSpPr>
        <p:grpSp>
          <p:nvGrpSpPr>
            <p:cNvPr id="13" name="Group 12"/>
            <p:cNvGrpSpPr/>
            <p:nvPr/>
          </p:nvGrpSpPr>
          <p:grpSpPr>
            <a:xfrm>
              <a:off x="4953000" y="1143000"/>
              <a:ext cx="2438400" cy="1295400"/>
              <a:chOff x="5105400" y="2743200"/>
              <a:chExt cx="2438400" cy="1295400"/>
            </a:xfrm>
          </p:grpSpPr>
          <p:sp>
            <p:nvSpPr>
              <p:cNvPr id="14" name="Freeform 16"/>
              <p:cNvSpPr>
                <a:spLocks/>
              </p:cNvSpPr>
              <p:nvPr/>
            </p:nvSpPr>
            <p:spPr bwMode="auto">
              <a:xfrm>
                <a:off x="5105400" y="2755900"/>
                <a:ext cx="2438400" cy="12827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solidFill>
                <a:schemeClr val="bg2"/>
              </a:solidFill>
              <a:ln w="9525" cap="flat" cmpd="sng">
                <a:solidFill>
                  <a:schemeClr val="tx1"/>
                </a:solidFill>
                <a:prstDash val="solid"/>
                <a:miter lim="800000"/>
                <a:headEnd/>
                <a:tailEnd/>
              </a:ln>
              <a:effectLst/>
            </p:spPr>
            <p:txBody>
              <a:bodyPr wrap="none" anchor="ctr"/>
              <a:lstStyle/>
              <a:p>
                <a:endParaRPr lang="en-US"/>
              </a:p>
            </p:txBody>
          </p:sp>
          <p:sp>
            <p:nvSpPr>
              <p:cNvPr id="15" name="Line 18"/>
              <p:cNvSpPr>
                <a:spLocks noChangeShapeType="1"/>
              </p:cNvSpPr>
              <p:nvPr/>
            </p:nvSpPr>
            <p:spPr bwMode="auto">
              <a:xfrm>
                <a:off x="5802086" y="2823369"/>
                <a:ext cx="580572" cy="481013"/>
              </a:xfrm>
              <a:prstGeom prst="line">
                <a:avLst/>
              </a:prstGeom>
              <a:solidFill>
                <a:schemeClr val="bg2"/>
              </a:solidFill>
              <a:ln w="9525">
                <a:solidFill>
                  <a:schemeClr val="tx1"/>
                </a:solidFill>
                <a:miter lim="800000"/>
                <a:headEnd/>
                <a:tailEnd/>
              </a:ln>
              <a:effectLst/>
            </p:spPr>
            <p:txBody>
              <a:bodyPr wrap="none" anchor="ctr"/>
              <a:lstStyle/>
              <a:p>
                <a:endParaRPr lang="en-US"/>
              </a:p>
            </p:txBody>
          </p:sp>
          <p:sp>
            <p:nvSpPr>
              <p:cNvPr id="16" name="Line 19"/>
              <p:cNvSpPr>
                <a:spLocks noChangeShapeType="1"/>
              </p:cNvSpPr>
              <p:nvPr/>
            </p:nvSpPr>
            <p:spPr bwMode="auto">
              <a:xfrm flipV="1">
                <a:off x="5105400" y="3304381"/>
                <a:ext cx="1277257" cy="80169"/>
              </a:xfrm>
              <a:prstGeom prst="line">
                <a:avLst/>
              </a:prstGeom>
              <a:solidFill>
                <a:schemeClr val="bg2"/>
              </a:solidFill>
              <a:ln w="9525">
                <a:solidFill>
                  <a:schemeClr val="tx1"/>
                </a:solidFill>
                <a:miter lim="800000"/>
                <a:headEnd/>
                <a:tailEnd/>
              </a:ln>
              <a:effectLst/>
            </p:spPr>
            <p:txBody>
              <a:bodyPr wrap="none" anchor="ctr"/>
              <a:lstStyle/>
              <a:p>
                <a:endParaRPr lang="en-US"/>
              </a:p>
            </p:txBody>
          </p:sp>
          <p:sp>
            <p:nvSpPr>
              <p:cNvPr id="17" name="Line 21"/>
              <p:cNvSpPr>
                <a:spLocks noChangeShapeType="1"/>
              </p:cNvSpPr>
              <p:nvPr/>
            </p:nvSpPr>
            <p:spPr bwMode="auto">
              <a:xfrm flipV="1">
                <a:off x="5802086" y="3304381"/>
                <a:ext cx="580572" cy="641350"/>
              </a:xfrm>
              <a:prstGeom prst="line">
                <a:avLst/>
              </a:prstGeom>
              <a:solidFill>
                <a:schemeClr val="bg2"/>
              </a:solidFill>
              <a:ln w="9525">
                <a:solidFill>
                  <a:schemeClr val="tx1"/>
                </a:solidFill>
                <a:miter lim="800000"/>
                <a:headEnd/>
                <a:tailEnd/>
              </a:ln>
              <a:effectLst/>
            </p:spPr>
            <p:txBody>
              <a:bodyPr wrap="none" anchor="ctr"/>
              <a:lstStyle/>
              <a:p>
                <a:endParaRPr lang="en-US"/>
              </a:p>
            </p:txBody>
          </p:sp>
          <p:sp>
            <p:nvSpPr>
              <p:cNvPr id="18" name="Line 22"/>
              <p:cNvSpPr>
                <a:spLocks noChangeShapeType="1"/>
              </p:cNvSpPr>
              <p:nvPr/>
            </p:nvSpPr>
            <p:spPr bwMode="auto">
              <a:xfrm flipH="1" flipV="1">
                <a:off x="6382657" y="3304381"/>
                <a:ext cx="696686" cy="721519"/>
              </a:xfrm>
              <a:prstGeom prst="line">
                <a:avLst/>
              </a:prstGeom>
              <a:solidFill>
                <a:schemeClr val="bg2"/>
              </a:solidFill>
              <a:ln w="9525">
                <a:solidFill>
                  <a:schemeClr val="tx1"/>
                </a:solidFill>
                <a:miter lim="800000"/>
                <a:headEnd/>
                <a:tailEnd/>
              </a:ln>
              <a:effectLst/>
            </p:spPr>
            <p:txBody>
              <a:bodyPr wrap="none" anchor="ctr"/>
              <a:lstStyle/>
              <a:p>
                <a:endParaRPr lang="en-US"/>
              </a:p>
            </p:txBody>
          </p:sp>
          <p:sp>
            <p:nvSpPr>
              <p:cNvPr id="19" name="Line 23"/>
              <p:cNvSpPr>
                <a:spLocks noChangeShapeType="1"/>
              </p:cNvSpPr>
              <p:nvPr/>
            </p:nvSpPr>
            <p:spPr bwMode="auto">
              <a:xfrm flipH="1" flipV="1">
                <a:off x="6382657" y="3304381"/>
                <a:ext cx="1161143" cy="80169"/>
              </a:xfrm>
              <a:prstGeom prst="line">
                <a:avLst/>
              </a:prstGeom>
              <a:solidFill>
                <a:schemeClr val="bg2"/>
              </a:solidFill>
              <a:ln w="9525">
                <a:solidFill>
                  <a:schemeClr val="tx1"/>
                </a:solidFill>
                <a:miter lim="800000"/>
                <a:headEnd/>
                <a:tailEnd/>
              </a:ln>
              <a:effectLst/>
            </p:spPr>
            <p:txBody>
              <a:bodyPr wrap="none" anchor="ctr"/>
              <a:lstStyle/>
              <a:p>
                <a:endParaRPr lang="en-US"/>
              </a:p>
            </p:txBody>
          </p:sp>
          <p:sp>
            <p:nvSpPr>
              <p:cNvPr id="20" name="Line 24"/>
              <p:cNvSpPr>
                <a:spLocks noChangeShapeType="1"/>
              </p:cNvSpPr>
              <p:nvPr/>
            </p:nvSpPr>
            <p:spPr bwMode="auto">
              <a:xfrm flipH="1">
                <a:off x="6382657" y="2743200"/>
                <a:ext cx="464457" cy="561181"/>
              </a:xfrm>
              <a:prstGeom prst="line">
                <a:avLst/>
              </a:prstGeom>
              <a:solidFill>
                <a:schemeClr val="bg2"/>
              </a:solidFill>
              <a:ln w="9525">
                <a:solidFill>
                  <a:schemeClr val="tx1"/>
                </a:solidFill>
                <a:miter lim="800000"/>
                <a:headEnd/>
                <a:tailEnd/>
              </a:ln>
              <a:effectLst/>
            </p:spPr>
            <p:txBody>
              <a:bodyPr wrap="none" anchor="ctr"/>
              <a:lstStyle/>
              <a:p>
                <a:endParaRPr lang="en-US"/>
              </a:p>
            </p:txBody>
          </p:sp>
        </p:grpSp>
        <p:sp>
          <p:nvSpPr>
            <p:cNvPr id="31" name="TextBox 30"/>
            <p:cNvSpPr txBox="1"/>
            <p:nvPr/>
          </p:nvSpPr>
          <p:spPr>
            <a:xfrm>
              <a:off x="914400" y="1455747"/>
              <a:ext cx="3200400" cy="754053"/>
            </a:xfrm>
            <a:prstGeom prst="rect">
              <a:avLst/>
            </a:prstGeom>
            <a:noFill/>
          </p:spPr>
          <p:txBody>
            <a:bodyPr wrap="square" rtlCol="0">
              <a:spAutoFit/>
            </a:bodyPr>
            <a:lstStyle/>
            <a:p>
              <a:r>
                <a:rPr lang="en-US" sz="2500" dirty="0" smtClean="0"/>
                <a:t>Triangulated Surface</a:t>
              </a:r>
            </a:p>
            <a:p>
              <a:endParaRPr lang="en-US" dirty="0"/>
            </a:p>
          </p:txBody>
        </p:sp>
      </p:grpSp>
      <p:grpSp>
        <p:nvGrpSpPr>
          <p:cNvPr id="38" name="Group 37"/>
          <p:cNvGrpSpPr/>
          <p:nvPr/>
        </p:nvGrpSpPr>
        <p:grpSpPr>
          <a:xfrm>
            <a:off x="914400" y="2832100"/>
            <a:ext cx="6858000" cy="1282700"/>
            <a:chOff x="914400" y="2832100"/>
            <a:chExt cx="6629400" cy="1282700"/>
          </a:xfrm>
        </p:grpSpPr>
        <p:sp>
          <p:nvSpPr>
            <p:cNvPr id="5" name="Freeform 16"/>
            <p:cNvSpPr>
              <a:spLocks/>
            </p:cNvSpPr>
            <p:nvPr/>
          </p:nvSpPr>
          <p:spPr bwMode="auto">
            <a:xfrm>
              <a:off x="5105400" y="2832100"/>
              <a:ext cx="2438400" cy="12827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solidFill>
              <a:schemeClr val="bg2"/>
            </a:solidFill>
            <a:ln w="9525" cap="flat" cmpd="sng">
              <a:solidFill>
                <a:schemeClr val="tx1"/>
              </a:solidFill>
              <a:prstDash val="solid"/>
              <a:miter lim="800000"/>
              <a:headEnd/>
              <a:tailEnd/>
            </a:ln>
            <a:effectLst/>
          </p:spPr>
          <p:txBody>
            <a:bodyPr wrap="none" anchor="ctr"/>
            <a:lstStyle/>
            <a:p>
              <a:endParaRPr lang="en-US"/>
            </a:p>
          </p:txBody>
        </p:sp>
        <p:sp>
          <p:nvSpPr>
            <p:cNvPr id="32" name="TextBox 31"/>
            <p:cNvSpPr txBox="1"/>
            <p:nvPr/>
          </p:nvSpPr>
          <p:spPr>
            <a:xfrm>
              <a:off x="914400" y="3055947"/>
              <a:ext cx="3200400" cy="754053"/>
            </a:xfrm>
            <a:prstGeom prst="rect">
              <a:avLst/>
            </a:prstGeom>
            <a:noFill/>
          </p:spPr>
          <p:txBody>
            <a:bodyPr wrap="square" rtlCol="0">
              <a:spAutoFit/>
            </a:bodyPr>
            <a:lstStyle/>
            <a:p>
              <a:r>
                <a:rPr lang="en-US" sz="2500" dirty="0" smtClean="0"/>
                <a:t>Decimation</a:t>
              </a:r>
              <a:endParaRPr lang="en-US" sz="2500" dirty="0" smtClean="0"/>
            </a:p>
            <a:p>
              <a:endParaRPr lang="en-US" dirty="0"/>
            </a:p>
          </p:txBody>
        </p:sp>
      </p:grpSp>
      <p:grpSp>
        <p:nvGrpSpPr>
          <p:cNvPr id="42" name="Group 41"/>
          <p:cNvGrpSpPr/>
          <p:nvPr/>
        </p:nvGrpSpPr>
        <p:grpSpPr>
          <a:xfrm>
            <a:off x="990600" y="4724400"/>
            <a:ext cx="6858000" cy="1295400"/>
            <a:chOff x="990600" y="4724400"/>
            <a:chExt cx="6629400" cy="1295400"/>
          </a:xfrm>
        </p:grpSpPr>
        <p:grpSp>
          <p:nvGrpSpPr>
            <p:cNvPr id="41" name="Group 40"/>
            <p:cNvGrpSpPr/>
            <p:nvPr/>
          </p:nvGrpSpPr>
          <p:grpSpPr>
            <a:xfrm>
              <a:off x="5181600" y="4724400"/>
              <a:ext cx="2438400" cy="1295400"/>
              <a:chOff x="5181600" y="4724400"/>
              <a:chExt cx="2438400" cy="1295400"/>
            </a:xfrm>
          </p:grpSpPr>
          <p:sp>
            <p:nvSpPr>
              <p:cNvPr id="21" name="Freeform 16"/>
              <p:cNvSpPr>
                <a:spLocks/>
              </p:cNvSpPr>
              <p:nvPr/>
            </p:nvSpPr>
            <p:spPr bwMode="auto">
              <a:xfrm>
                <a:off x="5181600" y="4737100"/>
                <a:ext cx="2438400" cy="1282700"/>
              </a:xfrm>
              <a:custGeom>
                <a:avLst/>
                <a:gdLst/>
                <a:ahLst/>
                <a:cxnLst>
                  <a:cxn ang="0">
                    <a:pos x="288" y="48"/>
                  </a:cxn>
                  <a:cxn ang="0">
                    <a:pos x="0" y="384"/>
                  </a:cxn>
                  <a:cxn ang="0">
                    <a:pos x="288" y="720"/>
                  </a:cxn>
                  <a:cxn ang="0">
                    <a:pos x="816" y="768"/>
                  </a:cxn>
                  <a:cxn ang="0">
                    <a:pos x="1008" y="384"/>
                  </a:cxn>
                  <a:cxn ang="0">
                    <a:pos x="720" y="0"/>
                  </a:cxn>
                  <a:cxn ang="0">
                    <a:pos x="288" y="48"/>
                  </a:cxn>
                </a:cxnLst>
                <a:rect l="0" t="0" r="r" b="b"/>
                <a:pathLst>
                  <a:path w="1008" h="768">
                    <a:moveTo>
                      <a:pt x="288" y="48"/>
                    </a:moveTo>
                    <a:lnTo>
                      <a:pt x="0" y="384"/>
                    </a:lnTo>
                    <a:lnTo>
                      <a:pt x="288" y="720"/>
                    </a:lnTo>
                    <a:lnTo>
                      <a:pt x="816" y="768"/>
                    </a:lnTo>
                    <a:lnTo>
                      <a:pt x="1008" y="384"/>
                    </a:lnTo>
                    <a:lnTo>
                      <a:pt x="720" y="0"/>
                    </a:lnTo>
                    <a:lnTo>
                      <a:pt x="288" y="48"/>
                    </a:lnTo>
                    <a:close/>
                  </a:path>
                </a:pathLst>
              </a:custGeom>
              <a:solidFill>
                <a:schemeClr val="bg2"/>
              </a:solidFill>
              <a:ln w="9525" cap="flat" cmpd="sng">
                <a:solidFill>
                  <a:schemeClr val="tx1"/>
                </a:solidFill>
                <a:prstDash val="solid"/>
                <a:miter lim="800000"/>
                <a:headEnd/>
                <a:tailEnd/>
              </a:ln>
              <a:effectLst/>
            </p:spPr>
            <p:txBody>
              <a:bodyPr wrap="none" anchor="ctr"/>
              <a:lstStyle/>
              <a:p>
                <a:endParaRPr lang="en-US"/>
              </a:p>
            </p:txBody>
          </p:sp>
          <p:cxnSp>
            <p:nvCxnSpPr>
              <p:cNvPr id="24" name="Straight Arrow Connector 23"/>
              <p:cNvCxnSpPr/>
              <p:nvPr/>
            </p:nvCxnSpPr>
            <p:spPr>
              <a:xfrm rot="5400000" flipH="1" flipV="1">
                <a:off x="5295900" y="5372100"/>
                <a:ext cx="11430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5753100" y="4838700"/>
                <a:ext cx="1219200" cy="9906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867400" y="5334000"/>
                <a:ext cx="1752600" cy="60960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990600" y="5029200"/>
              <a:ext cx="3200400" cy="754053"/>
            </a:xfrm>
            <a:prstGeom prst="rect">
              <a:avLst/>
            </a:prstGeom>
            <a:noFill/>
          </p:spPr>
          <p:txBody>
            <a:bodyPr wrap="square" rtlCol="0">
              <a:spAutoFit/>
            </a:bodyPr>
            <a:lstStyle/>
            <a:p>
              <a:r>
                <a:rPr lang="en-US" sz="2500" dirty="0" smtClean="0"/>
                <a:t>Re -Triangulation </a:t>
              </a:r>
              <a:endParaRPr lang="en-US" sz="2500" dirty="0" smtClean="0"/>
            </a:p>
            <a:p>
              <a:endParaRPr lang="en-US" dirty="0"/>
            </a:p>
          </p:txBody>
        </p:sp>
      </p:grpSp>
      <p:sp>
        <p:nvSpPr>
          <p:cNvPr id="43" name="Down Arrow 42"/>
          <p:cNvSpPr/>
          <p:nvPr/>
        </p:nvSpPr>
        <p:spPr>
          <a:xfrm>
            <a:off x="2514600" y="2133600"/>
            <a:ext cx="304800" cy="76200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own Arrow 43"/>
          <p:cNvSpPr/>
          <p:nvPr/>
        </p:nvSpPr>
        <p:spPr>
          <a:xfrm>
            <a:off x="2514600" y="3810000"/>
            <a:ext cx="304800" cy="76200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2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2000"/>
                                        <p:tgtEl>
                                          <p:spTgt spid="43"/>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20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2000"/>
                                        <p:tgtEl>
                                          <p:spTgt spid="44"/>
                                        </p:tgtEl>
                                      </p:cBhvr>
                                    </p:animEffect>
                                  </p:childTnLst>
                                </p:cTn>
                              </p:par>
                              <p:par>
                                <p:cTn id="21" presetID="10"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en-US" sz="3200" dirty="0" smtClean="0"/>
              <a:t>Simplification Strategies</a:t>
            </a:r>
            <a:endParaRPr lang="en-US" sz="3200" dirty="0"/>
          </a:p>
        </p:txBody>
      </p:sp>
      <p:cxnSp>
        <p:nvCxnSpPr>
          <p:cNvPr id="5" name="Straight Connector 4"/>
          <p:cNvCxnSpPr/>
          <p:nvPr/>
        </p:nvCxnSpPr>
        <p:spPr>
          <a:xfrm rot="5400000">
            <a:off x="4343400" y="1981200"/>
            <a:ext cx="1066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H="1" flipV="1">
            <a:off x="4876800" y="2514600"/>
            <a:ext cx="1981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2895600" y="2514600"/>
            <a:ext cx="1981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6361486" y="3008686"/>
            <a:ext cx="990600" cy="24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2401514" y="3008686"/>
            <a:ext cx="990600" cy="24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894219" y="3516868"/>
            <a:ext cx="2082621" cy="369332"/>
          </a:xfrm>
          <a:prstGeom prst="rect">
            <a:avLst/>
          </a:prstGeom>
          <a:noFill/>
        </p:spPr>
        <p:txBody>
          <a:bodyPr wrap="none" rtlCol="0">
            <a:spAutoFit/>
          </a:bodyPr>
          <a:lstStyle/>
          <a:p>
            <a:r>
              <a:rPr lang="en-US" b="1" dirty="0" smtClean="0"/>
              <a:t>Global Strategies</a:t>
            </a:r>
            <a:endParaRPr lang="en-US" b="1" dirty="0"/>
          </a:p>
        </p:txBody>
      </p:sp>
      <p:sp>
        <p:nvSpPr>
          <p:cNvPr id="19" name="TextBox 18"/>
          <p:cNvSpPr txBox="1"/>
          <p:nvPr/>
        </p:nvSpPr>
        <p:spPr>
          <a:xfrm>
            <a:off x="1981200" y="3505200"/>
            <a:ext cx="1967205" cy="369332"/>
          </a:xfrm>
          <a:prstGeom prst="rect">
            <a:avLst/>
          </a:prstGeom>
          <a:noFill/>
        </p:spPr>
        <p:txBody>
          <a:bodyPr wrap="none" rtlCol="0">
            <a:spAutoFit/>
          </a:bodyPr>
          <a:lstStyle/>
          <a:p>
            <a:r>
              <a:rPr lang="en-US" b="1" dirty="0" smtClean="0"/>
              <a:t>Local Strategies</a:t>
            </a:r>
            <a:endParaRPr lang="en-US" b="1" dirty="0"/>
          </a:p>
        </p:txBody>
      </p:sp>
      <p:grpSp>
        <p:nvGrpSpPr>
          <p:cNvPr id="20" name="Group 19"/>
          <p:cNvGrpSpPr/>
          <p:nvPr/>
        </p:nvGrpSpPr>
        <p:grpSpPr>
          <a:xfrm rot="5400000">
            <a:off x="2324100" y="3467100"/>
            <a:ext cx="1219200" cy="2057399"/>
            <a:chOff x="533400" y="1676400"/>
            <a:chExt cx="2057400" cy="2590800"/>
          </a:xfrm>
        </p:grpSpPr>
        <p:cxnSp>
          <p:nvCxnSpPr>
            <p:cNvPr id="21" name="Straight Connector 20"/>
            <p:cNvCxnSpPr/>
            <p:nvPr/>
          </p:nvCxnSpPr>
          <p:spPr>
            <a:xfrm>
              <a:off x="533400" y="2971800"/>
              <a:ext cx="1066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952500" y="232410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952500" y="361950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600200" y="1676400"/>
              <a:ext cx="990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00200" y="4265612"/>
              <a:ext cx="990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914400" y="5257800"/>
            <a:ext cx="2185278" cy="369332"/>
          </a:xfrm>
          <a:prstGeom prst="rect">
            <a:avLst/>
          </a:prstGeom>
          <a:noFill/>
        </p:spPr>
        <p:txBody>
          <a:bodyPr wrap="none" rtlCol="0">
            <a:spAutoFit/>
          </a:bodyPr>
          <a:lstStyle/>
          <a:p>
            <a:r>
              <a:rPr lang="en-US" b="1" dirty="0" smtClean="0"/>
              <a:t>Vertex Decimation</a:t>
            </a:r>
            <a:endParaRPr lang="en-US" b="1" dirty="0"/>
          </a:p>
        </p:txBody>
      </p:sp>
      <p:sp>
        <p:nvSpPr>
          <p:cNvPr id="27" name="TextBox 26"/>
          <p:cNvSpPr txBox="1"/>
          <p:nvPr/>
        </p:nvSpPr>
        <p:spPr>
          <a:xfrm>
            <a:off x="2971800" y="5257800"/>
            <a:ext cx="2121093" cy="369332"/>
          </a:xfrm>
          <a:prstGeom prst="rect">
            <a:avLst/>
          </a:prstGeom>
          <a:noFill/>
        </p:spPr>
        <p:txBody>
          <a:bodyPr wrap="none" rtlCol="0">
            <a:spAutoFit/>
          </a:bodyPr>
          <a:lstStyle/>
          <a:p>
            <a:r>
              <a:rPr lang="en-US" b="1" dirty="0" smtClean="0"/>
              <a:t>Edge-Contraction</a:t>
            </a:r>
            <a:endParaRPr lang="en-US" b="1" dirty="0"/>
          </a:p>
        </p:txBody>
      </p:sp>
      <p:cxnSp>
        <p:nvCxnSpPr>
          <p:cNvPr id="29" name="Straight Arrow Connector 28"/>
          <p:cNvCxnSpPr>
            <a:stCxn id="18" idx="2"/>
            <a:endCxn id="34" idx="0"/>
          </p:cNvCxnSpPr>
          <p:nvPr/>
        </p:nvCxnSpPr>
        <p:spPr>
          <a:xfrm rot="16200000" flipH="1">
            <a:off x="6294225" y="4527504"/>
            <a:ext cx="1295400" cy="1279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906978" y="5181600"/>
            <a:ext cx="2082686" cy="369332"/>
          </a:xfrm>
          <a:prstGeom prst="rect">
            <a:avLst/>
          </a:prstGeom>
          <a:noFill/>
        </p:spPr>
        <p:txBody>
          <a:bodyPr wrap="none" rtlCol="0">
            <a:spAutoFit/>
          </a:bodyPr>
          <a:lstStyle/>
          <a:p>
            <a:r>
              <a:rPr lang="en-US" b="1" dirty="0" smtClean="0"/>
              <a:t>Vertex Clustering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1" nodeType="clickEffect">
                                  <p:stCondLst>
                                    <p:cond delay="0"/>
                                  </p:stCondLst>
                                  <p:childTnLst>
                                    <p:set>
                                      <p:cBhvr rctx="PPT">
                                        <p:cTn id="6" dur="indefinite"/>
                                        <p:tgtEl>
                                          <p:spTgt spid="18"/>
                                        </p:tgtEl>
                                        <p:attrNameLst>
                                          <p:attrName>style.opacity</p:attrName>
                                        </p:attrNameLst>
                                      </p:cBhvr>
                                      <p:to>
                                        <p:strVal val="0.25"/>
                                      </p:to>
                                    </p:set>
                                    <p:animEffect filter="image" prLst="opacity: 0.25">
                                      <p:cBhvr rctx="IE">
                                        <p:cTn id="7" dur="indefinite"/>
                                        <p:tgtEl>
                                          <p:spTgt spid="18"/>
                                        </p:tgtEl>
                                      </p:cBhvr>
                                    </p:animEffect>
                                  </p:childTnLst>
                                </p:cTn>
                              </p:par>
                              <p:par>
                                <p:cTn id="8" presetID="9" presetClass="emph" presetSubtype="0" nodeType="withEffect">
                                  <p:stCondLst>
                                    <p:cond delay="0"/>
                                  </p:stCondLst>
                                  <p:childTnLst>
                                    <p:set>
                                      <p:cBhvr rctx="PPT">
                                        <p:cTn id="9" dur="indefinite"/>
                                        <p:tgtEl>
                                          <p:spTgt spid="29"/>
                                        </p:tgtEl>
                                        <p:attrNameLst>
                                          <p:attrName>style.opacity</p:attrName>
                                        </p:attrNameLst>
                                      </p:cBhvr>
                                      <p:to>
                                        <p:strVal val="0.25"/>
                                      </p:to>
                                    </p:set>
                                    <p:animEffect filter="image" prLst="opacity: 0.25">
                                      <p:cBhvr rctx="IE">
                                        <p:cTn id="10" dur="indefinite"/>
                                        <p:tgtEl>
                                          <p:spTgt spid="29"/>
                                        </p:tgtEl>
                                      </p:cBhvr>
                                    </p:animEffect>
                                  </p:childTnLst>
                                </p:cTn>
                              </p:par>
                              <p:par>
                                <p:cTn id="11" presetID="9" presetClass="emph" presetSubtype="0" grpId="1" nodeType="withEffect">
                                  <p:stCondLst>
                                    <p:cond delay="0"/>
                                  </p:stCondLst>
                                  <p:childTnLst>
                                    <p:set>
                                      <p:cBhvr rctx="PPT">
                                        <p:cTn id="12" dur="indefinite"/>
                                        <p:tgtEl>
                                          <p:spTgt spid="34"/>
                                        </p:tgtEl>
                                        <p:attrNameLst>
                                          <p:attrName>style.opacity</p:attrName>
                                        </p:attrNameLst>
                                      </p:cBhvr>
                                      <p:to>
                                        <p:strVal val="0.25"/>
                                      </p:to>
                                    </p:set>
                                    <p:animEffect filter="image" prLst="opacity: 0.25">
                                      <p:cBhvr rctx="IE">
                                        <p:cTn id="13" dur="indefinite"/>
                                        <p:tgtEl>
                                          <p:spTgt spid="34"/>
                                        </p:tgtEl>
                                      </p:cBhvr>
                                    </p:animEffect>
                                  </p:childTnLst>
                                </p:cTn>
                              </p:par>
                              <p:par>
                                <p:cTn id="14" presetID="9" presetClass="emph" presetSubtype="0" nodeType="withEffect">
                                  <p:stCondLst>
                                    <p:cond delay="0"/>
                                  </p:stCondLst>
                                  <p:childTnLst>
                                    <p:set>
                                      <p:cBhvr rctx="PPT">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nodeType="withEffect">
                                  <p:stCondLst>
                                    <p:cond delay="0"/>
                                  </p:stCondLst>
                                  <p:childTnLst>
                                    <p:set>
                                      <p:cBhvr rctx="PPT">
                                        <p:cTn id="18" dur="indefinite"/>
                                        <p:tgtEl>
                                          <p:spTgt spid="14"/>
                                        </p:tgtEl>
                                        <p:attrNameLst>
                                          <p:attrName>style.opacity</p:attrName>
                                        </p:attrNameLst>
                                      </p:cBhvr>
                                      <p:to>
                                        <p:strVal val="0.25"/>
                                      </p:to>
                                    </p:set>
                                    <p:animEffect filter="image" prLst="opacity: 0.25">
                                      <p:cBhvr rctx="IE">
                                        <p:cTn id="19" dur="indefinite"/>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34" grpId="1"/>
    </p:bld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n^2)$&#10;&#10;&#10;\end{document}"/>
  <p:tag name="IGUANATEXSIZE" val="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IMATION ALGORITHM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DECIMATION ALGORITHMS</Template>
  <TotalTime>4875</TotalTime>
  <Words>1079</Words>
  <Application>Microsoft Office PowerPoint</Application>
  <PresentationFormat>On-screen Show (4:3)</PresentationFormat>
  <Paragraphs>180</Paragraphs>
  <Slides>21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DECIMATION ALGORITHMS</vt:lpstr>
      <vt:lpstr>Equation</vt:lpstr>
      <vt:lpstr>Critique by Dr. Onufriev</vt:lpstr>
      <vt:lpstr>Critique (cont……)</vt:lpstr>
      <vt:lpstr>DECIMATION ALGORITHMS</vt:lpstr>
      <vt:lpstr>A bit of History…..why the trouble ?</vt:lpstr>
      <vt:lpstr>What is Decimation ?</vt:lpstr>
      <vt:lpstr>Formal Definition of a Mesh</vt:lpstr>
      <vt:lpstr>Basic Requirements For A Good Decimation</vt:lpstr>
      <vt:lpstr>Basic idea of Decimation algorithm</vt:lpstr>
      <vt:lpstr>Simplification Strategies</vt:lpstr>
      <vt:lpstr>Vertex Decimation (Schroeder’s algorithm)</vt:lpstr>
      <vt:lpstr>Classification of Vertices</vt:lpstr>
      <vt:lpstr>Evaluating decimation Criterion</vt:lpstr>
      <vt:lpstr>Evaluating decimation Criterion</vt:lpstr>
      <vt:lpstr>Triangulation</vt:lpstr>
      <vt:lpstr>Recursive Loop Splitting </vt:lpstr>
      <vt:lpstr>Recursive Loop Splitting </vt:lpstr>
      <vt:lpstr>Edge Contraction</vt:lpstr>
      <vt:lpstr>How do we place the new vertex {h} ?</vt:lpstr>
      <vt:lpstr>Error Function (Heckbert, Garland) -Little bit of background </vt:lpstr>
      <vt:lpstr> Error Function (Heckbert, Garland)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DECIMATION ALGORITHMS</dc:title>
  <dc:creator>TRIDIB</dc:creator>
  <cp:lastModifiedBy>TRIDIB</cp:lastModifiedBy>
  <cp:revision>239</cp:revision>
  <dcterms:created xsi:type="dcterms:W3CDTF">2010-04-04T10:40:16Z</dcterms:created>
  <dcterms:modified xsi:type="dcterms:W3CDTF">2010-05-05T22:38:34Z</dcterms:modified>
</cp:coreProperties>
</file>