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gif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98" r:id="rId3"/>
    <p:sldId id="303" r:id="rId4"/>
    <p:sldId id="263" r:id="rId5"/>
    <p:sldId id="258" r:id="rId6"/>
    <p:sldId id="257" r:id="rId7"/>
    <p:sldId id="260" r:id="rId8"/>
    <p:sldId id="302" r:id="rId9"/>
    <p:sldId id="259" r:id="rId10"/>
    <p:sldId id="275" r:id="rId11"/>
    <p:sldId id="280" r:id="rId12"/>
    <p:sldId id="281" r:id="rId13"/>
    <p:sldId id="282" r:id="rId14"/>
    <p:sldId id="283" r:id="rId15"/>
    <p:sldId id="284" r:id="rId16"/>
    <p:sldId id="286" r:id="rId17"/>
    <p:sldId id="295" r:id="rId18"/>
    <p:sldId id="287" r:id="rId19"/>
    <p:sldId id="288" r:id="rId20"/>
    <p:sldId id="289" r:id="rId21"/>
    <p:sldId id="290" r:id="rId22"/>
    <p:sldId id="292" r:id="rId23"/>
    <p:sldId id="296" r:id="rId24"/>
    <p:sldId id="299" r:id="rId25"/>
    <p:sldId id="276" r:id="rId26"/>
    <p:sldId id="277" r:id="rId27"/>
    <p:sldId id="278" r:id="rId28"/>
    <p:sldId id="279" r:id="rId29"/>
    <p:sldId id="294" r:id="rId30"/>
    <p:sldId id="264" r:id="rId31"/>
    <p:sldId id="265" r:id="rId32"/>
    <p:sldId id="266" r:id="rId33"/>
    <p:sldId id="267" r:id="rId34"/>
    <p:sldId id="268" r:id="rId35"/>
    <p:sldId id="269" r:id="rId36"/>
    <p:sldId id="270" r:id="rId37"/>
    <p:sldId id="271" r:id="rId38"/>
    <p:sldId id="273" r:id="rId39"/>
    <p:sldId id="274" r:id="rId40"/>
    <p:sldId id="300" r:id="rId41"/>
    <p:sldId id="301" r:id="rId42"/>
    <p:sldId id="29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8" autoAdjust="0"/>
    <p:restoredTop sz="94750" autoAdjust="0"/>
  </p:normalViewPr>
  <p:slideViewPr>
    <p:cSldViewPr snapToGrid="0" snapToObjects="1">
      <p:cViewPr>
        <p:scale>
          <a:sx n="99" d="100"/>
          <a:sy n="99" d="100"/>
        </p:scale>
        <p:origin x="-368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76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6BCD1-2A41-6046-B070-6DEF82EFBA42}" type="datetimeFigureOut">
              <a:rPr lang="en-US" smtClean="0"/>
              <a:t>5/1/14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B2754-069D-704C-81C8-C80F27FFD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63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2286A-F08C-3148-9CB1-F6B5C5F4AFCE}" type="slidenum">
              <a:rPr lang="en-US"/>
              <a:pPr/>
              <a:t>16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3C6F0E-9DA3-F944-80B6-08786F4252D9}" type="slidenum">
              <a:rPr lang="en-US"/>
              <a:pPr/>
              <a:t>18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F43482-CAD7-2148-81C7-CEF4A09CCD85}" type="slidenum">
              <a:rPr lang="en-US"/>
              <a:pPr/>
              <a:t>20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8A6EFF-0DDC-5340-8D78-86A4CE576651}" type="slidenum">
              <a:rPr lang="en-US"/>
              <a:pPr/>
              <a:t>21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image" Target="../media/image9.png"/><Relationship Id="rId1" Type="http://schemas.microsoft.com/office/2007/relationships/media" Target="file://localhost/Users/onufriev/Documents/TALKS/molecule_300K.mpg" TargetMode="External"/><Relationship Id="rId2" Type="http://schemas.openxmlformats.org/officeDocument/2006/relationships/video" Target="file://localhost/Users/onufriev/Documents/TALKS/molecule_300K.m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5.png"/><Relationship Id="rId1" Type="http://schemas.microsoft.com/office/2007/relationships/media" Target="file://localhost/Users/alexey/Documents/TALKS/mpeg/mplayer/proteinA_folding1.mpg" TargetMode="External"/><Relationship Id="rId2" Type="http://schemas.openxmlformats.org/officeDocument/2006/relationships/video" Target="file://localhost/Users/alexey/Documents/TALKS/mpeg/mplayer/proteinA_folding1.mp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1.png"/><Relationship Id="rId1" Type="http://schemas.microsoft.com/office/2007/relationships/media" Target="../media/media1.gif"/><Relationship Id="rId2" Type="http://schemas.openxmlformats.org/officeDocument/2006/relationships/video" Target="../media/media1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2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3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24.e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2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27.emf"/><Relationship Id="rId7" Type="http://schemas.openxmlformats.org/officeDocument/2006/relationships/image" Target="../media/image28.jp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oleObject" Target="../embeddings/oleObject7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2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phys.washington.edu/users/savage/Simulation/Universe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nastretchPNAS.jpg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51600"/>
            <a:ext cx="6498158" cy="705717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Computational Thinking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2" y="683698"/>
            <a:ext cx="6498158" cy="770262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Alexey Onufriev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Departments of CS and Physics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VT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09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1bd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52800"/>
            <a:ext cx="3173413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470025" y="76200"/>
            <a:ext cx="6102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latin typeface="Helvetica" charset="0"/>
              </a:rPr>
              <a:t>THEME II</a:t>
            </a:r>
            <a:r>
              <a:rPr lang="en-US" sz="2400" b="1" i="1">
                <a:latin typeface="Helvetica" charset="0"/>
              </a:rPr>
              <a:t> The </a:t>
            </a:r>
            <a:r>
              <a:rPr lang="en-US" sz="2800" b="1" i="1">
                <a:latin typeface="Helvetica" charset="0"/>
              </a:rPr>
              <a:t>protein folding challenge.</a:t>
            </a:r>
            <a:endParaRPr lang="en-US" sz="2800" b="1">
              <a:latin typeface="Helvetica" charset="0"/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81000" y="1905000"/>
            <a:ext cx="6110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atin typeface="Helvetica" charset="0"/>
              </a:rPr>
              <a:t>MET—ALA—ALA—ASP—GLU—GLU--….</a:t>
            </a:r>
          </a:p>
        </p:txBody>
      </p:sp>
      <p:sp>
        <p:nvSpPr>
          <p:cNvPr id="52229" name="AutoShape 5"/>
          <p:cNvSpPr>
            <a:spLocks noChangeArrowheads="1"/>
          </p:cNvSpPr>
          <p:nvPr/>
        </p:nvSpPr>
        <p:spPr bwMode="auto">
          <a:xfrm rot="92622" flipV="1">
            <a:off x="2057400" y="2819400"/>
            <a:ext cx="4267200" cy="18288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b="1">
              <a:latin typeface="Helvetica" charset="0"/>
            </a:endParaRP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76200" y="4779963"/>
            <a:ext cx="5730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Helvetica" charset="0"/>
              </a:rPr>
              <a:t>Experiment:  amino acid sequence uniquely </a:t>
            </a:r>
          </a:p>
          <a:p>
            <a:r>
              <a:rPr lang="en-US" sz="2000" b="1">
                <a:latin typeface="Helvetica" charset="0"/>
              </a:rPr>
              <a:t>determines protein</a:t>
            </a:r>
            <a:r>
              <a:rPr lang="ja-JP" altLang="en-US" sz="2000" b="1">
                <a:latin typeface="Arial"/>
              </a:rPr>
              <a:t>’</a:t>
            </a:r>
            <a:r>
              <a:rPr lang="en-US" sz="2000" b="1">
                <a:latin typeface="Helvetica" charset="0"/>
              </a:rPr>
              <a:t>s 3D shape (ground state).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3733800" y="609600"/>
            <a:ext cx="4097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i="1">
                <a:solidFill>
                  <a:srgbClr val="FF0000"/>
                </a:solidFill>
                <a:latin typeface="Helvetica" charset="0"/>
              </a:rPr>
              <a:t>Nature does it all the time. Can we? 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609600" y="1093788"/>
            <a:ext cx="5999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33CC33"/>
                </a:solidFill>
                <a:latin typeface="Helvetica" charset="0"/>
              </a:rPr>
              <a:t>Amino-acid sequence – translated genetic code.</a:t>
            </a:r>
          </a:p>
        </p:txBody>
      </p:sp>
      <p:sp>
        <p:nvSpPr>
          <p:cNvPr id="52233" name="AutoShape 9"/>
          <p:cNvSpPr>
            <a:spLocks/>
          </p:cNvSpPr>
          <p:nvPr/>
        </p:nvSpPr>
        <p:spPr bwMode="auto">
          <a:xfrm rot="5400000">
            <a:off x="2933700" y="-419100"/>
            <a:ext cx="304800" cy="4191000"/>
          </a:xfrm>
          <a:prstGeom prst="leftBrace">
            <a:avLst>
              <a:gd name="adj1" fmla="val 114583"/>
              <a:gd name="adj2" fmla="val 50000"/>
            </a:avLst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2286000" y="3200400"/>
            <a:ext cx="1014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latin typeface="Helvetica" charset="0"/>
              </a:rPr>
              <a:t>How?</a:t>
            </a:r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0" y="6248400"/>
            <a:ext cx="7254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Helvetica" charset="0"/>
              </a:rPr>
              <a:t>Why bother:   protein</a:t>
            </a:r>
            <a:r>
              <a:rPr lang="ja-JP" altLang="en-US" sz="1800" b="1">
                <a:solidFill>
                  <a:srgbClr val="FF0000"/>
                </a:solidFill>
                <a:latin typeface="Arial"/>
              </a:rPr>
              <a:t>’</a:t>
            </a:r>
            <a:r>
              <a:rPr lang="en-US" sz="1800" b="1">
                <a:solidFill>
                  <a:srgbClr val="FF0000"/>
                </a:solidFill>
                <a:latin typeface="Helvetica" charset="0"/>
              </a:rPr>
              <a:t>s shape determines its biological function.</a:t>
            </a:r>
            <a:r>
              <a:rPr lang="en-US" sz="2400" b="1">
                <a:solidFill>
                  <a:srgbClr val="FF0000"/>
                </a:solidFill>
                <a:latin typeface="Helvetica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669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smoothFun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78486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4953000" y="4648200"/>
            <a:ext cx="39624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/>
              <a:t>Finding a global minimum in a multidimensional case is easy only when the landscape is smooth. No matter where you  start (1, 2 or 3), you quickly end up at the bottom -- the Native (N), functional state of the protein. </a:t>
            </a:r>
          </a:p>
        </p:txBody>
      </p:sp>
      <p:sp>
        <p:nvSpPr>
          <p:cNvPr id="79876" name="Line 4"/>
          <p:cNvSpPr>
            <a:spLocks noChangeShapeType="1"/>
          </p:cNvSpPr>
          <p:nvPr/>
        </p:nvSpPr>
        <p:spPr bwMode="auto">
          <a:xfrm flipV="1">
            <a:off x="381000" y="914400"/>
            <a:ext cx="0" cy="5334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 rot="-5400000">
            <a:off x="-663575" y="1703388"/>
            <a:ext cx="163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Free energy</a:t>
            </a:r>
          </a:p>
        </p:txBody>
      </p:sp>
      <p:sp>
        <p:nvSpPr>
          <p:cNvPr id="79878" name="Line 6"/>
          <p:cNvSpPr>
            <a:spLocks noChangeShapeType="1"/>
          </p:cNvSpPr>
          <p:nvPr/>
        </p:nvSpPr>
        <p:spPr bwMode="auto">
          <a:xfrm>
            <a:off x="381000" y="6248400"/>
            <a:ext cx="3581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860425" y="5791200"/>
            <a:ext cx="2495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1"/>
                </a:solidFill>
              </a:rPr>
              <a:t>Folding coordinate</a:t>
            </a: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3108325" y="258127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1</a:t>
            </a: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3352800" y="14288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2</a:t>
            </a:r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5943600" y="10160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3</a:t>
            </a:r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228600" y="6488113"/>
            <a:ext cx="3230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chemeClr val="bg2"/>
                </a:solidFill>
              </a:rPr>
              <a:t>Adopted from Ken Dill</a:t>
            </a:r>
            <a:r>
              <a:rPr lang="ja-JP" altLang="en-US" sz="1400" i="1">
                <a:solidFill>
                  <a:schemeClr val="bg2"/>
                </a:solidFill>
                <a:latin typeface="Arial"/>
              </a:rPr>
              <a:t>’</a:t>
            </a:r>
            <a:r>
              <a:rPr lang="en-US" sz="1400" i="1">
                <a:solidFill>
                  <a:schemeClr val="bg2"/>
                </a:solidFill>
              </a:rPr>
              <a:t>s web site at UCSF</a:t>
            </a:r>
          </a:p>
        </p:txBody>
      </p:sp>
    </p:spTree>
    <p:extLst>
      <p:ext uri="{BB962C8B-B14F-4D97-AF65-F5344CB8AC3E}">
        <p14:creationId xmlns:p14="http://schemas.microsoft.com/office/powerpoint/2010/main" val="2728782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bumpyBow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9063"/>
            <a:ext cx="7162800" cy="673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5105400" y="4572000"/>
            <a:ext cx="39243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Realistic landscapes are much </a:t>
            </a:r>
          </a:p>
          <a:p>
            <a:r>
              <a:rPr lang="en-US" sz="2400"/>
              <a:t>more complex,  with multiple </a:t>
            </a:r>
          </a:p>
          <a:p>
            <a:r>
              <a:rPr lang="en-US" sz="2400"/>
              <a:t>local minima – folding traps. </a:t>
            </a:r>
          </a:p>
          <a:p>
            <a:r>
              <a:rPr lang="en-US" sz="2400"/>
              <a:t>Proteins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trapped</a:t>
            </a:r>
            <a:r>
              <a:rPr lang="ja-JP" altLang="en-US" sz="2400">
                <a:latin typeface="Arial"/>
              </a:rPr>
              <a:t>”</a:t>
            </a:r>
            <a:r>
              <a:rPr lang="en-US" sz="2400"/>
              <a:t> in those </a:t>
            </a:r>
          </a:p>
          <a:p>
            <a:r>
              <a:rPr lang="en-US" sz="2400"/>
              <a:t>minima may lead to  disease,</a:t>
            </a:r>
          </a:p>
          <a:p>
            <a:r>
              <a:rPr lang="en-US" sz="2400"/>
              <a:t> such as Altzheimer</a:t>
            </a:r>
            <a:r>
              <a:rPr lang="ja-JP" altLang="en-US" sz="2400">
                <a:latin typeface="Arial"/>
              </a:rPr>
              <a:t>’</a:t>
            </a:r>
            <a:r>
              <a:rPr lang="en-US" sz="2400"/>
              <a:t>s 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288925" y="6384925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1000" i="1"/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228600" y="6488113"/>
            <a:ext cx="3230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chemeClr val="bg2"/>
                </a:solidFill>
              </a:rPr>
              <a:t>Adopted from Ken Dill</a:t>
            </a:r>
            <a:r>
              <a:rPr lang="ja-JP" altLang="en-US" sz="1400" i="1">
                <a:solidFill>
                  <a:schemeClr val="bg2"/>
                </a:solidFill>
                <a:latin typeface="Arial"/>
              </a:rPr>
              <a:t>’</a:t>
            </a:r>
            <a:r>
              <a:rPr lang="en-US" sz="1400" i="1">
                <a:solidFill>
                  <a:schemeClr val="bg2"/>
                </a:solidFill>
              </a:rPr>
              <a:t>s web site at UCSF</a:t>
            </a:r>
          </a:p>
        </p:txBody>
      </p:sp>
    </p:spTree>
    <p:extLst>
      <p:ext uri="{BB962C8B-B14F-4D97-AF65-F5344CB8AC3E}">
        <p14:creationId xmlns:p14="http://schemas.microsoft.com/office/powerpoint/2010/main" val="920539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FoldingFun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81534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76200" y="6553200"/>
            <a:ext cx="30972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chemeClr val="bg2"/>
                </a:solidFill>
              </a:rPr>
              <a:t>Adopted from Dobson, NATURE 426, 884 2003</a:t>
            </a:r>
          </a:p>
        </p:txBody>
      </p:sp>
    </p:spTree>
    <p:extLst>
      <p:ext uri="{BB962C8B-B14F-4D97-AF65-F5344CB8AC3E}">
        <p14:creationId xmlns:p14="http://schemas.microsoft.com/office/powerpoint/2010/main" val="2884329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/>
              <a:t>Since minimization won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work, choose an alternative. 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Do what Nature does: just let it fold on its own, at normal temperature.</a:t>
            </a:r>
          </a:p>
          <a:p>
            <a:r>
              <a:rPr lang="en-US"/>
              <a:t>Method: Molecular Dynamics </a:t>
            </a:r>
          </a:p>
        </p:txBody>
      </p:sp>
    </p:spTree>
    <p:extLst>
      <p:ext uri="{BB962C8B-B14F-4D97-AF65-F5344CB8AC3E}">
        <p14:creationId xmlns:p14="http://schemas.microsoft.com/office/powerpoint/2010/main" val="2949796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g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1524000" y="762000"/>
            <a:ext cx="731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/>
              <a:t>Each atom moves by Newton</a:t>
            </a:r>
            <a:r>
              <a:rPr lang="ja-JP" altLang="en-US" sz="2800">
                <a:latin typeface="Arial"/>
              </a:rPr>
              <a:t>’</a:t>
            </a:r>
            <a:r>
              <a:rPr lang="en-US" sz="2800"/>
              <a:t>s 2</a:t>
            </a:r>
            <a:r>
              <a:rPr lang="en-US" sz="2800" baseline="30000"/>
              <a:t>nd</a:t>
            </a:r>
            <a:r>
              <a:rPr lang="en-US" sz="2800"/>
              <a:t> Law: F = ma 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609600" y="5334000"/>
            <a:ext cx="949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E = </a:t>
            </a:r>
          </a:p>
        </p:txBody>
      </p:sp>
      <p:sp>
        <p:nvSpPr>
          <p:cNvPr id="82949" name="Freeform 5"/>
          <p:cNvSpPr>
            <a:spLocks/>
          </p:cNvSpPr>
          <p:nvPr/>
        </p:nvSpPr>
        <p:spPr bwMode="auto">
          <a:xfrm>
            <a:off x="6197600" y="2908300"/>
            <a:ext cx="1358900" cy="1206500"/>
          </a:xfrm>
          <a:custGeom>
            <a:avLst/>
            <a:gdLst>
              <a:gd name="T0" fmla="*/ 224 w 856"/>
              <a:gd name="T1" fmla="*/ 88 h 760"/>
              <a:gd name="T2" fmla="*/ 560 w 856"/>
              <a:gd name="T3" fmla="*/ 40 h 760"/>
              <a:gd name="T4" fmla="*/ 32 w 856"/>
              <a:gd name="T5" fmla="*/ 328 h 760"/>
              <a:gd name="T6" fmla="*/ 752 w 856"/>
              <a:gd name="T7" fmla="*/ 184 h 760"/>
              <a:gd name="T8" fmla="*/ 80 w 856"/>
              <a:gd name="T9" fmla="*/ 520 h 760"/>
              <a:gd name="T10" fmla="*/ 848 w 856"/>
              <a:gd name="T11" fmla="*/ 376 h 760"/>
              <a:gd name="T12" fmla="*/ 128 w 856"/>
              <a:gd name="T13" fmla="*/ 712 h 760"/>
              <a:gd name="T14" fmla="*/ 656 w 856"/>
              <a:gd name="T15" fmla="*/ 664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56" h="760">
                <a:moveTo>
                  <a:pt x="224" y="88"/>
                </a:moveTo>
                <a:cubicBezTo>
                  <a:pt x="408" y="44"/>
                  <a:pt x="592" y="0"/>
                  <a:pt x="560" y="40"/>
                </a:cubicBezTo>
                <a:cubicBezTo>
                  <a:pt x="528" y="80"/>
                  <a:pt x="0" y="304"/>
                  <a:pt x="32" y="328"/>
                </a:cubicBezTo>
                <a:cubicBezTo>
                  <a:pt x="64" y="352"/>
                  <a:pt x="744" y="152"/>
                  <a:pt x="752" y="184"/>
                </a:cubicBezTo>
                <a:cubicBezTo>
                  <a:pt x="760" y="216"/>
                  <a:pt x="64" y="488"/>
                  <a:pt x="80" y="520"/>
                </a:cubicBezTo>
                <a:cubicBezTo>
                  <a:pt x="96" y="552"/>
                  <a:pt x="840" y="344"/>
                  <a:pt x="848" y="376"/>
                </a:cubicBezTo>
                <a:cubicBezTo>
                  <a:pt x="856" y="408"/>
                  <a:pt x="160" y="664"/>
                  <a:pt x="128" y="712"/>
                </a:cubicBezTo>
                <a:cubicBezTo>
                  <a:pt x="96" y="760"/>
                  <a:pt x="568" y="672"/>
                  <a:pt x="656" y="664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6172200" y="2667000"/>
            <a:ext cx="473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1219200" y="2895600"/>
            <a:ext cx="438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chemeClr val="accent2"/>
                </a:solidFill>
              </a:rPr>
              <a:t>-</a:t>
            </a: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7680325" y="5200650"/>
            <a:ext cx="920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+ …</a:t>
            </a:r>
          </a:p>
        </p:txBody>
      </p:sp>
      <p:grpSp>
        <p:nvGrpSpPr>
          <p:cNvPr id="82953" name="Group 9"/>
          <p:cNvGrpSpPr>
            <a:grpSpLocks/>
          </p:cNvGrpSpPr>
          <p:nvPr/>
        </p:nvGrpSpPr>
        <p:grpSpPr bwMode="auto">
          <a:xfrm>
            <a:off x="457200" y="457200"/>
            <a:ext cx="3917950" cy="4648200"/>
            <a:chOff x="-2688" y="240"/>
            <a:chExt cx="2468" cy="2928"/>
          </a:xfrm>
        </p:grpSpPr>
        <p:sp>
          <p:nvSpPr>
            <p:cNvPr id="82954" name="Line 10"/>
            <p:cNvSpPr>
              <a:spLocks noChangeShapeType="1"/>
            </p:cNvSpPr>
            <p:nvPr/>
          </p:nvSpPr>
          <p:spPr bwMode="auto">
            <a:xfrm flipV="1">
              <a:off x="-2352" y="384"/>
              <a:ext cx="0" cy="27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955" name="Text Box 11"/>
            <p:cNvSpPr txBox="1">
              <a:spLocks noChangeArrowheads="1"/>
            </p:cNvSpPr>
            <p:nvPr/>
          </p:nvSpPr>
          <p:spPr bwMode="auto">
            <a:xfrm>
              <a:off x="-480" y="2688"/>
              <a:ext cx="26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600"/>
                <a:t>x</a:t>
              </a:r>
            </a:p>
          </p:txBody>
        </p:sp>
        <p:sp>
          <p:nvSpPr>
            <p:cNvPr id="82956" name="Text Box 12"/>
            <p:cNvSpPr txBox="1">
              <a:spLocks noChangeArrowheads="1"/>
            </p:cNvSpPr>
            <p:nvPr/>
          </p:nvSpPr>
          <p:spPr bwMode="auto">
            <a:xfrm>
              <a:off x="-2688" y="24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Y</a:t>
              </a:r>
            </a:p>
          </p:txBody>
        </p:sp>
        <p:sp>
          <p:nvSpPr>
            <p:cNvPr id="82957" name="Line 13"/>
            <p:cNvSpPr>
              <a:spLocks noChangeShapeType="1"/>
            </p:cNvSpPr>
            <p:nvPr/>
          </p:nvSpPr>
          <p:spPr bwMode="auto">
            <a:xfrm>
              <a:off x="-2352" y="3168"/>
              <a:ext cx="20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82958" name="Text Box 14"/>
          <p:cNvSpPr txBox="1">
            <a:spLocks noChangeArrowheads="1"/>
          </p:cNvSpPr>
          <p:nvPr/>
        </p:nvSpPr>
        <p:spPr bwMode="auto">
          <a:xfrm>
            <a:off x="0" y="-52388"/>
            <a:ext cx="7235825" cy="64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Tahoma" charset="0"/>
              </a:rPr>
              <a:t>Principles of </a:t>
            </a:r>
            <a:r>
              <a:rPr lang="en-US" sz="3600">
                <a:solidFill>
                  <a:srgbClr val="0000FF"/>
                </a:solidFill>
                <a:latin typeface="Tahoma" charset="0"/>
              </a:rPr>
              <a:t>M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olecular Dynamics (MD):</a:t>
            </a:r>
          </a:p>
        </p:txBody>
      </p:sp>
      <p:grpSp>
        <p:nvGrpSpPr>
          <p:cNvPr id="82959" name="Group 15"/>
          <p:cNvGrpSpPr>
            <a:grpSpLocks/>
          </p:cNvGrpSpPr>
          <p:nvPr/>
        </p:nvGrpSpPr>
        <p:grpSpPr bwMode="auto">
          <a:xfrm>
            <a:off x="6705600" y="1447800"/>
            <a:ext cx="2101850" cy="1052513"/>
            <a:chOff x="5952" y="816"/>
            <a:chExt cx="1324" cy="663"/>
          </a:xfrm>
        </p:grpSpPr>
        <p:sp>
          <p:nvSpPr>
            <p:cNvPr id="82960" name="Text Box 16"/>
            <p:cNvSpPr txBox="1">
              <a:spLocks noChangeArrowheads="1"/>
            </p:cNvSpPr>
            <p:nvPr/>
          </p:nvSpPr>
          <p:spPr bwMode="auto">
            <a:xfrm>
              <a:off x="6048" y="816"/>
              <a:ext cx="12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  =  dE/dr</a:t>
              </a:r>
            </a:p>
          </p:txBody>
        </p:sp>
        <p:sp>
          <p:nvSpPr>
            <p:cNvPr id="82961" name="Line 17"/>
            <p:cNvSpPr>
              <a:spLocks noChangeShapeType="1"/>
            </p:cNvSpPr>
            <p:nvPr/>
          </p:nvSpPr>
          <p:spPr bwMode="auto">
            <a:xfrm flipV="1">
              <a:off x="6816" y="115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962" name="Text Box 18"/>
            <p:cNvSpPr txBox="1">
              <a:spLocks noChangeArrowheads="1"/>
            </p:cNvSpPr>
            <p:nvPr/>
          </p:nvSpPr>
          <p:spPr bwMode="auto">
            <a:xfrm>
              <a:off x="5952" y="1248"/>
              <a:ext cx="11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System</a:t>
              </a:r>
              <a:r>
                <a:rPr lang="ja-JP" altLang="en-US" sz="1800">
                  <a:latin typeface="Arial"/>
                </a:rPr>
                <a:t>’</a:t>
              </a:r>
              <a:r>
                <a:rPr lang="en-US" sz="1800"/>
                <a:t>s energy</a:t>
              </a:r>
            </a:p>
          </p:txBody>
        </p:sp>
      </p:grpSp>
      <p:grpSp>
        <p:nvGrpSpPr>
          <p:cNvPr id="82963" name="Group 19"/>
          <p:cNvGrpSpPr>
            <a:grpSpLocks/>
          </p:cNvGrpSpPr>
          <p:nvPr/>
        </p:nvGrpSpPr>
        <p:grpSpPr bwMode="auto">
          <a:xfrm>
            <a:off x="1371600" y="5334000"/>
            <a:ext cx="1638300" cy="900113"/>
            <a:chOff x="-1392" y="2208"/>
            <a:chExt cx="1032" cy="567"/>
          </a:xfrm>
        </p:grpSpPr>
        <p:sp>
          <p:nvSpPr>
            <p:cNvPr id="82964" name="Text Box 20"/>
            <p:cNvSpPr txBox="1">
              <a:spLocks noChangeArrowheads="1"/>
            </p:cNvSpPr>
            <p:nvPr/>
          </p:nvSpPr>
          <p:spPr bwMode="auto">
            <a:xfrm>
              <a:off x="-1056" y="2208"/>
              <a:ext cx="55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Kr</a:t>
              </a:r>
              <a:r>
                <a:rPr lang="en-US" baseline="30000"/>
                <a:t>2  </a:t>
              </a:r>
              <a:endParaRPr lang="en-US"/>
            </a:p>
          </p:txBody>
        </p:sp>
        <p:sp>
          <p:nvSpPr>
            <p:cNvPr id="82965" name="Text Box 21"/>
            <p:cNvSpPr txBox="1">
              <a:spLocks noChangeArrowheads="1"/>
            </p:cNvSpPr>
            <p:nvPr/>
          </p:nvSpPr>
          <p:spPr bwMode="auto">
            <a:xfrm>
              <a:off x="-1392" y="2544"/>
              <a:ext cx="10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Bond stretching</a:t>
              </a:r>
            </a:p>
          </p:txBody>
        </p:sp>
      </p:grpSp>
      <p:grpSp>
        <p:nvGrpSpPr>
          <p:cNvPr id="82966" name="Group 22"/>
          <p:cNvGrpSpPr>
            <a:grpSpLocks/>
          </p:cNvGrpSpPr>
          <p:nvPr/>
        </p:nvGrpSpPr>
        <p:grpSpPr bwMode="auto">
          <a:xfrm>
            <a:off x="3048000" y="5410200"/>
            <a:ext cx="2514600" cy="976313"/>
            <a:chOff x="-1680" y="1872"/>
            <a:chExt cx="1584" cy="615"/>
          </a:xfrm>
        </p:grpSpPr>
        <p:sp>
          <p:nvSpPr>
            <p:cNvPr id="82967" name="Text Box 23"/>
            <p:cNvSpPr txBox="1">
              <a:spLocks noChangeArrowheads="1"/>
            </p:cNvSpPr>
            <p:nvPr/>
          </p:nvSpPr>
          <p:spPr bwMode="auto">
            <a:xfrm>
              <a:off x="-1680" y="1872"/>
              <a:ext cx="15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+ A/r</a:t>
              </a:r>
              <a:r>
                <a:rPr lang="en-US" baseline="30000"/>
                <a:t>12 </a:t>
              </a:r>
              <a:r>
                <a:rPr lang="en-US"/>
                <a:t>– B/r</a:t>
              </a:r>
              <a:r>
                <a:rPr lang="en-US" baseline="30000"/>
                <a:t>6 </a:t>
              </a:r>
              <a:endParaRPr lang="en-US"/>
            </a:p>
          </p:txBody>
        </p:sp>
        <p:sp>
          <p:nvSpPr>
            <p:cNvPr id="82968" name="Text Box 24"/>
            <p:cNvSpPr txBox="1">
              <a:spLocks noChangeArrowheads="1"/>
            </p:cNvSpPr>
            <p:nvPr/>
          </p:nvSpPr>
          <p:spPr bwMode="auto">
            <a:xfrm>
              <a:off x="-1344" y="2256"/>
              <a:ext cx="11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VDW interaction</a:t>
              </a:r>
            </a:p>
          </p:txBody>
        </p:sp>
      </p:grpSp>
      <p:grpSp>
        <p:nvGrpSpPr>
          <p:cNvPr id="82969" name="Group 25"/>
          <p:cNvGrpSpPr>
            <a:grpSpLocks/>
          </p:cNvGrpSpPr>
          <p:nvPr/>
        </p:nvGrpSpPr>
        <p:grpSpPr bwMode="auto">
          <a:xfrm>
            <a:off x="5562600" y="5257800"/>
            <a:ext cx="1981200" cy="1052513"/>
            <a:chOff x="-1392" y="2064"/>
            <a:chExt cx="1248" cy="663"/>
          </a:xfrm>
        </p:grpSpPr>
        <p:sp>
          <p:nvSpPr>
            <p:cNvPr id="82970" name="Text Box 26"/>
            <p:cNvSpPr txBox="1">
              <a:spLocks noChangeArrowheads="1"/>
            </p:cNvSpPr>
            <p:nvPr/>
          </p:nvSpPr>
          <p:spPr bwMode="auto">
            <a:xfrm>
              <a:off x="-1296" y="2064"/>
              <a:ext cx="108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+ Q</a:t>
              </a:r>
              <a:r>
                <a:rPr lang="en-US" baseline="-25000"/>
                <a:t>1</a:t>
              </a:r>
              <a:r>
                <a:rPr lang="en-US"/>
                <a:t>Q</a:t>
              </a:r>
              <a:r>
                <a:rPr lang="en-US" baseline="-25000"/>
                <a:t>2</a:t>
              </a:r>
              <a:r>
                <a:rPr lang="en-US"/>
                <a:t>/r </a:t>
              </a:r>
            </a:p>
          </p:txBody>
        </p:sp>
        <p:sp>
          <p:nvSpPr>
            <p:cNvPr id="82971" name="Text Box 27"/>
            <p:cNvSpPr txBox="1">
              <a:spLocks noChangeArrowheads="1"/>
            </p:cNvSpPr>
            <p:nvPr/>
          </p:nvSpPr>
          <p:spPr bwMode="auto">
            <a:xfrm>
              <a:off x="-1392" y="2496"/>
              <a:ext cx="12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Electrostatic forces</a:t>
              </a:r>
            </a:p>
          </p:txBody>
        </p:sp>
      </p:grpSp>
      <p:grpSp>
        <p:nvGrpSpPr>
          <p:cNvPr id="82972" name="Group 28"/>
          <p:cNvGrpSpPr>
            <a:grpSpLocks/>
          </p:cNvGrpSpPr>
          <p:nvPr/>
        </p:nvGrpSpPr>
        <p:grpSpPr bwMode="auto">
          <a:xfrm>
            <a:off x="1676400" y="2971800"/>
            <a:ext cx="1676400" cy="1193800"/>
            <a:chOff x="-1200" y="1680"/>
            <a:chExt cx="1056" cy="752"/>
          </a:xfrm>
        </p:grpSpPr>
        <p:sp>
          <p:nvSpPr>
            <p:cNvPr id="82973" name="Freeform 29"/>
            <p:cNvSpPr>
              <a:spLocks/>
            </p:cNvSpPr>
            <p:nvPr/>
          </p:nvSpPr>
          <p:spPr bwMode="auto">
            <a:xfrm>
              <a:off x="-1200" y="1680"/>
              <a:ext cx="1056" cy="752"/>
            </a:xfrm>
            <a:custGeom>
              <a:avLst/>
              <a:gdLst>
                <a:gd name="T0" fmla="*/ 0 w 1056"/>
                <a:gd name="T1" fmla="*/ 272 h 784"/>
                <a:gd name="T2" fmla="*/ 144 w 1056"/>
                <a:gd name="T3" fmla="*/ 32 h 784"/>
                <a:gd name="T4" fmla="*/ 96 w 1056"/>
                <a:gd name="T5" fmla="*/ 464 h 784"/>
                <a:gd name="T6" fmla="*/ 336 w 1056"/>
                <a:gd name="T7" fmla="*/ 80 h 784"/>
                <a:gd name="T8" fmla="*/ 240 w 1056"/>
                <a:gd name="T9" fmla="*/ 560 h 784"/>
                <a:gd name="T10" fmla="*/ 528 w 1056"/>
                <a:gd name="T11" fmla="*/ 176 h 784"/>
                <a:gd name="T12" fmla="*/ 432 w 1056"/>
                <a:gd name="T13" fmla="*/ 608 h 784"/>
                <a:gd name="T14" fmla="*/ 720 w 1056"/>
                <a:gd name="T15" fmla="*/ 176 h 784"/>
                <a:gd name="T16" fmla="*/ 624 w 1056"/>
                <a:gd name="T17" fmla="*/ 656 h 784"/>
                <a:gd name="T18" fmla="*/ 912 w 1056"/>
                <a:gd name="T19" fmla="*/ 176 h 784"/>
                <a:gd name="T20" fmla="*/ 768 w 1056"/>
                <a:gd name="T21" fmla="*/ 752 h 784"/>
                <a:gd name="T22" fmla="*/ 1056 w 1056"/>
                <a:gd name="T23" fmla="*/ 368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6" h="784">
                  <a:moveTo>
                    <a:pt x="0" y="272"/>
                  </a:moveTo>
                  <a:cubicBezTo>
                    <a:pt x="64" y="136"/>
                    <a:pt x="128" y="0"/>
                    <a:pt x="144" y="32"/>
                  </a:cubicBezTo>
                  <a:cubicBezTo>
                    <a:pt x="160" y="64"/>
                    <a:pt x="64" y="456"/>
                    <a:pt x="96" y="464"/>
                  </a:cubicBezTo>
                  <a:cubicBezTo>
                    <a:pt x="128" y="472"/>
                    <a:pt x="312" y="64"/>
                    <a:pt x="336" y="80"/>
                  </a:cubicBezTo>
                  <a:cubicBezTo>
                    <a:pt x="360" y="96"/>
                    <a:pt x="208" y="544"/>
                    <a:pt x="240" y="560"/>
                  </a:cubicBezTo>
                  <a:cubicBezTo>
                    <a:pt x="272" y="576"/>
                    <a:pt x="496" y="168"/>
                    <a:pt x="528" y="176"/>
                  </a:cubicBezTo>
                  <a:cubicBezTo>
                    <a:pt x="560" y="184"/>
                    <a:pt x="400" y="608"/>
                    <a:pt x="432" y="608"/>
                  </a:cubicBezTo>
                  <a:cubicBezTo>
                    <a:pt x="464" y="608"/>
                    <a:pt x="688" y="168"/>
                    <a:pt x="720" y="176"/>
                  </a:cubicBezTo>
                  <a:cubicBezTo>
                    <a:pt x="752" y="184"/>
                    <a:pt x="592" y="656"/>
                    <a:pt x="624" y="656"/>
                  </a:cubicBezTo>
                  <a:cubicBezTo>
                    <a:pt x="656" y="656"/>
                    <a:pt x="888" y="160"/>
                    <a:pt x="912" y="176"/>
                  </a:cubicBezTo>
                  <a:cubicBezTo>
                    <a:pt x="936" y="192"/>
                    <a:pt x="744" y="720"/>
                    <a:pt x="768" y="752"/>
                  </a:cubicBezTo>
                  <a:cubicBezTo>
                    <a:pt x="792" y="784"/>
                    <a:pt x="924" y="576"/>
                    <a:pt x="1056" y="368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974" name="Text Box 30"/>
            <p:cNvSpPr txBox="1">
              <a:spLocks noChangeArrowheads="1"/>
            </p:cNvSpPr>
            <p:nvPr/>
          </p:nvSpPr>
          <p:spPr bwMode="auto">
            <a:xfrm>
              <a:off x="-1018" y="1836"/>
              <a:ext cx="700" cy="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accent1"/>
                  </a:solidFill>
                </a:rPr>
                <a:t>Bond</a:t>
              </a:r>
            </a:p>
            <a:p>
              <a:r>
                <a:rPr lang="en-US" sz="2000">
                  <a:solidFill>
                    <a:schemeClr val="accent1"/>
                  </a:solidFill>
                </a:rPr>
                <a:t>spring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5399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autoUpdateAnimBg="0"/>
      <p:bldP spid="82948" grpId="0" autoUpdateAnimBg="0"/>
      <p:bldP spid="82949" grpId="0" animBg="1"/>
      <p:bldP spid="82950" grpId="0" autoUpdateAnimBg="0"/>
      <p:bldP spid="82951" grpId="0" autoUpdateAnimBg="0"/>
      <p:bldP spid="8295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2"/>
          <p:cNvSpPr txBox="1">
            <a:spLocks noChangeArrowheads="1"/>
          </p:cNvSpPr>
          <p:nvPr/>
        </p:nvSpPr>
        <p:spPr bwMode="auto">
          <a:xfrm>
            <a:off x="127000" y="1260475"/>
            <a:ext cx="895350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cs typeface="ＭＳ Ｐゴシック" charset="0"/>
              </a:rPr>
              <a:t> </a:t>
            </a:r>
          </a:p>
          <a:p>
            <a:r>
              <a:rPr lang="en-US" sz="2400">
                <a:cs typeface="ＭＳ Ｐゴシック" charset="0"/>
              </a:rPr>
              <a:t/>
            </a:r>
            <a:br>
              <a:rPr lang="en-US" sz="2400">
                <a:cs typeface="ＭＳ Ｐゴシック" charset="0"/>
              </a:rPr>
            </a:br>
            <a:r>
              <a:rPr lang="en-US" sz="2400">
                <a:cs typeface="ＭＳ Ｐゴシック" charset="0"/>
              </a:rPr>
              <a:t>PRICIPLE: </a:t>
            </a:r>
          </a:p>
          <a:p>
            <a:r>
              <a:rPr lang="en-US" sz="2400">
                <a:cs typeface="ＭＳ Ｐゴシック" charset="0"/>
              </a:rPr>
              <a:t>Given positions of each atom x(t) at time t, its position at next time-step</a:t>
            </a:r>
          </a:p>
          <a:p>
            <a:r>
              <a:rPr lang="en-US" sz="2400">
                <a:cs typeface="ＭＳ Ｐゴシック" charset="0"/>
              </a:rPr>
              <a:t> t + </a:t>
            </a:r>
            <a:r>
              <a:rPr lang="en-US" sz="2400">
                <a:latin typeface="Symbol" charset="0"/>
                <a:cs typeface="ＭＳ Ｐゴシック" charset="0"/>
              </a:rPr>
              <a:t>D</a:t>
            </a:r>
            <a:r>
              <a:rPr lang="en-US" sz="2400">
                <a:cs typeface="ＭＳ Ｐゴシック" charset="0"/>
              </a:rPr>
              <a:t>t is given by:</a:t>
            </a:r>
          </a:p>
          <a:p>
            <a:endParaRPr lang="en-US" sz="2400">
              <a:cs typeface="ＭＳ Ｐゴシック" charset="0"/>
            </a:endParaRPr>
          </a:p>
          <a:p>
            <a:r>
              <a:rPr lang="en-US" sz="2400">
                <a:cs typeface="ＭＳ Ｐゴシック" charset="0"/>
              </a:rPr>
              <a:t>x(t + </a:t>
            </a:r>
            <a:r>
              <a:rPr lang="en-US" sz="2400">
                <a:latin typeface="Symbol" charset="0"/>
                <a:cs typeface="ＭＳ Ｐゴシック" charset="0"/>
              </a:rPr>
              <a:t>D</a:t>
            </a:r>
            <a:r>
              <a:rPr lang="en-US" sz="2400">
                <a:cs typeface="ＭＳ Ｐゴシック" charset="0"/>
              </a:rPr>
              <a:t>t)  </a:t>
            </a:r>
            <a:r>
              <a:rPr lang="en-US" sz="2400">
                <a:cs typeface="ＭＳ Ｐゴシック" charset="0"/>
                <a:sym typeface="Wingdings" charset="0"/>
              </a:rPr>
              <a:t> </a:t>
            </a:r>
            <a:r>
              <a:rPr lang="en-US" sz="2400">
                <a:cs typeface="ＭＳ Ｐゴシック" charset="0"/>
              </a:rPr>
              <a:t> x(t) + v(t) </a:t>
            </a:r>
            <a:r>
              <a:rPr lang="en-US" sz="2400">
                <a:latin typeface="Symbol" charset="0"/>
                <a:cs typeface="ＭＳ Ｐゴシック" charset="0"/>
              </a:rPr>
              <a:t>D</a:t>
            </a:r>
            <a:r>
              <a:rPr lang="en-US" sz="2400">
                <a:cs typeface="ＭＳ Ｐゴシック" charset="0"/>
              </a:rPr>
              <a:t>t + ½*F</a:t>
            </a:r>
            <a:r>
              <a:rPr lang="en-US" sz="2400" b="1">
                <a:latin typeface="Georgia" charset="0"/>
                <a:cs typeface="ＭＳ Ｐゴシック" charset="0"/>
              </a:rPr>
              <a:t>/</a:t>
            </a:r>
            <a:r>
              <a:rPr lang="en-US" sz="2400">
                <a:cs typeface="ＭＳ Ｐゴシック" charset="0"/>
              </a:rPr>
              <a:t>m * (</a:t>
            </a:r>
            <a:r>
              <a:rPr lang="en-US" sz="2400">
                <a:latin typeface="Symbol" charset="0"/>
                <a:cs typeface="ＭＳ Ｐゴシック" charset="0"/>
              </a:rPr>
              <a:t>D</a:t>
            </a:r>
            <a:r>
              <a:rPr lang="en-US" sz="2400">
                <a:cs typeface="ＭＳ Ｐゴシック" charset="0"/>
              </a:rPr>
              <a:t>t)</a:t>
            </a:r>
            <a:r>
              <a:rPr lang="en-US" sz="2400" baseline="30000">
                <a:cs typeface="ＭＳ Ｐゴシック" charset="0"/>
              </a:rPr>
              <a:t>2</a:t>
            </a:r>
          </a:p>
          <a:p>
            <a:endParaRPr lang="en-US" sz="2400" baseline="30000">
              <a:cs typeface="ＭＳ Ｐゴシック" charset="0"/>
            </a:endParaRPr>
          </a:p>
          <a:p>
            <a:endParaRPr lang="en-US" sz="2400" baseline="30000">
              <a:cs typeface="ＭＳ Ｐゴシック" charset="0"/>
            </a:endParaRPr>
          </a:p>
          <a:p>
            <a:r>
              <a:rPr lang="en-US" sz="2400">
                <a:cs typeface="ＭＳ Ｐゴシック" charset="0"/>
              </a:rPr>
              <a:t>Key parameter: </a:t>
            </a:r>
            <a:r>
              <a:rPr lang="en-US" sz="2400" i="1">
                <a:cs typeface="ＭＳ Ｐゴシック" charset="0"/>
              </a:rPr>
              <a:t>integration time step </a:t>
            </a:r>
            <a:r>
              <a:rPr lang="en-US" sz="2400" i="1">
                <a:latin typeface="Symbol" charset="0"/>
                <a:cs typeface="ＭＳ Ｐゴシック" charset="0"/>
              </a:rPr>
              <a:t>D</a:t>
            </a:r>
            <a:r>
              <a:rPr lang="en-US" sz="2400" i="1">
                <a:cs typeface="ＭＳ Ｐゴシック" charset="0"/>
              </a:rPr>
              <a:t>t</a:t>
            </a:r>
            <a:r>
              <a:rPr lang="en-US" sz="2400">
                <a:cs typeface="ＭＳ Ｐゴシック" charset="0"/>
              </a:rPr>
              <a:t>.  Controls accuracy and speed</a:t>
            </a:r>
            <a:br>
              <a:rPr lang="en-US" sz="2400">
                <a:cs typeface="ＭＳ Ｐゴシック" charset="0"/>
              </a:rPr>
            </a:br>
            <a:r>
              <a:rPr lang="en-US" sz="2400">
                <a:cs typeface="ＭＳ Ｐゴシック" charset="0"/>
              </a:rPr>
              <a:t>of numerical integration routines. </a:t>
            </a:r>
            <a:endParaRPr lang="en-US" sz="2400">
              <a:solidFill>
                <a:srgbClr val="1D4DD7"/>
              </a:solidFill>
              <a:cs typeface="ＭＳ Ｐゴシック" charset="0"/>
            </a:endParaRPr>
          </a:p>
        </p:txBody>
      </p:sp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669925" y="801688"/>
            <a:ext cx="3182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Arial" charset="0"/>
                <a:cs typeface="ＭＳ Ｐゴシック" charset="0"/>
              </a:rPr>
              <a:t>Molecular Dynamics:  </a:t>
            </a: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-34925" y="5486400"/>
            <a:ext cx="94011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Arial" charset="0"/>
                <a:cs typeface="ＭＳ Ｐゴシック" charset="0"/>
              </a:rPr>
              <a:t>Smaller </a:t>
            </a:r>
            <a:r>
              <a:rPr lang="en-US" sz="2400">
                <a:latin typeface="Symbol" charset="0"/>
                <a:cs typeface="ＭＳ Ｐゴシック" charset="0"/>
              </a:rPr>
              <a:t>D</a:t>
            </a:r>
            <a:r>
              <a:rPr lang="en-US" sz="2400">
                <a:latin typeface="Arial" charset="0"/>
                <a:cs typeface="ＭＳ Ｐゴシック" charset="0"/>
              </a:rPr>
              <a:t>t – more accurate, but need more steps. </a:t>
            </a:r>
          </a:p>
          <a:p>
            <a:pPr eaLnBrk="0" hangingPunct="0"/>
            <a:r>
              <a:rPr lang="en-US" sz="2400">
                <a:latin typeface="Arial" charset="0"/>
                <a:cs typeface="ＭＳ Ｐゴシック" charset="0"/>
              </a:rPr>
              <a:t>How many needed to simulate biology? How many can one afford?  </a:t>
            </a:r>
          </a:p>
        </p:txBody>
      </p:sp>
      <p:sp>
        <p:nvSpPr>
          <p:cNvPr id="135173" name="Line 5"/>
          <p:cNvSpPr>
            <a:spLocks noChangeShapeType="1"/>
          </p:cNvSpPr>
          <p:nvPr/>
        </p:nvSpPr>
        <p:spPr bwMode="auto">
          <a:xfrm flipH="1">
            <a:off x="4191000" y="31242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4937125" y="28590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Arial" charset="0"/>
              <a:cs typeface="ＭＳ Ｐゴシック" charset="0"/>
            </a:endParaRPr>
          </a:p>
        </p:txBody>
      </p:sp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4784725" y="2895600"/>
            <a:ext cx="86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Arial" charset="0"/>
                <a:cs typeface="ＭＳ Ｐゴシック" charset="0"/>
              </a:rPr>
              <a:t>force</a:t>
            </a:r>
          </a:p>
        </p:txBody>
      </p:sp>
    </p:spTree>
    <p:extLst>
      <p:ext uri="{BB962C8B-B14F-4D97-AF65-F5344CB8AC3E}">
        <p14:creationId xmlns:p14="http://schemas.microsoft.com/office/powerpoint/2010/main" val="3397206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7315200" y="2057400"/>
            <a:ext cx="16764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rgbClr val="FFFF00"/>
                </a:solidFill>
              </a:rPr>
              <a:t>Can compute </a:t>
            </a:r>
            <a:r>
              <a:rPr lang="en-US" sz="1800" b="1">
                <a:solidFill>
                  <a:srgbClr val="66FF33"/>
                </a:solidFill>
              </a:rPr>
              <a:t>statistical averages</a:t>
            </a:r>
            <a:r>
              <a:rPr lang="en-US" sz="1800" b="1">
                <a:solidFill>
                  <a:srgbClr val="FFFF00"/>
                </a:solidFill>
              </a:rPr>
              <a:t>,</a:t>
            </a:r>
          </a:p>
          <a:p>
            <a:pPr algn="ctr"/>
            <a:r>
              <a:rPr lang="en-US" sz="1800" b="1">
                <a:solidFill>
                  <a:srgbClr val="FF9900"/>
                </a:solidFill>
              </a:rPr>
              <a:t>fluctuations;</a:t>
            </a:r>
            <a:r>
              <a:rPr lang="en-US" sz="1800" b="1">
                <a:solidFill>
                  <a:srgbClr val="008000"/>
                </a:solidFill>
              </a:rPr>
              <a:t> </a:t>
            </a:r>
          </a:p>
          <a:p>
            <a:pPr algn="ctr"/>
            <a:r>
              <a:rPr lang="en-US" sz="1800" b="1">
                <a:solidFill>
                  <a:srgbClr val="FFFF00"/>
                </a:solidFill>
              </a:rPr>
              <a:t>Analyze </a:t>
            </a:r>
            <a:r>
              <a:rPr lang="en-US" sz="1800" b="1">
                <a:solidFill>
                  <a:srgbClr val="33CCFF"/>
                </a:solidFill>
              </a:rPr>
              <a:t>side chain movements</a:t>
            </a:r>
            <a:r>
              <a:rPr lang="en-US" sz="1800" b="1">
                <a:solidFill>
                  <a:srgbClr val="FFFF00"/>
                </a:solidFill>
              </a:rPr>
              <a:t>, </a:t>
            </a:r>
          </a:p>
          <a:p>
            <a:pPr algn="ctr"/>
            <a:r>
              <a:rPr lang="en-US" sz="1800" b="1">
                <a:solidFill>
                  <a:srgbClr val="0066FF"/>
                </a:solidFill>
              </a:rPr>
              <a:t>Cavity dynamics</a:t>
            </a:r>
            <a:r>
              <a:rPr lang="en-US" sz="1800" b="1">
                <a:solidFill>
                  <a:srgbClr val="FFFF00"/>
                </a:solidFill>
              </a:rPr>
              <a:t>, </a:t>
            </a:r>
          </a:p>
          <a:p>
            <a:pPr algn="ctr"/>
            <a:r>
              <a:rPr lang="en-US" sz="1800" b="1">
                <a:solidFill>
                  <a:srgbClr val="FF3399"/>
                </a:solidFill>
              </a:rPr>
              <a:t>Domain motion</a:t>
            </a:r>
            <a:r>
              <a:rPr lang="en-US" sz="1800" b="1">
                <a:solidFill>
                  <a:srgbClr val="FFFF00"/>
                </a:solidFill>
              </a:rPr>
              <a:t>, </a:t>
            </a:r>
          </a:p>
          <a:p>
            <a:pPr algn="ctr"/>
            <a:r>
              <a:rPr lang="en-US" sz="1800" b="1">
                <a:solidFill>
                  <a:srgbClr val="FFFF00"/>
                </a:solidFill>
              </a:rPr>
              <a:t>Etc. 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52400" y="3505200"/>
            <a:ext cx="12954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rgbClr val="FFFF00"/>
                </a:solidFill>
              </a:rPr>
              <a:t>Now we have positions of all atoms</a:t>
            </a:r>
          </a:p>
          <a:p>
            <a:pPr algn="ctr"/>
            <a:r>
              <a:rPr lang="en-US" sz="1800" b="1">
                <a:solidFill>
                  <a:srgbClr val="FFFF00"/>
                </a:solidFill>
              </a:rPr>
              <a:t>as a function of time. </a:t>
            </a:r>
          </a:p>
        </p:txBody>
      </p:sp>
      <p:pic>
        <p:nvPicPr>
          <p:cNvPr id="90117" name="molecule_300K.mpg" descr="/Users/onufriev/Documents/TALKS/molecule_300K.mpg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0117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90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901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11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304800" y="122238"/>
            <a:ext cx="729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cs typeface="ＭＳ Ｐゴシック" charset="0"/>
              </a:rPr>
              <a:t>As a result, we can not quite get into the  </a:t>
            </a:r>
            <a:r>
              <a:rPr lang="ja-JP" altLang="en-US" sz="2000" b="1">
                <a:latin typeface="Arial"/>
                <a:cs typeface="ＭＳ Ｐゴシック" charset="0"/>
              </a:rPr>
              <a:t>“</a:t>
            </a:r>
            <a:r>
              <a:rPr lang="en-US" sz="2000" b="1">
                <a:cs typeface="ＭＳ Ｐゴシック" charset="0"/>
              </a:rPr>
              <a:t>biological</a:t>
            </a:r>
            <a:r>
              <a:rPr lang="ja-JP" altLang="en-US" sz="2000" b="1">
                <a:latin typeface="Arial"/>
                <a:cs typeface="ＭＳ Ｐゴシック" charset="0"/>
              </a:rPr>
              <a:t>”</a:t>
            </a:r>
            <a:r>
              <a:rPr lang="en-US" sz="2000" b="1">
                <a:cs typeface="ＭＳ Ｐゴシック" charset="0"/>
              </a:rPr>
              <a:t> time scales. </a:t>
            </a:r>
          </a:p>
        </p:txBody>
      </p:sp>
      <p:sp>
        <p:nvSpPr>
          <p:cNvPr id="92163" name="Line 3"/>
          <p:cNvSpPr>
            <a:spLocks noChangeShapeType="1"/>
          </p:cNvSpPr>
          <p:nvPr/>
        </p:nvSpPr>
        <p:spPr bwMode="auto">
          <a:xfrm>
            <a:off x="381000" y="2701925"/>
            <a:ext cx="792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6765925" y="2819400"/>
            <a:ext cx="21986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cs typeface="ＭＳ Ｐゴシック" charset="0"/>
              </a:rPr>
              <a:t>Characteristic</a:t>
            </a:r>
            <a:br>
              <a:rPr lang="en-US" sz="2400">
                <a:cs typeface="ＭＳ Ｐゴシック" charset="0"/>
              </a:rPr>
            </a:br>
            <a:r>
              <a:rPr lang="en-US" sz="2400">
                <a:cs typeface="ＭＳ Ｐゴシック" charset="0"/>
              </a:rPr>
              <a:t>time scales [sec]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669925" y="28956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cs typeface="ＭＳ Ｐゴシック" charset="0"/>
              </a:rPr>
              <a:t>10</a:t>
            </a:r>
            <a:r>
              <a:rPr lang="en-US" sz="2400" b="1" baseline="30000">
                <a:cs typeface="ＭＳ Ｐゴシック" charset="0"/>
              </a:rPr>
              <a:t>-14</a:t>
            </a:r>
            <a:endParaRPr lang="en-US" sz="2400" b="1">
              <a:cs typeface="ＭＳ Ｐゴシック" charset="0"/>
            </a:endParaRP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3125788" y="2930525"/>
            <a:ext cx="658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cs typeface="ＭＳ Ｐゴシック" charset="0"/>
              </a:rPr>
              <a:t>10</a:t>
            </a:r>
            <a:r>
              <a:rPr lang="en-US" sz="2400" b="1" baseline="30000">
                <a:cs typeface="ＭＳ Ｐゴシック" charset="0"/>
              </a:rPr>
              <a:t>-6</a:t>
            </a:r>
            <a:endParaRPr lang="en-US" sz="2400" b="1">
              <a:cs typeface="ＭＳ Ｐゴシック" charset="0"/>
            </a:endParaRP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4648200" y="2930525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cs typeface="ＭＳ Ｐゴシック" charset="0"/>
              </a:rPr>
              <a:t>10</a:t>
            </a:r>
            <a:r>
              <a:rPr lang="en-US" sz="2400" b="1" baseline="30000">
                <a:cs typeface="ＭＳ Ｐゴシック" charset="0"/>
              </a:rPr>
              <a:t>0</a:t>
            </a:r>
            <a:endParaRPr lang="en-US" sz="2400" b="1">
              <a:cs typeface="ＭＳ Ｐゴシック" charset="0"/>
            </a:endParaRP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661988" y="3292475"/>
            <a:ext cx="13954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cs typeface="ＭＳ Ｐゴシック" charset="0"/>
              </a:rPr>
              <a:t>H-C bond</a:t>
            </a:r>
            <a:br>
              <a:rPr lang="en-US" sz="2400">
                <a:cs typeface="ＭＳ Ｐゴシック" charset="0"/>
              </a:rPr>
            </a:br>
            <a:r>
              <a:rPr lang="en-US" sz="2400">
                <a:cs typeface="ＭＳ Ｐゴシック" charset="0"/>
              </a:rPr>
              <a:t>vibration</a:t>
            </a:r>
          </a:p>
        </p:txBody>
      </p:sp>
      <p:sp>
        <p:nvSpPr>
          <p:cNvPr id="92169" name="AutoShape 9"/>
          <p:cNvSpPr>
            <a:spLocks/>
          </p:cNvSpPr>
          <p:nvPr/>
        </p:nvSpPr>
        <p:spPr bwMode="auto">
          <a:xfrm rot="-5462908">
            <a:off x="3924300" y="2740025"/>
            <a:ext cx="457200" cy="1752600"/>
          </a:xfrm>
          <a:prstGeom prst="leftBrace">
            <a:avLst>
              <a:gd name="adj1" fmla="val 31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0" name="Line 10"/>
          <p:cNvSpPr>
            <a:spLocks noChangeShapeType="1"/>
          </p:cNvSpPr>
          <p:nvPr/>
        </p:nvSpPr>
        <p:spPr bwMode="auto">
          <a:xfrm flipV="1">
            <a:off x="3352800" y="2127250"/>
            <a:ext cx="0" cy="3810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1" name="Line 11"/>
          <p:cNvSpPr>
            <a:spLocks noChangeShapeType="1"/>
          </p:cNvSpPr>
          <p:nvPr/>
        </p:nvSpPr>
        <p:spPr bwMode="auto">
          <a:xfrm>
            <a:off x="3352800" y="2133600"/>
            <a:ext cx="46482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4937125" y="1558925"/>
            <a:ext cx="1125538" cy="466725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9900"/>
                </a:solidFill>
                <a:cs typeface="ＭＳ Ｐゴシック" charset="0"/>
              </a:rPr>
              <a:t>biology</a:t>
            </a:r>
          </a:p>
        </p:txBody>
      </p:sp>
      <p:sp>
        <p:nvSpPr>
          <p:cNvPr id="92173" name="Text Box 13"/>
          <p:cNvSpPr txBox="1">
            <a:spLocks noChangeArrowheads="1"/>
          </p:cNvSpPr>
          <p:nvPr/>
        </p:nvSpPr>
        <p:spPr bwMode="auto">
          <a:xfrm>
            <a:off x="381000" y="5257800"/>
            <a:ext cx="83216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cs typeface="ＭＳ Ｐゴシック" charset="0"/>
              </a:rPr>
              <a:t>For stability, </a:t>
            </a:r>
            <a:r>
              <a:rPr lang="en-US" sz="2000">
                <a:latin typeface="Symbol" charset="0"/>
                <a:cs typeface="ＭＳ Ｐゴシック" charset="0"/>
              </a:rPr>
              <a:t>D</a:t>
            </a:r>
            <a:r>
              <a:rPr lang="en-US" sz="2000">
                <a:cs typeface="ＭＳ Ｐゴシック" charset="0"/>
              </a:rPr>
              <a:t>t  must be at least an order of magnitude less than  the fastest motion, </a:t>
            </a:r>
            <a:r>
              <a:rPr lang="en-US" sz="2000" i="1">
                <a:cs typeface="ＭＳ Ｐゴシック" charset="0"/>
              </a:rPr>
              <a:t>i.e </a:t>
            </a:r>
            <a:r>
              <a:rPr lang="en-US" sz="2000" b="1">
                <a:latin typeface="Symbol" charset="0"/>
                <a:cs typeface="ＭＳ Ｐゴシック" charset="0"/>
              </a:rPr>
              <a:t>D</a:t>
            </a:r>
            <a:r>
              <a:rPr lang="en-US" sz="2000" b="1">
                <a:cs typeface="ＭＳ Ｐゴシック" charset="0"/>
              </a:rPr>
              <a:t>t</a:t>
            </a:r>
            <a:r>
              <a:rPr lang="en-US" sz="2000" b="1" i="1">
                <a:cs typeface="ＭＳ Ｐゴシック" charset="0"/>
              </a:rPr>
              <a:t> </a:t>
            </a:r>
            <a:r>
              <a:rPr lang="en-US" sz="2000" b="1">
                <a:cs typeface="ＭＳ Ｐゴシック" charset="0"/>
              </a:rPr>
              <a:t>~</a:t>
            </a:r>
            <a:r>
              <a:rPr lang="en-US" sz="2000">
                <a:cs typeface="ＭＳ Ｐゴシック" charset="0"/>
              </a:rPr>
              <a:t> </a:t>
            </a:r>
            <a:r>
              <a:rPr lang="en-US" sz="2000" b="1">
                <a:cs typeface="ＭＳ Ｐゴシック" charset="0"/>
              </a:rPr>
              <a:t>10</a:t>
            </a:r>
            <a:r>
              <a:rPr lang="en-US" sz="2000" b="1" baseline="30000">
                <a:cs typeface="ＭＳ Ｐゴシック" charset="0"/>
              </a:rPr>
              <a:t>-15 </a:t>
            </a:r>
            <a:r>
              <a:rPr lang="en-US" sz="2000" b="1">
                <a:cs typeface="ＭＳ Ｐゴシック" charset="0"/>
              </a:rPr>
              <a:t>s.  </a:t>
            </a:r>
            <a:r>
              <a:rPr lang="en-US" sz="2000">
                <a:cs typeface="ＭＳ Ｐゴシック" charset="0"/>
              </a:rPr>
              <a:t> </a:t>
            </a:r>
            <a:r>
              <a:rPr lang="en-US" sz="2000" b="1">
                <a:cs typeface="ＭＳ Ｐゴシック" charset="0"/>
              </a:rPr>
              <a:t>Example: to simulate folding of the fastest folding protein</a:t>
            </a:r>
            <a:r>
              <a:rPr lang="en-US" sz="2000">
                <a:cs typeface="ＭＳ Ｐゴシック" charset="0"/>
              </a:rPr>
              <a:t>,  at least  10</a:t>
            </a:r>
            <a:r>
              <a:rPr lang="en-US" sz="2000" baseline="30000">
                <a:cs typeface="ＭＳ Ｐゴシック" charset="0"/>
              </a:rPr>
              <a:t>-6</a:t>
            </a:r>
            <a:r>
              <a:rPr lang="en-US" sz="2000">
                <a:cs typeface="ＭＳ Ｐゴシック" charset="0"/>
              </a:rPr>
              <a:t>/10</a:t>
            </a:r>
            <a:r>
              <a:rPr lang="en-US" sz="2000" baseline="30000">
                <a:cs typeface="ＭＳ Ｐゴシック" charset="0"/>
              </a:rPr>
              <a:t>-15</a:t>
            </a:r>
            <a:r>
              <a:rPr lang="en-US" sz="2000">
                <a:cs typeface="ＭＳ Ｐゴシック" charset="0"/>
              </a:rPr>
              <a:t> = </a:t>
            </a:r>
            <a:r>
              <a:rPr lang="en-US" sz="2000" b="1">
                <a:cs typeface="ＭＳ Ｐゴシック" charset="0"/>
              </a:rPr>
              <a:t>10</a:t>
            </a:r>
            <a:r>
              <a:rPr lang="en-US" sz="2000" b="1" baseline="30000">
                <a:cs typeface="ＭＳ Ｐゴシック" charset="0"/>
              </a:rPr>
              <a:t>9 </a:t>
            </a:r>
            <a:r>
              <a:rPr lang="en-US" sz="2000" b="1">
                <a:cs typeface="ＭＳ Ｐゴシック" charset="0"/>
              </a:rPr>
              <a:t>steps will be needed</a:t>
            </a:r>
            <a:r>
              <a:rPr lang="en-US" sz="2000">
                <a:cs typeface="ＭＳ Ｐゴシック" charset="0"/>
              </a:rPr>
              <a:t> . </a:t>
            </a:r>
          </a:p>
        </p:txBody>
      </p:sp>
      <p:grpSp>
        <p:nvGrpSpPr>
          <p:cNvPr id="92174" name="Group 14"/>
          <p:cNvGrpSpPr>
            <a:grpSpLocks/>
          </p:cNvGrpSpPr>
          <p:nvPr/>
        </p:nvGrpSpPr>
        <p:grpSpPr bwMode="auto">
          <a:xfrm>
            <a:off x="3124200" y="3810000"/>
            <a:ext cx="2590800" cy="1447800"/>
            <a:chOff x="1968" y="2400"/>
            <a:chExt cx="1632" cy="912"/>
          </a:xfrm>
        </p:grpSpPr>
        <p:sp>
          <p:nvSpPr>
            <p:cNvPr id="92175" name="Text Box 15"/>
            <p:cNvSpPr txBox="1">
              <a:spLocks noChangeArrowheads="1"/>
            </p:cNvSpPr>
            <p:nvPr/>
          </p:nvSpPr>
          <p:spPr bwMode="auto">
            <a:xfrm>
              <a:off x="1968" y="2400"/>
              <a:ext cx="1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cs typeface="ＭＳ Ｐゴシック" charset="0"/>
                </a:rPr>
                <a:t>Protein folding</a:t>
              </a:r>
            </a:p>
          </p:txBody>
        </p:sp>
        <p:grpSp>
          <p:nvGrpSpPr>
            <p:cNvPr id="92176" name="Group 16"/>
            <p:cNvGrpSpPr>
              <a:grpSpLocks/>
            </p:cNvGrpSpPr>
            <p:nvPr/>
          </p:nvGrpSpPr>
          <p:grpSpPr bwMode="auto">
            <a:xfrm>
              <a:off x="2112" y="2688"/>
              <a:ext cx="1488" cy="624"/>
              <a:chOff x="2064" y="2112"/>
              <a:chExt cx="2064" cy="1107"/>
            </a:xfrm>
          </p:grpSpPr>
          <p:pic>
            <p:nvPicPr>
              <p:cNvPr id="92177" name="Picture 17" descr="1bb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4" y="2112"/>
                <a:ext cx="1152" cy="11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178" name="Picture 18" descr="1bd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0" y="2352"/>
                <a:ext cx="768" cy="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2179" name="AutoShape 19"/>
              <p:cNvSpPr>
                <a:spLocks noChangeArrowheads="1"/>
              </p:cNvSpPr>
              <p:nvPr/>
            </p:nvSpPr>
            <p:spPr bwMode="auto">
              <a:xfrm>
                <a:off x="2928" y="2640"/>
                <a:ext cx="528" cy="288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2180" name="Line 20"/>
          <p:cNvSpPr>
            <a:spLocks noChangeShapeType="1"/>
          </p:cNvSpPr>
          <p:nvPr/>
        </p:nvSpPr>
        <p:spPr bwMode="auto">
          <a:xfrm>
            <a:off x="990600" y="25908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1" name="Line 21"/>
          <p:cNvSpPr>
            <a:spLocks noChangeShapeType="1"/>
          </p:cNvSpPr>
          <p:nvPr/>
        </p:nvSpPr>
        <p:spPr bwMode="auto">
          <a:xfrm>
            <a:off x="4953000" y="25908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2" name="Line 22"/>
          <p:cNvSpPr>
            <a:spLocks noChangeShapeType="1"/>
          </p:cNvSpPr>
          <p:nvPr/>
        </p:nvSpPr>
        <p:spPr bwMode="auto">
          <a:xfrm>
            <a:off x="3429000" y="25908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3" name="Line 23"/>
          <p:cNvSpPr>
            <a:spLocks noChangeShapeType="1"/>
          </p:cNvSpPr>
          <p:nvPr/>
        </p:nvSpPr>
        <p:spPr bwMode="auto">
          <a:xfrm>
            <a:off x="609600" y="1600200"/>
            <a:ext cx="2895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4" name="Line 24"/>
          <p:cNvSpPr>
            <a:spLocks noChangeShapeType="1"/>
          </p:cNvSpPr>
          <p:nvPr/>
        </p:nvSpPr>
        <p:spPr bwMode="auto">
          <a:xfrm>
            <a:off x="3505200" y="1600200"/>
            <a:ext cx="0" cy="914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5" name="Text Box 25"/>
          <p:cNvSpPr txBox="1">
            <a:spLocks noChangeArrowheads="1"/>
          </p:cNvSpPr>
          <p:nvPr/>
        </p:nvSpPr>
        <p:spPr bwMode="auto">
          <a:xfrm>
            <a:off x="228600" y="1143000"/>
            <a:ext cx="3741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FF3300"/>
                </a:solidFill>
                <a:latin typeface="Arial" charset="0"/>
                <a:cs typeface="ＭＳ Ｐゴシック" charset="0"/>
              </a:rPr>
              <a:t>Currently accessible times</a:t>
            </a:r>
          </a:p>
        </p:txBody>
      </p:sp>
      <p:sp>
        <p:nvSpPr>
          <p:cNvPr id="92186" name="Line 26"/>
          <p:cNvSpPr>
            <a:spLocks noChangeShapeType="1"/>
          </p:cNvSpPr>
          <p:nvPr/>
        </p:nvSpPr>
        <p:spPr bwMode="auto">
          <a:xfrm flipV="1">
            <a:off x="685800" y="2819400"/>
            <a:ext cx="0" cy="1752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7" name="Text Box 27"/>
          <p:cNvSpPr txBox="1">
            <a:spLocks noChangeArrowheads="1"/>
          </p:cNvSpPr>
          <p:nvPr/>
        </p:nvSpPr>
        <p:spPr bwMode="auto">
          <a:xfrm>
            <a:off x="212725" y="4540250"/>
            <a:ext cx="1997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FF3300"/>
                </a:solidFill>
                <a:latin typeface="Arial" charset="0"/>
                <a:cs typeface="ＭＳ Ｐゴシック" charset="0"/>
              </a:rPr>
              <a:t>Time-step, </a:t>
            </a:r>
            <a:r>
              <a:rPr lang="en-US" sz="2400" b="1">
                <a:solidFill>
                  <a:srgbClr val="FF3300"/>
                </a:solidFill>
                <a:latin typeface="Symbol" charset="0"/>
                <a:cs typeface="ＭＳ Ｐゴシック" charset="0"/>
              </a:rPr>
              <a:t>D</a:t>
            </a:r>
            <a:r>
              <a:rPr lang="en-US" sz="2400" b="1">
                <a:solidFill>
                  <a:srgbClr val="FF3300"/>
                </a:solidFill>
                <a:latin typeface="Arial" charset="0"/>
                <a:cs typeface="ＭＳ Ｐゴシック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691642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sz="2400"/>
              <a:t>The bottleneck of the methodology: </a:t>
            </a:r>
            <a:br>
              <a:rPr lang="en-US" sz="2400"/>
            </a:br>
            <a:r>
              <a:rPr lang="en-US" sz="2400"/>
              <a:t>computation of long-range interactions.</a:t>
            </a:r>
            <a:r>
              <a:rPr lang="en-US"/>
              <a:t> 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555625" y="2201863"/>
            <a:ext cx="859155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Electrostatic interactions fall of as inverse distance</a:t>
            </a:r>
            <a:br>
              <a:rPr lang="en-US"/>
            </a:br>
            <a:r>
              <a:rPr lang="en-US"/>
              <a:t>between atoms. Too strong to neglect. Need to </a:t>
            </a:r>
            <a:br>
              <a:rPr lang="en-US"/>
            </a:br>
            <a:r>
              <a:rPr lang="en-US"/>
              <a:t>account for all of them. Very expensive. Up to 99%</a:t>
            </a:r>
            <a:br>
              <a:rPr lang="en-US"/>
            </a:br>
            <a:r>
              <a:rPr lang="en-US"/>
              <a:t>of total cost for a protein. </a:t>
            </a:r>
          </a:p>
        </p:txBody>
      </p:sp>
    </p:spTree>
    <p:extLst>
      <p:ext uri="{BB962C8B-B14F-4D97-AF65-F5344CB8AC3E}">
        <p14:creationId xmlns:p14="http://schemas.microsoft.com/office/powerpoint/2010/main" val="2844875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07964"/>
          </a:xfrm>
        </p:spPr>
        <p:txBody>
          <a:bodyPr/>
          <a:lstStyle/>
          <a:p>
            <a:r>
              <a:rPr lang="en-US" sz="3200" dirty="0" smtClean="0"/>
              <a:t>Outline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place of computational thinking. A question. </a:t>
            </a:r>
          </a:p>
          <a:p>
            <a:r>
              <a:rPr lang="en-US" dirty="0" smtClean="0"/>
              <a:t>The pervasive influence of computation on modern natural sciences. </a:t>
            </a:r>
          </a:p>
          <a:p>
            <a:r>
              <a:rPr lang="en-US" dirty="0" smtClean="0"/>
              <a:t>Example: the “grand challenge of computational science”: the protein folding problem. The </a:t>
            </a:r>
            <a:r>
              <a:rPr lang="en-US" dirty="0" err="1" smtClean="0"/>
              <a:t>Levinthal’s</a:t>
            </a:r>
            <a:r>
              <a:rPr lang="en-US" dirty="0" smtClean="0"/>
              <a:t> paradox </a:t>
            </a:r>
          </a:p>
          <a:p>
            <a:r>
              <a:rPr lang="en-US" dirty="0" smtClean="0"/>
              <a:t>Is the universe computable? A question with important consequences. The Laplace Demon. </a:t>
            </a:r>
          </a:p>
          <a:p>
            <a:r>
              <a:rPr lang="en-US" dirty="0" smtClean="0"/>
              <a:t>Ok, so where do we place KT?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726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sys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848600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441325" y="269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2400">
              <a:cs typeface="ＭＳ Ｐゴシック" charset="0"/>
            </a:endParaRP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2209800" y="5410200"/>
            <a:ext cx="6096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Arial" charset="0"/>
                <a:cs typeface="ＭＳ Ｐゴシック" charset="0"/>
              </a:rPr>
              <a:t>Virginia Tech</a:t>
            </a:r>
            <a:r>
              <a:rPr lang="ja-JP" altLang="en-US" sz="2400">
                <a:latin typeface="Arial" charset="0"/>
                <a:cs typeface="ＭＳ Ｐゴシック" charset="0"/>
              </a:rPr>
              <a:t>’</a:t>
            </a:r>
            <a:r>
              <a:rPr lang="en-US" sz="2400">
                <a:latin typeface="Arial" charset="0"/>
                <a:cs typeface="ＭＳ Ｐゴシック" charset="0"/>
              </a:rPr>
              <a:t>s supercomputer, System-X</a:t>
            </a: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669925" y="501650"/>
            <a:ext cx="4589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Arial" charset="0"/>
                <a:cs typeface="ＭＳ Ｐゴシック" charset="0"/>
              </a:rPr>
              <a:t>Massive parallel machines help. </a:t>
            </a:r>
          </a:p>
        </p:txBody>
      </p:sp>
    </p:spTree>
    <p:extLst>
      <p:ext uri="{BB962C8B-B14F-4D97-AF65-F5344CB8AC3E}">
        <p14:creationId xmlns:p14="http://schemas.microsoft.com/office/powerpoint/2010/main" val="755460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sn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3400"/>
            <a:ext cx="6019800" cy="570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6259" name="Group 3"/>
          <p:cNvGrpSpPr>
            <a:grpSpLocks/>
          </p:cNvGrpSpPr>
          <p:nvPr/>
        </p:nvGrpSpPr>
        <p:grpSpPr bwMode="auto">
          <a:xfrm>
            <a:off x="1812925" y="990600"/>
            <a:ext cx="5197475" cy="4953000"/>
            <a:chOff x="1142" y="624"/>
            <a:chExt cx="3274" cy="3120"/>
          </a:xfrm>
        </p:grpSpPr>
        <p:sp>
          <p:nvSpPr>
            <p:cNvPr id="96260" name="Line 4"/>
            <p:cNvSpPr>
              <a:spLocks noChangeShapeType="1"/>
            </p:cNvSpPr>
            <p:nvPr/>
          </p:nvSpPr>
          <p:spPr bwMode="auto">
            <a:xfrm>
              <a:off x="2592" y="624"/>
              <a:ext cx="0" cy="312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1" name="Line 5"/>
            <p:cNvSpPr>
              <a:spLocks noChangeShapeType="1"/>
            </p:cNvSpPr>
            <p:nvPr/>
          </p:nvSpPr>
          <p:spPr bwMode="auto">
            <a:xfrm>
              <a:off x="1200" y="2256"/>
              <a:ext cx="321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2" name="Text Box 6"/>
            <p:cNvSpPr txBox="1">
              <a:spLocks noChangeArrowheads="1"/>
            </p:cNvSpPr>
            <p:nvPr/>
          </p:nvSpPr>
          <p:spPr bwMode="auto">
            <a:xfrm>
              <a:off x="1142" y="698"/>
              <a:ext cx="11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cs typeface="ＭＳ Ｐゴシック" charset="0"/>
                </a:rPr>
                <a:t>Processor #1</a:t>
              </a:r>
            </a:p>
          </p:txBody>
        </p:sp>
        <p:sp>
          <p:nvSpPr>
            <p:cNvPr id="96263" name="Text Box 7"/>
            <p:cNvSpPr txBox="1">
              <a:spLocks noChangeArrowheads="1"/>
            </p:cNvSpPr>
            <p:nvPr/>
          </p:nvSpPr>
          <p:spPr bwMode="auto">
            <a:xfrm>
              <a:off x="3312" y="768"/>
              <a:ext cx="11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cs typeface="ＭＳ Ｐゴシック" charset="0"/>
                </a:rPr>
                <a:t>Processor #2</a:t>
              </a:r>
            </a:p>
          </p:txBody>
        </p:sp>
        <p:sp>
          <p:nvSpPr>
            <p:cNvPr id="96264" name="Text Box 8"/>
            <p:cNvSpPr txBox="1">
              <a:spLocks noChangeArrowheads="1"/>
            </p:cNvSpPr>
            <p:nvPr/>
          </p:nvSpPr>
          <p:spPr bwMode="auto">
            <a:xfrm>
              <a:off x="3216" y="3120"/>
              <a:ext cx="11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cs typeface="ＭＳ Ｐゴシック" charset="0"/>
                </a:rPr>
                <a:t>Processor #3</a:t>
              </a:r>
            </a:p>
          </p:txBody>
        </p:sp>
        <p:sp>
          <p:nvSpPr>
            <p:cNvPr id="96265" name="Text Box 9"/>
            <p:cNvSpPr txBox="1">
              <a:spLocks noChangeArrowheads="1"/>
            </p:cNvSpPr>
            <p:nvPr/>
          </p:nvSpPr>
          <p:spPr bwMode="auto">
            <a:xfrm>
              <a:off x="1296" y="3360"/>
              <a:ext cx="11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cs typeface="ＭＳ Ｐゴシック" charset="0"/>
                </a:rPr>
                <a:t>Processor #4</a:t>
              </a:r>
            </a:p>
          </p:txBody>
        </p:sp>
      </p:grp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76200" y="0"/>
            <a:ext cx="6075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cs typeface="ＭＳ Ｐゴシック" charset="0"/>
              </a:rPr>
              <a:t>The </a:t>
            </a:r>
            <a:r>
              <a:rPr lang="ja-JP" altLang="en-US" sz="2400">
                <a:latin typeface="Arial"/>
                <a:cs typeface="ＭＳ Ｐゴシック" charset="0"/>
              </a:rPr>
              <a:t>“</a:t>
            </a:r>
            <a:r>
              <a:rPr lang="en-US" sz="2400">
                <a:cs typeface="ＭＳ Ｐゴシック" charset="0"/>
              </a:rPr>
              <a:t>worst</a:t>
            </a:r>
            <a:r>
              <a:rPr lang="ja-JP" altLang="en-US" sz="2400">
                <a:latin typeface="Arial"/>
                <a:cs typeface="ＭＳ Ｐゴシック" charset="0"/>
              </a:rPr>
              <a:t>”</a:t>
            </a:r>
            <a:r>
              <a:rPr lang="en-US" sz="2400">
                <a:cs typeface="ＭＳ Ｐゴシック" charset="0"/>
              </a:rPr>
              <a:t> problem for parallel computations: </a:t>
            </a:r>
          </a:p>
        </p:txBody>
      </p:sp>
      <p:grpSp>
        <p:nvGrpSpPr>
          <p:cNvPr id="96267" name="Group 11"/>
          <p:cNvGrpSpPr>
            <a:grpSpLocks/>
          </p:cNvGrpSpPr>
          <p:nvPr/>
        </p:nvGrpSpPr>
        <p:grpSpPr bwMode="auto">
          <a:xfrm>
            <a:off x="1508125" y="1641475"/>
            <a:ext cx="5483225" cy="568325"/>
            <a:chOff x="950" y="1034"/>
            <a:chExt cx="3454" cy="358"/>
          </a:xfrm>
        </p:grpSpPr>
        <p:sp>
          <p:nvSpPr>
            <p:cNvPr id="96268" name="Text Box 12"/>
            <p:cNvSpPr txBox="1">
              <a:spLocks noChangeArrowheads="1"/>
            </p:cNvSpPr>
            <p:nvPr/>
          </p:nvSpPr>
          <p:spPr bwMode="auto">
            <a:xfrm>
              <a:off x="950" y="1034"/>
              <a:ext cx="11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cs typeface="ＭＳ Ｐゴシック" charset="0"/>
                </a:rPr>
                <a:t>X</a:t>
              </a:r>
              <a:r>
                <a:rPr lang="en-US" sz="2400" baseline="-25000">
                  <a:solidFill>
                    <a:schemeClr val="bg1"/>
                  </a:solidFill>
                  <a:cs typeface="ＭＳ Ｐゴシック" charset="0"/>
                </a:rPr>
                <a:t>1</a:t>
              </a:r>
              <a:r>
                <a:rPr lang="en-US" sz="2400">
                  <a:solidFill>
                    <a:schemeClr val="bg1"/>
                  </a:solidFill>
                  <a:cs typeface="ＭＳ Ｐゴシック" charset="0"/>
                </a:rPr>
                <a:t>, F(on X</a:t>
              </a:r>
              <a:r>
                <a:rPr lang="en-US" sz="2400" baseline="-25000">
                  <a:solidFill>
                    <a:schemeClr val="bg1"/>
                  </a:solidFill>
                  <a:cs typeface="ＭＳ Ｐゴシック" charset="0"/>
                </a:rPr>
                <a:t>1</a:t>
              </a:r>
              <a:r>
                <a:rPr lang="en-US" sz="2400">
                  <a:solidFill>
                    <a:schemeClr val="bg1"/>
                  </a:solidFill>
                  <a:cs typeface="ＭＳ Ｐゴシック" charset="0"/>
                </a:rPr>
                <a:t>) </a:t>
              </a:r>
            </a:p>
          </p:txBody>
        </p:sp>
        <p:sp>
          <p:nvSpPr>
            <p:cNvPr id="96269" name="Text Box 13"/>
            <p:cNvSpPr txBox="1">
              <a:spLocks noChangeArrowheads="1"/>
            </p:cNvSpPr>
            <p:nvPr/>
          </p:nvSpPr>
          <p:spPr bwMode="auto">
            <a:xfrm>
              <a:off x="3264" y="1104"/>
              <a:ext cx="11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cs typeface="ＭＳ Ｐゴシック" charset="0"/>
                </a:rPr>
                <a:t>X</a:t>
              </a:r>
              <a:r>
                <a:rPr lang="en-US" sz="2400" baseline="-25000">
                  <a:solidFill>
                    <a:schemeClr val="bg1"/>
                  </a:solidFill>
                  <a:cs typeface="ＭＳ Ｐゴシック" charset="0"/>
                </a:rPr>
                <a:t>2</a:t>
              </a:r>
              <a:r>
                <a:rPr lang="en-US" sz="2400">
                  <a:solidFill>
                    <a:schemeClr val="bg1"/>
                  </a:solidFill>
                  <a:cs typeface="ＭＳ Ｐゴシック" charset="0"/>
                </a:rPr>
                <a:t>, F(on X</a:t>
              </a:r>
              <a:r>
                <a:rPr lang="en-US" sz="2400" baseline="-25000">
                  <a:solidFill>
                    <a:schemeClr val="bg1"/>
                  </a:solidFill>
                  <a:cs typeface="ＭＳ Ｐゴシック" charset="0"/>
                </a:rPr>
                <a:t>2</a:t>
              </a:r>
              <a:r>
                <a:rPr lang="en-US" sz="2400">
                  <a:solidFill>
                    <a:schemeClr val="bg1"/>
                  </a:solidFill>
                  <a:cs typeface="ＭＳ Ｐゴシック" charset="0"/>
                </a:rPr>
                <a:t>) </a:t>
              </a:r>
            </a:p>
          </p:txBody>
        </p:sp>
      </p:grpSp>
      <p:sp>
        <p:nvSpPr>
          <p:cNvPr id="96270" name="Text Box 14"/>
          <p:cNvSpPr txBox="1">
            <a:spLocks noChangeArrowheads="1"/>
          </p:cNvSpPr>
          <p:nvPr/>
        </p:nvSpPr>
        <p:spPr bwMode="auto">
          <a:xfrm>
            <a:off x="7315200" y="685800"/>
            <a:ext cx="1944688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cs typeface="ＭＳ Ｐゴシック" charset="0"/>
              </a:rPr>
              <a:t>Force acting</a:t>
            </a:r>
            <a:br>
              <a:rPr lang="en-US" sz="2400">
                <a:cs typeface="ＭＳ Ｐゴシック" charset="0"/>
              </a:rPr>
            </a:br>
            <a:r>
              <a:rPr lang="en-US" sz="2400">
                <a:cs typeface="ＭＳ Ｐゴシック" charset="0"/>
              </a:rPr>
              <a:t>on each atom </a:t>
            </a:r>
            <a:br>
              <a:rPr lang="en-US" sz="2400">
                <a:cs typeface="ＭＳ Ｐゴシック" charset="0"/>
              </a:rPr>
            </a:br>
            <a:r>
              <a:rPr lang="en-US" sz="2400">
                <a:cs typeface="ＭＳ Ｐゴシック" charset="0"/>
              </a:rPr>
              <a:t>depends upon </a:t>
            </a:r>
            <a:br>
              <a:rPr lang="en-US" sz="2400">
                <a:cs typeface="ＭＳ Ｐゴシック" charset="0"/>
              </a:rPr>
            </a:br>
            <a:r>
              <a:rPr lang="en-US" sz="2400">
                <a:cs typeface="ＭＳ Ｐゴシック" charset="0"/>
              </a:rPr>
              <a:t>positions of </a:t>
            </a:r>
            <a:br>
              <a:rPr lang="en-US" sz="2400">
                <a:cs typeface="ＭＳ Ｐゴシック" charset="0"/>
              </a:rPr>
            </a:br>
            <a:r>
              <a:rPr lang="en-US" sz="2400">
                <a:cs typeface="ＭＳ Ｐゴシック" charset="0"/>
              </a:rPr>
              <a:t>every other </a:t>
            </a:r>
            <a:br>
              <a:rPr lang="en-US" sz="2400">
                <a:cs typeface="ＭＳ Ｐゴシック" charset="0"/>
              </a:rPr>
            </a:br>
            <a:r>
              <a:rPr lang="en-US" sz="2400">
                <a:cs typeface="ＭＳ Ｐゴシック" charset="0"/>
              </a:rPr>
              <a:t>atom in the </a:t>
            </a:r>
            <a:br>
              <a:rPr lang="en-US" sz="2400">
                <a:cs typeface="ＭＳ Ｐゴシック" charset="0"/>
              </a:rPr>
            </a:br>
            <a:r>
              <a:rPr lang="en-US" sz="2400">
                <a:cs typeface="ＭＳ Ｐゴシック" charset="0"/>
              </a:rPr>
              <a:t>system. </a:t>
            </a:r>
          </a:p>
        </p:txBody>
      </p:sp>
      <p:grpSp>
        <p:nvGrpSpPr>
          <p:cNvPr id="96271" name="Group 15"/>
          <p:cNvGrpSpPr>
            <a:grpSpLocks/>
          </p:cNvGrpSpPr>
          <p:nvPr/>
        </p:nvGrpSpPr>
        <p:grpSpPr bwMode="auto">
          <a:xfrm>
            <a:off x="2286000" y="2057400"/>
            <a:ext cx="6931025" cy="4019550"/>
            <a:chOff x="1440" y="1296"/>
            <a:chExt cx="4366" cy="2532"/>
          </a:xfrm>
        </p:grpSpPr>
        <p:sp>
          <p:nvSpPr>
            <p:cNvPr id="96272" name="AutoShape 16"/>
            <p:cNvSpPr>
              <a:spLocks noChangeArrowheads="1"/>
            </p:cNvSpPr>
            <p:nvPr/>
          </p:nvSpPr>
          <p:spPr bwMode="auto">
            <a:xfrm>
              <a:off x="2064" y="1296"/>
              <a:ext cx="960" cy="144"/>
            </a:xfrm>
            <a:prstGeom prst="leftRightArrow">
              <a:avLst>
                <a:gd name="adj1" fmla="val 50000"/>
                <a:gd name="adj2" fmla="val 1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3" name="AutoShape 17"/>
            <p:cNvSpPr>
              <a:spLocks noChangeArrowheads="1"/>
            </p:cNvSpPr>
            <p:nvPr/>
          </p:nvSpPr>
          <p:spPr bwMode="auto">
            <a:xfrm>
              <a:off x="1440" y="1440"/>
              <a:ext cx="144" cy="1488"/>
            </a:xfrm>
            <a:prstGeom prst="upDownArrow">
              <a:avLst>
                <a:gd name="adj1" fmla="val 50000"/>
                <a:gd name="adj2" fmla="val 20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4" name="AutoShape 18"/>
            <p:cNvSpPr>
              <a:spLocks noChangeArrowheads="1"/>
            </p:cNvSpPr>
            <p:nvPr/>
          </p:nvSpPr>
          <p:spPr bwMode="auto">
            <a:xfrm rot="-2649803">
              <a:off x="2496" y="1488"/>
              <a:ext cx="144" cy="1488"/>
            </a:xfrm>
            <a:prstGeom prst="upDownArrow">
              <a:avLst>
                <a:gd name="adj1" fmla="val 50000"/>
                <a:gd name="adj2" fmla="val 20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5" name="AutoShape 19"/>
            <p:cNvSpPr>
              <a:spLocks noChangeArrowheads="1"/>
            </p:cNvSpPr>
            <p:nvPr/>
          </p:nvSpPr>
          <p:spPr bwMode="auto">
            <a:xfrm>
              <a:off x="3504" y="1488"/>
              <a:ext cx="144" cy="1488"/>
            </a:xfrm>
            <a:prstGeom prst="upDownArrow">
              <a:avLst>
                <a:gd name="adj1" fmla="val 50000"/>
                <a:gd name="adj2" fmla="val 20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6" name="AutoShape 20"/>
            <p:cNvSpPr>
              <a:spLocks noChangeArrowheads="1"/>
            </p:cNvSpPr>
            <p:nvPr/>
          </p:nvSpPr>
          <p:spPr bwMode="auto">
            <a:xfrm>
              <a:off x="2112" y="3120"/>
              <a:ext cx="960" cy="144"/>
            </a:xfrm>
            <a:prstGeom prst="leftRightArrow">
              <a:avLst>
                <a:gd name="adj1" fmla="val 50000"/>
                <a:gd name="adj2" fmla="val 1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7" name="AutoShape 21"/>
            <p:cNvSpPr>
              <a:spLocks noChangeArrowheads="1"/>
            </p:cNvSpPr>
            <p:nvPr/>
          </p:nvSpPr>
          <p:spPr bwMode="auto">
            <a:xfrm rot="-7812959">
              <a:off x="2448" y="1536"/>
              <a:ext cx="144" cy="1488"/>
            </a:xfrm>
            <a:prstGeom prst="upDownArrow">
              <a:avLst>
                <a:gd name="adj1" fmla="val 50000"/>
                <a:gd name="adj2" fmla="val 20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8" name="Text Box 22"/>
            <p:cNvSpPr txBox="1">
              <a:spLocks noChangeArrowheads="1"/>
            </p:cNvSpPr>
            <p:nvPr/>
          </p:nvSpPr>
          <p:spPr bwMode="auto">
            <a:xfrm>
              <a:off x="4560" y="2160"/>
              <a:ext cx="1246" cy="1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cs typeface="ＭＳ Ｐゴシック" charset="0"/>
                </a:rPr>
                <a:t>Computed</a:t>
              </a:r>
              <a:br>
                <a:rPr lang="en-US" sz="2400">
                  <a:cs typeface="ＭＳ Ｐゴシック" charset="0"/>
                </a:rPr>
              </a:br>
              <a:r>
                <a:rPr lang="en-US" sz="2400">
                  <a:cs typeface="ＭＳ Ｐゴシック" charset="0"/>
                </a:rPr>
                <a:t>coordinates</a:t>
              </a:r>
              <a:br>
                <a:rPr lang="en-US" sz="2400">
                  <a:cs typeface="ＭＳ Ｐゴシック" charset="0"/>
                </a:rPr>
              </a:br>
              <a:r>
                <a:rPr lang="en-US" sz="2400">
                  <a:cs typeface="ＭＳ Ｐゴシック" charset="0"/>
                </a:rPr>
                <a:t>have to be</a:t>
              </a:r>
              <a:br>
                <a:rPr lang="en-US" sz="2400">
                  <a:cs typeface="ＭＳ Ｐゴシック" charset="0"/>
                </a:rPr>
              </a:br>
              <a:r>
                <a:rPr lang="en-US" sz="2400">
                  <a:cs typeface="ＭＳ Ｐゴシック" charset="0"/>
                </a:rPr>
                <a:t>communicated</a:t>
              </a:r>
              <a:br>
                <a:rPr lang="en-US" sz="2400">
                  <a:cs typeface="ＭＳ Ｐゴシック" charset="0"/>
                </a:rPr>
              </a:br>
              <a:r>
                <a:rPr lang="en-US" sz="2400">
                  <a:cs typeface="ＭＳ Ｐゴシック" charset="0"/>
                </a:rPr>
                <a:t>between all </a:t>
              </a:r>
              <a:br>
                <a:rPr lang="en-US" sz="2400">
                  <a:cs typeface="ＭＳ Ｐゴシック" charset="0"/>
                </a:rPr>
              </a:br>
              <a:r>
                <a:rPr lang="en-US" sz="2400">
                  <a:cs typeface="ＭＳ Ｐゴシック" charset="0"/>
                </a:rPr>
                <a:t>processors </a:t>
              </a:r>
              <a:br>
                <a:rPr lang="en-US" sz="2400">
                  <a:cs typeface="ＭＳ Ｐゴシック" charset="0"/>
                </a:rPr>
              </a:br>
              <a:r>
                <a:rPr lang="en-US" sz="2400">
                  <a:cs typeface="ＭＳ Ｐゴシック" charset="0"/>
                </a:rPr>
                <a:t>at each step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82264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en0050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693863"/>
            <a:ext cx="3673475" cy="346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941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roteinA_folding1.mpg" descr="/Users/onufriev/Documents/TALKS/mpeg/mplayer/proteinA_folding1.mpg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6399213" cy="639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00" fill="hold"/>
                                        <p:tgtEl>
                                          <p:spTgt spid="870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704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7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70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4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</a:t>
            </a:r>
            <a:r>
              <a:rPr lang="en-US" sz="3200" dirty="0" err="1" smtClean="0"/>
              <a:t>Levinthal’s</a:t>
            </a:r>
            <a:r>
              <a:rPr lang="en-US" sz="3200" dirty="0" smtClean="0"/>
              <a:t> paradox (circa 1969)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most famous examples of (wrong) application o KT that has had a profound (positive) influence on the field.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925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152400" y="117475"/>
            <a:ext cx="363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3300"/>
                </a:solidFill>
              </a:rPr>
              <a:t>Protein Structure in 3 steps.</a:t>
            </a:r>
            <a:r>
              <a:rPr lang="en-US" sz="2400"/>
              <a:t> </a:t>
            </a:r>
          </a:p>
        </p:txBody>
      </p:sp>
      <p:pic>
        <p:nvPicPr>
          <p:cNvPr id="76803" name="Picture 3" descr="2-amino-ac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89154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4" name="AutoShape 4"/>
          <p:cNvSpPr>
            <a:spLocks/>
          </p:cNvSpPr>
          <p:nvPr/>
        </p:nvSpPr>
        <p:spPr bwMode="auto">
          <a:xfrm rot="5354280">
            <a:off x="1638300" y="4152900"/>
            <a:ext cx="457200" cy="2362200"/>
          </a:xfrm>
          <a:prstGeom prst="rightBrace">
            <a:avLst>
              <a:gd name="adj1" fmla="val 430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5" name="AutoShape 5"/>
          <p:cNvSpPr>
            <a:spLocks/>
          </p:cNvSpPr>
          <p:nvPr/>
        </p:nvSpPr>
        <p:spPr bwMode="auto">
          <a:xfrm rot="5354280">
            <a:off x="6667500" y="4152900"/>
            <a:ext cx="457200" cy="2362200"/>
          </a:xfrm>
          <a:prstGeom prst="rightBrace">
            <a:avLst>
              <a:gd name="adj1" fmla="val 430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898525" y="5527675"/>
            <a:ext cx="2020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Amino-acid #1</a:t>
            </a: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5943600" y="5638800"/>
            <a:ext cx="2020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Amino-acid #2</a:t>
            </a: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4114800" y="1752600"/>
            <a:ext cx="1784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Peptide bond</a:t>
            </a:r>
          </a:p>
        </p:txBody>
      </p:sp>
      <p:sp>
        <p:nvSpPr>
          <p:cNvPr id="76809" name="Line 9"/>
          <p:cNvSpPr>
            <a:spLocks noChangeShapeType="1"/>
          </p:cNvSpPr>
          <p:nvPr/>
        </p:nvSpPr>
        <p:spPr bwMode="auto">
          <a:xfrm>
            <a:off x="4191000" y="2971800"/>
            <a:ext cx="609600" cy="6096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0" name="Line 10"/>
          <p:cNvSpPr>
            <a:spLocks noChangeShapeType="1"/>
          </p:cNvSpPr>
          <p:nvPr/>
        </p:nvSpPr>
        <p:spPr bwMode="auto">
          <a:xfrm flipH="1">
            <a:off x="4648200" y="2286000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3124200" y="533400"/>
            <a:ext cx="5821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Step 1. Two amino-acids together (di-peptide)</a:t>
            </a:r>
          </a:p>
        </p:txBody>
      </p:sp>
    </p:spTree>
    <p:extLst>
      <p:ext uri="{BB962C8B-B14F-4D97-AF65-F5344CB8AC3E}">
        <p14:creationId xmlns:p14="http://schemas.microsoft.com/office/powerpoint/2010/main" val="1396250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peptide_ang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772400" cy="48514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136525" y="700088"/>
            <a:ext cx="8778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/>
              <a:t>Step 2: Most flexible degrees of freedom: 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3886200" y="4343400"/>
            <a:ext cx="1295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3886200" y="3733800"/>
            <a:ext cx="685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Line 6"/>
          <p:cNvSpPr>
            <a:spLocks noChangeShapeType="1"/>
          </p:cNvSpPr>
          <p:nvPr/>
        </p:nvSpPr>
        <p:spPr bwMode="auto">
          <a:xfrm flipV="1">
            <a:off x="3886200" y="3810000"/>
            <a:ext cx="762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0" y="0"/>
            <a:ext cx="363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3300"/>
                </a:solidFill>
              </a:rPr>
              <a:t>Protein Structure in 3 steps.</a:t>
            </a:r>
            <a:r>
              <a:rPr lang="en-US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1709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20" name="Group 4"/>
          <p:cNvGrpSpPr>
            <a:grpSpLocks/>
          </p:cNvGrpSpPr>
          <p:nvPr/>
        </p:nvGrpSpPr>
        <p:grpSpPr bwMode="auto">
          <a:xfrm>
            <a:off x="914400" y="1371600"/>
            <a:ext cx="8264525" cy="1905000"/>
            <a:chOff x="576" y="1200"/>
            <a:chExt cx="5206" cy="1200"/>
          </a:xfrm>
        </p:grpSpPr>
        <p:sp>
          <p:nvSpPr>
            <p:cNvPr id="86021" name="Line 5"/>
            <p:cNvSpPr>
              <a:spLocks noChangeShapeType="1"/>
            </p:cNvSpPr>
            <p:nvPr/>
          </p:nvSpPr>
          <p:spPr bwMode="auto">
            <a:xfrm flipV="1">
              <a:off x="576" y="1680"/>
              <a:ext cx="1152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2" name="Line 6"/>
            <p:cNvSpPr>
              <a:spLocks noChangeShapeType="1"/>
            </p:cNvSpPr>
            <p:nvPr/>
          </p:nvSpPr>
          <p:spPr bwMode="auto">
            <a:xfrm rot="16416489" flipH="1">
              <a:off x="1920" y="1536"/>
              <a:ext cx="576" cy="96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3" name="Line 7"/>
            <p:cNvSpPr>
              <a:spLocks noChangeShapeType="1"/>
            </p:cNvSpPr>
            <p:nvPr/>
          </p:nvSpPr>
          <p:spPr bwMode="auto">
            <a:xfrm rot="11584748" flipH="1">
              <a:off x="2784" y="1440"/>
              <a:ext cx="576" cy="96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4" name="Line 8"/>
            <p:cNvSpPr>
              <a:spLocks noChangeShapeType="1"/>
            </p:cNvSpPr>
            <p:nvPr/>
          </p:nvSpPr>
          <p:spPr bwMode="auto">
            <a:xfrm rot="16124168" flipH="1">
              <a:off x="3696" y="1344"/>
              <a:ext cx="576" cy="96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5" name="Line 9"/>
            <p:cNvSpPr>
              <a:spLocks noChangeShapeType="1"/>
            </p:cNvSpPr>
            <p:nvPr/>
          </p:nvSpPr>
          <p:spPr bwMode="auto">
            <a:xfrm rot="11357723" flipH="1">
              <a:off x="4560" y="1200"/>
              <a:ext cx="576" cy="96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6" name="Freeform 10"/>
            <p:cNvSpPr>
              <a:spLocks/>
            </p:cNvSpPr>
            <p:nvPr/>
          </p:nvSpPr>
          <p:spPr bwMode="auto">
            <a:xfrm>
              <a:off x="1536" y="1776"/>
              <a:ext cx="432" cy="208"/>
            </a:xfrm>
            <a:custGeom>
              <a:avLst/>
              <a:gdLst>
                <a:gd name="T0" fmla="*/ 0 w 432"/>
                <a:gd name="T1" fmla="*/ 0 h 208"/>
                <a:gd name="T2" fmla="*/ 192 w 432"/>
                <a:gd name="T3" fmla="*/ 192 h 208"/>
                <a:gd name="T4" fmla="*/ 432 w 432"/>
                <a:gd name="T5" fmla="*/ 9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" h="208">
                  <a:moveTo>
                    <a:pt x="0" y="0"/>
                  </a:moveTo>
                  <a:cubicBezTo>
                    <a:pt x="60" y="88"/>
                    <a:pt x="120" y="176"/>
                    <a:pt x="192" y="192"/>
                  </a:cubicBezTo>
                  <a:cubicBezTo>
                    <a:pt x="264" y="208"/>
                    <a:pt x="384" y="112"/>
                    <a:pt x="432" y="96"/>
                  </a:cubicBez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7" name="Freeform 11"/>
            <p:cNvSpPr>
              <a:spLocks/>
            </p:cNvSpPr>
            <p:nvPr/>
          </p:nvSpPr>
          <p:spPr bwMode="auto">
            <a:xfrm rot="-1513831">
              <a:off x="3312" y="1632"/>
              <a:ext cx="432" cy="208"/>
            </a:xfrm>
            <a:custGeom>
              <a:avLst/>
              <a:gdLst>
                <a:gd name="T0" fmla="*/ 0 w 432"/>
                <a:gd name="T1" fmla="*/ 0 h 208"/>
                <a:gd name="T2" fmla="*/ 192 w 432"/>
                <a:gd name="T3" fmla="*/ 192 h 208"/>
                <a:gd name="T4" fmla="*/ 432 w 432"/>
                <a:gd name="T5" fmla="*/ 9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" h="208">
                  <a:moveTo>
                    <a:pt x="0" y="0"/>
                  </a:moveTo>
                  <a:cubicBezTo>
                    <a:pt x="60" y="88"/>
                    <a:pt x="120" y="176"/>
                    <a:pt x="192" y="192"/>
                  </a:cubicBezTo>
                  <a:cubicBezTo>
                    <a:pt x="264" y="208"/>
                    <a:pt x="384" y="112"/>
                    <a:pt x="432" y="96"/>
                  </a:cubicBez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8" name="Freeform 12"/>
            <p:cNvSpPr>
              <a:spLocks/>
            </p:cNvSpPr>
            <p:nvPr/>
          </p:nvSpPr>
          <p:spPr bwMode="auto">
            <a:xfrm rot="-11237302">
              <a:off x="2400" y="1968"/>
              <a:ext cx="432" cy="208"/>
            </a:xfrm>
            <a:custGeom>
              <a:avLst/>
              <a:gdLst>
                <a:gd name="T0" fmla="*/ 0 w 432"/>
                <a:gd name="T1" fmla="*/ 0 h 208"/>
                <a:gd name="T2" fmla="*/ 192 w 432"/>
                <a:gd name="T3" fmla="*/ 192 h 208"/>
                <a:gd name="T4" fmla="*/ 432 w 432"/>
                <a:gd name="T5" fmla="*/ 9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" h="208">
                  <a:moveTo>
                    <a:pt x="0" y="0"/>
                  </a:moveTo>
                  <a:cubicBezTo>
                    <a:pt x="60" y="88"/>
                    <a:pt x="120" y="176"/>
                    <a:pt x="192" y="192"/>
                  </a:cubicBezTo>
                  <a:cubicBezTo>
                    <a:pt x="264" y="208"/>
                    <a:pt x="384" y="112"/>
                    <a:pt x="432" y="96"/>
                  </a:cubicBez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9" name="Freeform 13"/>
            <p:cNvSpPr>
              <a:spLocks/>
            </p:cNvSpPr>
            <p:nvPr/>
          </p:nvSpPr>
          <p:spPr bwMode="auto">
            <a:xfrm rot="-11237302">
              <a:off x="4176" y="1728"/>
              <a:ext cx="432" cy="208"/>
            </a:xfrm>
            <a:custGeom>
              <a:avLst/>
              <a:gdLst>
                <a:gd name="T0" fmla="*/ 0 w 432"/>
                <a:gd name="T1" fmla="*/ 0 h 208"/>
                <a:gd name="T2" fmla="*/ 192 w 432"/>
                <a:gd name="T3" fmla="*/ 192 h 208"/>
                <a:gd name="T4" fmla="*/ 432 w 432"/>
                <a:gd name="T5" fmla="*/ 9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" h="208">
                  <a:moveTo>
                    <a:pt x="0" y="0"/>
                  </a:moveTo>
                  <a:cubicBezTo>
                    <a:pt x="60" y="88"/>
                    <a:pt x="120" y="176"/>
                    <a:pt x="192" y="192"/>
                  </a:cubicBezTo>
                  <a:cubicBezTo>
                    <a:pt x="264" y="208"/>
                    <a:pt x="384" y="112"/>
                    <a:pt x="432" y="96"/>
                  </a:cubicBez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0" name="Text Box 14"/>
            <p:cNvSpPr txBox="1">
              <a:spLocks noChangeArrowheads="1"/>
            </p:cNvSpPr>
            <p:nvPr/>
          </p:nvSpPr>
          <p:spPr bwMode="auto">
            <a:xfrm>
              <a:off x="1536" y="1872"/>
              <a:ext cx="33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latin typeface="Symbol" charset="0"/>
                </a:rPr>
                <a:t>f</a:t>
              </a:r>
              <a:r>
                <a:rPr lang="en-US" b="1" baseline="-25000">
                  <a:latin typeface="Symbol" charset="0"/>
                </a:rPr>
                <a:t>1</a:t>
              </a:r>
              <a:endParaRPr lang="en-US" b="1">
                <a:latin typeface="Symbol" charset="0"/>
              </a:endParaRPr>
            </a:p>
          </p:txBody>
        </p:sp>
        <p:sp>
          <p:nvSpPr>
            <p:cNvPr id="86031" name="Text Box 15"/>
            <p:cNvSpPr txBox="1">
              <a:spLocks noChangeArrowheads="1"/>
            </p:cNvSpPr>
            <p:nvPr/>
          </p:nvSpPr>
          <p:spPr bwMode="auto">
            <a:xfrm>
              <a:off x="2448" y="1536"/>
              <a:ext cx="33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latin typeface="Symbol" charset="0"/>
                </a:rPr>
                <a:t>f</a:t>
              </a:r>
              <a:r>
                <a:rPr lang="en-US" b="1" baseline="-25000">
                  <a:latin typeface="Symbol" charset="0"/>
                </a:rPr>
                <a:t>2</a:t>
              </a:r>
              <a:endParaRPr lang="en-US" b="1">
                <a:latin typeface="Symbol" charset="0"/>
              </a:endParaRPr>
            </a:p>
          </p:txBody>
        </p:sp>
        <p:sp>
          <p:nvSpPr>
            <p:cNvPr id="86032" name="Text Box 16"/>
            <p:cNvSpPr txBox="1">
              <a:spLocks noChangeArrowheads="1"/>
            </p:cNvSpPr>
            <p:nvPr/>
          </p:nvSpPr>
          <p:spPr bwMode="auto">
            <a:xfrm>
              <a:off x="3360" y="1776"/>
              <a:ext cx="33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latin typeface="Symbol" charset="0"/>
                </a:rPr>
                <a:t>f</a:t>
              </a:r>
              <a:r>
                <a:rPr lang="en-US" b="1" baseline="-25000">
                  <a:latin typeface="Symbol" charset="0"/>
                </a:rPr>
                <a:t>3</a:t>
              </a:r>
              <a:endParaRPr lang="en-US" b="1">
                <a:latin typeface="Symbol" charset="0"/>
              </a:endParaRPr>
            </a:p>
          </p:txBody>
        </p:sp>
        <p:sp>
          <p:nvSpPr>
            <p:cNvPr id="86033" name="Text Box 17"/>
            <p:cNvSpPr txBox="1">
              <a:spLocks noChangeArrowheads="1"/>
            </p:cNvSpPr>
            <p:nvPr/>
          </p:nvSpPr>
          <p:spPr bwMode="auto">
            <a:xfrm>
              <a:off x="4224" y="1392"/>
              <a:ext cx="33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latin typeface="Symbol" charset="0"/>
                </a:rPr>
                <a:t>f</a:t>
              </a:r>
              <a:r>
                <a:rPr lang="en-US" b="1" baseline="-25000">
                  <a:latin typeface="Symbol" charset="0"/>
                </a:rPr>
                <a:t>4</a:t>
              </a:r>
              <a:endParaRPr lang="en-US" b="1">
                <a:latin typeface="Symbol" charset="0"/>
              </a:endParaRPr>
            </a:p>
          </p:txBody>
        </p:sp>
        <p:sp>
          <p:nvSpPr>
            <p:cNvPr id="86034" name="Line 18"/>
            <p:cNvSpPr>
              <a:spLocks noChangeShapeType="1"/>
            </p:cNvSpPr>
            <p:nvPr/>
          </p:nvSpPr>
          <p:spPr bwMode="auto">
            <a:xfrm rot="16885457" flipH="1">
              <a:off x="5278" y="1240"/>
              <a:ext cx="384" cy="62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037" name="Text Box 21"/>
          <p:cNvSpPr txBox="1">
            <a:spLocks noChangeArrowheads="1"/>
          </p:cNvSpPr>
          <p:nvPr/>
        </p:nvSpPr>
        <p:spPr bwMode="auto">
          <a:xfrm>
            <a:off x="555625" y="754063"/>
            <a:ext cx="74183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protein is simply a chain  of amino-acids: </a:t>
            </a:r>
          </a:p>
        </p:txBody>
      </p:sp>
      <p:sp>
        <p:nvSpPr>
          <p:cNvPr id="86038" name="Text Box 22"/>
          <p:cNvSpPr txBox="1">
            <a:spLocks noChangeArrowheads="1"/>
          </p:cNvSpPr>
          <p:nvPr/>
        </p:nvSpPr>
        <p:spPr bwMode="auto">
          <a:xfrm>
            <a:off x="365125" y="3779838"/>
            <a:ext cx="566716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Each configuration {</a:t>
            </a:r>
            <a:r>
              <a:rPr lang="en-US" dirty="0">
                <a:latin typeface="Symbol" charset="0"/>
                <a:sym typeface="Symbol" charset="0"/>
              </a:rPr>
              <a:t>…</a:t>
            </a:r>
            <a:r>
              <a:rPr lang="en-US" dirty="0"/>
              <a:t>} has some </a:t>
            </a:r>
            <a:br>
              <a:rPr lang="en-US" dirty="0"/>
            </a:br>
            <a:r>
              <a:rPr lang="en-US" dirty="0"/>
              <a:t>energy. The folded (biologically functional) protein</a:t>
            </a:r>
            <a:br>
              <a:rPr lang="en-US" dirty="0"/>
            </a:br>
            <a:r>
              <a:rPr lang="en-US" dirty="0"/>
              <a:t>has the lowest possible energy - global minimum. </a:t>
            </a:r>
          </a:p>
          <a:p>
            <a:r>
              <a:rPr lang="en-US" dirty="0"/>
              <a:t>So just find this conformation by some kind of a </a:t>
            </a:r>
          </a:p>
          <a:p>
            <a:r>
              <a:rPr lang="en-US" dirty="0"/>
              <a:t>minimization  algorithm… what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</a:t>
            </a:r>
            <a:r>
              <a:rPr lang="en-US" dirty="0" smtClean="0"/>
              <a:t>the </a:t>
            </a:r>
            <a:r>
              <a:rPr lang="en-US" dirty="0"/>
              <a:t>big deal? </a:t>
            </a:r>
          </a:p>
        </p:txBody>
      </p:sp>
    </p:spTree>
    <p:extLst>
      <p:ext uri="{BB962C8B-B14F-4D97-AF65-F5344CB8AC3E}">
        <p14:creationId xmlns:p14="http://schemas.microsoft.com/office/powerpoint/2010/main" val="38403103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195263" y="101600"/>
            <a:ext cx="82248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latin typeface="Helvetica" charset="0"/>
              </a:rPr>
              <a:t>The magnitude of the protein folding challenge:</a:t>
            </a:r>
          </a:p>
        </p:txBody>
      </p:sp>
      <p:grpSp>
        <p:nvGrpSpPr>
          <p:cNvPr id="78852" name="Group 4"/>
          <p:cNvGrpSpPr>
            <a:grpSpLocks/>
          </p:cNvGrpSpPr>
          <p:nvPr/>
        </p:nvGrpSpPr>
        <p:grpSpPr bwMode="auto">
          <a:xfrm>
            <a:off x="914401" y="1371600"/>
            <a:ext cx="6730002" cy="1146415"/>
            <a:chOff x="576" y="1200"/>
            <a:chExt cx="5206" cy="1200"/>
          </a:xfrm>
        </p:grpSpPr>
        <p:sp>
          <p:nvSpPr>
            <p:cNvPr id="78853" name="Line 5"/>
            <p:cNvSpPr>
              <a:spLocks noChangeShapeType="1"/>
            </p:cNvSpPr>
            <p:nvPr/>
          </p:nvSpPr>
          <p:spPr bwMode="auto">
            <a:xfrm flipV="1">
              <a:off x="576" y="1680"/>
              <a:ext cx="1152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54" name="Line 6"/>
            <p:cNvSpPr>
              <a:spLocks noChangeShapeType="1"/>
            </p:cNvSpPr>
            <p:nvPr/>
          </p:nvSpPr>
          <p:spPr bwMode="auto">
            <a:xfrm rot="16416489" flipH="1">
              <a:off x="1920" y="1536"/>
              <a:ext cx="576" cy="96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55" name="Line 7"/>
            <p:cNvSpPr>
              <a:spLocks noChangeShapeType="1"/>
            </p:cNvSpPr>
            <p:nvPr/>
          </p:nvSpPr>
          <p:spPr bwMode="auto">
            <a:xfrm rot="11584748" flipH="1">
              <a:off x="2784" y="1440"/>
              <a:ext cx="576" cy="96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56" name="Line 8"/>
            <p:cNvSpPr>
              <a:spLocks noChangeShapeType="1"/>
            </p:cNvSpPr>
            <p:nvPr/>
          </p:nvSpPr>
          <p:spPr bwMode="auto">
            <a:xfrm rot="16124168" flipH="1">
              <a:off x="3696" y="1344"/>
              <a:ext cx="576" cy="96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57" name="Line 9"/>
            <p:cNvSpPr>
              <a:spLocks noChangeShapeType="1"/>
            </p:cNvSpPr>
            <p:nvPr/>
          </p:nvSpPr>
          <p:spPr bwMode="auto">
            <a:xfrm rot="11357723" flipH="1">
              <a:off x="4560" y="1200"/>
              <a:ext cx="576" cy="96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58" name="Freeform 10"/>
            <p:cNvSpPr>
              <a:spLocks/>
            </p:cNvSpPr>
            <p:nvPr/>
          </p:nvSpPr>
          <p:spPr bwMode="auto">
            <a:xfrm>
              <a:off x="1536" y="1776"/>
              <a:ext cx="432" cy="208"/>
            </a:xfrm>
            <a:custGeom>
              <a:avLst/>
              <a:gdLst>
                <a:gd name="T0" fmla="*/ 0 w 432"/>
                <a:gd name="T1" fmla="*/ 0 h 208"/>
                <a:gd name="T2" fmla="*/ 192 w 432"/>
                <a:gd name="T3" fmla="*/ 192 h 208"/>
                <a:gd name="T4" fmla="*/ 432 w 432"/>
                <a:gd name="T5" fmla="*/ 9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" h="208">
                  <a:moveTo>
                    <a:pt x="0" y="0"/>
                  </a:moveTo>
                  <a:cubicBezTo>
                    <a:pt x="60" y="88"/>
                    <a:pt x="120" y="176"/>
                    <a:pt x="192" y="192"/>
                  </a:cubicBezTo>
                  <a:cubicBezTo>
                    <a:pt x="264" y="208"/>
                    <a:pt x="384" y="112"/>
                    <a:pt x="432" y="96"/>
                  </a:cubicBez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59" name="Freeform 11"/>
            <p:cNvSpPr>
              <a:spLocks/>
            </p:cNvSpPr>
            <p:nvPr/>
          </p:nvSpPr>
          <p:spPr bwMode="auto">
            <a:xfrm rot="-1513831">
              <a:off x="3312" y="1632"/>
              <a:ext cx="432" cy="208"/>
            </a:xfrm>
            <a:custGeom>
              <a:avLst/>
              <a:gdLst>
                <a:gd name="T0" fmla="*/ 0 w 432"/>
                <a:gd name="T1" fmla="*/ 0 h 208"/>
                <a:gd name="T2" fmla="*/ 192 w 432"/>
                <a:gd name="T3" fmla="*/ 192 h 208"/>
                <a:gd name="T4" fmla="*/ 432 w 432"/>
                <a:gd name="T5" fmla="*/ 9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" h="208">
                  <a:moveTo>
                    <a:pt x="0" y="0"/>
                  </a:moveTo>
                  <a:cubicBezTo>
                    <a:pt x="60" y="88"/>
                    <a:pt x="120" y="176"/>
                    <a:pt x="192" y="192"/>
                  </a:cubicBezTo>
                  <a:cubicBezTo>
                    <a:pt x="264" y="208"/>
                    <a:pt x="384" y="112"/>
                    <a:pt x="432" y="96"/>
                  </a:cubicBez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0" name="Freeform 12"/>
            <p:cNvSpPr>
              <a:spLocks/>
            </p:cNvSpPr>
            <p:nvPr/>
          </p:nvSpPr>
          <p:spPr bwMode="auto">
            <a:xfrm rot="-11237302">
              <a:off x="2400" y="1968"/>
              <a:ext cx="432" cy="208"/>
            </a:xfrm>
            <a:custGeom>
              <a:avLst/>
              <a:gdLst>
                <a:gd name="T0" fmla="*/ 0 w 432"/>
                <a:gd name="T1" fmla="*/ 0 h 208"/>
                <a:gd name="T2" fmla="*/ 192 w 432"/>
                <a:gd name="T3" fmla="*/ 192 h 208"/>
                <a:gd name="T4" fmla="*/ 432 w 432"/>
                <a:gd name="T5" fmla="*/ 9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" h="208">
                  <a:moveTo>
                    <a:pt x="0" y="0"/>
                  </a:moveTo>
                  <a:cubicBezTo>
                    <a:pt x="60" y="88"/>
                    <a:pt x="120" y="176"/>
                    <a:pt x="192" y="192"/>
                  </a:cubicBezTo>
                  <a:cubicBezTo>
                    <a:pt x="264" y="208"/>
                    <a:pt x="384" y="112"/>
                    <a:pt x="432" y="96"/>
                  </a:cubicBez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1" name="Freeform 13"/>
            <p:cNvSpPr>
              <a:spLocks/>
            </p:cNvSpPr>
            <p:nvPr/>
          </p:nvSpPr>
          <p:spPr bwMode="auto">
            <a:xfrm rot="-11237302">
              <a:off x="4176" y="1728"/>
              <a:ext cx="432" cy="208"/>
            </a:xfrm>
            <a:custGeom>
              <a:avLst/>
              <a:gdLst>
                <a:gd name="T0" fmla="*/ 0 w 432"/>
                <a:gd name="T1" fmla="*/ 0 h 208"/>
                <a:gd name="T2" fmla="*/ 192 w 432"/>
                <a:gd name="T3" fmla="*/ 192 h 208"/>
                <a:gd name="T4" fmla="*/ 432 w 432"/>
                <a:gd name="T5" fmla="*/ 9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" h="208">
                  <a:moveTo>
                    <a:pt x="0" y="0"/>
                  </a:moveTo>
                  <a:cubicBezTo>
                    <a:pt x="60" y="88"/>
                    <a:pt x="120" y="176"/>
                    <a:pt x="192" y="192"/>
                  </a:cubicBezTo>
                  <a:cubicBezTo>
                    <a:pt x="264" y="208"/>
                    <a:pt x="384" y="112"/>
                    <a:pt x="432" y="96"/>
                  </a:cubicBez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2" name="Text Box 14"/>
            <p:cNvSpPr txBox="1">
              <a:spLocks noChangeArrowheads="1"/>
            </p:cNvSpPr>
            <p:nvPr/>
          </p:nvSpPr>
          <p:spPr bwMode="auto">
            <a:xfrm>
              <a:off x="1536" y="1872"/>
              <a:ext cx="33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latin typeface="Symbol" charset="0"/>
                </a:rPr>
                <a:t>f</a:t>
              </a:r>
              <a:r>
                <a:rPr lang="en-US" b="1" baseline="-25000">
                  <a:latin typeface="Symbol" charset="0"/>
                </a:rPr>
                <a:t>1</a:t>
              </a:r>
              <a:endParaRPr lang="en-US" b="1">
                <a:latin typeface="Symbol" charset="0"/>
              </a:endParaRPr>
            </a:p>
          </p:txBody>
        </p:sp>
        <p:sp>
          <p:nvSpPr>
            <p:cNvPr id="78863" name="Text Box 15"/>
            <p:cNvSpPr txBox="1">
              <a:spLocks noChangeArrowheads="1"/>
            </p:cNvSpPr>
            <p:nvPr/>
          </p:nvSpPr>
          <p:spPr bwMode="auto">
            <a:xfrm>
              <a:off x="2448" y="1536"/>
              <a:ext cx="33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latin typeface="Symbol" charset="0"/>
                </a:rPr>
                <a:t>f</a:t>
              </a:r>
              <a:r>
                <a:rPr lang="en-US" b="1" baseline="-25000">
                  <a:latin typeface="Symbol" charset="0"/>
                </a:rPr>
                <a:t>2</a:t>
              </a:r>
              <a:endParaRPr lang="en-US" b="1">
                <a:latin typeface="Symbol" charset="0"/>
              </a:endParaRPr>
            </a:p>
          </p:txBody>
        </p:sp>
        <p:sp>
          <p:nvSpPr>
            <p:cNvPr id="78864" name="Text Box 16"/>
            <p:cNvSpPr txBox="1">
              <a:spLocks noChangeArrowheads="1"/>
            </p:cNvSpPr>
            <p:nvPr/>
          </p:nvSpPr>
          <p:spPr bwMode="auto">
            <a:xfrm>
              <a:off x="3360" y="1776"/>
              <a:ext cx="33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latin typeface="Symbol" charset="0"/>
                </a:rPr>
                <a:t>f</a:t>
              </a:r>
              <a:r>
                <a:rPr lang="en-US" b="1" baseline="-25000">
                  <a:latin typeface="Symbol" charset="0"/>
                </a:rPr>
                <a:t>3</a:t>
              </a:r>
              <a:endParaRPr lang="en-US" b="1">
                <a:latin typeface="Symbol" charset="0"/>
              </a:endParaRPr>
            </a:p>
          </p:txBody>
        </p:sp>
        <p:sp>
          <p:nvSpPr>
            <p:cNvPr id="78865" name="Text Box 17"/>
            <p:cNvSpPr txBox="1">
              <a:spLocks noChangeArrowheads="1"/>
            </p:cNvSpPr>
            <p:nvPr/>
          </p:nvSpPr>
          <p:spPr bwMode="auto">
            <a:xfrm>
              <a:off x="4224" y="1392"/>
              <a:ext cx="33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latin typeface="Symbol" charset="0"/>
                </a:rPr>
                <a:t>f</a:t>
              </a:r>
              <a:r>
                <a:rPr lang="en-US" b="1" baseline="-25000">
                  <a:latin typeface="Symbol" charset="0"/>
                </a:rPr>
                <a:t>4</a:t>
              </a:r>
              <a:endParaRPr lang="en-US" b="1">
                <a:latin typeface="Symbol" charset="0"/>
              </a:endParaRPr>
            </a:p>
          </p:txBody>
        </p:sp>
        <p:sp>
          <p:nvSpPr>
            <p:cNvPr id="78866" name="Line 18"/>
            <p:cNvSpPr>
              <a:spLocks noChangeShapeType="1"/>
            </p:cNvSpPr>
            <p:nvPr/>
          </p:nvSpPr>
          <p:spPr bwMode="auto">
            <a:xfrm rot="16885457" flipH="1">
              <a:off x="5278" y="1240"/>
              <a:ext cx="384" cy="62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867" name="Rectangle 19"/>
          <p:cNvSpPr>
            <a:spLocks noChangeArrowheads="1"/>
          </p:cNvSpPr>
          <p:nvPr/>
        </p:nvSpPr>
        <p:spPr bwMode="auto">
          <a:xfrm>
            <a:off x="595050" y="2654068"/>
            <a:ext cx="7924800" cy="472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latin typeface="Helvetica" charset="0"/>
              </a:rPr>
              <a:t>A typical protein  is a chain   of ~ 100  </a:t>
            </a:r>
            <a:r>
              <a:rPr lang="en-US" sz="1800" b="1" dirty="0" smtClean="0">
                <a:latin typeface="Helvetica" charset="0"/>
              </a:rPr>
              <a:t>amino </a:t>
            </a:r>
            <a:r>
              <a:rPr lang="en-US" sz="1800" b="1" dirty="0">
                <a:latin typeface="Helvetica" charset="0"/>
              </a:rPr>
              <a:t>acids.</a:t>
            </a:r>
          </a:p>
          <a:p>
            <a:pPr>
              <a:spcBef>
                <a:spcPct val="50000"/>
              </a:spcBef>
            </a:pPr>
            <a:r>
              <a:rPr lang="en-US" sz="1800" b="1" dirty="0">
                <a:latin typeface="Helvetica" charset="0"/>
              </a:rPr>
              <a:t>Assume that each amino acid can take up only  10 conformations (vast underestimation)</a:t>
            </a:r>
          </a:p>
          <a:p>
            <a:pPr>
              <a:spcBef>
                <a:spcPct val="50000"/>
              </a:spcBef>
            </a:pPr>
            <a:r>
              <a:rPr lang="en-US" sz="1800" b="1" dirty="0">
                <a:latin typeface="Helvetica" charset="0"/>
              </a:rPr>
              <a:t>Total  number of possible  conformations:   10</a:t>
            </a:r>
            <a:r>
              <a:rPr lang="en-US" sz="1800" b="1" baseline="30000" dirty="0">
                <a:latin typeface="Helvetica" charset="0"/>
              </a:rPr>
              <a:t>100</a:t>
            </a:r>
            <a:endParaRPr lang="en-US" sz="1800" b="1" dirty="0">
              <a:latin typeface="Helvetica" charset="0"/>
            </a:endParaRPr>
          </a:p>
          <a:p>
            <a:pPr>
              <a:spcBef>
                <a:spcPct val="50000"/>
              </a:spcBef>
            </a:pPr>
            <a:r>
              <a:rPr lang="en-US" sz="1800" b="1" dirty="0">
                <a:latin typeface="Helvetica" charset="0"/>
              </a:rPr>
              <a:t>Suppose </a:t>
            </a:r>
            <a:r>
              <a:rPr lang="en-US" sz="1800" b="1" dirty="0" smtClean="0">
                <a:latin typeface="Helvetica" charset="0"/>
              </a:rPr>
              <a:t>Nature “makes” each </a:t>
            </a:r>
            <a:r>
              <a:rPr lang="en-US" sz="1800" b="1" dirty="0">
                <a:latin typeface="Helvetica" charset="0"/>
              </a:rPr>
              <a:t>energy estimate </a:t>
            </a:r>
            <a:r>
              <a:rPr lang="en-US" sz="1800" b="1" dirty="0" smtClean="0">
                <a:latin typeface="Helvetica" charset="0"/>
              </a:rPr>
              <a:t>in </a:t>
            </a:r>
            <a:r>
              <a:rPr lang="en-US" b="1" dirty="0" smtClean="0">
                <a:latin typeface="Helvetica" charset="0"/>
              </a:rPr>
              <a:t>just 10</a:t>
            </a:r>
            <a:r>
              <a:rPr lang="en-US" b="1" baseline="30000" dirty="0" smtClean="0">
                <a:latin typeface="Helvetica" charset="0"/>
              </a:rPr>
              <a:t>-15</a:t>
            </a:r>
            <a:r>
              <a:rPr lang="en-US" b="1" dirty="0" smtClean="0">
                <a:latin typeface="Helvetica" charset="0"/>
              </a:rPr>
              <a:t> seconds (which is about right, from how long it takes for these things to move).</a:t>
            </a:r>
            <a:br>
              <a:rPr lang="en-US" b="1" dirty="0" smtClean="0">
                <a:latin typeface="Helvetica" charset="0"/>
              </a:rPr>
            </a:br>
            <a:r>
              <a:rPr lang="en-US" sz="1600" b="1" dirty="0" smtClean="0">
                <a:latin typeface="Helvetica" charset="0"/>
              </a:rPr>
              <a:t>In today’s language,  </a:t>
            </a:r>
            <a:r>
              <a:rPr lang="en-US" sz="1600" b="1" dirty="0">
                <a:latin typeface="Helvetica" charset="0"/>
              </a:rPr>
              <a:t>just 1 float point </a:t>
            </a:r>
            <a:r>
              <a:rPr lang="en-US" sz="1600" b="1" dirty="0" smtClean="0">
                <a:latin typeface="Helvetica" charset="0"/>
              </a:rPr>
              <a:t>operation on a </a:t>
            </a:r>
            <a:r>
              <a:rPr lang="en-US" sz="1600" b="1" dirty="0" err="1" smtClean="0">
                <a:latin typeface="Helvetica" charset="0"/>
              </a:rPr>
              <a:t>Penta</a:t>
            </a:r>
            <a:r>
              <a:rPr lang="en-US" sz="1600" b="1" dirty="0">
                <a:latin typeface="Helvetica" charset="0"/>
              </a:rPr>
              <a:t>-Flop supercomputer.   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latin typeface="Helvetica" charset="0"/>
              </a:rPr>
              <a:t>An exhaustive search  for the global minimum  would take 10</a:t>
            </a:r>
            <a:r>
              <a:rPr lang="en-US" sz="2000" b="1" baseline="30000" dirty="0">
                <a:latin typeface="Helvetica" charset="0"/>
              </a:rPr>
              <a:t>85  </a:t>
            </a:r>
            <a:r>
              <a:rPr lang="en-US" sz="2000" b="1" dirty="0">
                <a:latin typeface="Helvetica" charset="0"/>
              </a:rPr>
              <a:t>seconds ~ 3*10</a:t>
            </a:r>
            <a:r>
              <a:rPr lang="en-US" sz="2000" b="1" baseline="30000" dirty="0">
                <a:latin typeface="Helvetica" charset="0"/>
              </a:rPr>
              <a:t>78  </a:t>
            </a:r>
            <a:r>
              <a:rPr lang="en-US" sz="2000" b="1" dirty="0">
                <a:latin typeface="Helvetica" charset="0"/>
              </a:rPr>
              <a:t>years.  Age of the Universe ~ 2*10</a:t>
            </a:r>
            <a:r>
              <a:rPr lang="en-US" sz="2000" b="1" baseline="30000" dirty="0">
                <a:latin typeface="Helvetica" charset="0"/>
              </a:rPr>
              <a:t>10 </a:t>
            </a:r>
            <a:r>
              <a:rPr lang="en-US" sz="2000" b="1" dirty="0">
                <a:latin typeface="Helvetica" charset="0"/>
              </a:rPr>
              <a:t>years</a:t>
            </a:r>
            <a:r>
              <a:rPr lang="en-US" sz="2000" b="1" dirty="0" smtClean="0">
                <a:latin typeface="Helvetica" charset="0"/>
              </a:rPr>
              <a:t>.</a:t>
            </a:r>
            <a:br>
              <a:rPr lang="en-US" sz="2000" b="1" dirty="0" smtClean="0">
                <a:latin typeface="Helvetica" charset="0"/>
              </a:rPr>
            </a:br>
            <a:endParaRPr lang="en-US" sz="2000" b="1" dirty="0" smtClean="0">
              <a:latin typeface="Helvetica" charset="0"/>
            </a:endParaRPr>
          </a:p>
          <a:p>
            <a:pPr>
              <a:spcBef>
                <a:spcPct val="50000"/>
              </a:spcBef>
            </a:pPr>
            <a:r>
              <a:rPr lang="en-US" sz="2000" b="1" u="sng" dirty="0" err="1" smtClean="0">
                <a:solidFill>
                  <a:srgbClr val="FF0000"/>
                </a:solidFill>
                <a:latin typeface="Helvetica" charset="0"/>
              </a:rPr>
              <a:t>Levinthal’s</a:t>
            </a:r>
            <a:r>
              <a:rPr lang="en-US" sz="2000" b="1" u="sng" dirty="0" smtClean="0">
                <a:solidFill>
                  <a:srgbClr val="FF0000"/>
                </a:solidFill>
                <a:latin typeface="Helvetica" charset="0"/>
              </a:rPr>
              <a:t> paradox: Proteins CAN NOT fold!  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>
                <a:latin typeface="Helvetica" charset="0"/>
              </a:rPr>
              <a:t> </a:t>
            </a:r>
            <a:endParaRPr lang="en-US" sz="2000" b="1" baseline="30000" dirty="0">
              <a:latin typeface="Helvetica" charset="0"/>
            </a:endParaRPr>
          </a:p>
        </p:txBody>
      </p:sp>
      <p:sp>
        <p:nvSpPr>
          <p:cNvPr id="78868" name="Text Box 20"/>
          <p:cNvSpPr txBox="1">
            <a:spLocks noChangeArrowheads="1"/>
          </p:cNvSpPr>
          <p:nvPr/>
        </p:nvSpPr>
        <p:spPr bwMode="auto">
          <a:xfrm>
            <a:off x="63500" y="533400"/>
            <a:ext cx="9164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3300"/>
                </a:solidFill>
              </a:rPr>
              <a:t>Enormous number of the possible conformations of the polypeptide chain</a:t>
            </a:r>
          </a:p>
        </p:txBody>
      </p:sp>
    </p:spTree>
    <p:extLst>
      <p:ext uri="{BB962C8B-B14F-4D97-AF65-F5344CB8AC3E}">
        <p14:creationId xmlns:p14="http://schemas.microsoft.com/office/powerpoint/2010/main" val="8744969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143000"/>
          </a:xfrm>
        </p:spPr>
        <p:txBody>
          <a:bodyPr/>
          <a:lstStyle/>
          <a:p>
            <a:r>
              <a:rPr lang="en-US"/>
              <a:t>Intrigued? 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362200"/>
            <a:ext cx="8077200" cy="1981200"/>
          </a:xfrm>
        </p:spPr>
        <p:txBody>
          <a:bodyPr/>
          <a:lstStyle/>
          <a:p>
            <a:r>
              <a:rPr lang="en-US"/>
              <a:t>Suggested articles:  </a:t>
            </a:r>
          </a:p>
          <a:p>
            <a:r>
              <a:rPr lang="en-US"/>
              <a:t> 1.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Protein Folding and Misfolding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, C. Dobson, </a:t>
            </a:r>
            <a:r>
              <a:rPr lang="en-US" i="1"/>
              <a:t>Nature</a:t>
            </a:r>
            <a:r>
              <a:rPr lang="en-US"/>
              <a:t> 426, 884 (2003).  </a:t>
            </a:r>
          </a:p>
          <a:p>
            <a:r>
              <a:rPr lang="en-US"/>
              <a:t>2.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Design of a Novel Globular Protein Fold with Atomic-level Accuracy, Kuhlman et al. , </a:t>
            </a:r>
            <a:r>
              <a:rPr lang="en-US" i="1"/>
              <a:t>Science</a:t>
            </a:r>
            <a:r>
              <a:rPr lang="en-US"/>
              <a:t>, 302, 1364,  (2003) </a:t>
            </a:r>
          </a:p>
          <a:p>
            <a:r>
              <a:rPr lang="en-US"/>
              <a:t>+ references therein. </a:t>
            </a:r>
          </a:p>
        </p:txBody>
      </p:sp>
    </p:spTree>
    <p:extLst>
      <p:ext uri="{BB962C8B-B14F-4D97-AF65-F5344CB8AC3E}">
        <p14:creationId xmlns:p14="http://schemas.microsoft.com/office/powerpoint/2010/main" val="3198226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4" y="125464"/>
            <a:ext cx="9000915" cy="1336956"/>
          </a:xfrm>
        </p:spPr>
        <p:txBody>
          <a:bodyPr/>
          <a:lstStyle/>
          <a:p>
            <a:r>
              <a:rPr lang="en-US" sz="3200" dirty="0" smtClean="0"/>
              <a:t>The place of computational thinking in the context of human creativity. Where it stands?  </a:t>
            </a:r>
            <a:endParaRPr lang="en-US" sz="32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49275" y="3738694"/>
            <a:ext cx="8214657" cy="178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3084" y="4561565"/>
            <a:ext cx="9000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Degree of being external to creativity:</a:t>
            </a:r>
          </a:p>
          <a:p>
            <a:r>
              <a:rPr lang="en-US" sz="3600" dirty="0" smtClean="0"/>
              <a:t>High                                              Low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68282" y="2382617"/>
            <a:ext cx="307039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Tools (e.g. paper, </a:t>
            </a:r>
            <a:br>
              <a:rPr lang="en-US" sz="2800" dirty="0" smtClean="0"/>
            </a:br>
            <a:r>
              <a:rPr lang="en-US" sz="2800" dirty="0" smtClean="0"/>
              <a:t>screwdriver, </a:t>
            </a:r>
            <a:br>
              <a:rPr lang="en-US" sz="2800" dirty="0" smtClean="0"/>
            </a:br>
            <a:r>
              <a:rPr lang="en-US" sz="2800" dirty="0" smtClean="0"/>
              <a:t>calculator)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577124" y="2975815"/>
            <a:ext cx="1549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LANGUAGE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254631" y="2975815"/>
            <a:ext cx="9670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Brain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494049" y="2975815"/>
            <a:ext cx="1666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UNIVRSE</a:t>
            </a:r>
            <a:br>
              <a:rPr lang="en-US" dirty="0" smtClean="0"/>
            </a:br>
            <a:r>
              <a:rPr lang="en-US" dirty="0" smtClean="0"/>
              <a:t>Itself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503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9"/>
            <a:ext cx="8001000" cy="639762"/>
          </a:xfrm>
        </p:spPr>
        <p:txBody>
          <a:bodyPr/>
          <a:lstStyle/>
          <a:p>
            <a:r>
              <a:rPr lang="en-US" dirty="0" smtClean="0"/>
              <a:t>Laplace’s Demon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3763-D73D-444E-8FA3-C8FDCFA8458C}" type="datetime1">
              <a:rPr lang="en-US" smtClean="0"/>
              <a:t>5/1/14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Alexey Onufriev, Computer Science, Physics and GBCB, VT 2013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47801"/>
            <a:ext cx="3352800" cy="406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447800"/>
            <a:ext cx="3237614" cy="411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2438401"/>
            <a:ext cx="2324099" cy="3721099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2819400" y="1066800"/>
            <a:ext cx="3276600" cy="1676400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Je </a:t>
            </a:r>
            <a:r>
              <a:rPr lang="en-US" dirty="0" err="1">
                <a:solidFill>
                  <a:srgbClr val="FF0000"/>
                </a:solidFill>
              </a:rPr>
              <a:t>n'avais</a:t>
            </a:r>
            <a:r>
              <a:rPr lang="en-US" dirty="0">
                <a:solidFill>
                  <a:srgbClr val="FF0000"/>
                </a:solidFill>
              </a:rPr>
              <a:t> pas </a:t>
            </a:r>
            <a:r>
              <a:rPr lang="en-US" dirty="0" err="1">
                <a:solidFill>
                  <a:srgbClr val="FF0000"/>
                </a:solidFill>
              </a:rPr>
              <a:t>besoin</a:t>
            </a:r>
            <a:r>
              <a:rPr lang="en-US" dirty="0">
                <a:solidFill>
                  <a:srgbClr val="FF0000"/>
                </a:solidFill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cette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hypothèse-là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47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9"/>
            <a:ext cx="8001000" cy="639762"/>
          </a:xfrm>
        </p:spPr>
        <p:txBody>
          <a:bodyPr/>
          <a:lstStyle/>
          <a:p>
            <a:r>
              <a:rPr lang="en-US" dirty="0" smtClean="0"/>
              <a:t>Laplace’s Demon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3763-D73D-444E-8FA3-C8FDCFA8458C}" type="datetime1">
              <a:rPr lang="en-US" smtClean="0"/>
              <a:t>5/1/14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Alexey Onufriev, Computer Science, Physics and GBCB, VT 2013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47801"/>
            <a:ext cx="3352800" cy="406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447800"/>
            <a:ext cx="3237614" cy="411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2438401"/>
            <a:ext cx="2324099" cy="37210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4799" y="3902782"/>
            <a:ext cx="2731914" cy="2022748"/>
          </a:xfrm>
          <a:prstGeom prst="rect">
            <a:avLst/>
          </a:prstGeom>
          <a:solidFill>
            <a:schemeClr val="tx1"/>
          </a:solidFill>
        </p:spPr>
        <p:txBody>
          <a:bodyPr wrap="none" lIns="82945" tIns="41473" rIns="82945" bIns="41473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 the Demon exists,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then life is just a film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strip. “Future” is set </a:t>
            </a:r>
          </a:p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t the Big Bang. 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There is no “time”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(black universe picture)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No free will.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01440" y="3951273"/>
            <a:ext cx="3397924" cy="1468751"/>
          </a:xfrm>
          <a:prstGeom prst="rect">
            <a:avLst/>
          </a:prstGeom>
          <a:solidFill>
            <a:schemeClr val="tx1"/>
          </a:solidFill>
        </p:spPr>
        <p:txBody>
          <a:bodyPr wrap="none" lIns="82945" tIns="41473" rIns="82945" bIns="41473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If the Demon does not exists, 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then life is not just a film 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strip. “Future” is being made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as we speak. There is “time” 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>
                <a:solidFill>
                  <a:srgbClr val="008000"/>
                </a:solidFill>
              </a:rPr>
              <a:t>F</a:t>
            </a:r>
            <a:r>
              <a:rPr lang="en-US" dirty="0" smtClean="0">
                <a:solidFill>
                  <a:srgbClr val="008000"/>
                </a:solidFill>
              </a:rPr>
              <a:t>ree will, choice, etc..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181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762000"/>
          </a:xfrm>
        </p:spPr>
        <p:txBody>
          <a:bodyPr/>
          <a:lstStyle/>
          <a:p>
            <a:r>
              <a:rPr lang="en-US" sz="2400" dirty="0"/>
              <a:t>Explore dynamic stability and instability using simple models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D83A-07D1-A147-A385-E636934F46C7}" type="datetime1">
              <a:rPr lang="en-US" smtClean="0"/>
              <a:t>5/1/14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Alexey Onufriev, Computer Science, Physics and GBCB, VT 2013</a:t>
            </a:r>
            <a:endParaRPr lang="en-US"/>
          </a:p>
        </p:txBody>
      </p:sp>
      <p:pic>
        <p:nvPicPr>
          <p:cNvPr id="5" name="gas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00200" y="1905001"/>
            <a:ext cx="5624286" cy="374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21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three possibilities for how the World works: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1280" y="2115581"/>
            <a:ext cx="8272293" cy="2622913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marL="414726" indent="-414726">
              <a:buFont typeface="+mj-lt"/>
              <a:buAutoNum type="arabicPeriod"/>
            </a:pPr>
            <a:r>
              <a:rPr lang="en-US" sz="3300" dirty="0"/>
              <a:t>Trajectories always converge </a:t>
            </a:r>
            <a:br>
              <a:rPr lang="en-US" sz="3300" dirty="0"/>
            </a:br>
            <a:endParaRPr lang="en-US" sz="3300" dirty="0"/>
          </a:p>
          <a:p>
            <a:pPr marL="414726" indent="-414726">
              <a:buFont typeface="+mj-lt"/>
              <a:buAutoNum type="arabicPeriod"/>
            </a:pPr>
            <a:r>
              <a:rPr lang="en-US" sz="3300" dirty="0"/>
              <a:t>Trajectories stay parallel to each other</a:t>
            </a:r>
            <a:br>
              <a:rPr lang="en-US" sz="3300" dirty="0"/>
            </a:br>
            <a:endParaRPr lang="en-US" sz="3300" dirty="0"/>
          </a:p>
          <a:p>
            <a:pPr marL="414726" indent="-414726">
              <a:buFont typeface="+mj-lt"/>
              <a:buAutoNum type="arabicPeriod"/>
            </a:pPr>
            <a:r>
              <a:rPr lang="en-US" sz="3300" dirty="0"/>
              <a:t>Trajectories diverge. </a:t>
            </a:r>
          </a:p>
        </p:txBody>
      </p:sp>
    </p:spTree>
    <p:extLst>
      <p:ext uri="{BB962C8B-B14F-4D97-AF65-F5344CB8AC3E}">
        <p14:creationId xmlns:p14="http://schemas.microsoft.com/office/powerpoint/2010/main" val="2393653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Possibility #1 for how the World works: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1280" y="1769946"/>
            <a:ext cx="4796982" cy="1099419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marL="414726" indent="-414726">
              <a:buFont typeface="+mj-lt"/>
              <a:buAutoNum type="arabicPeriod"/>
            </a:pPr>
            <a:r>
              <a:rPr lang="en-US" sz="3300" dirty="0"/>
              <a:t>Trajectories converge </a:t>
            </a:r>
            <a:br>
              <a:rPr lang="en-US" sz="3300" dirty="0"/>
            </a:br>
            <a:endParaRPr lang="en-US" sz="3300" dirty="0"/>
          </a:p>
        </p:txBody>
      </p:sp>
      <p:pic>
        <p:nvPicPr>
          <p:cNvPr id="4" name="Picture 2" descr="smoothFunn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240" y="2875981"/>
            <a:ext cx="3558856" cy="311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>
            <a:off x="2636640" y="3014236"/>
            <a:ext cx="1175040" cy="48389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203347"/>
              </p:ext>
            </p:extLst>
          </p:nvPr>
        </p:nvGraphicFramePr>
        <p:xfrm>
          <a:off x="3751200" y="5364564"/>
          <a:ext cx="4993920" cy="783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Equation" r:id="rId4" imgW="1295400" imgH="203200" progId="Equation.3">
                  <p:embed/>
                </p:oleObj>
              </mc:Choice>
              <mc:Fallback>
                <p:oleObj name="Equation" r:id="rId4" imgW="1295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51200" y="5364564"/>
                        <a:ext cx="4993920" cy="783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874930"/>
              </p:ext>
            </p:extLst>
          </p:nvPr>
        </p:nvGraphicFramePr>
        <p:xfrm>
          <a:off x="3673440" y="3774636"/>
          <a:ext cx="1468800" cy="783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Equation" r:id="rId6" imgW="381000" imgH="203200" progId="Equation.3">
                  <p:embed/>
                </p:oleObj>
              </mc:Choice>
              <mc:Fallback>
                <p:oleObj name="Equation" r:id="rId6" imgW="381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73440" y="3774636"/>
                        <a:ext cx="1468800" cy="783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 bwMode="auto">
          <a:xfrm>
            <a:off x="2774880" y="3843763"/>
            <a:ext cx="622080" cy="27650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483620"/>
              </p:ext>
            </p:extLst>
          </p:nvPr>
        </p:nvGraphicFramePr>
        <p:xfrm>
          <a:off x="3120480" y="2599473"/>
          <a:ext cx="1517760" cy="783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Equation" r:id="rId8" imgW="393700" imgH="203200" progId="Equation.3">
                  <p:embed/>
                </p:oleObj>
              </mc:Choice>
              <mc:Fallback>
                <p:oleObj name="Equation" r:id="rId8" imgW="393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20480" y="2599473"/>
                        <a:ext cx="1517760" cy="783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361506"/>
              </p:ext>
            </p:extLst>
          </p:nvPr>
        </p:nvGraphicFramePr>
        <p:xfrm>
          <a:off x="5677920" y="1769945"/>
          <a:ext cx="1419840" cy="68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10" imgW="368300" imgH="177800" progId="Equation.3">
                  <p:embed/>
                </p:oleObj>
              </mc:Choice>
              <mc:Fallback>
                <p:oleObj name="Equation" r:id="rId10" imgW="368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677920" y="1769945"/>
                        <a:ext cx="1419840" cy="685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5901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73448"/>
            <a:ext cx="8228160" cy="1143480"/>
          </a:xfrm>
        </p:spPr>
        <p:txBody>
          <a:bodyPr/>
          <a:lstStyle/>
          <a:p>
            <a:r>
              <a:rPr lang="en-US" sz="3200" dirty="0" smtClean="0"/>
              <a:t>The three possibilities for how the Universe works: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10967" y="1305866"/>
            <a:ext cx="8911353" cy="1022474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800" dirty="0"/>
              <a:t>#2 :Trajectories </a:t>
            </a:r>
            <a:r>
              <a:rPr lang="en-US" sz="2800" dirty="0" smtClean="0"/>
              <a:t>always stay </a:t>
            </a:r>
            <a:r>
              <a:rPr lang="en-US" sz="2800" dirty="0"/>
              <a:t>parallel to each other</a:t>
            </a:r>
            <a:br>
              <a:rPr lang="en-US" sz="2800" dirty="0"/>
            </a:br>
            <a:r>
              <a:rPr lang="en-US" sz="3300" dirty="0"/>
              <a:t> 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32160" y="2253836"/>
            <a:ext cx="4008960" cy="145167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en-US" sz="2200">
              <a:solidFill>
                <a:srgbClr val="000000"/>
              </a:solidFill>
              <a:latin typeface="Bitstream Vera Sans" charset="0"/>
              <a:ea typeface="ＭＳ Ｐゴシック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39520" y="2322964"/>
            <a:ext cx="3801600" cy="898654"/>
            <a:chOff x="1458912" y="4160837"/>
            <a:chExt cx="4191000" cy="990600"/>
          </a:xfrm>
        </p:grpSpPr>
        <p:sp>
          <p:nvSpPr>
            <p:cNvPr id="8" name="Oval 7"/>
            <p:cNvSpPr/>
            <p:nvPr/>
          </p:nvSpPr>
          <p:spPr bwMode="auto">
            <a:xfrm>
              <a:off x="1458912" y="4465637"/>
              <a:ext cx="304800" cy="30480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14726" fontAlgn="base" hangingPunct="0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</a:pPr>
              <a:endParaRPr lang="en-US" sz="2200">
                <a:solidFill>
                  <a:srgbClr val="000000"/>
                </a:solidFill>
                <a:latin typeface="Bitstream Vera Sans" charset="0"/>
                <a:ea typeface="ＭＳ Ｐゴシック" charset="0"/>
              </a:endParaRPr>
            </a:p>
          </p:txBody>
        </p:sp>
        <p:cxnSp>
          <p:nvCxnSpPr>
            <p:cNvPr id="10" name="Straight Arrow Connector 9"/>
            <p:cNvCxnSpPr>
              <a:stCxn id="8" idx="7"/>
            </p:cNvCxnSpPr>
            <p:nvPr/>
          </p:nvCxnSpPr>
          <p:spPr bwMode="auto">
            <a:xfrm flipV="1">
              <a:off x="1719075" y="4160837"/>
              <a:ext cx="1111437" cy="349437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2830512" y="4160837"/>
              <a:ext cx="2819400" cy="4572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H="1">
              <a:off x="4202112" y="4618037"/>
              <a:ext cx="1371600" cy="5334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6" name="Group 15"/>
          <p:cNvGrpSpPr/>
          <p:nvPr/>
        </p:nvGrpSpPr>
        <p:grpSpPr>
          <a:xfrm>
            <a:off x="839520" y="2253836"/>
            <a:ext cx="3870720" cy="967782"/>
            <a:chOff x="1458912" y="3703637"/>
            <a:chExt cx="4267200" cy="1066800"/>
          </a:xfrm>
        </p:grpSpPr>
        <p:sp>
          <p:nvSpPr>
            <p:cNvPr id="17" name="Oval 16"/>
            <p:cNvSpPr/>
            <p:nvPr/>
          </p:nvSpPr>
          <p:spPr bwMode="auto">
            <a:xfrm>
              <a:off x="1458912" y="4465637"/>
              <a:ext cx="304800" cy="30480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14726" fontAlgn="base" hangingPunct="0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</a:pPr>
              <a:endParaRPr lang="en-US" sz="2200">
                <a:solidFill>
                  <a:srgbClr val="000000"/>
                </a:solidFill>
                <a:latin typeface="Bitstream Vera Sans" charset="0"/>
                <a:ea typeface="ＭＳ Ｐゴシック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flipV="1">
              <a:off x="1719075" y="3703637"/>
              <a:ext cx="2254437" cy="730437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3973512" y="3703637"/>
              <a:ext cx="1752600" cy="3048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/>
            <p:cNvCxnSpPr/>
            <p:nvPr/>
          </p:nvCxnSpPr>
          <p:spPr bwMode="auto">
            <a:xfrm flipH="1">
              <a:off x="4278312" y="4008437"/>
              <a:ext cx="1371600" cy="5334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559487"/>
              </p:ext>
            </p:extLst>
          </p:nvPr>
        </p:nvGraphicFramePr>
        <p:xfrm>
          <a:off x="4917600" y="2945109"/>
          <a:ext cx="3723839" cy="584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3" imgW="1295400" imgH="203200" progId="Equation.3">
                  <p:embed/>
                </p:oleObj>
              </mc:Choice>
              <mc:Fallback>
                <p:oleObj name="Equation" r:id="rId3" imgW="1295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17600" y="2945109"/>
                        <a:ext cx="3723839" cy="584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448841"/>
              </p:ext>
            </p:extLst>
          </p:nvPr>
        </p:nvGraphicFramePr>
        <p:xfrm>
          <a:off x="5055840" y="3636381"/>
          <a:ext cx="1175040" cy="567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5" imgW="368300" imgH="177800" progId="Equation.3">
                  <p:embed/>
                </p:oleObj>
              </mc:Choice>
              <mc:Fallback>
                <p:oleObj name="Equation" r:id="rId5" imgW="368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55840" y="3636381"/>
                        <a:ext cx="1175040" cy="567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63039" y="4258527"/>
            <a:ext cx="8459281" cy="530032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900" dirty="0"/>
              <a:t>Other familiar systems with stable trajectories? </a:t>
            </a:r>
          </a:p>
        </p:txBody>
      </p:sp>
      <p:pic>
        <p:nvPicPr>
          <p:cNvPr id="7" name="Picture 6" descr="solar_system_menu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11545"/>
            <a:ext cx="3651134" cy="204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62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49145"/>
            <a:ext cx="8193599" cy="390281"/>
          </a:xfrm>
        </p:spPr>
        <p:txBody>
          <a:bodyPr/>
          <a:lstStyle/>
          <a:p>
            <a:r>
              <a:rPr lang="en-US" sz="2500" dirty="0"/>
              <a:t>The three possibilities for how the World works: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1280" y="850534"/>
            <a:ext cx="4850526" cy="591587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3300" dirty="0"/>
              <a:t>#3 Trajectories diverge.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20" y="1769946"/>
            <a:ext cx="3662609" cy="38754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240" y="1769946"/>
            <a:ext cx="3594240" cy="39997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05760" y="1908200"/>
            <a:ext cx="1116488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a(0)=1.66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6174" y="1912525"/>
            <a:ext cx="1116488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a(0)=1.67</a:t>
            </a:r>
            <a:endParaRPr lang="en-US" dirty="0">
              <a:latin typeface="Symbol" charset="2"/>
              <a:cs typeface="Symbol" charset="2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054921"/>
              </p:ext>
            </p:extLst>
          </p:nvPr>
        </p:nvGraphicFramePr>
        <p:xfrm>
          <a:off x="632160" y="6055836"/>
          <a:ext cx="3723839" cy="584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Equation" r:id="rId5" imgW="1295400" imgH="203200" progId="Equation.3">
                  <p:embed/>
                </p:oleObj>
              </mc:Choice>
              <mc:Fallback>
                <p:oleObj name="Equation" r:id="rId5" imgW="1295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2160" y="6055836"/>
                        <a:ext cx="3723839" cy="584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425366"/>
              </p:ext>
            </p:extLst>
          </p:nvPr>
        </p:nvGraphicFramePr>
        <p:xfrm>
          <a:off x="4572000" y="6055835"/>
          <a:ext cx="1175040" cy="567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Equation" r:id="rId7" imgW="368300" imgH="177800" progId="Equation.3">
                  <p:embed/>
                </p:oleObj>
              </mc:Choice>
              <mc:Fallback>
                <p:oleObj name="Equation" r:id="rId7" imgW="368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0" y="6055835"/>
                        <a:ext cx="1175040" cy="567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8718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940318"/>
            <a:ext cx="8228160" cy="1143480"/>
          </a:xfrm>
        </p:spPr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>Which one is our World?</a:t>
            </a:r>
            <a:br>
              <a:rPr lang="en-US" sz="2800" dirty="0"/>
            </a:b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>
                <a:latin typeface="Symbol" charset="2"/>
                <a:cs typeface="Symbol" charset="2"/>
              </a:rPr>
              <a:t>l&lt;0 [</a:t>
            </a:r>
            <a:r>
              <a:rPr lang="en-US" sz="2800" dirty="0">
                <a:latin typeface="Arial"/>
                <a:cs typeface="Arial"/>
              </a:rPr>
              <a:t>future super easy to predict]</a:t>
            </a:r>
            <a:r>
              <a:rPr lang="en-US" sz="2800" dirty="0">
                <a:latin typeface="Symbol" charset="2"/>
                <a:cs typeface="Symbol" charset="2"/>
              </a:rPr>
              <a:t>,</a:t>
            </a:r>
            <a:br>
              <a:rPr lang="en-US" sz="2800" dirty="0">
                <a:latin typeface="Symbol" charset="2"/>
                <a:cs typeface="Symbol" charset="2"/>
              </a:rPr>
            </a:br>
            <a:r>
              <a:rPr lang="en-US" sz="2800" dirty="0">
                <a:latin typeface="Symbol" charset="2"/>
                <a:cs typeface="Symbol" charset="2"/>
              </a:rPr>
              <a:t/>
            </a:r>
            <a:br>
              <a:rPr lang="en-US" sz="2800" dirty="0">
                <a:latin typeface="Symbol" charset="2"/>
                <a:cs typeface="Symbol" charset="2"/>
              </a:rPr>
            </a:br>
            <a:r>
              <a:rPr lang="en-US" sz="2800" dirty="0">
                <a:latin typeface="Symbol" charset="2"/>
                <a:cs typeface="Symbol" charset="2"/>
              </a:rPr>
              <a:t>l=0 [</a:t>
            </a:r>
            <a:r>
              <a:rPr lang="en-US" sz="2800" dirty="0">
                <a:latin typeface="Arial"/>
                <a:cs typeface="Arial"/>
              </a:rPr>
              <a:t>future easy to predict]</a:t>
            </a:r>
            <a:r>
              <a:rPr lang="en-US" sz="2800" dirty="0">
                <a:latin typeface="Symbol" charset="2"/>
                <a:cs typeface="Symbol" charset="2"/>
              </a:rPr>
              <a:t>,</a:t>
            </a:r>
            <a:br>
              <a:rPr lang="en-US" sz="2800" dirty="0">
                <a:latin typeface="Symbol" charset="2"/>
                <a:cs typeface="Symbol" charset="2"/>
              </a:rPr>
            </a:br>
            <a:r>
              <a:rPr lang="en-US" sz="2800" dirty="0">
                <a:latin typeface="Symbol" charset="2"/>
                <a:cs typeface="Symbol" charset="2"/>
              </a:rPr>
              <a:t/>
            </a:r>
            <a:br>
              <a:rPr lang="en-US" sz="2800" dirty="0">
                <a:latin typeface="Symbol" charset="2"/>
                <a:cs typeface="Symbol" charset="2"/>
              </a:rPr>
            </a:br>
            <a:r>
              <a:rPr lang="en-US" sz="2800" dirty="0">
                <a:latin typeface="Symbol" charset="2"/>
                <a:cs typeface="Symbol" charset="2"/>
              </a:rPr>
              <a:t> l&gt;</a:t>
            </a:r>
            <a:r>
              <a:rPr lang="en-US" sz="2800" dirty="0" smtClean="0">
                <a:latin typeface="Symbol" charset="2"/>
                <a:cs typeface="Symbol" charset="2"/>
              </a:rPr>
              <a:t>0 [</a:t>
            </a:r>
            <a:r>
              <a:rPr lang="en-US" sz="2800" dirty="0">
                <a:latin typeface="Arial"/>
                <a:cs typeface="Arial"/>
              </a:rPr>
              <a:t>future is hard or impossible to predict]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575179" y="4403874"/>
            <a:ext cx="6438240" cy="1422584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900" dirty="0"/>
              <a:t>Profound implications for physics, </a:t>
            </a:r>
          </a:p>
          <a:p>
            <a:r>
              <a:rPr lang="en-US" sz="2900" dirty="0"/>
              <a:t>philosophy, judicial system, religion, …</a:t>
            </a:r>
          </a:p>
        </p:txBody>
      </p:sp>
    </p:spTree>
    <p:extLst>
      <p:ext uri="{BB962C8B-B14F-4D97-AF65-F5344CB8AC3E}">
        <p14:creationId xmlns:p14="http://schemas.microsoft.com/office/powerpoint/2010/main" val="3909781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9"/>
            <a:ext cx="8001000" cy="639762"/>
          </a:xfrm>
        </p:spPr>
        <p:txBody>
          <a:bodyPr/>
          <a:lstStyle/>
          <a:p>
            <a:r>
              <a:rPr lang="en-US" dirty="0" smtClean="0"/>
              <a:t>Laplace’s Demon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3763-D73D-444E-8FA3-C8FDCFA8458C}" type="datetime1">
              <a:rPr lang="en-US" smtClean="0"/>
              <a:t>5/1/14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Alexey Onufriev, Computer Science, Physics and GBCB, VT 2013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47801"/>
            <a:ext cx="3352800" cy="406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447800"/>
            <a:ext cx="3237614" cy="411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2438401"/>
            <a:ext cx="2324099" cy="37210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4799" y="3902782"/>
            <a:ext cx="2950912" cy="2022748"/>
          </a:xfrm>
          <a:prstGeom prst="rect">
            <a:avLst/>
          </a:prstGeom>
          <a:solidFill>
            <a:schemeClr val="tx1"/>
          </a:solidFill>
        </p:spPr>
        <p:txBody>
          <a:bodyPr wrap="none" lIns="82945" tIns="41473" rIns="82945" bIns="41473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 the Demon exists,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then life is just a film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strip. “Future” is set </a:t>
            </a:r>
          </a:p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t the Big Bang. 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There is no “time”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(“block universe” picture)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No free will.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01440" y="3951273"/>
            <a:ext cx="3397924" cy="1468751"/>
          </a:xfrm>
          <a:prstGeom prst="rect">
            <a:avLst/>
          </a:prstGeom>
          <a:solidFill>
            <a:schemeClr val="tx1"/>
          </a:solidFill>
        </p:spPr>
        <p:txBody>
          <a:bodyPr wrap="none" lIns="82945" tIns="41473" rIns="82945" bIns="41473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If the Demon does not exists, 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then life is not just a film 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strip. “Future” is being made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as we speak. There is “time” 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>
                <a:solidFill>
                  <a:srgbClr val="008000"/>
                </a:solidFill>
              </a:rPr>
              <a:t>F</a:t>
            </a:r>
            <a:r>
              <a:rPr lang="en-US" dirty="0" smtClean="0">
                <a:solidFill>
                  <a:srgbClr val="008000"/>
                </a:solidFill>
              </a:rPr>
              <a:t>ree will, choice, etc..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30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1781394"/>
            <a:ext cx="8228160" cy="1143480"/>
          </a:xfrm>
        </p:spPr>
        <p:txBody>
          <a:bodyPr/>
          <a:lstStyle/>
          <a:p>
            <a:r>
              <a:rPr lang="en-US" sz="3200" dirty="0" smtClean="0"/>
              <a:t>Is our Universe computable? </a:t>
            </a:r>
            <a:br>
              <a:rPr lang="en-US" sz="3200" dirty="0" smtClean="0"/>
            </a:br>
            <a:r>
              <a:rPr lang="en-US" sz="3200" dirty="0" smtClean="0">
                <a:latin typeface="Symbol" charset="2"/>
                <a:cs typeface="Symbol" charset="2"/>
              </a:rPr>
              <a:t>l&lt;0 (</a:t>
            </a:r>
            <a:r>
              <a:rPr lang="en-US" sz="3200" dirty="0" smtClean="0">
                <a:latin typeface="Arial"/>
                <a:cs typeface="Arial"/>
              </a:rPr>
              <a:t>yes)</a:t>
            </a:r>
            <a:r>
              <a:rPr lang="en-US" sz="3200" dirty="0" smtClean="0">
                <a:latin typeface="Symbol" charset="2"/>
                <a:cs typeface="Symbol" charset="2"/>
              </a:rPr>
              <a:t>,</a:t>
            </a:r>
            <a:br>
              <a:rPr lang="en-US" sz="3200" dirty="0" smtClean="0">
                <a:latin typeface="Symbol" charset="2"/>
                <a:cs typeface="Symbol" charset="2"/>
              </a:rPr>
            </a:br>
            <a:r>
              <a:rPr lang="en-US" sz="3200" dirty="0" smtClean="0">
                <a:latin typeface="Symbol" charset="2"/>
                <a:cs typeface="Symbol" charset="2"/>
              </a:rPr>
              <a:t/>
            </a:r>
            <a:br>
              <a:rPr lang="en-US" sz="3200" dirty="0" smtClean="0">
                <a:latin typeface="Symbol" charset="2"/>
                <a:cs typeface="Symbol" charset="2"/>
              </a:rPr>
            </a:br>
            <a:r>
              <a:rPr lang="en-US" sz="3200" dirty="0" smtClean="0">
                <a:latin typeface="Symbol" charset="2"/>
                <a:cs typeface="Symbol" charset="2"/>
              </a:rPr>
              <a:t>l=0 (</a:t>
            </a:r>
            <a:r>
              <a:rPr lang="en-US" sz="3200" dirty="0" smtClean="0">
                <a:latin typeface="Arial"/>
                <a:cs typeface="Arial"/>
              </a:rPr>
              <a:t>most likely)</a:t>
            </a:r>
            <a:r>
              <a:rPr lang="en-US" sz="3200" dirty="0" smtClean="0">
                <a:latin typeface="Symbol" charset="2"/>
                <a:cs typeface="Symbol" charset="2"/>
              </a:rPr>
              <a:t>,</a:t>
            </a:r>
            <a:br>
              <a:rPr lang="en-US" sz="3200" dirty="0" smtClean="0">
                <a:latin typeface="Symbol" charset="2"/>
                <a:cs typeface="Symbol" charset="2"/>
              </a:rPr>
            </a:br>
            <a:r>
              <a:rPr lang="en-US" sz="3200" dirty="0" smtClean="0">
                <a:latin typeface="Symbol" charset="2"/>
                <a:cs typeface="Symbol" charset="2"/>
              </a:rPr>
              <a:t/>
            </a:r>
            <a:br>
              <a:rPr lang="en-US" sz="3200" dirty="0" smtClean="0">
                <a:latin typeface="Symbol" charset="2"/>
                <a:cs typeface="Symbol" charset="2"/>
              </a:rPr>
            </a:br>
            <a:r>
              <a:rPr lang="en-US" sz="3200" dirty="0" smtClean="0">
                <a:latin typeface="Symbol" charset="2"/>
                <a:cs typeface="Symbol" charset="2"/>
              </a:rPr>
              <a:t> l&gt;0 (</a:t>
            </a:r>
            <a:r>
              <a:rPr lang="en-US" sz="2800" dirty="0" smtClean="0">
                <a:latin typeface="Arial"/>
                <a:cs typeface="Arial"/>
              </a:rPr>
              <a:t>Most likely no, but</a:t>
            </a:r>
            <a:r>
              <a:rPr lang="en-US" sz="3200" dirty="0" smtClean="0">
                <a:latin typeface="Arial"/>
                <a:cs typeface="Arial"/>
              </a:rPr>
              <a:t>) </a:t>
            </a:r>
            <a:r>
              <a:rPr lang="en-US" sz="3200" dirty="0" smtClean="0">
                <a:latin typeface="Symbol" charset="2"/>
                <a:cs typeface="Symbol" charset="2"/>
              </a:rPr>
              <a:t>?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85012" y="3484965"/>
            <a:ext cx="7236650" cy="3207688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en-US" sz="2900" dirty="0"/>
              <a:t>The answer depends on the structure </a:t>
            </a:r>
            <a:br>
              <a:rPr lang="en-US" sz="2900" dirty="0"/>
            </a:br>
            <a:r>
              <a:rPr lang="en-US" sz="2900" dirty="0"/>
              <a:t>of space at the smallest scale and/or</a:t>
            </a:r>
            <a:br>
              <a:rPr lang="en-US" sz="2900" dirty="0"/>
            </a:br>
            <a:r>
              <a:rPr lang="en-US" sz="2900" dirty="0"/>
              <a:t>the boundary conditions at the large</a:t>
            </a:r>
            <a:br>
              <a:rPr lang="en-US" sz="2900" dirty="0"/>
            </a:br>
            <a:r>
              <a:rPr lang="en-US" sz="2900" dirty="0"/>
              <a:t>scale (“end” of the Universe)</a:t>
            </a:r>
            <a:r>
              <a:rPr lang="en-US" sz="2900" dirty="0" smtClean="0"/>
              <a:t>. A lattice Universe can be computable.</a:t>
            </a:r>
            <a:br>
              <a:rPr lang="en-US" sz="2900" dirty="0" smtClean="0"/>
            </a:br>
            <a:r>
              <a:rPr lang="en-US" sz="2900" dirty="0" smtClean="0">
                <a:hlinkClick r:id="rId2"/>
              </a:rPr>
              <a:t>http://www.phys.washington.edu</a:t>
            </a:r>
            <a:r>
              <a:rPr lang="en-US" sz="2900" smtClean="0">
                <a:hlinkClick r:id="rId2"/>
              </a:rPr>
              <a:t>/users/savage/Simulation/Universe/</a:t>
            </a:r>
            <a:r>
              <a:rPr lang="en-US" sz="2900" smtClean="0"/>
              <a:t>   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1754263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84050"/>
            <a:ext cx="7881429" cy="1370911"/>
          </a:xfrm>
        </p:spPr>
        <p:txBody>
          <a:bodyPr/>
          <a:lstStyle/>
          <a:p>
            <a:r>
              <a:rPr lang="en-US" sz="3200" dirty="0" smtClean="0"/>
              <a:t>Computational Science/Scientific Computing in the grand scheme of things.</a:t>
            </a:r>
            <a:endParaRPr lang="en-US" sz="32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2183348" y="1367084"/>
            <a:ext cx="5153174" cy="4051624"/>
            <a:chOff x="2183348" y="2121689"/>
            <a:chExt cx="5153174" cy="4051624"/>
          </a:xfrm>
        </p:grpSpPr>
        <p:sp>
          <p:nvSpPr>
            <p:cNvPr id="8" name="Oval 7"/>
            <p:cNvSpPr/>
            <p:nvPr/>
          </p:nvSpPr>
          <p:spPr>
            <a:xfrm>
              <a:off x="2183348" y="2576639"/>
              <a:ext cx="2374586" cy="222695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FF00"/>
                  </a:solidFill>
                </a:rPr>
                <a:t>Computer Science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961936" y="2121689"/>
              <a:ext cx="2374586" cy="222695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FF00"/>
                  </a:solidFill>
                </a:rPr>
                <a:t>Natural Science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608974" y="3946361"/>
              <a:ext cx="2374586" cy="2226952"/>
            </a:xfrm>
            <a:prstGeom prst="ellipse">
              <a:avLst/>
            </a:prstGeom>
            <a:solidFill>
              <a:schemeClr val="accent1">
                <a:alpha val="46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Arial"/>
                  <a:cs typeface="Arial"/>
                </a:rPr>
                <a:t>Math</a:t>
              </a:r>
              <a:endParaRPr lang="en-US" sz="2800" dirty="0">
                <a:solidFill>
                  <a:srgbClr val="FFFF00"/>
                </a:solidFill>
                <a:latin typeface="Arial"/>
                <a:cs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19552295">
              <a:off x="2927210" y="4303748"/>
              <a:ext cx="1649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Applied math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>
              <a:off x="3627382" y="2834300"/>
              <a:ext cx="2821366" cy="1858861"/>
            </a:xfrm>
            <a:prstGeom prst="hexagon">
              <a:avLst/>
            </a:prstGeom>
            <a:solidFill>
              <a:schemeClr val="accent5">
                <a:lumMod val="40000"/>
                <a:lumOff val="60000"/>
                <a:alpha val="38000"/>
              </a:schemeClr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Computational Science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05753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74209"/>
            <a:ext cx="7459196" cy="548061"/>
          </a:xfrm>
        </p:spPr>
        <p:txBody>
          <a:bodyPr/>
          <a:lstStyle/>
          <a:p>
            <a:r>
              <a:rPr lang="en-US" sz="3200" dirty="0" smtClean="0"/>
              <a:t>Related arguments: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34334" y="806837"/>
            <a:ext cx="84827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Our Universe is just a numerical simulation.</a:t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000" dirty="0" smtClean="0"/>
              <a:t>e.g. Nick </a:t>
            </a:r>
            <a:r>
              <a:rPr lang="en-US" sz="2000" dirty="0" err="1" smtClean="0"/>
              <a:t>Bostrom</a:t>
            </a:r>
            <a:r>
              <a:rPr lang="en-US" sz="2000" dirty="0" smtClean="0"/>
              <a:t>, Philosopher, Oxford: “At  some point, humans </a:t>
            </a:r>
            <a:br>
              <a:rPr lang="en-US" sz="2000" dirty="0" smtClean="0"/>
            </a:br>
            <a:r>
              <a:rPr lang="en-US" sz="2000" dirty="0" smtClean="0"/>
              <a:t>will be able to simulate parts of its own history. Then, it is likely</a:t>
            </a:r>
            <a:br>
              <a:rPr lang="en-US" sz="2000" dirty="0" smtClean="0"/>
            </a:br>
            <a:r>
              <a:rPr lang="en-US" sz="2000" dirty="0" smtClean="0"/>
              <a:t>we are just being simulated. “13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floor” movie. )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446" y="2662322"/>
            <a:ext cx="5372789" cy="40432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90235" y="5259294"/>
            <a:ext cx="2726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quantum version of </a:t>
            </a:r>
            <a:endParaRPr lang="en-US" dirty="0" smtClean="0"/>
          </a:p>
          <a:p>
            <a:r>
              <a:rPr lang="en-US" dirty="0" smtClean="0"/>
              <a:t>Church</a:t>
            </a:r>
            <a:r>
              <a:rPr lang="en-US" dirty="0"/>
              <a:t>-Turing conjecture.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161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74209"/>
            <a:ext cx="7459196" cy="548061"/>
          </a:xfrm>
        </p:spPr>
        <p:txBody>
          <a:bodyPr/>
          <a:lstStyle/>
          <a:p>
            <a:r>
              <a:rPr lang="en-US" sz="3200" dirty="0" smtClean="0"/>
              <a:t>Related arguments: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34334" y="806837"/>
            <a:ext cx="761195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The Brain function != computation.</a:t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000" dirty="0" smtClean="0"/>
              <a:t>e.g. Roger Penrose, Mathematical Physics, Oxford)  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r>
              <a:rPr lang="en-US" sz="2000" dirty="0" smtClean="0"/>
              <a:t>The argument is based on </a:t>
            </a:r>
            <a:r>
              <a:rPr lang="en-US" sz="2000" dirty="0" err="1" smtClean="0"/>
              <a:t>Goedel’s</a:t>
            </a:r>
            <a:r>
              <a:rPr lang="en-US" sz="2000" dirty="0" smtClean="0"/>
              <a:t> incompleteness theorem. 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Basically, it goes like this: “Mathematical understanding </a:t>
            </a:r>
            <a:br>
              <a:rPr lang="en-US" sz="2000" dirty="0" smtClean="0"/>
            </a:br>
            <a:r>
              <a:rPr lang="en-US" sz="2000" dirty="0" smtClean="0"/>
              <a:t> is incomplete and contradictory, </a:t>
            </a:r>
            <a:br>
              <a:rPr lang="en-US" sz="2000" dirty="0" smtClean="0"/>
            </a:br>
            <a:r>
              <a:rPr lang="en-US" sz="2000" dirty="0" smtClean="0"/>
              <a:t>hence can’t be reduced to algorithmic rules, hence can’t be </a:t>
            </a:r>
            <a:br>
              <a:rPr lang="en-US" sz="2000" dirty="0" smtClean="0"/>
            </a:br>
            <a:r>
              <a:rPr lang="en-US" sz="2000" dirty="0" smtClean="0"/>
              <a:t>created by a logical machine. Yet, we have created it”.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55787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4" y="125464"/>
            <a:ext cx="9000915" cy="1336956"/>
          </a:xfrm>
        </p:spPr>
        <p:txBody>
          <a:bodyPr/>
          <a:lstStyle/>
          <a:p>
            <a:r>
              <a:rPr lang="en-US" sz="3200" dirty="0" smtClean="0"/>
              <a:t>The place of computational thinking in the context of human creativity.   </a:t>
            </a:r>
            <a:endParaRPr lang="en-US" sz="32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49275" y="3738694"/>
            <a:ext cx="8214657" cy="178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3084" y="4561565"/>
            <a:ext cx="9000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Degree of being external to creativity:</a:t>
            </a:r>
          </a:p>
          <a:p>
            <a:r>
              <a:rPr lang="en-US" sz="3600" dirty="0" smtClean="0"/>
              <a:t>High                                              Low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68282" y="2382617"/>
            <a:ext cx="307039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Tools (e.g. paper, </a:t>
            </a:r>
            <a:br>
              <a:rPr lang="en-US" sz="2800" dirty="0" smtClean="0"/>
            </a:br>
            <a:r>
              <a:rPr lang="en-US" sz="2800" dirty="0" smtClean="0"/>
              <a:t>screwdriver, </a:t>
            </a:r>
            <a:br>
              <a:rPr lang="en-US" sz="2800" dirty="0" smtClean="0"/>
            </a:br>
            <a:r>
              <a:rPr lang="en-US" sz="2800" dirty="0" smtClean="0"/>
              <a:t>calculator)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577124" y="2975815"/>
            <a:ext cx="1549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LANGUAGE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254631" y="2975815"/>
            <a:ext cx="9670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Brain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494049" y="2975815"/>
            <a:ext cx="1666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UNIVRSE</a:t>
            </a:r>
            <a:br>
              <a:rPr lang="en-US" dirty="0" smtClean="0"/>
            </a:br>
            <a:r>
              <a:rPr lang="en-US" dirty="0" smtClean="0"/>
              <a:t>Itself</a:t>
            </a:r>
            <a:endParaRPr lang="en-US" dirty="0"/>
          </a:p>
        </p:txBody>
      </p:sp>
      <p:sp>
        <p:nvSpPr>
          <p:cNvPr id="3" name="Curved Up Arrow 2"/>
          <p:cNvSpPr/>
          <p:nvPr/>
        </p:nvSpPr>
        <p:spPr>
          <a:xfrm>
            <a:off x="1822824" y="3914588"/>
            <a:ext cx="2510117" cy="433294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52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7586906" cy="757438"/>
          </a:xfrm>
        </p:spPr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pic>
        <p:nvPicPr>
          <p:cNvPr id="4" name="Picture 3" descr="paradigm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03" y="889197"/>
            <a:ext cx="5439373" cy="55437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646" y="6165216"/>
            <a:ext cx="47283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credit: http://</a:t>
            </a:r>
            <a:r>
              <a:rPr lang="en-US" sz="1000" dirty="0" err="1"/>
              <a:t>www.physics.orst.edu</a:t>
            </a:r>
            <a:r>
              <a:rPr lang="en-US" sz="1000" dirty="0"/>
              <a:t>/~</a:t>
            </a:r>
            <a:r>
              <a:rPr lang="en-US" sz="1000" dirty="0" err="1"/>
              <a:t>rubin</a:t>
            </a:r>
            <a:r>
              <a:rPr lang="en-US" sz="1000" dirty="0"/>
              <a:t>/INSTANCES/</a:t>
            </a:r>
            <a:r>
              <a:rPr lang="en-US" sz="1000" dirty="0" err="1"/>
              <a:t>index.html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2775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Role of computation in Natural Sciences now: a paradigm shift</a:t>
            </a:r>
            <a:endParaRPr lang="en-US" sz="32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221339" y="1582792"/>
            <a:ext cx="18407" cy="200609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39746" y="3588890"/>
            <a:ext cx="3460638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52167" y="3441653"/>
            <a:ext cx="13252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theory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8494" y="1527569"/>
            <a:ext cx="2000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Experiment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55148" y="2050789"/>
            <a:ext cx="4061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the Greeks to the recent past, </a:t>
            </a:r>
          </a:p>
          <a:p>
            <a:r>
              <a:rPr lang="en-US" dirty="0" smtClean="0"/>
              <a:t>e.g. figuring out Earth’s radius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288494" y="1582792"/>
            <a:ext cx="2625590" cy="4351369"/>
            <a:chOff x="1288494" y="1582792"/>
            <a:chExt cx="2625590" cy="4351369"/>
          </a:xfrm>
        </p:grpSpPr>
        <p:grpSp>
          <p:nvGrpSpPr>
            <p:cNvPr id="16" name="Group 15"/>
            <p:cNvGrpSpPr/>
            <p:nvPr/>
          </p:nvGrpSpPr>
          <p:grpSpPr>
            <a:xfrm>
              <a:off x="1288494" y="3588890"/>
              <a:ext cx="2625590" cy="2345271"/>
              <a:chOff x="1288494" y="3588890"/>
              <a:chExt cx="2625590" cy="2345271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 flipH="1">
                <a:off x="1288494" y="3588890"/>
                <a:ext cx="1932845" cy="2153333"/>
              </a:xfrm>
              <a:prstGeom prst="straightConnector1">
                <a:avLst/>
              </a:prstGeom>
              <a:ln w="57150" cmpd="sng">
                <a:solidFill>
                  <a:srgbClr val="00009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1693504" y="5410941"/>
                <a:ext cx="22205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Arial"/>
                    <a:cs typeface="Arial"/>
                  </a:rPr>
                  <a:t>Computation</a:t>
                </a:r>
                <a:endParaRPr lang="en-US" sz="2800" dirty="0">
                  <a:latin typeface="Arial"/>
                  <a:cs typeface="Arial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540256" y="4932423"/>
                <a:ext cx="6591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Now</a:t>
                </a:r>
                <a:endParaRPr lang="en-US" dirty="0"/>
              </a:p>
            </p:txBody>
          </p:sp>
        </p:grpSp>
        <p:cxnSp>
          <p:nvCxnSpPr>
            <p:cNvPr id="4" name="Straight Arrow Connector 3"/>
            <p:cNvCxnSpPr/>
            <p:nvPr/>
          </p:nvCxnSpPr>
          <p:spPr>
            <a:xfrm flipH="1" flipV="1">
              <a:off x="3199411" y="1582792"/>
              <a:ext cx="40335" cy="2006098"/>
            </a:xfrm>
            <a:prstGeom prst="straightConnector1">
              <a:avLst/>
            </a:prstGeom>
            <a:ln w="57150" cmpd="sng"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3221339" y="3588890"/>
              <a:ext cx="692745" cy="0"/>
            </a:xfrm>
            <a:prstGeom prst="straightConnector1">
              <a:avLst/>
            </a:prstGeom>
            <a:ln w="57150" cmpd="sng"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8546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5"/>
            <a:ext cx="7844613" cy="1088721"/>
          </a:xfrm>
        </p:spPr>
        <p:txBody>
          <a:bodyPr/>
          <a:lstStyle/>
          <a:p>
            <a:r>
              <a:rPr lang="en-US" sz="3200" dirty="0" smtClean="0"/>
              <a:t>What can computational science accomplish?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Speed up finding  a solution</a:t>
            </a:r>
          </a:p>
          <a:p>
            <a:endParaRPr lang="en-US" dirty="0" smtClean="0"/>
          </a:p>
          <a:p>
            <a:r>
              <a:rPr lang="en-US" dirty="0" smtClean="0"/>
              <a:t>Find additional solutions</a:t>
            </a:r>
          </a:p>
          <a:p>
            <a:endParaRPr lang="en-US" dirty="0" smtClean="0"/>
          </a:p>
          <a:p>
            <a:r>
              <a:rPr lang="en-US" dirty="0" smtClean="0"/>
              <a:t>Find solutions otherwise impossible to find</a:t>
            </a:r>
          </a:p>
          <a:p>
            <a:endParaRPr lang="en-US" dirty="0" smtClean="0"/>
          </a:p>
          <a:p>
            <a:r>
              <a:rPr lang="en-US" dirty="0" smtClean="0"/>
              <a:t>Discover new fundamental laws???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242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433290"/>
            <a:ext cx="8322610" cy="881528"/>
          </a:xfrm>
        </p:spPr>
        <p:txBody>
          <a:bodyPr/>
          <a:lstStyle/>
          <a:p>
            <a:r>
              <a:rPr lang="en-US" sz="2400" dirty="0" smtClean="0"/>
              <a:t>My own observation:</a:t>
            </a:r>
            <a:br>
              <a:rPr lang="en-US" sz="2400" dirty="0" smtClean="0"/>
            </a:br>
            <a:r>
              <a:rPr lang="en-US" sz="2400" b="1" dirty="0" smtClean="0"/>
              <a:t>Computationally </a:t>
            </a:r>
            <a:r>
              <a:rPr lang="en-US" sz="2400" b="1" dirty="0"/>
              <a:t>Constrained Thinking</a:t>
            </a:r>
            <a:r>
              <a:rPr lang="en-US" sz="2400" b="1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~95% of modern Physics is computational, one way or another.</a:t>
            </a:r>
          </a:p>
          <a:p>
            <a:r>
              <a:rPr lang="en-US" dirty="0"/>
              <a:t>~</a:t>
            </a:r>
            <a:r>
              <a:rPr lang="en-US" dirty="0" smtClean="0"/>
              <a:t>50% of Chemistry</a:t>
            </a:r>
          </a:p>
          <a:p>
            <a:r>
              <a:rPr lang="en-US" dirty="0" smtClean="0"/>
              <a:t>Even some biology</a:t>
            </a:r>
          </a:p>
          <a:p>
            <a:r>
              <a:rPr lang="en-US" dirty="0" smtClean="0"/>
              <a:t>In all of the above, one always has to keep in mind what’s feasible computationally when starting on a problem. 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318276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7826206" cy="739034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084861"/>
            <a:ext cx="8042276" cy="5375140"/>
          </a:xfrm>
        </p:spPr>
        <p:txBody>
          <a:bodyPr/>
          <a:lstStyle/>
          <a:p>
            <a:r>
              <a:rPr lang="en-US" dirty="0" smtClean="0"/>
              <a:t>Human Genome</a:t>
            </a:r>
          </a:p>
          <a:p>
            <a:r>
              <a:rPr lang="en-US" dirty="0" smtClean="0"/>
              <a:t>Stealth Fighter</a:t>
            </a:r>
          </a:p>
          <a:p>
            <a:r>
              <a:rPr lang="en-US" dirty="0" smtClean="0"/>
              <a:t>MRI </a:t>
            </a:r>
          </a:p>
          <a:p>
            <a:r>
              <a:rPr lang="en-US" dirty="0" smtClean="0"/>
              <a:t>LHS</a:t>
            </a:r>
          </a:p>
          <a:p>
            <a:r>
              <a:rPr lang="en-US" dirty="0" smtClean="0"/>
              <a:t>Weather Forecasts</a:t>
            </a:r>
          </a:p>
          <a:p>
            <a:r>
              <a:rPr lang="en-US" dirty="0" smtClean="0"/>
              <a:t>Protein Folding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393483" y="4024913"/>
            <a:ext cx="3684428" cy="804982"/>
          </a:xfrm>
          <a:prstGeom prst="fram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090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482</TotalTime>
  <Words>1270</Words>
  <Application>Microsoft Macintosh PowerPoint</Application>
  <PresentationFormat>On-screen Show (4:3)</PresentationFormat>
  <Paragraphs>233</Paragraphs>
  <Slides>42</Slides>
  <Notes>4</Notes>
  <HiddenSlides>1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Breeze</vt:lpstr>
      <vt:lpstr>Equation</vt:lpstr>
      <vt:lpstr>Computational Thinking</vt:lpstr>
      <vt:lpstr>Outline</vt:lpstr>
      <vt:lpstr>The place of computational thinking in the context of human creativity. Where it stands?  </vt:lpstr>
      <vt:lpstr>Computational Science/Scientific Computing in the grand scheme of things.</vt:lpstr>
      <vt:lpstr>How it works</vt:lpstr>
      <vt:lpstr>Role of computation in Natural Sciences now: a paradigm shift</vt:lpstr>
      <vt:lpstr>What can computational science accomplish? </vt:lpstr>
      <vt:lpstr>My own observation: Computationally Constrained Thinking.</vt:lpstr>
      <vt:lpstr>Examples</vt:lpstr>
      <vt:lpstr>PowerPoint Presentation</vt:lpstr>
      <vt:lpstr>PowerPoint Presentation</vt:lpstr>
      <vt:lpstr>PowerPoint Presentation</vt:lpstr>
      <vt:lpstr>PowerPoint Presentation</vt:lpstr>
      <vt:lpstr>Since minimization won’t work, choose an alternative. </vt:lpstr>
      <vt:lpstr>PowerPoint Presentation</vt:lpstr>
      <vt:lpstr>PowerPoint Presentation</vt:lpstr>
      <vt:lpstr>PowerPoint Presentation</vt:lpstr>
      <vt:lpstr>PowerPoint Presentation</vt:lpstr>
      <vt:lpstr>The bottleneck of the methodology:  computation of long-range interactions. </vt:lpstr>
      <vt:lpstr>PowerPoint Presentation</vt:lpstr>
      <vt:lpstr>PowerPoint Presentation</vt:lpstr>
      <vt:lpstr>PowerPoint Presentation</vt:lpstr>
      <vt:lpstr>PowerPoint Presentation</vt:lpstr>
      <vt:lpstr>The Levinthal’s paradox (circa 1969)</vt:lpstr>
      <vt:lpstr>PowerPoint Presentation</vt:lpstr>
      <vt:lpstr>PowerPoint Presentation</vt:lpstr>
      <vt:lpstr>PowerPoint Presentation</vt:lpstr>
      <vt:lpstr>PowerPoint Presentation</vt:lpstr>
      <vt:lpstr>Intrigued? </vt:lpstr>
      <vt:lpstr>Laplace’s Demon</vt:lpstr>
      <vt:lpstr>Laplace’s Demon</vt:lpstr>
      <vt:lpstr>Explore dynamic stability and instability using simple models</vt:lpstr>
      <vt:lpstr>The three possibilities for how the World works:</vt:lpstr>
      <vt:lpstr>Possibility #1 for how the World works:</vt:lpstr>
      <vt:lpstr>The three possibilities for how the Universe works:</vt:lpstr>
      <vt:lpstr>The three possibilities for how the World works:</vt:lpstr>
      <vt:lpstr> Which one is our World?   l&lt;0 [future super easy to predict],  l=0 [future easy to predict],   l&gt;0 [future is hard or impossible to predict] </vt:lpstr>
      <vt:lpstr>Laplace’s Demon</vt:lpstr>
      <vt:lpstr>Is our Universe computable?  l&lt;0 (yes),  l=0 (most likely),   l&gt;0 (Most likely no, but) ?</vt:lpstr>
      <vt:lpstr>Related arguments:</vt:lpstr>
      <vt:lpstr>Related arguments:</vt:lpstr>
      <vt:lpstr>The place of computational thinking in the context of human creativity. 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CS4414 </dc:title>
  <dc:creator>Alexey Science</dc:creator>
  <cp:lastModifiedBy>Alexey</cp:lastModifiedBy>
  <cp:revision>45</cp:revision>
  <dcterms:created xsi:type="dcterms:W3CDTF">2013-01-21T02:49:33Z</dcterms:created>
  <dcterms:modified xsi:type="dcterms:W3CDTF">2014-05-01T23:45:04Z</dcterms:modified>
</cp:coreProperties>
</file>