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9" r:id="rId11"/>
    <p:sldId id="267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mbermd.org/gpus/benchmarks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pubs.acs.org/doi/abs/10.1021/ct200786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Evaluating scientific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2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20" y="107576"/>
            <a:ext cx="8706133" cy="568493"/>
          </a:xfrm>
        </p:spPr>
        <p:txBody>
          <a:bodyPr/>
          <a:lstStyle/>
          <a:p>
            <a:r>
              <a:rPr lang="en-US" sz="2800" dirty="0" smtClean="0"/>
              <a:t>Problem scaling with # of processors.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70" y="1231436"/>
            <a:ext cx="8042276" cy="4343400"/>
          </a:xfrm>
        </p:spPr>
        <p:txBody>
          <a:bodyPr/>
          <a:lstStyle/>
          <a:p>
            <a:r>
              <a:rPr lang="en-US" dirty="0" smtClean="0"/>
              <a:t>Time to perform the task on single CPU: t0</a:t>
            </a:r>
          </a:p>
          <a:p>
            <a:r>
              <a:rPr lang="en-US" dirty="0" smtClean="0"/>
              <a:t>Assume the task can be equally divided between N CPUs,  the time is cut by N:  t0/N</a:t>
            </a:r>
          </a:p>
          <a:p>
            <a:r>
              <a:rPr lang="en-US" dirty="0" smtClean="0"/>
              <a:t>Time to communicate between CPUs: </a:t>
            </a:r>
            <a:r>
              <a:rPr lang="en-US" sz="4000" dirty="0" smtClean="0">
                <a:latin typeface="Symbol" charset="2"/>
                <a:cs typeface="Symbol" charset="2"/>
              </a:rPr>
              <a:t>t </a:t>
            </a:r>
            <a:r>
              <a:rPr lang="en-US" sz="2800" dirty="0" smtClean="0">
                <a:latin typeface="Symbol" charset="2"/>
                <a:cs typeface="Symbol" charset="2"/>
              </a:rPr>
              <a:t>&lt;&lt; </a:t>
            </a:r>
            <a:r>
              <a:rPr lang="en-US" sz="2800" dirty="0" smtClean="0">
                <a:latin typeface="Arial"/>
                <a:cs typeface="Arial"/>
              </a:rPr>
              <a:t>t0</a:t>
            </a:r>
            <a:endParaRPr lang="en-US" sz="2800" dirty="0" smtClean="0">
              <a:latin typeface="Symbol" charset="2"/>
              <a:cs typeface="Symbol" charset="2"/>
            </a:endParaRPr>
          </a:p>
          <a:p>
            <a:r>
              <a:rPr lang="en-US" sz="2800" dirty="0" smtClean="0">
                <a:latin typeface="Arial"/>
                <a:cs typeface="Arial"/>
              </a:rPr>
              <a:t>Total compute time T = t0/N + </a:t>
            </a:r>
            <a:r>
              <a:rPr lang="en-US" sz="3600" dirty="0" smtClean="0">
                <a:latin typeface="Symbol" charset="2"/>
                <a:cs typeface="Symbol" charset="2"/>
              </a:rPr>
              <a:t>t</a:t>
            </a:r>
          </a:p>
          <a:p>
            <a:r>
              <a:rPr lang="en-US" sz="2800" dirty="0" smtClean="0">
                <a:latin typeface="Arial"/>
                <a:cs typeface="Arial"/>
              </a:rPr>
              <a:t>Speed-up relative to 1 CPU = t0/T = </a:t>
            </a:r>
            <a:br>
              <a:rPr lang="en-US" sz="2800" dirty="0" smtClean="0">
                <a:latin typeface="Arial"/>
                <a:cs typeface="Arial"/>
              </a:rPr>
            </a:br>
            <a:r>
              <a:rPr lang="en-US" sz="2800" dirty="0" smtClean="0">
                <a:latin typeface="Arial"/>
                <a:cs typeface="Arial"/>
              </a:rPr>
              <a:t>t0/(t0/N </a:t>
            </a:r>
            <a:r>
              <a:rPr lang="en-US" sz="2800" dirty="0">
                <a:latin typeface="Arial"/>
                <a:cs typeface="Arial"/>
              </a:rPr>
              <a:t>+ </a:t>
            </a:r>
            <a:r>
              <a:rPr lang="en-US" sz="3600" dirty="0" smtClean="0">
                <a:latin typeface="Symbol" charset="2"/>
                <a:cs typeface="Symbol" charset="2"/>
              </a:rPr>
              <a:t>t ). 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29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568090"/>
          </a:xfrm>
        </p:spPr>
        <p:txBody>
          <a:bodyPr/>
          <a:lstStyle/>
          <a:p>
            <a:r>
              <a:rPr lang="en-US" sz="2400" dirty="0" smtClean="0"/>
              <a:t>Parallel scaling of common molecular dynamics software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344" r="-22344"/>
          <a:stretch>
            <a:fillRect/>
          </a:stretch>
        </p:blipFill>
        <p:spPr>
          <a:xfrm>
            <a:off x="0" y="1060449"/>
            <a:ext cx="9246560" cy="4993509"/>
          </a:xfrm>
        </p:spPr>
      </p:pic>
      <p:sp>
        <p:nvSpPr>
          <p:cNvPr id="5" name="TextBox 4"/>
          <p:cNvSpPr txBox="1"/>
          <p:nvPr/>
        </p:nvSpPr>
        <p:spPr>
          <a:xfrm>
            <a:off x="351303" y="6108011"/>
            <a:ext cx="696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/>
              <a:t>Antti-Pekka</a:t>
            </a:r>
            <a:r>
              <a:rPr lang="en-US" dirty="0"/>
              <a:t> </a:t>
            </a:r>
            <a:r>
              <a:rPr lang="en-US" dirty="0" err="1" smtClean="0"/>
              <a:t>Hynninen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and Michael F. </a:t>
            </a:r>
            <a:r>
              <a:rPr lang="en-US" dirty="0" smtClean="0"/>
              <a:t>Crowley, JCC 2014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3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568090"/>
          </a:xfrm>
        </p:spPr>
        <p:txBody>
          <a:bodyPr/>
          <a:lstStyle/>
          <a:p>
            <a:r>
              <a:rPr lang="en-US" sz="2400" dirty="0" smtClean="0"/>
              <a:t>Parallel scaling of common molecular dynamics software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1303" y="6108011"/>
            <a:ext cx="6961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/>
              <a:t>Antti-Pekka</a:t>
            </a:r>
            <a:r>
              <a:rPr lang="en-US" dirty="0"/>
              <a:t> </a:t>
            </a:r>
            <a:r>
              <a:rPr lang="en-US" dirty="0" err="1" smtClean="0"/>
              <a:t>Hynninen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and Michael F. </a:t>
            </a:r>
            <a:r>
              <a:rPr lang="en-US" dirty="0" smtClean="0"/>
              <a:t>Crowley, JCC 2014  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7724" r="-27724"/>
          <a:stretch>
            <a:fillRect/>
          </a:stretch>
        </p:blipFill>
        <p:spPr>
          <a:xfrm>
            <a:off x="0" y="1189171"/>
            <a:ext cx="8707423" cy="4702627"/>
          </a:xfrm>
        </p:spPr>
      </p:pic>
    </p:spTree>
    <p:extLst>
      <p:ext uri="{BB962C8B-B14F-4D97-AF65-F5344CB8AC3E}">
        <p14:creationId xmlns:p14="http://schemas.microsoft.com/office/powerpoint/2010/main" val="292569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professional (speed) 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AMBER 12 NVIDIA GPU ACCELERATION </a:t>
            </a:r>
            <a:r>
              <a:rPr lang="en-US" b="1" dirty="0" smtClean="0"/>
              <a:t>SUPPORT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2"/>
              </a:rPr>
              <a:t>http://ambermd.org/gpus/benchmarks.htm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885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959" y="342646"/>
            <a:ext cx="8420866" cy="980949"/>
          </a:xfrm>
        </p:spPr>
        <p:txBody>
          <a:bodyPr/>
          <a:lstStyle/>
          <a:p>
            <a:r>
              <a:rPr lang="en-US" sz="2400" dirty="0" smtClean="0"/>
              <a:t>Benchmarking scientific software that are not based on exactly the same algorithm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meaningful to compare speeds within a factor of 2, only ballpark comparisons make sense. </a:t>
            </a:r>
            <a:r>
              <a:rPr lang="en-US" sz="1800" dirty="0" smtClean="0"/>
              <a:t>Usually can get a factor of two by tweaks to compiler options, etc.</a:t>
            </a:r>
            <a:br>
              <a:rPr lang="en-US" sz="1800" dirty="0" smtClean="0"/>
            </a:br>
            <a:r>
              <a:rPr lang="en-US" dirty="0" smtClean="0"/>
              <a:t>Example: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87104"/>
            <a:ext cx="858520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49" y="5497468"/>
            <a:ext cx="855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 Aguilar and A.V. Onufriev, </a:t>
            </a:r>
            <a:r>
              <a:rPr lang="en-US" i="1" dirty="0"/>
              <a:t>Efficient Computation of the Total Solvation </a:t>
            </a:r>
            <a:r>
              <a:rPr lang="en-US" i="1" dirty="0" smtClean="0"/>
              <a:t>Energy</a:t>
            </a:r>
          </a:p>
          <a:p>
            <a:r>
              <a:rPr lang="en-US" i="1" dirty="0" smtClean="0"/>
              <a:t> </a:t>
            </a:r>
            <a:r>
              <a:rPr lang="en-US" i="1" dirty="0"/>
              <a:t>of Small Molecules via the R6 Generalized Born Model </a:t>
            </a:r>
            <a:r>
              <a:rPr lang="en-US" dirty="0">
                <a:hlinkClick r:id="rId3"/>
              </a:rPr>
              <a:t> </a:t>
            </a:r>
            <a:r>
              <a:rPr lang="en-US" u="sng" dirty="0">
                <a:hlinkClick r:id="rId3"/>
              </a:rPr>
              <a:t>J. Chem. Theory and Comput., 8 (7) (2012), 2404-2411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9143999" cy="760257"/>
          </a:xfrm>
        </p:spPr>
        <p:txBody>
          <a:bodyPr/>
          <a:lstStyle/>
          <a:p>
            <a:r>
              <a:rPr lang="en-US" sz="2400" dirty="0" smtClean="0"/>
              <a:t>Choosing appropriate software.  Options.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71034"/>
            <a:ext cx="8042276" cy="52154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your own from scratch.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your own with key bits from well-developed, professionally written libraries (e.g. LINPACK).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or modify somebody else’s – in-house.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professionally developed packages. Great for what it is designed for, hard to modify.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UNIX tools (e.g. shell scripting) to create a pipeline that executes existing pieces, including some of the above.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Each option has its pros and cons.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Different stages of the project may require different approaches. E.g. make no sense to spend a lot of time </a:t>
            </a:r>
            <a:br>
              <a:rPr lang="en-US" dirty="0" smtClean="0"/>
            </a:br>
            <a:r>
              <a:rPr lang="en-US" dirty="0" smtClean="0"/>
              <a:t>on #1 just to test out various algorithms.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7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1178"/>
            <a:ext cx="7832725" cy="703699"/>
          </a:xfrm>
        </p:spPr>
        <p:txBody>
          <a:bodyPr/>
          <a:lstStyle/>
          <a:p>
            <a:r>
              <a:rPr lang="en-US" sz="2400" dirty="0" smtClean="0"/>
              <a:t>Two key properties of scientific software/algorithm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216201" y="4416644"/>
            <a:ext cx="3704167" cy="461063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accuracy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2131073" y="2734858"/>
            <a:ext cx="3704167" cy="461063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speed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3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1178"/>
            <a:ext cx="7832725" cy="703699"/>
          </a:xfrm>
        </p:spPr>
        <p:txBody>
          <a:bodyPr/>
          <a:lstStyle/>
          <a:p>
            <a:r>
              <a:rPr lang="en-US" sz="2400" dirty="0" smtClean="0"/>
              <a:t>Two key properties of scientific software/algorithm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216201" y="4416644"/>
            <a:ext cx="3704167" cy="461063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accuracy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2131073" y="2734858"/>
            <a:ext cx="3704167" cy="461063"/>
          </a:xfrm>
          <a:prstGeom prst="rightArrow">
            <a:avLst/>
          </a:prstGeom>
          <a:solidFill>
            <a:schemeClr val="accent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speed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54834" y="1572150"/>
            <a:ext cx="3567898" cy="2640405"/>
            <a:chOff x="4454834" y="1572150"/>
            <a:chExt cx="3567898" cy="2640405"/>
          </a:xfrm>
        </p:grpSpPr>
        <p:sp>
          <p:nvSpPr>
            <p:cNvPr id="9" name="Freeform 8"/>
            <p:cNvSpPr/>
            <p:nvPr/>
          </p:nvSpPr>
          <p:spPr>
            <a:xfrm>
              <a:off x="4454834" y="1572150"/>
              <a:ext cx="3567898" cy="2640405"/>
            </a:xfrm>
            <a:custGeom>
              <a:avLst/>
              <a:gdLst>
                <a:gd name="connsiteX0" fmla="*/ 0 w 3567898"/>
                <a:gd name="connsiteY0" fmla="*/ 0 h 2640405"/>
                <a:gd name="connsiteX1" fmla="*/ 141103 w 3567898"/>
                <a:gd name="connsiteY1" fmla="*/ 705452 h 2640405"/>
                <a:gd name="connsiteX2" fmla="*/ 685359 w 3567898"/>
                <a:gd name="connsiteY2" fmla="*/ 1511682 h 2640405"/>
                <a:gd name="connsiteX3" fmla="*/ 1673082 w 3567898"/>
                <a:gd name="connsiteY3" fmla="*/ 2277602 h 2640405"/>
                <a:gd name="connsiteX4" fmla="*/ 3507426 w 3567898"/>
                <a:gd name="connsiteY4" fmla="*/ 2640405 h 2640405"/>
                <a:gd name="connsiteX5" fmla="*/ 3507426 w 3567898"/>
                <a:gd name="connsiteY5" fmla="*/ 2640405 h 2640405"/>
                <a:gd name="connsiteX6" fmla="*/ 3567898 w 3567898"/>
                <a:gd name="connsiteY6" fmla="*/ 2640405 h 2640405"/>
                <a:gd name="connsiteX7" fmla="*/ 3567898 w 3567898"/>
                <a:gd name="connsiteY7" fmla="*/ 2640405 h 264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67898" h="2640405">
                  <a:moveTo>
                    <a:pt x="0" y="0"/>
                  </a:moveTo>
                  <a:cubicBezTo>
                    <a:pt x="13438" y="226752"/>
                    <a:pt x="26877" y="453505"/>
                    <a:pt x="141103" y="705452"/>
                  </a:cubicBezTo>
                  <a:cubicBezTo>
                    <a:pt x="255329" y="957399"/>
                    <a:pt x="430029" y="1249657"/>
                    <a:pt x="685359" y="1511682"/>
                  </a:cubicBezTo>
                  <a:cubicBezTo>
                    <a:pt x="940689" y="1773707"/>
                    <a:pt x="1202738" y="2089482"/>
                    <a:pt x="1673082" y="2277602"/>
                  </a:cubicBezTo>
                  <a:cubicBezTo>
                    <a:pt x="2143426" y="2465722"/>
                    <a:pt x="3507426" y="2640405"/>
                    <a:pt x="3507426" y="2640405"/>
                  </a:cubicBezTo>
                  <a:lnTo>
                    <a:pt x="3507426" y="2640405"/>
                  </a:lnTo>
                  <a:lnTo>
                    <a:pt x="3567898" y="2640405"/>
                  </a:lnTo>
                  <a:lnTo>
                    <a:pt x="3567898" y="2640405"/>
                  </a:lnTo>
                </a:path>
              </a:pathLst>
            </a:cu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66655" y="3426481"/>
              <a:ext cx="11527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typical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54834" y="1874486"/>
            <a:ext cx="3358956" cy="2176823"/>
            <a:chOff x="4454834" y="1874486"/>
            <a:chExt cx="3358956" cy="2176823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4454834" y="1874486"/>
              <a:ext cx="2664600" cy="2176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631856" y="2136508"/>
              <a:ext cx="1181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Genius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873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795979" cy="738966"/>
          </a:xfrm>
        </p:spPr>
        <p:txBody>
          <a:bodyPr/>
          <a:lstStyle/>
          <a:p>
            <a:r>
              <a:rPr lang="en-US" dirty="0" smtClean="0"/>
              <a:t>Assessing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96300"/>
            <a:ext cx="8042276" cy="49907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Generally hard. </a:t>
            </a:r>
          </a:p>
          <a:p>
            <a:r>
              <a:rPr lang="en-US" dirty="0" smtClean="0"/>
              <a:t>Best – against experimental observations. </a:t>
            </a:r>
            <a:br>
              <a:rPr lang="en-US" dirty="0" smtClean="0"/>
            </a:br>
            <a:r>
              <a:rPr lang="en-US" dirty="0" smtClean="0"/>
              <a:t>Example: protein folding prediction against </a:t>
            </a:r>
            <a:br>
              <a:rPr lang="en-US" dirty="0" smtClean="0"/>
            </a:br>
            <a:r>
              <a:rPr lang="en-US" dirty="0" smtClean="0"/>
              <a:t>experimentally determined protein structures.</a:t>
            </a:r>
            <a:br>
              <a:rPr lang="en-US" dirty="0" smtClean="0"/>
            </a:br>
            <a:r>
              <a:rPr lang="en-US" dirty="0" smtClean="0"/>
              <a:t>RMS deviation from experiment.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Often hard: multivariable. Not every method </a:t>
            </a:r>
            <a:br>
              <a:rPr lang="en-US" dirty="0" smtClean="0"/>
            </a:br>
            <a:r>
              <a:rPr lang="en-US" dirty="0" smtClean="0"/>
              <a:t>predicts experimental outcome directly.</a:t>
            </a:r>
          </a:p>
          <a:p>
            <a:r>
              <a:rPr lang="en-US" dirty="0" smtClean="0"/>
              <a:t>By proxy, against “industry standard” methods of known  quality. The reference methods are often </a:t>
            </a:r>
            <a:br>
              <a:rPr lang="en-US" dirty="0" smtClean="0"/>
            </a:br>
            <a:r>
              <a:rPr lang="en-US" dirty="0" smtClean="0"/>
              <a:t>slower, but more accurate. </a:t>
            </a:r>
            <a:br>
              <a:rPr lang="en-US" dirty="0" smtClean="0"/>
            </a:br>
            <a:r>
              <a:rPr lang="en-US" dirty="0" smtClean="0"/>
              <a:t>Example: coarse-grained methods against full</a:t>
            </a:r>
            <a:br>
              <a:rPr lang="en-US" dirty="0" smtClean="0"/>
            </a:br>
            <a:r>
              <a:rPr lang="en-US" dirty="0" smtClean="0"/>
              <a:t>calculations. Monte Carlo against exhaustive 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8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Example: protein prediction by homology modeling to known proteins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5" y="1995421"/>
            <a:ext cx="3188713" cy="41129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402242" y="4897852"/>
            <a:ext cx="338648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02242" y="1995421"/>
            <a:ext cx="0" cy="29024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38219" y="4958319"/>
            <a:ext cx="4399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Similarity to a known protein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23" y="1572147"/>
            <a:ext cx="1697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accuracy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03818" y="2317913"/>
            <a:ext cx="2801909" cy="2358225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2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18032"/>
          </a:xfrm>
        </p:spPr>
        <p:txBody>
          <a:bodyPr/>
          <a:lstStyle/>
          <a:p>
            <a:r>
              <a:rPr lang="en-US" dirty="0" smtClean="0"/>
              <a:t>Comparing speeds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94740"/>
            <a:ext cx="8042276" cy="56760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Obviously, the new and the reference method must </a:t>
            </a:r>
            <a:br>
              <a:rPr lang="en-US" dirty="0" smtClean="0"/>
            </a:br>
            <a:r>
              <a:rPr lang="en-US" dirty="0" smtClean="0"/>
              <a:t>compute the same quantity. </a:t>
            </a:r>
          </a:p>
          <a:p>
            <a:r>
              <a:rPr lang="en-US" dirty="0" smtClean="0"/>
              <a:t>Ideally, compare at fixed accuracy. Hard. </a:t>
            </a:r>
            <a:br>
              <a:rPr lang="en-US" dirty="0" smtClean="0"/>
            </a:br>
            <a:r>
              <a:rPr lang="en-US" dirty="0" smtClean="0"/>
              <a:t>Sophisticated methods have complex accuracy/speed trade-offs, controlled by multiple parameters. Example: solve PDE via finite difference. Lattice spacing and order of the method</a:t>
            </a:r>
            <a:br>
              <a:rPr lang="en-US" dirty="0" smtClean="0"/>
            </a:br>
            <a:r>
              <a:rPr lang="en-US" dirty="0" smtClean="0"/>
              <a:t>control both accuracy and speed.  Have to be an </a:t>
            </a:r>
            <a:br>
              <a:rPr lang="en-US" dirty="0" smtClean="0"/>
            </a:br>
            <a:r>
              <a:rPr lang="en-US" dirty="0" smtClean="0"/>
              <a:t>expert, ideally the developer. </a:t>
            </a:r>
          </a:p>
          <a:p>
            <a:r>
              <a:rPr lang="en-US" dirty="0" smtClean="0"/>
              <a:t>Relatively easy: compare two methods by setting </a:t>
            </a:r>
            <a:br>
              <a:rPr lang="en-US" dirty="0" smtClean="0"/>
            </a:br>
            <a:r>
              <a:rPr lang="en-US" dirty="0" smtClean="0"/>
              <a:t>parameters to their recommended defaults.</a:t>
            </a:r>
            <a:endParaRPr lang="en-US" dirty="0"/>
          </a:p>
          <a:p>
            <a:r>
              <a:rPr lang="en-US" dirty="0" smtClean="0"/>
              <a:t>A set of benchmarks that everyone recognizes. </a:t>
            </a:r>
            <a:br>
              <a:rPr lang="en-US" dirty="0" smtClean="0"/>
            </a:br>
            <a:r>
              <a:rPr lang="en-US" dirty="0" smtClean="0"/>
              <a:t>For example: LINPACK benchmarks for testing </a:t>
            </a:r>
            <a:br>
              <a:rPr lang="en-US" dirty="0" smtClean="0"/>
            </a:br>
            <a:r>
              <a:rPr lang="en-US" dirty="0" smtClean="0"/>
              <a:t>supercomputers.</a:t>
            </a:r>
          </a:p>
        </p:txBody>
      </p:sp>
    </p:spTree>
    <p:extLst>
      <p:ext uri="{BB962C8B-B14F-4D97-AF65-F5344CB8AC3E}">
        <p14:creationId xmlns:p14="http://schemas.microsoft.com/office/powerpoint/2010/main" val="86115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supercomputers: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219289" cy="5071358"/>
          </a:xfrm>
        </p:spPr>
        <p:txBody>
          <a:bodyPr/>
          <a:lstStyle/>
          <a:p>
            <a:r>
              <a:rPr lang="en-US" dirty="0" smtClean="0"/>
              <a:t>Solve </a:t>
            </a:r>
            <a:r>
              <a:rPr lang="en-US" b="1" dirty="0" smtClean="0"/>
              <a:t>Ax = b  </a:t>
            </a:r>
            <a:r>
              <a:rPr lang="en-US" dirty="0" smtClean="0"/>
              <a:t>using a version of Gaussian elimination</a:t>
            </a:r>
          </a:p>
          <a:p>
            <a:r>
              <a:rPr lang="en-US" dirty="0" smtClean="0"/>
              <a:t>A = random, non-sparse </a:t>
            </a:r>
            <a:r>
              <a:rPr lang="en-US" dirty="0" err="1" smtClean="0"/>
              <a:t>NxN</a:t>
            </a:r>
            <a:r>
              <a:rPr lang="en-US" dirty="0" smtClean="0"/>
              <a:t> matrix, entries between [-1, 1]. So is </a:t>
            </a:r>
            <a:r>
              <a:rPr lang="en-US" b="1" dirty="0" smtClean="0"/>
              <a:t>b.</a:t>
            </a:r>
          </a:p>
          <a:p>
            <a:r>
              <a:rPr lang="en-US" b="1" dirty="0"/>
              <a:t> </a:t>
            </a:r>
            <a:r>
              <a:rPr lang="en-US" dirty="0" smtClean="0"/>
              <a:t>Expected compute time = O(N^3). Obviously, </a:t>
            </a:r>
            <a:br>
              <a:rPr lang="en-US" dirty="0" smtClean="0"/>
            </a:br>
            <a:r>
              <a:rPr lang="en-US" dirty="0" smtClean="0"/>
              <a:t>need to test various n, usually spanning at least </a:t>
            </a:r>
            <a:br>
              <a:rPr lang="en-US" dirty="0" smtClean="0"/>
            </a:br>
            <a:r>
              <a:rPr lang="en-US" dirty="0" smtClean="0"/>
              <a:t>an order of magnitude. </a:t>
            </a:r>
          </a:p>
          <a:p>
            <a:r>
              <a:rPr lang="en-US" dirty="0" smtClean="0"/>
              <a:t>Test speed as a function of # of CPUs used </a:t>
            </a:r>
            <a:br>
              <a:rPr lang="en-US" dirty="0" smtClean="0"/>
            </a:br>
            <a:r>
              <a:rPr lang="en-US" dirty="0" smtClean="0"/>
              <a:t>AND the size of the problem </a:t>
            </a:r>
            <a:r>
              <a:rPr lang="en-US" b="1" dirty="0" smtClean="0"/>
              <a:t>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Maintain fixed accuracy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93" y="6015583"/>
            <a:ext cx="7670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18810"/>
          </a:xfrm>
        </p:spPr>
        <p:txBody>
          <a:bodyPr/>
          <a:lstStyle/>
          <a:p>
            <a:r>
              <a:rPr lang="en-US" sz="3600" dirty="0" smtClean="0"/>
              <a:t>Testing </a:t>
            </a:r>
            <a:r>
              <a:rPr lang="en-US" sz="3600" dirty="0" smtClean="0"/>
              <a:t>supercomputers: scaling</a:t>
            </a:r>
            <a:endParaRPr lang="en-US" sz="3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55289" y="5099409"/>
            <a:ext cx="6636262" cy="40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55289" y="1148879"/>
            <a:ext cx="0" cy="3950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04580" y="4676137"/>
            <a:ext cx="300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 of compute units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55289" y="1148879"/>
            <a:ext cx="3192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Speed </a:t>
            </a:r>
            <a:r>
              <a:rPr lang="en-US" sz="1600" dirty="0" smtClean="0"/>
              <a:t>(appropriate units)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55289" y="1471371"/>
            <a:ext cx="5442557" cy="362803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683615">
            <a:off x="4753465" y="1914803"/>
            <a:ext cx="225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linear scaling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75439" y="5280809"/>
            <a:ext cx="716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 2	4	8	16	32	64	128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955289" y="1563278"/>
            <a:ext cx="7179832" cy="3496151"/>
            <a:chOff x="1955289" y="1563278"/>
            <a:chExt cx="7179832" cy="3496151"/>
          </a:xfrm>
        </p:grpSpPr>
        <p:sp>
          <p:nvSpPr>
            <p:cNvPr id="16" name="Freeform 15"/>
            <p:cNvSpPr/>
            <p:nvPr/>
          </p:nvSpPr>
          <p:spPr>
            <a:xfrm>
              <a:off x="1955289" y="1794195"/>
              <a:ext cx="7014852" cy="3265234"/>
            </a:xfrm>
            <a:custGeom>
              <a:avLst/>
              <a:gdLst>
                <a:gd name="connsiteX0" fmla="*/ 0 w 7014852"/>
                <a:gd name="connsiteY0" fmla="*/ 3265234 h 3265234"/>
                <a:gd name="connsiteX1" fmla="*/ 4091997 w 7014852"/>
                <a:gd name="connsiteY1" fmla="*/ 886853 h 3265234"/>
                <a:gd name="connsiteX2" fmla="*/ 4091997 w 7014852"/>
                <a:gd name="connsiteY2" fmla="*/ 886853 h 3265234"/>
                <a:gd name="connsiteX3" fmla="*/ 5442557 w 7014852"/>
                <a:gd name="connsiteY3" fmla="*/ 362803 h 3265234"/>
                <a:gd name="connsiteX4" fmla="*/ 7014852 w 7014852"/>
                <a:gd name="connsiteY4" fmla="*/ 0 h 326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4852" h="3265234">
                  <a:moveTo>
                    <a:pt x="0" y="3265234"/>
                  </a:moveTo>
                  <a:lnTo>
                    <a:pt x="4091997" y="886853"/>
                  </a:lnTo>
                  <a:lnTo>
                    <a:pt x="4091997" y="886853"/>
                  </a:lnTo>
                  <a:cubicBezTo>
                    <a:pt x="4317090" y="799511"/>
                    <a:pt x="4955414" y="510612"/>
                    <a:pt x="5442557" y="362803"/>
                  </a:cubicBezTo>
                  <a:cubicBezTo>
                    <a:pt x="5929700" y="214994"/>
                    <a:pt x="7014852" y="0"/>
                    <a:pt x="7014852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 rot="20064684">
              <a:off x="6327779" y="1563278"/>
              <a:ext cx="28073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r</a:t>
              </a:r>
              <a:r>
                <a:rPr lang="en-US" dirty="0" smtClean="0">
                  <a:solidFill>
                    <a:srgbClr val="0000FF"/>
                  </a:solidFill>
                </a:rPr>
                <a:t>ealistic, larger problem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66562" y="2520753"/>
            <a:ext cx="7110644" cy="2519032"/>
            <a:chOff x="1966562" y="2520753"/>
            <a:chExt cx="7110644" cy="2519032"/>
          </a:xfrm>
        </p:grpSpPr>
        <p:sp>
          <p:nvSpPr>
            <p:cNvPr id="15" name="TextBox 14"/>
            <p:cNvSpPr txBox="1"/>
            <p:nvPr/>
          </p:nvSpPr>
          <p:spPr>
            <a:xfrm rot="20064684">
              <a:off x="5893882" y="3140653"/>
              <a:ext cx="1047695" cy="3693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realistic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1966562" y="2683788"/>
              <a:ext cx="7087816" cy="2355997"/>
            </a:xfrm>
            <a:custGeom>
              <a:avLst/>
              <a:gdLst>
                <a:gd name="connsiteX0" fmla="*/ 0 w 7087816"/>
                <a:gd name="connsiteY0" fmla="*/ 2355997 h 2355997"/>
                <a:gd name="connsiteX1" fmla="*/ 1905106 w 7087816"/>
                <a:gd name="connsiteY1" fmla="*/ 1249703 h 2355997"/>
                <a:gd name="connsiteX2" fmla="*/ 3175178 w 7087816"/>
                <a:gd name="connsiteY2" fmla="*/ 635095 h 2355997"/>
                <a:gd name="connsiteX3" fmla="*/ 4588644 w 7087816"/>
                <a:gd name="connsiteY3" fmla="*/ 184382 h 2355997"/>
                <a:gd name="connsiteX4" fmla="*/ 5551440 w 7087816"/>
                <a:gd name="connsiteY4" fmla="*/ 61461 h 2355997"/>
                <a:gd name="connsiteX5" fmla="*/ 6247930 w 7087816"/>
                <a:gd name="connsiteY5" fmla="*/ 40974 h 2355997"/>
                <a:gd name="connsiteX6" fmla="*/ 7087816 w 7087816"/>
                <a:gd name="connsiteY6" fmla="*/ 0 h 2355997"/>
                <a:gd name="connsiteX7" fmla="*/ 7087816 w 7087816"/>
                <a:gd name="connsiteY7" fmla="*/ 0 h 235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87816" h="2355997">
                  <a:moveTo>
                    <a:pt x="0" y="2355997"/>
                  </a:moveTo>
                  <a:cubicBezTo>
                    <a:pt x="687955" y="1946258"/>
                    <a:pt x="1375910" y="1536520"/>
                    <a:pt x="1905106" y="1249703"/>
                  </a:cubicBezTo>
                  <a:cubicBezTo>
                    <a:pt x="2434302" y="962886"/>
                    <a:pt x="2727922" y="812648"/>
                    <a:pt x="3175178" y="635095"/>
                  </a:cubicBezTo>
                  <a:cubicBezTo>
                    <a:pt x="3622434" y="457542"/>
                    <a:pt x="4192600" y="279988"/>
                    <a:pt x="4588644" y="184382"/>
                  </a:cubicBezTo>
                  <a:cubicBezTo>
                    <a:pt x="4984688" y="88776"/>
                    <a:pt x="5274892" y="85362"/>
                    <a:pt x="5551440" y="61461"/>
                  </a:cubicBezTo>
                  <a:cubicBezTo>
                    <a:pt x="5827988" y="37560"/>
                    <a:pt x="6247930" y="40974"/>
                    <a:pt x="6247930" y="40974"/>
                  </a:cubicBezTo>
                  <a:lnTo>
                    <a:pt x="7087816" y="0"/>
                  </a:lnTo>
                  <a:lnTo>
                    <a:pt x="7087816" y="0"/>
                  </a:lnTo>
                </a:path>
              </a:pathLst>
            </a:cu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1975439" y="2520753"/>
              <a:ext cx="7101767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18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184</TotalTime>
  <Words>472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Breeze</vt:lpstr>
      <vt:lpstr>Evaluating scientific software</vt:lpstr>
      <vt:lpstr>Choosing appropriate software.  Options.</vt:lpstr>
      <vt:lpstr>Two key properties of scientific software/algorithm</vt:lpstr>
      <vt:lpstr>Two key properties of scientific software/algorithm</vt:lpstr>
      <vt:lpstr>Assessing accuracy</vt:lpstr>
      <vt:lpstr>Example: protein prediction by homology modeling to known proteins</vt:lpstr>
      <vt:lpstr>Comparing speeds </vt:lpstr>
      <vt:lpstr>Testing supercomputers:</vt:lpstr>
      <vt:lpstr>Testing supercomputers: scaling</vt:lpstr>
      <vt:lpstr>Problem scaling with # of processors. </vt:lpstr>
      <vt:lpstr>Parallel scaling of common molecular dynamics software</vt:lpstr>
      <vt:lpstr>Parallel scaling of common molecular dynamics software</vt:lpstr>
      <vt:lpstr>Example of professional (speed) benchmarking</vt:lpstr>
      <vt:lpstr>Benchmarking scientific software that are not based on exactly the same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scientific software</dc:title>
  <dc:creator>Alexey</dc:creator>
  <cp:lastModifiedBy>Alexey</cp:lastModifiedBy>
  <cp:revision>16</cp:revision>
  <dcterms:created xsi:type="dcterms:W3CDTF">2013-03-05T04:16:07Z</dcterms:created>
  <dcterms:modified xsi:type="dcterms:W3CDTF">2015-04-08T05:40:57Z</dcterms:modified>
</cp:coreProperties>
</file>