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61" r:id="rId3"/>
    <p:sldId id="297" r:id="rId4"/>
    <p:sldId id="257" r:id="rId5"/>
    <p:sldId id="289" r:id="rId6"/>
    <p:sldId id="292" r:id="rId7"/>
    <p:sldId id="293" r:id="rId8"/>
    <p:sldId id="294" r:id="rId9"/>
    <p:sldId id="296" r:id="rId10"/>
    <p:sldId id="270" r:id="rId11"/>
    <p:sldId id="272" r:id="rId12"/>
    <p:sldId id="271" r:id="rId13"/>
    <p:sldId id="290" r:id="rId14"/>
    <p:sldId id="291" r:id="rId15"/>
    <p:sldId id="295" r:id="rId16"/>
    <p:sldId id="273" r:id="rId17"/>
    <p:sldId id="304" r:id="rId18"/>
    <p:sldId id="299" r:id="rId19"/>
    <p:sldId id="298" r:id="rId20"/>
    <p:sldId id="302" r:id="rId21"/>
    <p:sldId id="300" r:id="rId22"/>
    <p:sldId id="274" r:id="rId23"/>
    <p:sldId id="275" r:id="rId24"/>
    <p:sldId id="276" r:id="rId25"/>
    <p:sldId id="266" r:id="rId26"/>
    <p:sldId id="288" r:id="rId27"/>
    <p:sldId id="278" r:id="rId28"/>
    <p:sldId id="263" r:id="rId29"/>
    <p:sldId id="265" r:id="rId30"/>
    <p:sldId id="268" r:id="rId31"/>
    <p:sldId id="269" r:id="rId32"/>
    <p:sldId id="258" r:id="rId33"/>
    <p:sldId id="277" r:id="rId34"/>
    <p:sldId id="303" r:id="rId35"/>
    <p:sldId id="284" r:id="rId36"/>
    <p:sldId id="285" r:id="rId37"/>
    <p:sldId id="286" r:id="rId38"/>
    <p:sldId id="306" r:id="rId39"/>
    <p:sldId id="259" r:id="rId40"/>
    <p:sldId id="279" r:id="rId41"/>
    <p:sldId id="280" r:id="rId42"/>
    <p:sldId id="281" r:id="rId43"/>
    <p:sldId id="282" r:id="rId44"/>
    <p:sldId id="283" r:id="rId45"/>
    <p:sldId id="260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3910" autoAdjust="0"/>
  </p:normalViewPr>
  <p:slideViewPr>
    <p:cSldViewPr snapToGrid="0">
      <p:cViewPr varScale="1">
        <p:scale>
          <a:sx n="107" d="100"/>
          <a:sy n="107" d="100"/>
        </p:scale>
        <p:origin x="2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74D96-96E3-4D3B-A9AE-8290CFFF463C}" type="datetimeFigureOut">
              <a:rPr lang="en-US" smtClean="0"/>
              <a:t>4/29/19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427FA-20D2-442E-97C9-D5D4EF02F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0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9pPr>
          </a:lstStyle>
          <a:p>
            <a:pPr>
              <a:buClrTx/>
              <a:buFontTx/>
              <a:buNone/>
            </a:pPr>
            <a:fld id="{3CE692F5-99D2-4388-AAB9-A37A29C1D497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150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382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9pPr>
          </a:lstStyle>
          <a:p>
            <a:pPr>
              <a:buClrTx/>
              <a:buFontTx/>
              <a:buNone/>
            </a:pPr>
            <a:fld id="{67C6F80C-E2EF-49FD-95AB-43E635E11995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7412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854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070B3B-5BB8-4964-9180-5CC54FAD95B2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941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6830A6-330A-4386-BB3B-8C4455AA2AE6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263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A9BF91-E23A-4077-BBCF-30E61A997BB2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482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82F1A1-54EA-4B85-B715-8A7746348B6C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cs typeface="Bitstream Vera Sans" charset="0"/>
              </a:rPr>
              <a:t>Despite tremendous advances in technology we still don’t fully understand many biological processes – at the most fundamental atomic level.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cs typeface="Bitstream Vera Sans" charset="0"/>
              </a:rPr>
              <a:t>As a result, even after spending billions of dollars and decades of research,</a:t>
            </a:r>
            <a:br>
              <a:rPr lang="en-US" altLang="en-US">
                <a:cs typeface="Bitstream Vera Sans" charset="0"/>
              </a:rPr>
            </a:br>
            <a:r>
              <a:rPr lang="en-US" altLang="en-US">
                <a:cs typeface="Bitstream Vera Sans" charset="0"/>
              </a:rPr>
              <a:t>we still don’t have a cure or even satisfactory treatments for many diseases,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11B1A046-6B03-44EB-ABEB-5CB33AA780FA}" type="slidenum">
              <a:rPr lang="en-US" altLang="en-US" sz="1200">
                <a:latin typeface="Times New Roman" panose="02020603050405020304" pitchFamily="18" charset="0"/>
                <a:cs typeface="Bitstream Vera Sans" charset="0"/>
              </a:rPr>
              <a:pPr algn="r">
                <a:buClrTx/>
                <a:buFontTx/>
                <a:buNone/>
              </a:pPr>
              <a:t>37</a:t>
            </a:fld>
            <a:endParaRPr lang="en-US" altLang="en-US" sz="1200">
              <a:latin typeface="Times New Roman" panose="02020603050405020304" pitchFamily="18" charset="0"/>
              <a:cs typeface="Bitstream Ver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616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82F1A1-54EA-4B85-B715-8A7746348B6C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cs typeface="Bitstream Vera Sans" charset="0"/>
              </a:rPr>
              <a:t>Despite tremendous advances in technology we still don’t fully understand many biological processes – at the most fundamental atomic level.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cs typeface="Bitstream Vera Sans" charset="0"/>
              </a:rPr>
              <a:t>As a result, even after spending billions of dollars and decades of research,</a:t>
            </a:r>
            <a:br>
              <a:rPr lang="en-US" altLang="en-US">
                <a:cs typeface="Bitstream Vera Sans" charset="0"/>
              </a:rPr>
            </a:br>
            <a:r>
              <a:rPr lang="en-US" altLang="en-US">
                <a:cs typeface="Bitstream Vera Sans" charset="0"/>
              </a:rPr>
              <a:t>we still don’t have a cure or even satisfactory treatments for many diseases,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11B1A046-6B03-44EB-ABEB-5CB33AA780FA}" type="slidenum">
              <a:rPr lang="en-US" altLang="en-US" sz="1200">
                <a:latin typeface="Times New Roman" panose="02020603050405020304" pitchFamily="18" charset="0"/>
                <a:cs typeface="Bitstream Vera Sans" charset="0"/>
              </a:rPr>
              <a:pPr algn="r">
                <a:buClrTx/>
                <a:buFontTx/>
                <a:buNone/>
              </a:pPr>
              <a:t>38</a:t>
            </a:fld>
            <a:endParaRPr lang="en-US" altLang="en-US" sz="1200">
              <a:latin typeface="Times New Roman" panose="02020603050405020304" pitchFamily="18" charset="0"/>
              <a:cs typeface="Bitstream Ver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793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044D93-3128-4F67-B307-21B7367ACB45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1200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37D6E0-CCC1-460C-8F07-92E9CFAB0641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706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4601DE-CD5A-42F8-BEC7-FA35201777D3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2108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74CF8C-0F3E-4DAF-A3BC-DF7F9FE09D3D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09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9pPr>
          </a:lstStyle>
          <a:p>
            <a:pPr>
              <a:buClrTx/>
              <a:buFontTx/>
              <a:buNone/>
            </a:pPr>
            <a:fld id="{E1C992E5-C45D-4215-87C0-D57478775C6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5604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9934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8734CC-9886-4748-9C38-EEB51E4BBA8D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245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9pPr>
          </a:lstStyle>
          <a:p>
            <a:pPr>
              <a:buClrTx/>
              <a:buFontTx/>
              <a:buNone/>
            </a:pPr>
            <a:fld id="{FADF74FB-AC27-4375-855E-1A03BF44EE7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3556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848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9pPr>
          </a:lstStyle>
          <a:p>
            <a:pPr>
              <a:buClrTx/>
              <a:buFontTx/>
              <a:buNone/>
            </a:pPr>
            <a:fld id="{3B278F8F-7D77-4CB9-B3AE-E013557899E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7652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2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9pPr>
          </a:lstStyle>
          <a:p>
            <a:pPr>
              <a:buClrTx/>
              <a:buFontTx/>
              <a:buNone/>
            </a:pPr>
            <a:fld id="{F299D650-B45F-4BAD-99E6-7B8C8B527DF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3796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627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5AB18BF-7E66-43D9-9436-69C2D71E16E0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289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C5557F-E838-46F1-99FB-9908965FDE31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969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7A99BA-3890-49F5-B0F4-2188C5846FF6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51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9pPr>
          </a:lstStyle>
          <a:p>
            <a:pPr>
              <a:buClrTx/>
              <a:buFontTx/>
              <a:buNone/>
            </a:pPr>
            <a:fld id="{E7EFB8E0-4B19-4387-B337-EB32ECCAA31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64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930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3087-08ED-47F5-9366-AD260F82A1EA}" type="datetime1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04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FCDC-D200-4D9E-BE47-A3D2A9472E64}" type="datetime1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5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450A-2DD4-40D6-93C5-EA15B24E3AF0}" type="datetime1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8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C3F88-170B-4666-85EB-B53D82EC070B}" type="datetime1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88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7D0F-3F6F-4706-9A2F-389293E958AE}" type="datetime1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79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3BF2-56E4-4340-91F8-871A3C59CCC5}" type="datetime1">
              <a:rPr lang="en-US" smtClean="0"/>
              <a:t>4/29/19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3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EF84-F330-4ED6-A073-2595B1EA3346}" type="datetime1">
              <a:rPr lang="en-US" smtClean="0"/>
              <a:t>4/29/19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03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256B-E9D7-4F9F-BC7D-BA480B5EC231}" type="datetime1">
              <a:rPr lang="en-US" smtClean="0"/>
              <a:t>4/29/19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7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2A43-6EAA-496D-9264-9527B7DB56A7}" type="datetime1">
              <a:rPr lang="en-US" smtClean="0"/>
              <a:t>4/29/19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0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8437A67-90C6-411B-8782-22661D8E7ED5}" type="datetime1">
              <a:rPr lang="en-US" smtClean="0"/>
              <a:t>4/29/19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4A55DD-9789-4E6F-B0CC-9B0C79976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63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8A6F-4D98-4AE0-8084-52FD4A798CFA}" type="datetime1">
              <a:rPr lang="en-US" smtClean="0"/>
              <a:t>4/29/19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18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07273AE-A8B6-48E2-999C-06A75E7681C8}" type="datetime1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84A55DD-9789-4E6F-B0CC-9B0C79976C7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79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8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err0r.wordpress.com/2010/12/03/parallel-computing-using-the-gpu-tutorial-1-getting-started/" TargetMode="External"/><Relationship Id="rId2" Type="http://schemas.openxmlformats.org/officeDocument/2006/relationships/hyperlink" Target="https://devblogs.nvidia.com/even-easier-introduction-cud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.nvidia.com/cuda-zon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503" y="1549572"/>
            <a:ext cx="10058400" cy="209608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6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Graphics Processing Unit (GPU) revolution</a:t>
            </a:r>
            <a:br>
              <a:rPr lang="en-US" altLang="en-US" sz="6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6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745" y="4392118"/>
            <a:ext cx="11647358" cy="185878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Lecture: Vartan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Kesiz-Abnousi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CS/Math 4414: Issues in Scientific Computing 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Alexey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onufriev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1</a:t>
            </a:fld>
            <a:endParaRPr lang="en-US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136" y="17708"/>
            <a:ext cx="1531864" cy="153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782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1524000" y="1271589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fld id="{425F6958-0CAF-4341-9D1F-6BABE45929FB}" type="slidenum">
              <a:rPr lang="en-US" altLang="en-US" sz="1200" b="1">
                <a:solidFill>
                  <a:srgbClr val="FFFFFF"/>
                </a:solidFill>
                <a:latin typeface="Times New Roman" panose="02020603050405020304" pitchFamily="18" charset="0"/>
              </a:rPr>
              <a:pPr algn="ctr" eaLnBrk="1" hangingPunct="1">
                <a:lnSpc>
                  <a:spcPct val="80000"/>
                </a:lnSpc>
                <a:buClrTx/>
                <a:buFontTx/>
                <a:buNone/>
              </a:pPr>
              <a:t>10</a:t>
            </a:fld>
            <a:endParaRPr lang="en-US" altLang="en-US" sz="12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11542"/>
            <a:ext cx="8787618" cy="960047"/>
          </a:xfrm>
        </p:spPr>
        <p:txBody>
          <a:bodyPr>
            <a:no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Instruction level parallelism (ILP)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76" y="1789026"/>
            <a:ext cx="7511999" cy="424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579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1524000" y="1271589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fld id="{3063596B-BBBB-489C-88CD-0B6B36097203}" type="slidenum">
              <a:rPr lang="en-US" altLang="en-US" sz="1200" b="1">
                <a:solidFill>
                  <a:srgbClr val="FFFFFF"/>
                </a:solidFill>
                <a:latin typeface="Times New Roman" panose="02020603050405020304" pitchFamily="18" charset="0"/>
              </a:rPr>
              <a:pPr algn="ctr" eaLnBrk="1" hangingPunct="1">
                <a:lnSpc>
                  <a:spcPct val="80000"/>
                </a:lnSpc>
                <a:buClrTx/>
                <a:buFontTx/>
                <a:buNone/>
              </a:pPr>
              <a:t>11</a:t>
            </a:fld>
            <a:endParaRPr lang="en-US" altLang="en-US" sz="12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595950" y="0"/>
            <a:ext cx="7023100" cy="755968"/>
          </a:xfrm>
        </p:spPr>
        <p:txBody>
          <a:bodyPr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Application level parallelism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730" y="988141"/>
            <a:ext cx="5689541" cy="525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007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1524000" y="1271589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fld id="{F7CCCE8F-2753-417D-A36C-F926AC25056E}" type="slidenum">
              <a:rPr lang="en-US" altLang="en-US" sz="1200" b="1">
                <a:solidFill>
                  <a:srgbClr val="FFFFFF"/>
                </a:solidFill>
                <a:latin typeface="Times New Roman" panose="02020603050405020304" pitchFamily="18" charset="0"/>
              </a:rPr>
              <a:pPr algn="ctr" eaLnBrk="1" hangingPunct="1">
                <a:lnSpc>
                  <a:spcPct val="80000"/>
                </a:lnSpc>
                <a:buClrTx/>
                <a:buFontTx/>
                <a:buNone/>
              </a:pPr>
              <a:t>12</a:t>
            </a:fld>
            <a:endParaRPr lang="en-US" altLang="en-US" sz="12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326" y="384640"/>
            <a:ext cx="9088072" cy="1009186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Limitations of instruction level parallelism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1055076" y="2124221"/>
            <a:ext cx="10649243" cy="284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9pPr>
          </a:lstStyle>
          <a:p>
            <a:pPr>
              <a:spcBef>
                <a:spcPts val="700"/>
              </a:spcBef>
              <a:buSzPct val="45000"/>
              <a:buFont typeface="Wingdings" panose="05000000000000000000" pitchFamily="2" charset="2"/>
              <a:buChar char=""/>
            </a:pP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Pentium 4 has a 20 stage pipeline</a:t>
            </a:r>
          </a:p>
          <a:p>
            <a:pPr>
              <a:spcBef>
                <a:spcPts val="700"/>
              </a:spcBef>
              <a:buSzPct val="45000"/>
              <a:buFont typeface="Wingdings" panose="05000000000000000000" pitchFamily="2" charset="2"/>
              <a:buChar char=""/>
            </a:pP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Typically every 5</a:t>
            </a:r>
            <a:r>
              <a:rPr lang="en-US" altLang="en-US" sz="2800" baseline="3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or 6</a:t>
            </a:r>
            <a:r>
              <a:rPr lang="en-US" altLang="en-US" sz="2800" baseline="3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instruction is a branch instruction – longer pipelines have a larger branch </a:t>
            </a:r>
            <a:r>
              <a:rPr lang="en-US" alt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mis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-prediction penalty</a:t>
            </a:r>
          </a:p>
          <a:p>
            <a:pPr>
              <a:spcBef>
                <a:spcPts val="700"/>
              </a:spcBef>
              <a:buSzPct val="45000"/>
              <a:buFont typeface="Wingdings" panose="05000000000000000000" pitchFamily="2" charset="2"/>
              <a:buChar char=""/>
            </a:pPr>
            <a:r>
              <a:rPr lang="en-US" alt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Different instructions require different number of clock cycles which occur at different frequencies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50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728" y="28937"/>
            <a:ext cx="6736111" cy="630152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41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524" y="0"/>
            <a:ext cx="8285275" cy="624008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91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Software must be written to be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parallel to see performance gains.</a:t>
            </a: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more free lunch for software</a:t>
            </a: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developers.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6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1524000" y="1271589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fld id="{99009655-B9AF-4726-BD56-A72BA93520AE}" type="slidenum">
              <a:rPr lang="en-US" altLang="en-US" sz="1200" b="1">
                <a:solidFill>
                  <a:srgbClr val="FFFFFF"/>
                </a:solidFill>
                <a:latin typeface="Times New Roman" panose="02020603050405020304" pitchFamily="18" charset="0"/>
              </a:rPr>
              <a:pPr algn="ctr" eaLnBrk="1" hangingPunct="1">
                <a:lnSpc>
                  <a:spcPct val="80000"/>
                </a:lnSpc>
                <a:buClrTx/>
                <a:buFontTx/>
                <a:buNone/>
              </a:pPr>
              <a:t>16</a:t>
            </a:fld>
            <a:endParaRPr lang="en-US" altLang="en-US" sz="12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1" y="-41275"/>
            <a:ext cx="8150225" cy="1528763"/>
          </a:xfrm>
        </p:spPr>
        <p:txBody>
          <a:bodyPr>
            <a:norm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Application level parallelism -  implementation models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385" y="2023672"/>
            <a:ext cx="3953133" cy="271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69" y="1776414"/>
            <a:ext cx="4021138" cy="360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1790700" y="5025074"/>
            <a:ext cx="2462213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Shared address space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(</a:t>
            </a:r>
            <a:r>
              <a:rPr lang="en-US" altLang="en-US" b="1" dirty="0" err="1">
                <a:solidFill>
                  <a:srgbClr val="000000"/>
                </a:solidFill>
              </a:rPr>
              <a:t>OpenMP</a:t>
            </a:r>
            <a:r>
              <a:rPr lang="en-US" altLang="en-US" b="1" dirty="0">
                <a:solidFill>
                  <a:srgbClr val="000000"/>
                </a:solidFill>
              </a:rPr>
              <a:t>)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b="1" dirty="0" err="1">
                <a:solidFill>
                  <a:srgbClr val="000000"/>
                </a:solidFill>
              </a:rPr>
              <a:t>HokieOne</a:t>
            </a:r>
            <a:r>
              <a:rPr lang="en-US" altLang="en-US" b="1" dirty="0">
                <a:solidFill>
                  <a:srgbClr val="000000"/>
                </a:solidFill>
              </a:rPr>
              <a:t>: 492 cores</a:t>
            </a: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6277769" y="5378607"/>
            <a:ext cx="4021138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Message Passing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(MPI)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b="1" dirty="0" err="1">
                <a:solidFill>
                  <a:srgbClr val="000000"/>
                </a:solidFill>
              </a:rPr>
              <a:t>HokieSpeed</a:t>
            </a:r>
            <a:r>
              <a:rPr lang="en-US" altLang="en-US" b="1" dirty="0">
                <a:solidFill>
                  <a:srgbClr val="000000"/>
                </a:solidFill>
              </a:rPr>
              <a:t>: 2448 cores (204 nodes)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354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364" y="174411"/>
            <a:ext cx="10058400" cy="834275"/>
          </a:xfrm>
        </p:spPr>
        <p:txBody>
          <a:bodyPr/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When Parallel Computing Fails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34" y="1120878"/>
            <a:ext cx="8090966" cy="50907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" y="2751857"/>
            <a:ext cx="4611262" cy="92049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42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05" y="154744"/>
            <a:ext cx="10802947" cy="623311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4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303" y="0"/>
            <a:ext cx="8967020" cy="625468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4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806" y="202197"/>
            <a:ext cx="9495692" cy="965421"/>
          </a:xfrm>
        </p:spPr>
        <p:txBody>
          <a:bodyPr/>
          <a:lstStyle/>
          <a:p>
            <a:pPr algn="ctr"/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</a:rPr>
              <a:t>Outline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09563" indent="-309563">
              <a:buClr>
                <a:srgbClr val="DD8047"/>
              </a:buClr>
              <a:buSzPct val="45000"/>
              <a:buFont typeface="Wingdings" panose="05000000000000000000" pitchFamily="2" charset="2"/>
              <a:buChar char=""/>
              <a:tabLst>
                <a:tab pos="309563" algn="l"/>
                <a:tab pos="422275" algn="l"/>
                <a:tab pos="879475" algn="l"/>
                <a:tab pos="1336675" algn="l"/>
                <a:tab pos="1793875" algn="l"/>
                <a:tab pos="2251075" algn="l"/>
                <a:tab pos="2708275" algn="l"/>
                <a:tab pos="3165475" algn="l"/>
                <a:tab pos="3622675" algn="l"/>
                <a:tab pos="4079875" algn="l"/>
                <a:tab pos="4537075" algn="l"/>
                <a:tab pos="4994275" algn="l"/>
                <a:tab pos="5451475" algn="l"/>
                <a:tab pos="5908675" algn="l"/>
                <a:tab pos="6365875" algn="l"/>
                <a:tab pos="6823075" algn="l"/>
                <a:tab pos="7280275" algn="l"/>
                <a:tab pos="7737475" algn="l"/>
                <a:tab pos="8194675" algn="l"/>
                <a:tab pos="8651875" algn="l"/>
                <a:tab pos="9109075" algn="l"/>
              </a:tabLst>
            </a:pP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The need for parallel processing</a:t>
            </a:r>
          </a:p>
          <a:p>
            <a:pPr marL="309563" indent="-309563">
              <a:buClr>
                <a:srgbClr val="DD8047"/>
              </a:buClr>
              <a:buSzPct val="45000"/>
              <a:buFont typeface="Wingdings" panose="05000000000000000000" pitchFamily="2" charset="2"/>
              <a:buChar char=""/>
              <a:tabLst>
                <a:tab pos="309563" algn="l"/>
                <a:tab pos="422275" algn="l"/>
                <a:tab pos="879475" algn="l"/>
                <a:tab pos="1336675" algn="l"/>
                <a:tab pos="1793875" algn="l"/>
                <a:tab pos="2251075" algn="l"/>
                <a:tab pos="2708275" algn="l"/>
                <a:tab pos="3165475" algn="l"/>
                <a:tab pos="3622675" algn="l"/>
                <a:tab pos="4079875" algn="l"/>
                <a:tab pos="4537075" algn="l"/>
                <a:tab pos="4994275" algn="l"/>
                <a:tab pos="5451475" algn="l"/>
                <a:tab pos="5908675" algn="l"/>
                <a:tab pos="6365875" algn="l"/>
                <a:tab pos="6823075" algn="l"/>
                <a:tab pos="7280275" algn="l"/>
                <a:tab pos="7737475" algn="l"/>
                <a:tab pos="8194675" algn="l"/>
                <a:tab pos="8651875" algn="l"/>
                <a:tab pos="9109075" algn="l"/>
              </a:tabLst>
            </a:pP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Basic parallel processing concepts </a:t>
            </a:r>
          </a:p>
          <a:p>
            <a:pPr marL="309563" indent="-309563">
              <a:buClr>
                <a:srgbClr val="DD8047"/>
              </a:buClr>
              <a:buSzPct val="45000"/>
              <a:buFont typeface="Wingdings" panose="05000000000000000000" pitchFamily="2" charset="2"/>
              <a:buChar char=""/>
              <a:tabLst>
                <a:tab pos="309563" algn="l"/>
                <a:tab pos="422275" algn="l"/>
                <a:tab pos="879475" algn="l"/>
                <a:tab pos="1336675" algn="l"/>
                <a:tab pos="1793875" algn="l"/>
                <a:tab pos="2251075" algn="l"/>
                <a:tab pos="2708275" algn="l"/>
                <a:tab pos="3165475" algn="l"/>
                <a:tab pos="3622675" algn="l"/>
                <a:tab pos="4079875" algn="l"/>
                <a:tab pos="4537075" algn="l"/>
                <a:tab pos="4994275" algn="l"/>
                <a:tab pos="5451475" algn="l"/>
                <a:tab pos="5908675" algn="l"/>
                <a:tab pos="6365875" algn="l"/>
                <a:tab pos="6823075" algn="l"/>
                <a:tab pos="7280275" algn="l"/>
                <a:tab pos="7737475" algn="l"/>
                <a:tab pos="8194675" algn="l"/>
                <a:tab pos="8651875" algn="l"/>
                <a:tab pos="9109075" algn="l"/>
              </a:tabLst>
            </a:pP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The GPU – a massively parallel processor</a:t>
            </a:r>
          </a:p>
          <a:p>
            <a:pPr marL="309563" indent="-309563">
              <a:buClr>
                <a:srgbClr val="DD8047"/>
              </a:buClr>
              <a:buSzPct val="45000"/>
              <a:buFont typeface="Wingdings" panose="05000000000000000000" pitchFamily="2" charset="2"/>
              <a:buChar char=""/>
              <a:tabLst>
                <a:tab pos="309563" algn="l"/>
                <a:tab pos="422275" algn="l"/>
                <a:tab pos="879475" algn="l"/>
                <a:tab pos="1336675" algn="l"/>
                <a:tab pos="1793875" algn="l"/>
                <a:tab pos="2251075" algn="l"/>
                <a:tab pos="2708275" algn="l"/>
                <a:tab pos="3165475" algn="l"/>
                <a:tab pos="3622675" algn="l"/>
                <a:tab pos="4079875" algn="l"/>
                <a:tab pos="4537075" algn="l"/>
                <a:tab pos="4994275" algn="l"/>
                <a:tab pos="5451475" algn="l"/>
                <a:tab pos="5908675" algn="l"/>
                <a:tab pos="6365875" algn="l"/>
                <a:tab pos="6823075" algn="l"/>
                <a:tab pos="7280275" algn="l"/>
                <a:tab pos="7737475" algn="l"/>
                <a:tab pos="8194675" algn="l"/>
                <a:tab pos="8651875" algn="l"/>
                <a:tab pos="9109075" algn="l"/>
              </a:tabLst>
            </a:pP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Overview of GPU hardware architecture</a:t>
            </a:r>
          </a:p>
          <a:p>
            <a:pPr marL="309563" indent="-309563">
              <a:buClr>
                <a:srgbClr val="DD8047"/>
              </a:buClr>
              <a:buSzPct val="45000"/>
              <a:buFont typeface="Wingdings" panose="05000000000000000000" pitchFamily="2" charset="2"/>
              <a:buChar char=""/>
              <a:tabLst>
                <a:tab pos="309563" algn="l"/>
                <a:tab pos="422275" algn="l"/>
                <a:tab pos="879475" algn="l"/>
                <a:tab pos="1336675" algn="l"/>
                <a:tab pos="1793875" algn="l"/>
                <a:tab pos="2251075" algn="l"/>
                <a:tab pos="2708275" algn="l"/>
                <a:tab pos="3165475" algn="l"/>
                <a:tab pos="3622675" algn="l"/>
                <a:tab pos="4079875" algn="l"/>
                <a:tab pos="4537075" algn="l"/>
                <a:tab pos="4994275" algn="l"/>
                <a:tab pos="5451475" algn="l"/>
                <a:tab pos="5908675" algn="l"/>
                <a:tab pos="6365875" algn="l"/>
                <a:tab pos="6823075" algn="l"/>
                <a:tab pos="7280275" algn="l"/>
                <a:tab pos="7737475" algn="l"/>
                <a:tab pos="8194675" algn="l"/>
                <a:tab pos="8651875" algn="l"/>
                <a:tab pos="9109075" algn="l"/>
              </a:tabLst>
            </a:pPr>
            <a:r>
              <a:rPr lang="en-US" altLang="en-U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Introduction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to GPU programming</a:t>
            </a:r>
          </a:p>
          <a:p>
            <a:pPr marL="309563" indent="-309563">
              <a:buClr>
                <a:srgbClr val="DD8047"/>
              </a:buClr>
              <a:buSzPct val="45000"/>
              <a:buFont typeface="Wingdings" panose="05000000000000000000" pitchFamily="2" charset="2"/>
              <a:buChar char=""/>
              <a:tabLst>
                <a:tab pos="309563" algn="l"/>
                <a:tab pos="422275" algn="l"/>
                <a:tab pos="879475" algn="l"/>
                <a:tab pos="1336675" algn="l"/>
                <a:tab pos="1793875" algn="l"/>
                <a:tab pos="2251075" algn="l"/>
                <a:tab pos="2708275" algn="l"/>
                <a:tab pos="3165475" algn="l"/>
                <a:tab pos="3622675" algn="l"/>
                <a:tab pos="4079875" algn="l"/>
                <a:tab pos="4537075" algn="l"/>
                <a:tab pos="4994275" algn="l"/>
                <a:tab pos="5451475" algn="l"/>
                <a:tab pos="5908675" algn="l"/>
                <a:tab pos="6365875" algn="l"/>
                <a:tab pos="6823075" algn="l"/>
                <a:tab pos="7280275" algn="l"/>
                <a:tab pos="7737475" algn="l"/>
                <a:tab pos="8194675" algn="l"/>
                <a:tab pos="8651875" algn="l"/>
                <a:tab pos="9109075" algn="l"/>
              </a:tabLst>
            </a:pP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Performance considerations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17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405" y="277340"/>
            <a:ext cx="2152357" cy="66390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GPU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28" y="0"/>
            <a:ext cx="8799872" cy="6227990"/>
          </a:xfrm>
        </p:spPr>
      </p:pic>
      <p:sp>
        <p:nvSpPr>
          <p:cNvPr id="6" name="Rectangle 5"/>
          <p:cNvSpPr/>
          <p:nvPr/>
        </p:nvSpPr>
        <p:spPr>
          <a:xfrm>
            <a:off x="136447" y="1882491"/>
            <a:ext cx="32556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ALU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2800" b="1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Arithmetic Logic Unit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48947" y="3113995"/>
            <a:ext cx="3030680" cy="25462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GPUs Massively parallel processors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15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960659"/>
            <a:ext cx="3094892" cy="3863366"/>
          </a:xfrm>
        </p:spPr>
        <p:txBody>
          <a:bodyPr>
            <a:normAutofit/>
          </a:bodyPr>
          <a:lstStyle/>
          <a:p>
            <a:pPr algn="just"/>
            <a:r>
              <a:rPr lang="en-US" altLang="en-US" b="1" dirty="0"/>
              <a:t>GPUs Massively parallel processors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839" y="-1"/>
            <a:ext cx="8431161" cy="626399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04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2133600" y="-38100"/>
            <a:ext cx="8153400" cy="15271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GPUs – Massively parallel processors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524000" y="1271589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fld id="{66139627-4B8C-4A60-9EFA-58AC275F65D2}" type="slidenum">
              <a:rPr lang="en-US" altLang="en-US" sz="1200" b="1">
                <a:solidFill>
                  <a:srgbClr val="FFFFFF"/>
                </a:solidFill>
                <a:latin typeface="Times New Roman" panose="02020603050405020304" pitchFamily="18" charset="0"/>
              </a:rPr>
              <a:pPr algn="ctr" eaLnBrk="1" hangingPunct="1">
                <a:lnSpc>
                  <a:spcPct val="80000"/>
                </a:lnSpc>
                <a:buClrTx/>
                <a:buFontTx/>
                <a:buNone/>
              </a:pPr>
              <a:t>22</a:t>
            </a:fld>
            <a:endParaRPr lang="en-US" altLang="en-US" sz="12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7688264" y="6400800"/>
            <a:ext cx="1379537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(www.nvidia.com)</a:t>
            </a:r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16" y="2199703"/>
            <a:ext cx="5508703" cy="336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11" y="1843790"/>
            <a:ext cx="4032354" cy="435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262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524000" y="1271589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ClrTx/>
              <a:buFontTx/>
              <a:buNone/>
            </a:pPr>
            <a:fld id="{547F9FB7-1955-48EF-96A6-5E147B74C19C}" type="slidenum">
              <a:rPr lang="en-US" altLang="en-US" sz="1200" b="1">
                <a:solidFill>
                  <a:srgbClr val="FFFFFF"/>
                </a:solidFill>
                <a:latin typeface="Times New Roman" panose="02020603050405020304" pitchFamily="18" charset="0"/>
                <a:cs typeface="Bitstream Vera Sans" charset="0"/>
              </a:rPr>
              <a:pPr algn="ctr">
                <a:lnSpc>
                  <a:spcPct val="80000"/>
                </a:lnSpc>
                <a:buClrTx/>
                <a:buFontTx/>
                <a:buNone/>
              </a:pPr>
              <a:t>23</a:t>
            </a:fld>
            <a:endParaRPr lang="en-US" altLang="en-US" sz="1200" b="1">
              <a:solidFill>
                <a:srgbClr val="FFFFFF"/>
              </a:solidFill>
              <a:latin typeface="Times New Roman" panose="02020603050405020304" pitchFamily="18" charset="0"/>
              <a:cs typeface="Bitstream Vera Sans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1" y="-41275"/>
            <a:ext cx="8150225" cy="1528763"/>
          </a:xfrm>
          <a:ln/>
        </p:spPr>
        <p:txBody>
          <a:bodyPr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 key limitation of supercomputer architecture – inter node communication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1795464"/>
            <a:ext cx="5486400" cy="154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7" y="3730625"/>
            <a:ext cx="4932362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860550" y="5668964"/>
            <a:ext cx="17668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b="1" dirty="0"/>
              <a:t>Master Process</a:t>
            </a: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4175126" y="5761039"/>
            <a:ext cx="365125" cy="274637"/>
          </a:xfrm>
          <a:prstGeom prst="ellipse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3627439" y="5888039"/>
            <a:ext cx="549275" cy="1587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373688" y="3384550"/>
            <a:ext cx="145256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/>
              <a:t>(extremetech.com)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8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0" y="196948"/>
            <a:ext cx="9270609" cy="1074641"/>
          </a:xfrm>
          <a:ln/>
        </p:spPr>
        <p:txBody>
          <a:bodyPr vert="horz" lIns="91440" tIns="45720" rIns="91440" bIns="45720" rtlCol="0" anchor="ctr">
            <a:norm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GPUs – thousands of processors on a single node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524000" y="1271589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ClrTx/>
              <a:buFontTx/>
              <a:buNone/>
            </a:pPr>
            <a:fld id="{2683D2E0-F4BF-43C2-9764-DA9B09350C55}" type="slidenum">
              <a:rPr lang="en-US" altLang="en-US" sz="1200" b="1">
                <a:solidFill>
                  <a:srgbClr val="FFFFFF"/>
                </a:solidFill>
                <a:latin typeface="Times New Roman" panose="02020603050405020304" pitchFamily="18" charset="0"/>
                <a:cs typeface="Bitstream Vera Sans" charset="0"/>
              </a:rPr>
              <a:pPr algn="ctr">
                <a:lnSpc>
                  <a:spcPct val="80000"/>
                </a:lnSpc>
                <a:buClrTx/>
                <a:buFontTx/>
                <a:buNone/>
              </a:pPr>
              <a:t>24</a:t>
            </a:fld>
            <a:endParaRPr lang="en-US" altLang="en-US" sz="1200" b="1">
              <a:solidFill>
                <a:srgbClr val="FFFFFF"/>
              </a:solidFill>
              <a:latin typeface="Times New Roman" panose="02020603050405020304" pitchFamily="18" charset="0"/>
              <a:cs typeface="Bitstream Vera Sans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688264" y="6400800"/>
            <a:ext cx="1379537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/>
              <a:t>(www.nvidia.com)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3" y="1700214"/>
            <a:ext cx="36576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20875"/>
            <a:ext cx="3657600" cy="394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3968751"/>
            <a:ext cx="3657600" cy="279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959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 noChangeArrowheads="1"/>
          </p:cNvSpPr>
          <p:nvPr>
            <p:ph type="title"/>
          </p:nvPr>
        </p:nvSpPr>
        <p:spPr>
          <a:xfrm>
            <a:off x="1097280" y="365760"/>
            <a:ext cx="10058400" cy="1084997"/>
          </a:xfrm>
        </p:spPr>
        <p:txBody>
          <a:bodyPr/>
          <a:lstStyle/>
          <a:p>
            <a:pPr algn="ctr"/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The need for speed</a:t>
            </a:r>
          </a:p>
        </p:txBody>
      </p:sp>
      <p:sp>
        <p:nvSpPr>
          <p:cNvPr id="40962" name="Content Placeholder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Add an example from your filed???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43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46775"/>
          </a:xfrm>
        </p:spPr>
        <p:txBody>
          <a:bodyPr/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Computational finance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Data science and analytics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Deep learning and machine learning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Media and entertainment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Manufacturing/AEC (Architecture, Engineering, and Construction)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Safety and security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Medical imaging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36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2133600" y="-38100"/>
            <a:ext cx="8153400" cy="1527175"/>
          </a:xfrm>
          <a:ln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Example: Vector addition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524000" y="1271589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ClrTx/>
              <a:buFontTx/>
              <a:buNone/>
            </a:pPr>
            <a:fld id="{5CF573F4-ED2E-4D0D-A7DF-8044310ECCBF}" type="slidenum">
              <a:rPr lang="en-US" altLang="en-US" sz="1200" b="1">
                <a:solidFill>
                  <a:srgbClr val="FFFFFF"/>
                </a:solidFill>
                <a:latin typeface="Times New Roman" panose="02020603050405020304" pitchFamily="18" charset="0"/>
                <a:cs typeface="Bitstream Vera Sans" charset="0"/>
              </a:rPr>
              <a:pPr algn="ctr">
                <a:lnSpc>
                  <a:spcPct val="80000"/>
                </a:lnSpc>
                <a:buClrTx/>
                <a:buFontTx/>
                <a:buNone/>
              </a:pPr>
              <a:t>27</a:t>
            </a:fld>
            <a:endParaRPr lang="en-US" altLang="en-US" sz="1200" b="1">
              <a:solidFill>
                <a:srgbClr val="FFFFFF"/>
              </a:solidFill>
              <a:latin typeface="Times New Roman" panose="02020603050405020304" pitchFamily="18" charset="0"/>
              <a:cs typeface="Bitstream Vera Sans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444875" y="2193925"/>
            <a:ext cx="457200" cy="3657600"/>
          </a:xfrm>
          <a:prstGeom prst="rect">
            <a:avLst/>
          </a:prstGeom>
          <a:solidFill>
            <a:srgbClr val="CFE7E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3441701" y="2541589"/>
            <a:ext cx="460375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3441701" y="2900364"/>
            <a:ext cx="460375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3441701" y="3297239"/>
            <a:ext cx="460375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3441701" y="5492750"/>
            <a:ext cx="460375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430589" y="2197101"/>
            <a:ext cx="4603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/>
              <a:t>A0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432176" y="2557464"/>
            <a:ext cx="4603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/>
              <a:t>A1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432176" y="2917826"/>
            <a:ext cx="4603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/>
              <a:t>A2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432176" y="5510214"/>
            <a:ext cx="4603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/>
              <a:t>An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3565526" y="3749676"/>
            <a:ext cx="244475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/>
              <a:t>.</a:t>
            </a:r>
          </a:p>
          <a:p>
            <a:pPr>
              <a:buClrTx/>
              <a:buFontTx/>
              <a:buNone/>
            </a:pPr>
            <a:r>
              <a:rPr lang="en-US" altLang="en-US"/>
              <a:t>.</a:t>
            </a:r>
          </a:p>
          <a:p>
            <a:pPr>
              <a:buClrTx/>
              <a:buFontTx/>
              <a:buNone/>
            </a:pPr>
            <a:r>
              <a:rPr lang="en-US" altLang="en-US"/>
              <a:t>.</a:t>
            </a: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5135563" y="2193925"/>
            <a:ext cx="457200" cy="3657600"/>
          </a:xfrm>
          <a:prstGeom prst="rect">
            <a:avLst/>
          </a:prstGeom>
          <a:solidFill>
            <a:srgbClr val="CFE7E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5133976" y="2541589"/>
            <a:ext cx="460375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5133976" y="2900364"/>
            <a:ext cx="460375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5133976" y="3297239"/>
            <a:ext cx="460375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5133976" y="5492750"/>
            <a:ext cx="460375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5122864" y="2197101"/>
            <a:ext cx="4603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/>
              <a:t>B0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5122864" y="2557464"/>
            <a:ext cx="4603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/>
              <a:t>B1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5122864" y="2917826"/>
            <a:ext cx="4603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/>
              <a:t>B2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5122864" y="5510214"/>
            <a:ext cx="4603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/>
              <a:t>Bn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5257801" y="3749676"/>
            <a:ext cx="244475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/>
              <a:t>.</a:t>
            </a:r>
          </a:p>
          <a:p>
            <a:pPr>
              <a:buClrTx/>
              <a:buFontTx/>
              <a:buNone/>
            </a:pPr>
            <a:r>
              <a:rPr lang="en-US" altLang="en-US"/>
              <a:t>.</a:t>
            </a:r>
          </a:p>
          <a:p>
            <a:pPr>
              <a:buClrTx/>
              <a:buFontTx/>
              <a:buNone/>
            </a:pPr>
            <a:r>
              <a:rPr lang="en-US" altLang="en-US"/>
              <a:t>.</a:t>
            </a: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7043738" y="2193925"/>
            <a:ext cx="457200" cy="3657600"/>
          </a:xfrm>
          <a:prstGeom prst="rect">
            <a:avLst/>
          </a:prstGeom>
          <a:solidFill>
            <a:srgbClr val="CFE7E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>
            <a:off x="7042151" y="2541589"/>
            <a:ext cx="460375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>
            <a:off x="7042151" y="2900364"/>
            <a:ext cx="460375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>
            <a:off x="7042151" y="3297239"/>
            <a:ext cx="460375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1" name="Line 27"/>
          <p:cNvSpPr>
            <a:spLocks noChangeShapeType="1"/>
          </p:cNvSpPr>
          <p:nvPr/>
        </p:nvSpPr>
        <p:spPr bwMode="auto">
          <a:xfrm>
            <a:off x="7042151" y="5492750"/>
            <a:ext cx="460375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2" name="Text Box 28"/>
          <p:cNvSpPr txBox="1">
            <a:spLocks noChangeArrowheads="1"/>
          </p:cNvSpPr>
          <p:nvPr/>
        </p:nvSpPr>
        <p:spPr bwMode="auto">
          <a:xfrm>
            <a:off x="7031039" y="2197101"/>
            <a:ext cx="4714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/>
              <a:t>C0</a:t>
            </a:r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7031039" y="2557464"/>
            <a:ext cx="4714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/>
              <a:t>C1</a:t>
            </a:r>
          </a:p>
        </p:txBody>
      </p:sp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7031039" y="2917826"/>
            <a:ext cx="4714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/>
              <a:t>C2</a:t>
            </a:r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7031039" y="5510214"/>
            <a:ext cx="4714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/>
              <a:t>Cn</a:t>
            </a:r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7165976" y="3749676"/>
            <a:ext cx="244475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/>
              <a:t>.</a:t>
            </a:r>
          </a:p>
          <a:p>
            <a:pPr>
              <a:buClrTx/>
              <a:buFontTx/>
              <a:buNone/>
            </a:pPr>
            <a:r>
              <a:rPr lang="en-US" altLang="en-US"/>
              <a:t>.</a:t>
            </a:r>
          </a:p>
          <a:p>
            <a:pPr>
              <a:buClrTx/>
              <a:buFontTx/>
              <a:buNone/>
            </a:pPr>
            <a:r>
              <a:rPr lang="en-US" altLang="en-US"/>
              <a:t>.</a:t>
            </a:r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4251325" y="3284539"/>
            <a:ext cx="47625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000"/>
              <a:t>+</a:t>
            </a:r>
          </a:p>
        </p:txBody>
      </p:sp>
      <p:sp>
        <p:nvSpPr>
          <p:cNvPr id="16418" name="Text Box 34"/>
          <p:cNvSpPr txBox="1">
            <a:spLocks noChangeArrowheads="1"/>
          </p:cNvSpPr>
          <p:nvPr/>
        </p:nvSpPr>
        <p:spPr bwMode="auto">
          <a:xfrm>
            <a:off x="6159500" y="3284539"/>
            <a:ext cx="47625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000"/>
              <a:t>=</a:t>
            </a:r>
          </a:p>
        </p:txBody>
      </p: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5291138" y="1609726"/>
            <a:ext cx="13255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/>
              <a:t>Ai + Bi = Ci</a:t>
            </a:r>
          </a:p>
        </p:txBody>
      </p:sp>
      <p:sp>
        <p:nvSpPr>
          <p:cNvPr id="16420" name="Line 36"/>
          <p:cNvSpPr>
            <a:spLocks noChangeShapeType="1"/>
          </p:cNvSpPr>
          <p:nvPr/>
        </p:nvSpPr>
        <p:spPr bwMode="auto">
          <a:xfrm flipV="1">
            <a:off x="3290889" y="2190750"/>
            <a:ext cx="5913437" cy="12700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1" name="Line 37"/>
          <p:cNvSpPr>
            <a:spLocks noChangeShapeType="1"/>
          </p:cNvSpPr>
          <p:nvPr/>
        </p:nvSpPr>
        <p:spPr bwMode="auto">
          <a:xfrm flipV="1">
            <a:off x="3290889" y="2551113"/>
            <a:ext cx="5913437" cy="12700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 flipV="1">
            <a:off x="3290889" y="2911475"/>
            <a:ext cx="5913437" cy="12700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 flipV="1">
            <a:off x="3290889" y="3270250"/>
            <a:ext cx="5913437" cy="12700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 flipV="1">
            <a:off x="3290889" y="5502275"/>
            <a:ext cx="5913437" cy="12700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5" name="Text Box 41"/>
          <p:cNvSpPr txBox="1">
            <a:spLocks noChangeArrowheads="1"/>
          </p:cNvSpPr>
          <p:nvPr/>
        </p:nvSpPr>
        <p:spPr bwMode="auto">
          <a:xfrm>
            <a:off x="8066089" y="2195514"/>
            <a:ext cx="10937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/>
              <a:t>Thread 0</a:t>
            </a:r>
          </a:p>
        </p:txBody>
      </p:sp>
      <p:sp>
        <p:nvSpPr>
          <p:cNvPr id="16426" name="Text Box 42"/>
          <p:cNvSpPr txBox="1">
            <a:spLocks noChangeArrowheads="1"/>
          </p:cNvSpPr>
          <p:nvPr/>
        </p:nvSpPr>
        <p:spPr bwMode="auto">
          <a:xfrm>
            <a:off x="8066089" y="2555876"/>
            <a:ext cx="10937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/>
              <a:t>Thread 1</a:t>
            </a:r>
          </a:p>
        </p:txBody>
      </p:sp>
      <p:sp>
        <p:nvSpPr>
          <p:cNvPr id="16427" name="Text Box 43"/>
          <p:cNvSpPr txBox="1">
            <a:spLocks noChangeArrowheads="1"/>
          </p:cNvSpPr>
          <p:nvPr/>
        </p:nvSpPr>
        <p:spPr bwMode="auto">
          <a:xfrm>
            <a:off x="8066089" y="2916239"/>
            <a:ext cx="10937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/>
              <a:t>Thread 2</a:t>
            </a:r>
          </a:p>
        </p:txBody>
      </p:sp>
      <p:sp>
        <p:nvSpPr>
          <p:cNvPr id="16428" name="Text Box 44"/>
          <p:cNvSpPr txBox="1">
            <a:spLocks noChangeArrowheads="1"/>
          </p:cNvSpPr>
          <p:nvPr/>
        </p:nvSpPr>
        <p:spPr bwMode="auto">
          <a:xfrm>
            <a:off x="8066089" y="5508626"/>
            <a:ext cx="10937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/>
              <a:t>Thread n</a:t>
            </a:r>
          </a:p>
        </p:txBody>
      </p:sp>
      <p:sp>
        <p:nvSpPr>
          <p:cNvPr id="16429" name="Line 45"/>
          <p:cNvSpPr>
            <a:spLocks noChangeShapeType="1"/>
          </p:cNvSpPr>
          <p:nvPr/>
        </p:nvSpPr>
        <p:spPr bwMode="auto">
          <a:xfrm flipV="1">
            <a:off x="3290889" y="5862638"/>
            <a:ext cx="5913437" cy="12700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534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 noChangeArrowheads="1"/>
          </p:cNvSpPr>
          <p:nvPr>
            <p:ph type="title"/>
          </p:nvPr>
        </p:nvSpPr>
        <p:spPr>
          <a:xfrm>
            <a:off x="318282" y="489342"/>
            <a:ext cx="6158187" cy="717349"/>
          </a:xfrm>
        </p:spPr>
        <p:txBody>
          <a:bodyPr/>
          <a:lstStyle/>
          <a:p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The need for speed:  </a:t>
            </a:r>
          </a:p>
        </p:txBody>
      </p:sp>
      <p:pic>
        <p:nvPicPr>
          <p:cNvPr id="38914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842" y="1950629"/>
            <a:ext cx="6115069" cy="4231820"/>
          </a:xfrm>
        </p:spPr>
      </p:pic>
      <p:sp>
        <p:nvSpPr>
          <p:cNvPr id="38916" name="TextBox 5"/>
          <p:cNvSpPr txBox="1">
            <a:spLocks noChangeArrowheads="1"/>
          </p:cNvSpPr>
          <p:nvPr/>
        </p:nvSpPr>
        <p:spPr bwMode="auto">
          <a:xfrm>
            <a:off x="7399090" y="3651041"/>
            <a:ext cx="43574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 i="1" dirty="0"/>
              <a:t>Science </a:t>
            </a:r>
            <a:r>
              <a:rPr lang="en-US" altLang="en-US" sz="2400" b="1" dirty="0"/>
              <a:t> 28 Oct 2011:</a:t>
            </a:r>
            <a:br>
              <a:rPr lang="en-US" altLang="en-US" sz="2400" b="1" dirty="0"/>
            </a:br>
            <a:r>
              <a:rPr lang="en-US" altLang="en-US" sz="2400" b="1" dirty="0"/>
              <a:t>Vol. 334, Issue 6055, pp. 517-520</a:t>
            </a:r>
          </a:p>
        </p:txBody>
      </p:sp>
      <p:sp>
        <p:nvSpPr>
          <p:cNvPr id="38917" name="TextBox 6"/>
          <p:cNvSpPr txBox="1">
            <a:spLocks noChangeArrowheads="1"/>
          </p:cNvSpPr>
          <p:nvPr/>
        </p:nvSpPr>
        <p:spPr bwMode="auto">
          <a:xfrm>
            <a:off x="6454911" y="340186"/>
            <a:ext cx="56092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</a:rPr>
              <a:t>Best protein folding predictions </a:t>
            </a:r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using conventional 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</a:rPr>
              <a:t>(but most powerful) </a:t>
            </a:r>
            <a:b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</a:rPr>
              <a:t>supercomputer “Anton”. </a:t>
            </a:r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Takes months. </a:t>
            </a:r>
          </a:p>
        </p:txBody>
      </p:sp>
      <p:sp>
        <p:nvSpPr>
          <p:cNvPr id="38918" name="TextBox 7"/>
          <p:cNvSpPr txBox="1">
            <a:spLocks noChangeArrowheads="1"/>
          </p:cNvSpPr>
          <p:nvPr/>
        </p:nvSpPr>
        <p:spPr bwMode="auto">
          <a:xfrm>
            <a:off x="7507414" y="2123634"/>
            <a:ext cx="3450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 dirty="0">
                <a:solidFill>
                  <a:srgbClr val="0070C0"/>
                </a:solidFill>
              </a:rPr>
              <a:t>Simulation (prediction)</a:t>
            </a:r>
          </a:p>
        </p:txBody>
      </p:sp>
      <p:sp>
        <p:nvSpPr>
          <p:cNvPr id="38919" name="TextBox 8"/>
          <p:cNvSpPr txBox="1">
            <a:spLocks noChangeArrowheads="1"/>
          </p:cNvSpPr>
          <p:nvPr/>
        </p:nvSpPr>
        <p:spPr bwMode="auto">
          <a:xfrm>
            <a:off x="7507415" y="2781129"/>
            <a:ext cx="27351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Experiment (reality)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32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 noChangeArrowheads="1"/>
          </p:cNvSpPr>
          <p:nvPr>
            <p:ph type="title"/>
          </p:nvPr>
        </p:nvSpPr>
        <p:spPr>
          <a:xfrm>
            <a:off x="1097280" y="286604"/>
            <a:ext cx="10058400" cy="762708"/>
          </a:xfrm>
        </p:spPr>
        <p:txBody>
          <a:bodyPr/>
          <a:lstStyle/>
          <a:p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The need for speed:  </a:t>
            </a:r>
          </a:p>
        </p:txBody>
      </p:sp>
      <p:sp>
        <p:nvSpPr>
          <p:cNvPr id="39939" name="TextBox 5"/>
          <p:cNvSpPr txBox="1">
            <a:spLocks noChangeArrowheads="1"/>
          </p:cNvSpPr>
          <p:nvPr/>
        </p:nvSpPr>
        <p:spPr bwMode="auto">
          <a:xfrm>
            <a:off x="2082800" y="5924550"/>
            <a:ext cx="54498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J. Am. Chem. Soc.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 2014, </a:t>
            </a:r>
            <a:r>
              <a:rPr lang="en-US" alt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136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</a:rPr>
              <a:t> (40), pp 13959–13962</a:t>
            </a:r>
          </a:p>
        </p:txBody>
      </p:sp>
      <p:sp>
        <p:nvSpPr>
          <p:cNvPr id="39940" name="TextBox 6"/>
          <p:cNvSpPr txBox="1">
            <a:spLocks noChangeArrowheads="1"/>
          </p:cNvSpPr>
          <p:nvPr/>
        </p:nvSpPr>
        <p:spPr bwMode="auto">
          <a:xfrm>
            <a:off x="1869034" y="1049312"/>
            <a:ext cx="841583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Best protein folding predictions using </a:t>
            </a:r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GPU-enabled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 ”supercomputer on the desk”,</a:t>
            </a:r>
            <a:b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the type you will use in this class  </a:t>
            </a: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(Takes days. ). </a:t>
            </a: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226" y="2021801"/>
            <a:ext cx="6119305" cy="373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87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058" y="0"/>
            <a:ext cx="8967018" cy="619924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68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1524000" y="1271589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fld id="{207CF683-5CBA-4E93-AE4A-267056492CC4}" type="slidenum">
              <a:rPr lang="en-US" altLang="en-US" sz="1200" b="1">
                <a:solidFill>
                  <a:srgbClr val="FFFFFF"/>
                </a:solidFill>
                <a:latin typeface="Times New Roman" panose="02020603050405020304" pitchFamily="18" charset="0"/>
              </a:rPr>
              <a:pPr algn="ctr" eaLnBrk="1" hangingPunct="1">
                <a:lnSpc>
                  <a:spcPct val="80000"/>
                </a:lnSpc>
                <a:buClrTx/>
                <a:buFontTx/>
                <a:buNone/>
              </a:pPr>
              <a:t>30</a:t>
            </a:fld>
            <a:endParaRPr lang="en-US" altLang="en-US" sz="12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1" y="-41275"/>
            <a:ext cx="8150225" cy="1528763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dirty="0"/>
              <a:t>A typical </a:t>
            </a:r>
            <a:r>
              <a:rPr lang="en-US" altLang="en-US" sz="3200" b="1" u="sng" dirty="0"/>
              <a:t>scientific computing </a:t>
            </a:r>
            <a:r>
              <a:rPr lang="en-US" altLang="en-US" sz="3200" b="1" dirty="0"/>
              <a:t>problem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6478588" y="1692275"/>
            <a:ext cx="4674094" cy="4616450"/>
          </a:xfrm>
        </p:spPr>
        <p:txBody>
          <a:bodyPr>
            <a:normAutofit/>
          </a:bodyPr>
          <a:lstStyle/>
          <a:p>
            <a:pPr marL="336550" indent="-336550">
              <a:buSzPct val="45000"/>
              <a:buFont typeface="Wingdings" panose="05000000000000000000" pitchFamily="2" charset="2"/>
              <a:buChar char="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400" dirty="0"/>
              <a:t>The DNA in the human genome is made up of ~300 billion atoms.</a:t>
            </a:r>
          </a:p>
          <a:p>
            <a:pPr marL="336550" indent="-336550">
              <a:buSzPct val="45000"/>
              <a:buFont typeface="Wingdings" panose="05000000000000000000" pitchFamily="2" charset="2"/>
              <a:buChar char="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400" dirty="0"/>
              <a:t>How is this 3 m long DNA strand packed into the 3 </a:t>
            </a:r>
            <a:r>
              <a:rPr lang="en-US" altLang="en-US" sz="2400" dirty="0">
                <a:latin typeface="DejaVu Sans" pitchFamily="32" charset="0"/>
                <a:cs typeface="DejaVu Sans" pitchFamily="32" charset="0"/>
              </a:rPr>
              <a:t>µ</a:t>
            </a:r>
            <a:r>
              <a:rPr lang="en-US" altLang="en-US" sz="2400" dirty="0"/>
              <a:t>m nucleus of a cell?</a:t>
            </a:r>
          </a:p>
          <a:p>
            <a:pPr marL="336550" indent="-336550">
              <a:buSzPct val="45000"/>
              <a:buFont typeface="Wingdings" panose="05000000000000000000" pitchFamily="2" charset="2"/>
              <a:buChar char="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400" b="1" dirty="0"/>
              <a:t>In this tightly packed environment how is a specific gene transcribed, as and when needed?</a:t>
            </a:r>
          </a:p>
          <a:p>
            <a:pPr marL="336550" indent="-336550">
              <a:buSzPct val="45000"/>
              <a:buFont typeface="Wingdings" panose="05000000000000000000" pitchFamily="2" charset="2"/>
              <a:buChar char="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400" dirty="0"/>
              <a:t>Experimental tools are not yet sophisticated enough to answer such questions.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3260726" y="6065839"/>
            <a:ext cx="1122363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mcb.illinois.edu</a:t>
            </a:r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1646238"/>
            <a:ext cx="394335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51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1524000" y="1271589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fld id="{0D4A3889-1A81-4F81-9269-E3B9530565FB}" type="slidenum">
              <a:rPr lang="en-US" altLang="en-US" sz="1200" b="1">
                <a:solidFill>
                  <a:srgbClr val="FFFFFF"/>
                </a:solidFill>
                <a:latin typeface="Times New Roman" panose="02020603050405020304" pitchFamily="18" charset="0"/>
              </a:rPr>
              <a:pPr algn="ctr" eaLnBrk="1" hangingPunct="1">
                <a:lnSpc>
                  <a:spcPct val="80000"/>
                </a:lnSpc>
                <a:buClrTx/>
                <a:buFontTx/>
                <a:buNone/>
              </a:pPr>
              <a:t>31</a:t>
            </a:fld>
            <a:endParaRPr lang="en-US" altLang="en-US" sz="12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48524" y="0"/>
            <a:ext cx="7960351" cy="1277626"/>
          </a:xfrm>
        </p:spPr>
        <p:txBody>
          <a:bodyPr>
            <a:norm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600" b="1" dirty="0"/>
              <a:t>Molecular dynamics simulations can be used to study these systems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59" y="2037506"/>
            <a:ext cx="5926294" cy="415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7455291" y="3870913"/>
            <a:ext cx="3937000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Bitstream Vera Sans" charset="0"/>
              </a:defRPr>
            </a:lvl9pPr>
          </a:lstStyle>
          <a:p>
            <a:pPr>
              <a:spcBef>
                <a:spcPts val="700"/>
              </a:spcBef>
              <a:buSzPct val="45000"/>
              <a:buFont typeface="Wingdings" panose="05000000000000000000" pitchFamily="2" charset="2"/>
              <a:buChar char=""/>
            </a:pPr>
            <a:r>
              <a:rPr lang="en-US" altLang="en-US" sz="1600" dirty="0">
                <a:solidFill>
                  <a:srgbClr val="000000"/>
                </a:solidFill>
                <a:latin typeface="Tw Cen MT" panose="020B0602020104020603" pitchFamily="34" charset="0"/>
              </a:rPr>
              <a:t>N = 3 x 10</a:t>
            </a:r>
            <a:r>
              <a:rPr lang="en-US" altLang="en-US" sz="1600" baseline="33000" dirty="0">
                <a:solidFill>
                  <a:srgbClr val="000000"/>
                </a:solidFill>
                <a:latin typeface="Tw Cen MT" panose="020B0602020104020603" pitchFamily="34" charset="0"/>
              </a:rPr>
              <a:t>6</a:t>
            </a:r>
            <a:r>
              <a:rPr lang="en-US" altLang="en-US" sz="1600" dirty="0">
                <a:solidFill>
                  <a:srgbClr val="000000"/>
                </a:solidFill>
                <a:latin typeface="Tw Cen MT" panose="020B0602020104020603" pitchFamily="34" charset="0"/>
              </a:rPr>
              <a:t> atoms </a:t>
            </a:r>
          </a:p>
          <a:p>
            <a:pPr>
              <a:spcBef>
                <a:spcPts val="700"/>
              </a:spcBef>
              <a:buSzPct val="45000"/>
              <a:buFont typeface="Wingdings" panose="05000000000000000000" pitchFamily="2" charset="2"/>
              <a:buChar char=""/>
            </a:pPr>
            <a:r>
              <a:rPr lang="en-US" altLang="en-US" sz="1600" dirty="0">
                <a:solidFill>
                  <a:srgbClr val="000000"/>
                </a:solidFill>
                <a:latin typeface="Tw Cen MT" panose="020B0602020104020603" pitchFamily="34" charset="0"/>
              </a:rPr>
              <a:t>T = 10</a:t>
            </a:r>
            <a:r>
              <a:rPr lang="en-US" altLang="en-US" sz="1600" baseline="33000" dirty="0">
                <a:solidFill>
                  <a:srgbClr val="000000"/>
                </a:solidFill>
                <a:latin typeface="Tw Cen MT" panose="020B0602020104020603" pitchFamily="34" charset="0"/>
              </a:rPr>
              <a:t>-15</a:t>
            </a:r>
            <a:r>
              <a:rPr lang="en-US" altLang="en-US" sz="1600" dirty="0">
                <a:solidFill>
                  <a:srgbClr val="000000"/>
                </a:solidFill>
                <a:latin typeface="Tw Cen MT" panose="020B0602020104020603" pitchFamily="34" charset="0"/>
              </a:rPr>
              <a:t> sec per step (simulation time)</a:t>
            </a:r>
          </a:p>
          <a:p>
            <a:pPr>
              <a:spcBef>
                <a:spcPts val="700"/>
              </a:spcBef>
              <a:buSzPct val="45000"/>
              <a:buFont typeface="Wingdings" panose="05000000000000000000" pitchFamily="2" charset="2"/>
              <a:buChar char=""/>
            </a:pPr>
            <a:r>
              <a:rPr lang="en-US" altLang="en-US" sz="1600" dirty="0">
                <a:solidFill>
                  <a:srgbClr val="000000"/>
                </a:solidFill>
                <a:latin typeface="Tw Cen MT" panose="020B0602020104020603" pitchFamily="34" charset="0"/>
              </a:rPr>
              <a:t>F = 10</a:t>
            </a:r>
            <a:r>
              <a:rPr lang="en-US" altLang="en-US" sz="1600" baseline="33000" dirty="0">
                <a:solidFill>
                  <a:srgbClr val="000000"/>
                </a:solidFill>
                <a:latin typeface="Tw Cen MT" panose="020B0602020104020603" pitchFamily="34" charset="0"/>
              </a:rPr>
              <a:t>12</a:t>
            </a:r>
            <a:r>
              <a:rPr lang="en-US" altLang="en-US" sz="1600" dirty="0">
                <a:solidFill>
                  <a:srgbClr val="000000"/>
                </a:solidFill>
                <a:latin typeface="Tw Cen MT" panose="020B0602020104020603" pitchFamily="34" charset="0"/>
              </a:rPr>
              <a:t> FLOPS (teraflop)</a:t>
            </a:r>
          </a:p>
          <a:p>
            <a:pPr>
              <a:spcBef>
                <a:spcPts val="700"/>
              </a:spcBef>
              <a:buSzPct val="45000"/>
              <a:buFont typeface="Wingdings" panose="05000000000000000000" pitchFamily="2" charset="2"/>
              <a:buChar char=""/>
            </a:pPr>
            <a:r>
              <a:rPr lang="en-US" altLang="en-US" sz="1600" dirty="0">
                <a:solidFill>
                  <a:srgbClr val="000000"/>
                </a:solidFill>
                <a:latin typeface="Tw Cen MT" panose="020B0602020104020603" pitchFamily="34" charset="0"/>
              </a:rPr>
              <a:t>Time simulated / year = </a:t>
            </a:r>
            <a:br>
              <a:rPr lang="en-US" altLang="en-US" sz="1600" dirty="0">
                <a:solidFill>
                  <a:srgbClr val="000000"/>
                </a:solidFill>
                <a:latin typeface="Tw Cen MT" panose="020B0602020104020603" pitchFamily="34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Tw Cen MT" panose="020B0602020104020603" pitchFamily="34" charset="0"/>
              </a:rPr>
              <a:t>(T / N</a:t>
            </a:r>
            <a:r>
              <a:rPr lang="en-US" altLang="en-US" sz="1600" baseline="33000" dirty="0">
                <a:solidFill>
                  <a:srgbClr val="000000"/>
                </a:solidFill>
                <a:latin typeface="Tw Cen MT" panose="020B0602020104020603" pitchFamily="34" charset="0"/>
              </a:rPr>
              <a:t>2</a:t>
            </a:r>
            <a:r>
              <a:rPr lang="en-US" altLang="en-US" sz="1600" dirty="0">
                <a:solidFill>
                  <a:srgbClr val="000000"/>
                </a:solidFill>
                <a:latin typeface="Tw Cen MT" panose="020B0602020104020603" pitchFamily="34" charset="0"/>
              </a:rPr>
              <a:t>) x F x 3600 x 8 x 365</a:t>
            </a:r>
          </a:p>
          <a:p>
            <a:pPr>
              <a:spcBef>
                <a:spcPts val="700"/>
              </a:spcBef>
              <a:buSzPct val="45000"/>
              <a:buFont typeface="Wingdings" panose="05000000000000000000" pitchFamily="2" charset="2"/>
              <a:buChar char=""/>
            </a:pPr>
            <a:r>
              <a:rPr lang="en-US" altLang="en-US" sz="1600" dirty="0">
                <a:solidFill>
                  <a:srgbClr val="000000"/>
                </a:solidFill>
                <a:latin typeface="Tw Cen MT" panose="020B0602020104020603" pitchFamily="34" charset="0"/>
              </a:rPr>
              <a:t>~ 1 nanosecond</a:t>
            </a:r>
          </a:p>
          <a:p>
            <a:pPr>
              <a:spcBef>
                <a:spcPts val="700"/>
              </a:spcBef>
              <a:buSzPct val="45000"/>
              <a:buFont typeface="Wingdings" panose="05000000000000000000" pitchFamily="2" charset="2"/>
              <a:buChar char=""/>
            </a:pPr>
            <a:r>
              <a:rPr lang="en-US" altLang="en-US" sz="1600" dirty="0">
                <a:solidFill>
                  <a:srgbClr val="000000"/>
                </a:solidFill>
                <a:latin typeface="Tw Cen MT" panose="020B0602020104020603" pitchFamily="34" charset="0"/>
              </a:rPr>
              <a:t>Not long enough to “observe” meaningful activity</a:t>
            </a:r>
          </a:p>
        </p:txBody>
      </p:sp>
      <p:graphicFrame>
        <p:nvGraphicFramePr>
          <p:cNvPr id="1639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313718"/>
              </p:ext>
            </p:extLst>
          </p:nvPr>
        </p:nvGraphicFramePr>
        <p:xfrm>
          <a:off x="7455291" y="1932575"/>
          <a:ext cx="3657600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r:id="rId5" imgW="0" imgH="0" progId="">
                  <p:embed/>
                </p:oleObj>
              </mc:Choice>
              <mc:Fallback>
                <p:oleObj r:id="rId5" imgW="0" imgH="0" progId="">
                  <p:embed/>
                  <p:pic>
                    <p:nvPicPr>
                      <p:cNvPr id="1639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5291" y="1932575"/>
                        <a:ext cx="3657600" cy="193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239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81758"/>
          </a:xfrm>
        </p:spPr>
        <p:txBody>
          <a:bodyPr/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How to Parallelize on GPUs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66" y="1828800"/>
            <a:ext cx="11521440" cy="419217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“hard” 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way to parallelize an application for running on a GPU: </a:t>
            </a:r>
          </a:p>
          <a:p>
            <a:pPr lvl="1"/>
            <a:r>
              <a:rPr lang="pt-BR" sz="2800" b="1" dirty="0">
                <a:latin typeface="Cambria" panose="02040503050406030204" pitchFamily="18" charset="0"/>
                <a:ea typeface="Cambria" panose="02040503050406030204" pitchFamily="18" charset="0"/>
              </a:rPr>
              <a:t>NVIDIA CUDA </a:t>
            </a:r>
            <a:r>
              <a:rPr lang="pt-BR" sz="2800" dirty="0">
                <a:latin typeface="Cambria" panose="02040503050406030204" pitchFamily="18" charset="0"/>
                <a:ea typeface="Cambria" panose="02040503050406030204" pitchFamily="18" charset="0"/>
              </a:rPr>
              <a:t>(for NVIDIA GPUs)</a:t>
            </a:r>
          </a:p>
          <a:p>
            <a:pPr lvl="1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OpenCL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(for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both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NVIDIA and AMD GPUs)</a:t>
            </a:r>
          </a:p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“easy” 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way is to use 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OpenMP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OpenACC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for GPUs:</a:t>
            </a:r>
          </a:p>
          <a:p>
            <a:pPr lvl="1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 directive-based approach for exploiting parallelism on GPUs</a:t>
            </a:r>
          </a:p>
          <a:p>
            <a:pPr lvl="1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But oftentimes, you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cannot directly get satisfactory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78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2133600" y="-38100"/>
            <a:ext cx="8153400" cy="1527175"/>
          </a:xfrm>
          <a:ln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CUDA – for running code on the GPU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524000" y="1271589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ClrTx/>
              <a:buFontTx/>
              <a:buNone/>
            </a:pPr>
            <a:fld id="{C95FA1E2-D2B5-4BE9-A4CC-D97E078AA60C}" type="slidenum">
              <a:rPr lang="en-US" altLang="en-US" sz="1200" b="1">
                <a:solidFill>
                  <a:srgbClr val="FFFFFF"/>
                </a:solidFill>
                <a:latin typeface="Times New Roman" panose="02020603050405020304" pitchFamily="18" charset="0"/>
                <a:cs typeface="Bitstream Vera Sans" charset="0"/>
              </a:rPr>
              <a:pPr algn="ctr">
                <a:lnSpc>
                  <a:spcPct val="80000"/>
                </a:lnSpc>
                <a:buClrTx/>
                <a:buFontTx/>
                <a:buNone/>
              </a:pPr>
              <a:t>33</a:t>
            </a:fld>
            <a:endParaRPr lang="en-US" altLang="en-US" sz="1200" b="1">
              <a:solidFill>
                <a:srgbClr val="FFFFFF"/>
              </a:solidFill>
              <a:latin typeface="Times New Roman" panose="02020603050405020304" pitchFamily="18" charset="0"/>
              <a:cs typeface="Bitstream Vera Sans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176911" y="1834444"/>
            <a:ext cx="6344529" cy="390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Example of CUDA process flow</a:t>
            </a:r>
          </a:p>
          <a:p>
            <a:pPr lvl="1">
              <a:spcBef>
                <a:spcPts val="1200"/>
              </a:spcBef>
              <a:spcAft>
                <a:spcPts val="1000"/>
              </a:spcAft>
              <a:buFont typeface="Times New Roman" panose="02020603050405020304" pitchFamily="18" charset="0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Copy data from main mem to GPU mem</a:t>
            </a:r>
          </a:p>
          <a:p>
            <a:pPr lvl="1">
              <a:spcBef>
                <a:spcPts val="1200"/>
              </a:spcBef>
              <a:spcAft>
                <a:spcPts val="1000"/>
              </a:spcAft>
              <a:buFont typeface="Times New Roman" panose="02020603050405020304" pitchFamily="18" charset="0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CPU initiates threads on the GPU</a:t>
            </a:r>
          </a:p>
          <a:p>
            <a:pPr lvl="1">
              <a:spcBef>
                <a:spcPts val="1200"/>
              </a:spcBef>
              <a:spcAft>
                <a:spcPts val="1000"/>
              </a:spcAft>
              <a:buFont typeface="Times New Roman" panose="02020603050405020304" pitchFamily="18" charset="0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GPU execute parallel code</a:t>
            </a:r>
          </a:p>
          <a:p>
            <a:pPr lvl="1">
              <a:spcBef>
                <a:spcPts val="1200"/>
              </a:spcBef>
              <a:spcAft>
                <a:spcPts val="1000"/>
              </a:spcAft>
              <a:buFont typeface="Times New Roman" panose="02020603050405020304" pitchFamily="18" charset="0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Copy the result from GPU mem to main memory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33" y="1834443"/>
            <a:ext cx="4572000" cy="44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078163" y="6308726"/>
            <a:ext cx="24685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/>
              <a:t>http://en.wikipedia.org/wiki/CUDA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1738313"/>
            <a:ext cx="4846637" cy="1606550"/>
          </a:xfrm>
          <a:prstGeom prst="rect">
            <a:avLst/>
          </a:prstGeom>
          <a:noFill/>
          <a:ln w="3672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43314" y="3343276"/>
            <a:ext cx="4846637" cy="2965450"/>
          </a:xfrm>
          <a:prstGeom prst="rect">
            <a:avLst/>
          </a:prstGeom>
          <a:noFill/>
          <a:ln w="3672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554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47" y="112541"/>
            <a:ext cx="8885740" cy="614425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26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1934231" y="471649"/>
            <a:ext cx="8383249" cy="952500"/>
          </a:xfrm>
          <a:ln/>
        </p:spPr>
        <p:txBody>
          <a:bodyPr vert="horz" lIns="91440" tIns="45720" rIns="91440" bIns="45720" rtlCol="0" anchor="ctr">
            <a:norm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nvidia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– hardware architecture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524000" y="1271589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ClrTx/>
              <a:buFontTx/>
              <a:buNone/>
            </a:pPr>
            <a:fld id="{85A737D1-1F44-450C-8130-4BEAE18B4E9A}" type="slidenum">
              <a:rPr lang="en-US" altLang="en-US" sz="1200" b="1">
                <a:solidFill>
                  <a:srgbClr val="FFFFFF"/>
                </a:solidFill>
                <a:latin typeface="Times New Roman" panose="02020603050405020304" pitchFamily="18" charset="0"/>
                <a:cs typeface="Bitstream Vera Sans" charset="0"/>
              </a:rPr>
              <a:pPr algn="ctr">
                <a:lnSpc>
                  <a:spcPct val="80000"/>
                </a:lnSpc>
                <a:buClrTx/>
                <a:buFontTx/>
                <a:buNone/>
              </a:pPr>
              <a:t>35</a:t>
            </a:fld>
            <a:endParaRPr lang="en-US" altLang="en-US" sz="1200" b="1">
              <a:solidFill>
                <a:srgbClr val="FFFFFF"/>
              </a:solidFill>
              <a:latin typeface="Times New Roman" panose="02020603050405020304" pitchFamily="18" charset="0"/>
              <a:cs typeface="Bitstream Vera Sans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162301" y="6308725"/>
            <a:ext cx="1471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/>
              <a:t>(neoseeker.com)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2193925"/>
            <a:ext cx="3657600" cy="394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1828801"/>
            <a:ext cx="2743200" cy="467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9" r="-39403" b="-2193"/>
          <a:stretch>
            <a:fillRect/>
          </a:stretch>
        </p:blipFill>
        <p:spPr bwMode="auto">
          <a:xfrm>
            <a:off x="-2352675" y="-24771350"/>
            <a:ext cx="7315200" cy="1156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5019" r="-39403" b="-219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3" name="Line 7"/>
          <p:cNvSpPr>
            <a:spLocks noChangeShapeType="1"/>
          </p:cNvSpPr>
          <p:nvPr/>
        </p:nvSpPr>
        <p:spPr bwMode="auto">
          <a:xfrm flipV="1">
            <a:off x="4999039" y="1825625"/>
            <a:ext cx="739775" cy="9207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4999039" y="3932239"/>
            <a:ext cx="739775" cy="256857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V="1">
            <a:off x="8107363" y="2557463"/>
            <a:ext cx="639762" cy="10096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8107363" y="3749675"/>
            <a:ext cx="639762" cy="15811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25" y="2560639"/>
            <a:ext cx="1828800" cy="277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915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2057400" y="159724"/>
            <a:ext cx="9048135" cy="1356340"/>
          </a:xfrm>
          <a:ln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Tradeoffs between the CPU and GPU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524000" y="1271589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ClrTx/>
              <a:buFontTx/>
              <a:buNone/>
            </a:pPr>
            <a:fld id="{33A31D4F-FA80-4362-9F66-D6F4132A848F}" type="slidenum">
              <a:rPr lang="en-US" altLang="en-US" sz="1200" b="1">
                <a:solidFill>
                  <a:srgbClr val="FFFFFF"/>
                </a:solidFill>
                <a:latin typeface="Times New Roman" panose="02020603050405020304" pitchFamily="18" charset="0"/>
                <a:cs typeface="Bitstream Vera Sans" charset="0"/>
              </a:rPr>
              <a:pPr algn="ctr">
                <a:lnSpc>
                  <a:spcPct val="80000"/>
                </a:lnSpc>
                <a:buClrTx/>
                <a:buFontTx/>
                <a:buNone/>
              </a:pPr>
              <a:t>36</a:t>
            </a:fld>
            <a:endParaRPr lang="en-US" altLang="en-US" sz="1200" b="1">
              <a:solidFill>
                <a:srgbClr val="FFFFFF"/>
              </a:solidFill>
              <a:latin typeface="Times New Roman" panose="02020603050405020304" pitchFamily="18" charset="0"/>
              <a:cs typeface="Bitstream Vera Sans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162301" y="6308725"/>
            <a:ext cx="1471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/>
              <a:t>(neoseeker.com)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95659"/>
            <a:ext cx="3968646" cy="428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 flipV="1">
            <a:off x="4737101" y="3381376"/>
            <a:ext cx="993775" cy="27781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4724401" y="3749676"/>
            <a:ext cx="1006475" cy="100647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102" y="1770326"/>
            <a:ext cx="5205046" cy="452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3382964"/>
            <a:ext cx="9144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879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386350" y="186990"/>
            <a:ext cx="10200968" cy="67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200" b="1" dirty="0">
                <a:solidFill>
                  <a:srgbClr val="775F55"/>
                </a:solidFill>
                <a:latin typeface="Cambria" panose="02040503050406030204" pitchFamily="18" charset="0"/>
                <a:ea typeface="Cambria" panose="02040503050406030204" pitchFamily="18" charset="0"/>
                <a:cs typeface="Bitstream Vera Sans" charset="0"/>
              </a:rPr>
              <a:t>GPU limitations and performance considerations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524000" y="1271589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ClrTx/>
              <a:buFontTx/>
              <a:buNone/>
            </a:pPr>
            <a:fld id="{124B90F4-EE03-4A4D-A6B0-0E1802533182}" type="slidenum">
              <a:rPr lang="en-US" altLang="en-US" sz="1200" b="1">
                <a:solidFill>
                  <a:srgbClr val="FFFFFF"/>
                </a:solidFill>
                <a:latin typeface="Times New Roman" panose="02020603050405020304" pitchFamily="18" charset="0"/>
                <a:cs typeface="Bitstream Vera Sans" charset="0"/>
              </a:rPr>
              <a:pPr algn="ctr">
                <a:lnSpc>
                  <a:spcPct val="80000"/>
                </a:lnSpc>
                <a:buClrTx/>
                <a:buFontTx/>
                <a:buNone/>
              </a:pPr>
              <a:t>37</a:t>
            </a:fld>
            <a:endParaRPr lang="en-US" altLang="en-US" sz="1200" b="1">
              <a:solidFill>
                <a:srgbClr val="FFFFFF"/>
              </a:solidFill>
              <a:latin typeface="Times New Roman" panose="02020603050405020304" pitchFamily="18" charset="0"/>
              <a:cs typeface="Bitstream Vera Sans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1227790"/>
            <a:ext cx="5697415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700"/>
              </a:spcBef>
              <a:buSzPct val="52000"/>
              <a:buBlip>
                <a:blip r:embed="rId3"/>
              </a:buBlip>
            </a:pP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  <a:cs typeface="Bitstream Vera Sans" charset="0"/>
              </a:rPr>
              <a:t>Not all code is highly parallelizable  – Amdahl’s law</a:t>
            </a:r>
          </a:p>
          <a:p>
            <a:pPr>
              <a:spcBef>
                <a:spcPts val="700"/>
              </a:spcBef>
              <a:buSzPct val="52000"/>
              <a:buBlip>
                <a:blip r:embed="rId3"/>
              </a:buBlip>
            </a:pP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  <a:cs typeface="Bitstream Vera Sans" charset="0"/>
              </a:rPr>
              <a:t>Severe penalty for branching (if-then-else)</a:t>
            </a:r>
          </a:p>
          <a:p>
            <a:pPr>
              <a:spcBef>
                <a:spcPts val="700"/>
              </a:spcBef>
              <a:buSzPct val="52000"/>
              <a:buBlip>
                <a:blip r:embed="rId3"/>
              </a:buBlip>
            </a:pP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  <a:cs typeface="Bitstream Vera Sans" charset="0"/>
              </a:rPr>
              <a:t>Limited GPU memory – increases code complexity</a:t>
            </a:r>
          </a:p>
          <a:p>
            <a:pPr>
              <a:spcBef>
                <a:spcPts val="700"/>
              </a:spcBef>
              <a:buSzPct val="52000"/>
              <a:buBlip>
                <a:blip r:embed="rId3"/>
              </a:buBlip>
            </a:pP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  <a:cs typeface="Bitstream Vera Sans" charset="0"/>
              </a:rPr>
              <a:t>Complex operations not available or much slower</a:t>
            </a:r>
          </a:p>
          <a:p>
            <a:pPr>
              <a:spcBef>
                <a:spcPts val="700"/>
              </a:spcBef>
              <a:buSzPct val="52000"/>
              <a:buBlip>
                <a:blip r:embed="rId3"/>
              </a:buBlip>
            </a:pP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  <a:cs typeface="Bitstream Vera Sans" charset="0"/>
              </a:rPr>
              <a:t>Communication between GPU and CPU is relatively slow</a:t>
            </a:r>
          </a:p>
          <a:p>
            <a:pPr>
              <a:spcBef>
                <a:spcPts val="700"/>
              </a:spcBef>
              <a:buSzPct val="52000"/>
              <a:buBlip>
                <a:blip r:embed="rId3"/>
              </a:buBlip>
            </a:pP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  <a:cs typeface="Bitstream Vera Sans" charset="0"/>
              </a:rPr>
              <a:t>Writing efficient code for the GPU is not easy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956" y="944380"/>
            <a:ext cx="6382043" cy="528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828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386350" y="186990"/>
            <a:ext cx="10200968" cy="67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200" b="1" dirty="0">
                <a:solidFill>
                  <a:srgbClr val="775F55"/>
                </a:solidFill>
                <a:latin typeface="Cambria" panose="02040503050406030204" pitchFamily="18" charset="0"/>
                <a:ea typeface="Cambria" panose="02040503050406030204" pitchFamily="18" charset="0"/>
                <a:cs typeface="Bitstream Vera Sans" charset="0"/>
              </a:rPr>
              <a:t>GPU limitations and performance considerations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524000" y="1271589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ClrTx/>
              <a:buFontTx/>
              <a:buNone/>
            </a:pPr>
            <a:fld id="{124B90F4-EE03-4A4D-A6B0-0E1802533182}" type="slidenum">
              <a:rPr lang="en-US" altLang="en-US" sz="1200" b="1">
                <a:solidFill>
                  <a:srgbClr val="FFFFFF"/>
                </a:solidFill>
                <a:latin typeface="Times New Roman" panose="02020603050405020304" pitchFamily="18" charset="0"/>
                <a:cs typeface="Bitstream Vera Sans" charset="0"/>
              </a:rPr>
              <a:pPr algn="ctr">
                <a:lnSpc>
                  <a:spcPct val="80000"/>
                </a:lnSpc>
                <a:buClrTx/>
                <a:buFontTx/>
                <a:buNone/>
              </a:pPr>
              <a:t>38</a:t>
            </a:fld>
            <a:endParaRPr lang="en-US" altLang="en-US" sz="1200" b="1">
              <a:solidFill>
                <a:srgbClr val="FFFFFF"/>
              </a:solidFill>
              <a:latin typeface="Times New Roman" panose="02020603050405020304" pitchFamily="18" charset="0"/>
              <a:cs typeface="Bitstream Vera Sans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26258" y="1319289"/>
            <a:ext cx="10238578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700"/>
              </a:spcBef>
              <a:buSzPct val="52000"/>
              <a:buBlip>
                <a:blip r:embed="rId3"/>
              </a:buBlip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GPUs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are great for performing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same operation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on thousands of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pieces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of data.</a:t>
            </a:r>
          </a:p>
          <a:p>
            <a:pPr lvl="1">
              <a:spcBef>
                <a:spcPts val="700"/>
              </a:spcBef>
              <a:buSzPct val="52000"/>
              <a:buBlip>
                <a:blip r:embed="rId3"/>
              </a:buBlip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SIMD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architecture</a:t>
            </a:r>
          </a:p>
          <a:p>
            <a:pPr>
              <a:spcBef>
                <a:spcPts val="700"/>
              </a:spcBef>
              <a:buSzPct val="52000"/>
              <a:buBlip>
                <a:blip r:embed="rId3"/>
              </a:buBlip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CPU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an architecture that includes a lot of cache memory, which enables the CPU to handle just a few threads at a time.</a:t>
            </a:r>
          </a:p>
          <a:p>
            <a:pPr>
              <a:spcBef>
                <a:spcPts val="700"/>
              </a:spcBef>
              <a:buSzPct val="52000"/>
              <a:buBlip>
                <a:blip r:embed="rId3"/>
              </a:buBlip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GPU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will have a much smaller amount of cache memory: dedicated to making up for a higher latency from a computer’s system RAM.</a:t>
            </a:r>
          </a:p>
          <a:p>
            <a:pPr>
              <a:spcBef>
                <a:spcPts val="700"/>
              </a:spcBef>
              <a:buSzPct val="52000"/>
              <a:buBlip>
                <a:blip r:embed="rId3"/>
              </a:buBlip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747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549" y="44161"/>
            <a:ext cx="10106369" cy="65777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GPU Computing Applications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9" y="701938"/>
            <a:ext cx="10286186" cy="560312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87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Why Parallel Computation?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The answer 10-15 years ago?</a:t>
            </a:r>
          </a:p>
          <a:p>
            <a:pPr lvl="1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To realize performance improvements that exceeded what CPU performance improvements could provide</a:t>
            </a:r>
          </a:p>
          <a:p>
            <a:pPr lvl="1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Otherwise, just wait 18-24 months, your code automatically runs faster on the next-generation CPU.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The answer today?</a:t>
            </a:r>
          </a:p>
          <a:p>
            <a:pPr lvl="1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It is 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the primary way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to achieve significantly higher application performance for the foreseeable future.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972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1238865" y="-38100"/>
            <a:ext cx="9866670" cy="1527175"/>
          </a:xfrm>
          <a:ln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1. Host: Copy data from main memory to GPU memory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524000" y="1271589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ClrTx/>
              <a:buFontTx/>
              <a:buNone/>
            </a:pPr>
            <a:fld id="{8A4229D8-EF46-422D-9333-717E7BE8D3BF}" type="slidenum">
              <a:rPr lang="en-US" altLang="en-US" sz="1200" b="1">
                <a:solidFill>
                  <a:srgbClr val="FFFFFF"/>
                </a:solidFill>
                <a:latin typeface="Times New Roman" panose="02020603050405020304" pitchFamily="18" charset="0"/>
                <a:cs typeface="Bitstream Vera Sans" charset="0"/>
              </a:rPr>
              <a:pPr algn="ctr">
                <a:lnSpc>
                  <a:spcPct val="80000"/>
                </a:lnSpc>
                <a:buClrTx/>
                <a:buFontTx/>
                <a:buNone/>
              </a:pPr>
              <a:t>40</a:t>
            </a:fld>
            <a:endParaRPr lang="en-US" altLang="en-US" sz="1200" b="1">
              <a:solidFill>
                <a:srgbClr val="FFFFFF"/>
              </a:solidFill>
              <a:latin typeface="Times New Roman" panose="02020603050405020304" pitchFamily="18" charset="0"/>
              <a:cs typeface="Bitstream Vera Sans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175125" y="3292475"/>
            <a:ext cx="4114800" cy="1646238"/>
          </a:xfrm>
          <a:prstGeom prst="rect">
            <a:avLst/>
          </a:prstGeom>
          <a:noFill/>
          <a:ln w="183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908426" y="1720851"/>
            <a:ext cx="5415456" cy="447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// Host code</a:t>
            </a:r>
          </a:p>
          <a:p>
            <a:pPr>
              <a:buClrTx/>
              <a:buFontTx/>
              <a:buNone/>
            </a:pPr>
            <a:r>
              <a:rPr lang="en-US" alt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pPr>
              <a:buClrTx/>
              <a:buFontTx/>
              <a:buNone/>
            </a:pP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buClrTx/>
              <a:buFontTx/>
              <a:buNone/>
            </a:pP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N = ...;</a:t>
            </a:r>
          </a:p>
          <a:p>
            <a:pPr>
              <a:buClrTx/>
              <a:buFontTx/>
              <a:buNone/>
            </a:pP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size = N * </a:t>
            </a:r>
            <a:r>
              <a:rPr lang="en-US" alt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(float);</a:t>
            </a:r>
          </a:p>
          <a:p>
            <a:pPr>
              <a:buClrTx/>
              <a:buFontTx/>
              <a:buNone/>
            </a:pP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// Allocate input vectors </a:t>
            </a:r>
            <a:r>
              <a:rPr lang="en-US" alt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h_A</a:t>
            </a: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and </a:t>
            </a:r>
            <a:r>
              <a:rPr lang="en-US" alt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h_B</a:t>
            </a: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in host memory</a:t>
            </a:r>
          </a:p>
          <a:p>
            <a:pPr>
              <a:buClrTx/>
              <a:buFontTx/>
              <a:buNone/>
            </a:pP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float* </a:t>
            </a:r>
            <a:r>
              <a:rPr lang="en-US" alt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h_A</a:t>
            </a: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(float*)</a:t>
            </a:r>
            <a:r>
              <a:rPr lang="en-US" alt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(size);</a:t>
            </a:r>
          </a:p>
          <a:p>
            <a:pPr>
              <a:buClrTx/>
              <a:buFontTx/>
              <a:buNone/>
            </a:pP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float* </a:t>
            </a:r>
            <a:r>
              <a:rPr lang="en-US" alt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h_B</a:t>
            </a: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(float*)</a:t>
            </a:r>
            <a:r>
              <a:rPr lang="en-US" alt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(size);</a:t>
            </a:r>
          </a:p>
          <a:p>
            <a:pPr>
              <a:buClrTx/>
              <a:buFontTx/>
              <a:buNone/>
            </a:pP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// Initialize input vectors</a:t>
            </a:r>
          </a:p>
          <a:p>
            <a:pPr>
              <a:buClrTx/>
              <a:buFontTx/>
              <a:buNone/>
            </a:pP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pPr>
              <a:buClrTx/>
              <a:buFontTx/>
              <a:buNone/>
            </a:pP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// Allocate vectors in device memory</a:t>
            </a:r>
          </a:p>
          <a:p>
            <a:pPr>
              <a:buClrTx/>
              <a:buFontTx/>
              <a:buNone/>
            </a:pP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float* </a:t>
            </a:r>
            <a:r>
              <a:rPr lang="en-US" alt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d_A</a:t>
            </a: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buClrTx/>
              <a:buFontTx/>
              <a:buNone/>
            </a:pP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cudaMalloc</a:t>
            </a: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alt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d_A</a:t>
            </a: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size);</a:t>
            </a:r>
          </a:p>
          <a:p>
            <a:pPr>
              <a:buClrTx/>
              <a:buFontTx/>
              <a:buNone/>
            </a:pP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float* </a:t>
            </a:r>
            <a:r>
              <a:rPr lang="en-US" alt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d_B</a:t>
            </a: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buClrTx/>
              <a:buFontTx/>
              <a:buNone/>
            </a:pP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cudaMalloc</a:t>
            </a: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alt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d_B</a:t>
            </a: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size);</a:t>
            </a:r>
          </a:p>
          <a:p>
            <a:pPr>
              <a:buClrTx/>
              <a:buFontTx/>
              <a:buNone/>
            </a:pP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float* </a:t>
            </a:r>
            <a:r>
              <a:rPr lang="en-US" alt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d_C</a:t>
            </a: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buClrTx/>
              <a:buFontTx/>
              <a:buNone/>
            </a:pP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cudaMalloc</a:t>
            </a: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alt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d_C</a:t>
            </a: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size);</a:t>
            </a:r>
          </a:p>
          <a:p>
            <a:pPr>
              <a:buClrTx/>
              <a:buFontTx/>
              <a:buNone/>
            </a:pP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// Copy vectors from host memory to device memory</a:t>
            </a:r>
          </a:p>
          <a:p>
            <a:pPr>
              <a:buClrTx/>
              <a:buFontTx/>
              <a:buNone/>
            </a:pP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cudaMemcpy</a:t>
            </a: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d_A</a:t>
            </a: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h_A</a:t>
            </a: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size, </a:t>
            </a:r>
            <a:r>
              <a:rPr lang="en-US" alt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cudaMemcpyHostToDevice</a:t>
            </a: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buClrTx/>
              <a:buFontTx/>
              <a:buNone/>
            </a:pP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cudaMemcpy</a:t>
            </a: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d_B</a:t>
            </a: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h_B</a:t>
            </a: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size, </a:t>
            </a:r>
            <a:r>
              <a:rPr lang="en-US" alt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cudaMemcpyHostToDevice</a:t>
            </a: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buClrTx/>
              <a:buFontTx/>
              <a:buNone/>
            </a:pPr>
            <a:endParaRPr lang="en-US" alt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Tx/>
              <a:buFontTx/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pPr>
              <a:buClrTx/>
              <a:buFontTx/>
              <a:buNone/>
            </a:pPr>
            <a:endParaRPr lang="en-US" alt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Tx/>
              <a:buFontTx/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buClrTx/>
              <a:buFontTx/>
              <a:buNone/>
            </a:pPr>
            <a:endParaRPr lang="en-US" alt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488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2057400" y="38103"/>
            <a:ext cx="9045677" cy="1127124"/>
          </a:xfrm>
          <a:ln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2. Host: Initiate parallel threads (device kernels) on the GPU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524000" y="1271589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ClrTx/>
              <a:buFontTx/>
              <a:buNone/>
            </a:pPr>
            <a:fld id="{BAE7B9C9-03B0-4A9B-8190-BBF4AC3D09A2}" type="slidenum">
              <a:rPr lang="en-US" altLang="en-US" sz="1200" b="1">
                <a:solidFill>
                  <a:srgbClr val="FFFFFF"/>
                </a:solidFill>
                <a:latin typeface="Times New Roman" panose="02020603050405020304" pitchFamily="18" charset="0"/>
                <a:cs typeface="Bitstream Vera Sans" charset="0"/>
              </a:rPr>
              <a:pPr algn="ctr">
                <a:lnSpc>
                  <a:spcPct val="80000"/>
                </a:lnSpc>
                <a:buClrTx/>
                <a:buFontTx/>
                <a:buNone/>
              </a:pPr>
              <a:t>41</a:t>
            </a:fld>
            <a:endParaRPr lang="en-US" altLang="en-US" sz="1200" b="1">
              <a:solidFill>
                <a:srgbClr val="FFFFFF"/>
              </a:solidFill>
              <a:latin typeface="Times New Roman" panose="02020603050405020304" pitchFamily="18" charset="0"/>
              <a:cs typeface="Bitstream Vera Sans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627438" y="5643563"/>
            <a:ext cx="5211762" cy="849312"/>
          </a:xfrm>
          <a:prstGeom prst="rect">
            <a:avLst/>
          </a:prstGeom>
          <a:noFill/>
          <a:ln w="183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627439" y="1519239"/>
            <a:ext cx="5303837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// Device code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__global__ void VecAdd(float* A, float* B, float* C, int N)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buClrTx/>
              <a:buFontTx/>
              <a:buNone/>
            </a:pPr>
            <a:endParaRPr lang="en-US" altLang="en-US" sz="1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// Host code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int main()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int N = ...;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size_t size = N * sizeof(float);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// Allocate input vectors h_A and h_B in host memory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float* h_A = (float*)malloc(size);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float* h_B = (float*)malloc(size);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// Initialize input vectors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// Allocate vectors in device memory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float* d_A;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cudaMalloc(&amp;d_A, size);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float* d_B;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cudaMalloc(&amp;d_B, size);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float* d_C;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cudaMalloc(&amp;d_C, size);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// Copy vectors from host memory to device memory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cudaMemcpy(d_A, h_A, size, cudaMemcpyHostToDevice);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cudaMemcpy(d_B, h_B, size, cudaMemcpyHostToDevice);</a:t>
            </a:r>
          </a:p>
          <a:p>
            <a:pPr>
              <a:buClrTx/>
              <a:buFontTx/>
              <a:buNone/>
            </a:pPr>
            <a:endParaRPr lang="en-US" altLang="en-US" sz="1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// Invoke kernel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int threadsPerBlock = 256;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int blocksPerGrid =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        (N + threadsPerBlock – 1) / threadsPerBlock;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VecAdd&lt;&lt;&lt;blocksPerGrid, threadsPerBlock&gt;&gt;&gt;(d_A, d_B, d_C, N);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buClrTx/>
              <a:buFontTx/>
              <a:buNone/>
            </a:pPr>
            <a:endParaRPr lang="en-US" altLang="en-US" sz="10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627438" y="1503363"/>
            <a:ext cx="5211762" cy="914400"/>
          </a:xfrm>
          <a:prstGeom prst="rect">
            <a:avLst/>
          </a:prstGeom>
          <a:noFill/>
          <a:ln w="183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438" name="AutoShape 6"/>
          <p:cNvCxnSpPr>
            <a:cxnSpLocks noChangeShapeType="1"/>
            <a:stCxn id="18435" idx="3"/>
            <a:endCxn id="18437" idx="3"/>
          </p:cNvCxnSpPr>
          <p:nvPr/>
        </p:nvCxnSpPr>
        <p:spPr bwMode="auto">
          <a:xfrm flipV="1">
            <a:off x="8839200" y="1960563"/>
            <a:ext cx="1588" cy="4106862"/>
          </a:xfrm>
          <a:prstGeom prst="bentConnector3">
            <a:avLst>
              <a:gd name="adj1" fmla="val 50000"/>
            </a:avLst>
          </a:prstGeom>
          <a:noFill/>
          <a:ln w="1836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449387" y="3657601"/>
            <a:ext cx="2268538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b="1" dirty="0"/>
              <a:t>Number of threads =</a:t>
            </a:r>
          </a:p>
          <a:p>
            <a:pPr>
              <a:buClrTx/>
              <a:buFontTx/>
              <a:buNone/>
            </a:pPr>
            <a:r>
              <a:rPr lang="en-US" altLang="en-US" b="1" dirty="0"/>
              <a:t>   </a:t>
            </a:r>
            <a:r>
              <a:rPr lang="en-US" altLang="en-US" b="1" dirty="0" err="1"/>
              <a:t>blocksPerGrid</a:t>
            </a:r>
            <a:r>
              <a:rPr lang="en-US" altLang="en-US" b="1" dirty="0"/>
              <a:t> * </a:t>
            </a:r>
          </a:p>
          <a:p>
            <a:pPr>
              <a:buClrTx/>
              <a:buFontTx/>
              <a:buNone/>
            </a:pPr>
            <a:r>
              <a:rPr lang="en-US" altLang="en-US" b="1" dirty="0"/>
              <a:t>   </a:t>
            </a:r>
            <a:r>
              <a:rPr lang="en-US" altLang="en-US" b="1" dirty="0" err="1"/>
              <a:t>threadsPerBlock</a:t>
            </a:r>
            <a:endParaRPr lang="en-US" altLang="en-US" b="1" dirty="0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2620963" y="4570414"/>
            <a:ext cx="1371600" cy="13731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271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2133600" y="-38100"/>
            <a:ext cx="8153400" cy="1527175"/>
          </a:xfrm>
          <a:ln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3. Device: Execute parallel code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524000" y="1271589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ClrTx/>
              <a:buFontTx/>
              <a:buNone/>
            </a:pPr>
            <a:fld id="{883A1CBA-8739-4B52-BD76-B81334EFC49B}" type="slidenum">
              <a:rPr lang="en-US" altLang="en-US" sz="1200" b="1">
                <a:solidFill>
                  <a:srgbClr val="FFFFFF"/>
                </a:solidFill>
                <a:latin typeface="Times New Roman" panose="02020603050405020304" pitchFamily="18" charset="0"/>
                <a:cs typeface="Bitstream Vera Sans" charset="0"/>
              </a:rPr>
              <a:pPr algn="ctr">
                <a:lnSpc>
                  <a:spcPct val="80000"/>
                </a:lnSpc>
                <a:buClrTx/>
                <a:buFontTx/>
                <a:buNone/>
              </a:pPr>
              <a:t>42</a:t>
            </a:fld>
            <a:endParaRPr lang="en-US" altLang="en-US" sz="1200" b="1">
              <a:solidFill>
                <a:srgbClr val="FFFFFF"/>
              </a:solidFill>
              <a:latin typeface="Times New Roman" panose="02020603050405020304" pitchFamily="18" charset="0"/>
              <a:cs typeface="Bitstream Vera Sans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706564" y="2466976"/>
            <a:ext cx="3749675" cy="493713"/>
          </a:xfrm>
          <a:prstGeom prst="rect">
            <a:avLst/>
          </a:prstGeom>
          <a:noFill/>
          <a:ln w="183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607050" y="1519238"/>
            <a:ext cx="5303838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endParaRPr lang="en-US" altLang="en-US" sz="1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Tx/>
              <a:buFontTx/>
              <a:buNone/>
            </a:pPr>
            <a:endParaRPr lang="en-US" altLang="en-US" sz="1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// Host code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int main()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int N = ...;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size_t size = N * sizeof(float);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// Allocate input vectors h_A and h_B in host memory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float* h_A = (float*)malloc(size);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float* h_B = (float*)malloc(size);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// Initialize input vectors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// Allocate vectors in device memory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float* d_A;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cudaMalloc(&amp;d_A, size);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float* d_B;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cudaMalloc(&amp;d_B, size);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float* d_C;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cudaMalloc(&amp;d_C, size);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// Copy vectors from host memory to device memory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cudaMemcpy(d_A, h_A, size, cudaMemcpyHostToDevice);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cudaMemcpy(d_B, h_B, size, cudaMemcpyHostToDevice);</a:t>
            </a:r>
          </a:p>
          <a:p>
            <a:pPr>
              <a:buClrTx/>
              <a:buFontTx/>
              <a:buNone/>
            </a:pPr>
            <a:endParaRPr lang="en-US" altLang="en-US" sz="1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// Invoke kernel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int threadsPerBlock = 256;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int blocksPerGrid =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        (N + threadsPerBlock – 1) / threadsPerBlock;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VecAdd&lt;&lt;&lt;blocksPerGrid, threadsPerBlock&gt;&gt;&gt;(d_A, d_B, d_C, N);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buClrTx/>
              <a:buFontTx/>
              <a:buNone/>
            </a:pPr>
            <a:endParaRPr lang="en-US" altLang="en-US" sz="10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524001" y="1854201"/>
            <a:ext cx="4022725" cy="434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// Device code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__global__ void VecAdd(float* A, float* B, 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float* C, int N)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int i = blockDim.x * blockIdx.x + threadIdx.x;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if (i &lt; N)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    C[i] = A[i] + B[i];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buClrTx/>
              <a:buFontTx/>
              <a:buNone/>
            </a:pPr>
            <a:endParaRPr lang="en-US" altLang="en-US" sz="1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Tx/>
              <a:buFontTx/>
              <a:buNone/>
            </a:pPr>
            <a:endParaRPr lang="en-US" altLang="en-US" sz="10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5505451" y="1554163"/>
            <a:ext cx="92075" cy="521176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3827466"/>
            <a:ext cx="5501681" cy="197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817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2133600" y="-38100"/>
            <a:ext cx="8153400" cy="1527175"/>
          </a:xfrm>
          <a:ln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4. Host: Copy results from GPU memory back to main memory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524000" y="1271589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ClrTx/>
              <a:buFontTx/>
              <a:buNone/>
            </a:pPr>
            <a:fld id="{81E19161-E6DF-4B80-9D92-0C425934F391}" type="slidenum">
              <a:rPr lang="en-US" altLang="en-US" sz="1200" b="1">
                <a:solidFill>
                  <a:srgbClr val="FFFFFF"/>
                </a:solidFill>
                <a:latin typeface="Times New Roman" panose="02020603050405020304" pitchFamily="18" charset="0"/>
                <a:cs typeface="Bitstream Vera Sans" charset="0"/>
              </a:rPr>
              <a:pPr algn="ctr">
                <a:lnSpc>
                  <a:spcPct val="80000"/>
                </a:lnSpc>
                <a:buClrTx/>
                <a:buFontTx/>
                <a:buNone/>
              </a:pPr>
              <a:t>43</a:t>
            </a:fld>
            <a:endParaRPr lang="en-US" altLang="en-US" sz="1200" b="1">
              <a:solidFill>
                <a:srgbClr val="FFFFFF"/>
              </a:solidFill>
              <a:latin typeface="Times New Roman" panose="02020603050405020304" pitchFamily="18" charset="0"/>
              <a:cs typeface="Bitstream Vera Sans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821364" y="5578476"/>
            <a:ext cx="4664075" cy="822325"/>
          </a:xfrm>
          <a:prstGeom prst="rect">
            <a:avLst/>
          </a:prstGeom>
          <a:noFill/>
          <a:ln w="183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038850" y="967241"/>
            <a:ext cx="4488516" cy="502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endParaRPr lang="en-US" alt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Tx/>
              <a:buFontTx/>
              <a:buNone/>
            </a:pPr>
            <a:endParaRPr lang="en-US" alt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Tx/>
              <a:buFontTx/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// Host code</a:t>
            </a:r>
          </a:p>
          <a:p>
            <a:pPr>
              <a:buClrTx/>
              <a:buFontTx/>
              <a:buNone/>
            </a:pP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pPr>
              <a:buClrTx/>
              <a:buFontTx/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buClrTx/>
              <a:buFontTx/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N = ...;</a:t>
            </a:r>
          </a:p>
          <a:p>
            <a:pPr>
              <a:buClrTx/>
              <a:buFontTx/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size = N * 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(float);</a:t>
            </a:r>
          </a:p>
          <a:p>
            <a:pPr>
              <a:buClrTx/>
              <a:buFontTx/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// Allocate input vectors 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h_A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and 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h_B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in host memory</a:t>
            </a:r>
          </a:p>
          <a:p>
            <a:pPr>
              <a:buClrTx/>
              <a:buFontTx/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float* 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h_A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= (float*)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(size);</a:t>
            </a:r>
          </a:p>
          <a:p>
            <a:pPr>
              <a:buClrTx/>
              <a:buFontTx/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float* 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h_B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= (float*)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(size);</a:t>
            </a:r>
          </a:p>
          <a:p>
            <a:pPr>
              <a:buClrTx/>
              <a:buFontTx/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// Initialize input vectors</a:t>
            </a:r>
          </a:p>
          <a:p>
            <a:pPr>
              <a:buClrTx/>
              <a:buFontTx/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pPr>
              <a:buClrTx/>
              <a:buFontTx/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// Allocate vectors in device memory</a:t>
            </a:r>
          </a:p>
          <a:p>
            <a:pPr>
              <a:buClrTx/>
              <a:buFontTx/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float* 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d_A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buClrTx/>
              <a:buFontTx/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cudaMalloc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d_A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, size);</a:t>
            </a:r>
          </a:p>
          <a:p>
            <a:pPr>
              <a:buClrTx/>
              <a:buFontTx/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float* 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d_B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buClrTx/>
              <a:buFontTx/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cudaMalloc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d_B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, size);</a:t>
            </a:r>
          </a:p>
          <a:p>
            <a:pPr>
              <a:buClrTx/>
              <a:buFontTx/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float* 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d_C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buClrTx/>
              <a:buFontTx/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cudaMalloc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d_C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, size);</a:t>
            </a:r>
          </a:p>
          <a:p>
            <a:pPr>
              <a:buClrTx/>
              <a:buFontTx/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// Copy vectors from host memory to device memory</a:t>
            </a:r>
          </a:p>
          <a:p>
            <a:pPr>
              <a:buClrTx/>
              <a:buFontTx/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cudaMemcpy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d_A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h_A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, size, 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cudaMemcpyHostToDevice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buClrTx/>
              <a:buFontTx/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cudaMemcpy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d_B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h_B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, size, 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cudaMemcpyHostToDevice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buClrTx/>
              <a:buFontTx/>
              <a:buNone/>
            </a:pPr>
            <a:endParaRPr lang="en-US" alt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Tx/>
              <a:buFontTx/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// Invoke kernel</a:t>
            </a:r>
          </a:p>
          <a:p>
            <a:pPr>
              <a:buClrTx/>
              <a:buFontTx/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threadsPerBlock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= 256;</a:t>
            </a:r>
          </a:p>
          <a:p>
            <a:pPr>
              <a:buClrTx/>
              <a:buFontTx/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blocksPerGrid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  <a:p>
            <a:pPr>
              <a:buClrTx/>
              <a:buFontTx/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(N + 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threadsPerBlock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– 1) / 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threadsPerBlock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buClrTx/>
              <a:buFontTx/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VecAdd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&lt;&lt;&lt;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blocksPerGrid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threadsPerBlock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&gt;&gt;&gt;(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d_A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d_B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d_C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, N);</a:t>
            </a:r>
          </a:p>
          <a:p>
            <a:pPr>
              <a:buClrTx/>
              <a:buFontTx/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>
              <a:buClrTx/>
              <a:buFontTx/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// Copy result from device memory to host memory</a:t>
            </a:r>
          </a:p>
          <a:p>
            <a:pPr>
              <a:buClrTx/>
              <a:buFontTx/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// 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h_C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contains the result in host memory</a:t>
            </a:r>
          </a:p>
          <a:p>
            <a:pPr>
              <a:buClrTx/>
              <a:buFontTx/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cudaMemcpy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h_C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d_C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, size, 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cudaMemcpyDeviceToHost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buClrTx/>
              <a:buFontTx/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// Free device memory</a:t>
            </a:r>
          </a:p>
          <a:p>
            <a:pPr>
              <a:buClrTx/>
              <a:buFontTx/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cudaFree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d_A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cudaFree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d_B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cudaFree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d_C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buClrTx/>
              <a:buFontTx/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// Free host memory</a:t>
            </a:r>
          </a:p>
          <a:p>
            <a:pPr>
              <a:buClrTx/>
              <a:buFontTx/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....</a:t>
            </a:r>
          </a:p>
          <a:p>
            <a:pPr>
              <a:buClrTx/>
              <a:buFontTx/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buClrTx/>
              <a:buFontTx/>
              <a:buNone/>
            </a:pPr>
            <a:endParaRPr lang="en-US" alt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524001" y="1854201"/>
            <a:ext cx="4022725" cy="434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// Device code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__global__ void VecAdd(float* A, float* B, 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float* C, int N)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int i = blockDim.x * blockIdx.x + threadIdx.x;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if (i &lt; N)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    C[i] = A[i] + B[i];</a:t>
            </a:r>
          </a:p>
          <a:p>
            <a:pPr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buClrTx/>
              <a:buFontTx/>
              <a:buNone/>
            </a:pPr>
            <a:endParaRPr lang="en-US" altLang="en-US" sz="1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Tx/>
              <a:buFontTx/>
              <a:buNone/>
            </a:pPr>
            <a:endParaRPr lang="en-US" altLang="en-US" sz="10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5505451" y="1554163"/>
            <a:ext cx="92075" cy="521176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696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133600" y="-38100"/>
            <a:ext cx="8153400" cy="1527175"/>
          </a:xfrm>
          <a:ln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Compiling and executing GPU code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524000" y="1271589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ClrTx/>
              <a:buFontTx/>
              <a:buNone/>
            </a:pPr>
            <a:fld id="{FE176FF7-E718-4B4B-90A0-AD64D3EB6A1F}" type="slidenum">
              <a:rPr lang="en-US" altLang="en-US" sz="1200" b="1">
                <a:solidFill>
                  <a:srgbClr val="FFFFFF"/>
                </a:solidFill>
                <a:latin typeface="Times New Roman" panose="02020603050405020304" pitchFamily="18" charset="0"/>
                <a:cs typeface="Bitstream Vera Sans" charset="0"/>
              </a:rPr>
              <a:pPr algn="ctr">
                <a:lnSpc>
                  <a:spcPct val="80000"/>
                </a:lnSpc>
                <a:buClrTx/>
                <a:buFontTx/>
                <a:buNone/>
              </a:pPr>
              <a:t>44</a:t>
            </a:fld>
            <a:endParaRPr lang="en-US" altLang="en-US" sz="1200" b="1">
              <a:solidFill>
                <a:srgbClr val="FFFFFF"/>
              </a:solidFill>
              <a:latin typeface="Times New Roman" panose="02020603050405020304" pitchFamily="18" charset="0"/>
              <a:cs typeface="Bitstream Vera Sans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658793" y="2096086"/>
            <a:ext cx="7413675" cy="382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ts val="700"/>
              </a:spcBef>
              <a:buSzPct val="45000"/>
              <a:buFont typeface="Wingdings" panose="05000000000000000000" pitchFamily="2" charset="2"/>
              <a:buChar char=""/>
            </a:pPr>
            <a:r>
              <a:rPr lang="en-US" altLang="en-US" sz="2200" dirty="0">
                <a:latin typeface="Tw Cen MT" panose="020B0602020104020603" pitchFamily="34" charset="0"/>
                <a:cs typeface="Bitstream Vera Sans" charset="0"/>
              </a:rPr>
              <a:t> </a:t>
            </a:r>
            <a:r>
              <a:rPr lang="en-US" altLang="en-US" sz="2200" dirty="0" err="1">
                <a:latin typeface="Tw Cen MT" panose="020B0602020104020603" pitchFamily="34" charset="0"/>
                <a:cs typeface="Bitstream Vera Sans" charset="0"/>
              </a:rPr>
              <a:t>cudaSetDevice</a:t>
            </a:r>
            <a:r>
              <a:rPr lang="en-US" altLang="en-US" sz="2200" dirty="0">
                <a:latin typeface="Tw Cen MT" panose="020B0602020104020603" pitchFamily="34" charset="0"/>
                <a:cs typeface="Bitstream Vera Sans" charset="0"/>
              </a:rPr>
              <a:t>(1) – first statement in program</a:t>
            </a:r>
          </a:p>
          <a:p>
            <a:pPr eaLnBrk="0" hangingPunct="0">
              <a:spcBef>
                <a:spcPts val="700"/>
              </a:spcBef>
              <a:buSzPct val="45000"/>
              <a:buFont typeface="Wingdings" panose="05000000000000000000" pitchFamily="2" charset="2"/>
              <a:buChar char=""/>
            </a:pPr>
            <a:r>
              <a:rPr lang="en-US" altLang="en-US" sz="2200" dirty="0">
                <a:latin typeface="Tw Cen MT" panose="020B0602020104020603" pitchFamily="34" charset="0"/>
                <a:cs typeface="Bitstream Vera Sans" charset="0"/>
              </a:rPr>
              <a:t> </a:t>
            </a:r>
            <a:r>
              <a:rPr lang="en-US" altLang="en-US" sz="2200" dirty="0" err="1">
                <a:latin typeface="Tw Cen MT" panose="020B0602020104020603" pitchFamily="34" charset="0"/>
                <a:cs typeface="Bitstream Vera Sans" charset="0"/>
              </a:rPr>
              <a:t>nvcc</a:t>
            </a:r>
            <a:r>
              <a:rPr lang="en-US" altLang="en-US" sz="2200" dirty="0">
                <a:latin typeface="Tw Cen MT" panose="020B0602020104020603" pitchFamily="34" charset="0"/>
                <a:cs typeface="Bitstream Vera Sans" charset="0"/>
              </a:rPr>
              <a:t> -o </a:t>
            </a:r>
            <a:r>
              <a:rPr lang="en-US" altLang="en-US" sz="2200" dirty="0" err="1">
                <a:latin typeface="Tw Cen MT" panose="020B0602020104020603" pitchFamily="34" charset="0"/>
                <a:cs typeface="Bitstream Vera Sans" charset="0"/>
              </a:rPr>
              <a:t>vectorAdd</a:t>
            </a:r>
            <a:r>
              <a:rPr lang="en-US" altLang="en-US" sz="2200" dirty="0">
                <a:latin typeface="Tw Cen MT" panose="020B0602020104020603" pitchFamily="34" charset="0"/>
                <a:cs typeface="Bitstream Vera Sans" charset="0"/>
              </a:rPr>
              <a:t> vectorAdd.cu</a:t>
            </a:r>
          </a:p>
          <a:p>
            <a:pPr eaLnBrk="0" hangingPunct="0">
              <a:spcBef>
                <a:spcPts val="700"/>
              </a:spcBef>
              <a:buSzPct val="45000"/>
              <a:buFont typeface="Wingdings" panose="05000000000000000000" pitchFamily="2" charset="2"/>
              <a:buChar char=""/>
            </a:pPr>
            <a:r>
              <a:rPr lang="en-US" altLang="en-US" sz="2200" dirty="0">
                <a:latin typeface="Tw Cen MT" panose="020B0602020104020603" pitchFamily="34" charset="0"/>
                <a:cs typeface="Bitstream Vera Sans" charset="0"/>
              </a:rPr>
              <a:t> ./</a:t>
            </a:r>
            <a:r>
              <a:rPr lang="en-US" altLang="en-US" sz="2200" dirty="0" err="1">
                <a:latin typeface="Tw Cen MT" panose="020B0602020104020603" pitchFamily="34" charset="0"/>
                <a:cs typeface="Bitstream Vera Sans" charset="0"/>
              </a:rPr>
              <a:t>vectorAdd</a:t>
            </a:r>
            <a:endParaRPr lang="en-US" altLang="en-US" sz="2200" dirty="0">
              <a:latin typeface="Tw Cen MT" panose="020B0602020104020603" pitchFamily="34" charset="0"/>
              <a:cs typeface="Bitstream Vera Sans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007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Useful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5518" lvl="1" indent="-514350">
              <a:buFont typeface="+mj-lt"/>
              <a:buAutoNum type="arabicPeriod"/>
            </a:pPr>
            <a:r>
              <a:rPr lang="en-US" sz="2800" dirty="0">
                <a:hlinkClick r:id="rId2"/>
              </a:rPr>
              <a:t>https://devblogs.nvidia.com/even-easier-introduction-cuda/</a:t>
            </a:r>
            <a:endParaRPr lang="en-US" sz="2800" dirty="0"/>
          </a:p>
          <a:p>
            <a:pPr marL="715518" lvl="1" indent="-514350">
              <a:buFont typeface="+mj-lt"/>
              <a:buAutoNum type="arabicPeriod"/>
            </a:pPr>
            <a:r>
              <a:rPr lang="en-US" sz="2800" dirty="0">
                <a:hlinkClick r:id="rId3"/>
              </a:rPr>
              <a:t>https://digitalerr0r.wordpress.com/2010/12/03/parallel-computing-using-the-gpu-tutorial-1-getting-started/</a:t>
            </a:r>
            <a:endParaRPr lang="en-US" sz="2800" dirty="0"/>
          </a:p>
          <a:p>
            <a:pPr marL="715518" lvl="1" indent="-514350">
              <a:buFont typeface="+mj-lt"/>
              <a:buAutoNum type="arabicPeriod"/>
            </a:pPr>
            <a:r>
              <a:rPr lang="en-US" sz="2800" dirty="0">
                <a:hlinkClick r:id="rId4"/>
              </a:rPr>
              <a:t>https://developer.nvidia.com/cuda-zone</a:t>
            </a:r>
            <a:endParaRPr lang="en-US" sz="28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" y="187035"/>
            <a:ext cx="9393381" cy="606817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2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117791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Two Major Reasons for Improved Processor</a:t>
            </a:r>
            <a:b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Performance (until 2006)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8294" y="2110154"/>
            <a:ext cx="9847385" cy="375894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Increasing the clock frequency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600" dirty="0"/>
              <a:t> At what cost?</a:t>
            </a:r>
            <a:endParaRPr lang="en-US" sz="3600" b="1" dirty="0"/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Exploiting instruction-level parallelism (ILP)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600" dirty="0"/>
              <a:t>How?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86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8623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Increasing the clock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36618"/>
            <a:ext cx="11471564" cy="3886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More transistors =&gt; Increase the clock frequency (Flops)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Moore’s Law: 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the number of transistors on a reasonably priced integrated circuit tends to double every 2 years.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Not quite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More Transistors -&gt; More heat -&gt; Lower Frequency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52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7958" y="337625"/>
            <a:ext cx="9397218" cy="963637"/>
          </a:xfrm>
        </p:spPr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Increasing the clock frequency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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779" y="1831666"/>
            <a:ext cx="778102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Power Draw as a Function of Frequency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Dynamic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power α capacitive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load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voltage2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x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frequency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Static power: Transistors burn power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even when inactive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due to leakage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Maximum allowed frequency determined by processor’s core voltage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799" y="2581950"/>
            <a:ext cx="4249201" cy="310009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91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78" y="31000"/>
            <a:ext cx="8844269" cy="625725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5DD-9789-4E6F-B0CC-9B0C79976C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7194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2219</Words>
  <Application>Microsoft Macintosh PowerPoint</Application>
  <PresentationFormat>Widescreen</PresentationFormat>
  <Paragraphs>407</Paragraphs>
  <Slides>45</Slides>
  <Notes>20</Notes>
  <HiddenSlides>2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Arial</vt:lpstr>
      <vt:lpstr>Calibri</vt:lpstr>
      <vt:lpstr>Calibri Light</vt:lpstr>
      <vt:lpstr>Cambria</vt:lpstr>
      <vt:lpstr>Courier New</vt:lpstr>
      <vt:lpstr>DejaVu Sans</vt:lpstr>
      <vt:lpstr>Times New Roman</vt:lpstr>
      <vt:lpstr>Tw Cen MT</vt:lpstr>
      <vt:lpstr>Wingdings</vt:lpstr>
      <vt:lpstr>Retrospect</vt:lpstr>
      <vt:lpstr>The Graphics Processing Unit (GPU) revolution </vt:lpstr>
      <vt:lpstr>Outline</vt:lpstr>
      <vt:lpstr>PowerPoint Presentation</vt:lpstr>
      <vt:lpstr>Why Parallel Computation?</vt:lpstr>
      <vt:lpstr>PowerPoint Presentation</vt:lpstr>
      <vt:lpstr>Two Major Reasons for Improved Processor Performance (until 2006)</vt:lpstr>
      <vt:lpstr>Increasing the clock frequency</vt:lpstr>
      <vt:lpstr>Increasing the clock frequency </vt:lpstr>
      <vt:lpstr>PowerPoint Presentation</vt:lpstr>
      <vt:lpstr>Instruction level parallelism (ILP)</vt:lpstr>
      <vt:lpstr>Application level parallelism</vt:lpstr>
      <vt:lpstr>Limitations of instruction level parallelism</vt:lpstr>
      <vt:lpstr>PowerPoint Presentation</vt:lpstr>
      <vt:lpstr>PowerPoint Presentation</vt:lpstr>
      <vt:lpstr>PowerPoint Presentation</vt:lpstr>
      <vt:lpstr>Application level parallelism -  implementation models</vt:lpstr>
      <vt:lpstr>When Parallel Computing Fails</vt:lpstr>
      <vt:lpstr>PowerPoint Presentation</vt:lpstr>
      <vt:lpstr>PowerPoint Presentation</vt:lpstr>
      <vt:lpstr>GPU</vt:lpstr>
      <vt:lpstr>GPUs Massively parallel processors</vt:lpstr>
      <vt:lpstr>GPUs – Massively parallel processors</vt:lpstr>
      <vt:lpstr>A key limitation of supercomputer architecture – inter node communication</vt:lpstr>
      <vt:lpstr>GPUs – thousands of processors on a single node</vt:lpstr>
      <vt:lpstr>The need for speed</vt:lpstr>
      <vt:lpstr>Examples</vt:lpstr>
      <vt:lpstr>Example: Vector addition</vt:lpstr>
      <vt:lpstr>The need for speed:  </vt:lpstr>
      <vt:lpstr>The need for speed:  </vt:lpstr>
      <vt:lpstr>A typical scientific computing problem</vt:lpstr>
      <vt:lpstr>Molecular dynamics simulations can be used to study these systems</vt:lpstr>
      <vt:lpstr>How to Parallelize on GPUs</vt:lpstr>
      <vt:lpstr>CUDA – for running code on the GPU</vt:lpstr>
      <vt:lpstr>PowerPoint Presentation</vt:lpstr>
      <vt:lpstr>nvidia – hardware architecture</vt:lpstr>
      <vt:lpstr>Tradeoffs between the CPU and GPU</vt:lpstr>
      <vt:lpstr>PowerPoint Presentation</vt:lpstr>
      <vt:lpstr>PowerPoint Presentation</vt:lpstr>
      <vt:lpstr>GPU Computing Applications</vt:lpstr>
      <vt:lpstr>1. Host: Copy data from main memory to GPU memory</vt:lpstr>
      <vt:lpstr>2. Host: Initiate parallel threads (device kernels) on the GPU</vt:lpstr>
      <vt:lpstr>3. Device: Execute parallel code</vt:lpstr>
      <vt:lpstr>4. Host: Copy results from GPU memory back to main memory</vt:lpstr>
      <vt:lpstr>Compiling and executing GPU code</vt:lpstr>
      <vt:lpstr>Useful Links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Vartan KA</dc:creator>
  <cp:lastModifiedBy>Alexey</cp:lastModifiedBy>
  <cp:revision>64</cp:revision>
  <dcterms:created xsi:type="dcterms:W3CDTF">2019-04-22T03:56:59Z</dcterms:created>
  <dcterms:modified xsi:type="dcterms:W3CDTF">2019-04-29T18:44:55Z</dcterms:modified>
</cp:coreProperties>
</file>