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0"/>
  </p:notesMasterIdLst>
  <p:sldIdLst>
    <p:sldId id="256" r:id="rId2"/>
    <p:sldId id="259" r:id="rId3"/>
    <p:sldId id="262" r:id="rId4"/>
    <p:sldId id="284" r:id="rId5"/>
    <p:sldId id="263" r:id="rId6"/>
    <p:sldId id="264" r:id="rId7"/>
    <p:sldId id="267" r:id="rId8"/>
    <p:sldId id="265" r:id="rId9"/>
    <p:sldId id="280" r:id="rId10"/>
    <p:sldId id="281" r:id="rId11"/>
    <p:sldId id="277" r:id="rId12"/>
    <p:sldId id="278" r:id="rId13"/>
    <p:sldId id="266" r:id="rId14"/>
    <p:sldId id="269" r:id="rId15"/>
    <p:sldId id="270" r:id="rId16"/>
    <p:sldId id="271" r:id="rId17"/>
    <p:sldId id="268" r:id="rId18"/>
    <p:sldId id="282" r:id="rId19"/>
    <p:sldId id="283" r:id="rId20"/>
    <p:sldId id="272" r:id="rId21"/>
    <p:sldId id="273" r:id="rId22"/>
    <p:sldId id="274" r:id="rId23"/>
    <p:sldId id="275" r:id="rId24"/>
    <p:sldId id="276" r:id="rId25"/>
    <p:sldId id="260" r:id="rId26"/>
    <p:sldId id="279" r:id="rId27"/>
    <p:sldId id="261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ED79-92E3-6545-9CF4-4A874435F8A9}" type="datetimeFigureOut">
              <a:rPr lang="en-US" smtClean="0"/>
              <a:t>4/2/13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31909-FA65-9E4A-8D84-6CE1B97D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1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F0837-BE3F-6C4D-8BF8-C659E5C83BBC}" type="slidenum">
              <a:rPr lang="en-US"/>
              <a:pPr/>
              <a:t>15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BA1CFD-BFF0-48BC-9BA5-4974D7A6AB15}" type="datetimeFigureOut">
              <a:rPr lang="en-US" smtClean="0"/>
              <a:t>4/2/13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0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ideal scientific paper…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be understood by reading the text ONLY</a:t>
            </a:r>
          </a:p>
          <a:p>
            <a:pPr marL="11430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OR by looking and figures ONLY (with figure captions)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649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Contour Plot</a:t>
            </a:r>
            <a:endParaRPr lang="en-US" dirty="0"/>
          </a:p>
        </p:txBody>
      </p:sp>
      <p:pic>
        <p:nvPicPr>
          <p:cNvPr id="4" name="Content Placeholder 3" descr="18.02-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4" r="-16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065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contours (“heat map plot”)</a:t>
            </a:r>
            <a:endParaRPr lang="en-US" dirty="0"/>
          </a:p>
        </p:txBody>
      </p:sp>
      <p:pic>
        <p:nvPicPr>
          <p:cNvPr id="4" name="Content Placeholder 3" descr="uHm7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12" r="-17112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 flipV="1">
            <a:off x="6818923" y="3419232"/>
            <a:ext cx="1055077" cy="2735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86570" y="6396335"/>
            <a:ext cx="258601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Always show scale!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71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Mapping numbers to pictures</a:t>
            </a:r>
          </a:p>
          <a:p>
            <a:r>
              <a:rPr lang="en-US" sz="3600" dirty="0" smtClean="0"/>
              <a:t>Help understand algorithms</a:t>
            </a:r>
          </a:p>
          <a:p>
            <a:r>
              <a:rPr lang="en-US" sz="3600" dirty="0" smtClean="0"/>
              <a:t>Help understand concepts</a:t>
            </a:r>
          </a:p>
          <a:p>
            <a:r>
              <a:rPr lang="en-US" sz="3600" dirty="0" smtClean="0"/>
              <a:t>Cover Art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" y="2284030"/>
            <a:ext cx="6850185" cy="6662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0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flowchart:</a:t>
            </a:r>
            <a:endParaRPr lang="en-US" dirty="0"/>
          </a:p>
        </p:txBody>
      </p:sp>
      <p:pic>
        <p:nvPicPr>
          <p:cNvPr id="4" name="Content Placeholder 3" descr="flowchart_new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48" b="-7248"/>
          <a:stretch>
            <a:fillRect/>
          </a:stretch>
        </p:blipFill>
        <p:spPr>
          <a:xfrm>
            <a:off x="750277" y="1600200"/>
            <a:ext cx="6908800" cy="4352544"/>
          </a:xfrm>
        </p:spPr>
      </p:pic>
    </p:spTree>
    <p:extLst>
      <p:ext uri="{BB962C8B-B14F-4D97-AF65-F5344CB8AC3E}">
        <p14:creationId xmlns:p14="http://schemas.microsoft.com/office/powerpoint/2010/main" val="347690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sz="3200" dirty="0" smtClean="0"/>
              <a:t>Scientific Animation (power point) to help understand computational approach:</a:t>
            </a:r>
            <a:endParaRPr lang="en-US" sz="2000" dirty="0"/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152400" y="2330450"/>
            <a:ext cx="57150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 b="1" i="1" dirty="0"/>
              <a:t>Simulation type  #1. Model photo-</a:t>
            </a:r>
            <a:r>
              <a:rPr lang="en-US" sz="2000" b="1" i="1" dirty="0" err="1"/>
              <a:t>detachement</a:t>
            </a:r>
            <a:r>
              <a:rPr lang="en-US" sz="2000" b="1" i="1" dirty="0"/>
              <a:t> of carbon </a:t>
            </a:r>
            <a:r>
              <a:rPr lang="en-US" sz="2000" b="1" i="1" dirty="0" err="1"/>
              <a:t>monoxyde</a:t>
            </a:r>
            <a:r>
              <a:rPr lang="en-US" sz="2000" b="1" i="1" dirty="0"/>
              <a:t> (CO) ligand.</a:t>
            </a:r>
            <a:r>
              <a:rPr lang="en-US" sz="2000" dirty="0"/>
              <a:t> 20 trajectories , 90 ns each. The ligand starts at the docking site (Fe) and comes out, sometimes.</a:t>
            </a:r>
          </a:p>
          <a:p>
            <a:endParaRPr lang="en-US" dirty="0"/>
          </a:p>
          <a:p>
            <a:r>
              <a:rPr lang="en-US" dirty="0"/>
              <a:t> 2.</a:t>
            </a:r>
            <a:r>
              <a:rPr lang="en-US" sz="1600" dirty="0"/>
              <a:t>  </a:t>
            </a:r>
            <a:r>
              <a:rPr lang="en-US" sz="2000" dirty="0"/>
              <a:t>  </a:t>
            </a:r>
            <a:r>
              <a:rPr lang="en-US" sz="2000" b="1" i="1" dirty="0"/>
              <a:t>Simulation type  #2. Model diffusion of the ligand from the  outside</a:t>
            </a:r>
            <a:r>
              <a:rPr lang="en-US" sz="2000" dirty="0"/>
              <a:t>. The ligand starts in the solvent, and sometimes diffuses all the way to the docking site inside. 48 trajectories,  each 90 ns long. </a:t>
            </a:r>
          </a:p>
        </p:txBody>
      </p:sp>
      <p:pic>
        <p:nvPicPr>
          <p:cNvPr id="504837" name="Picture 5" descr="m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5735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38" name="Oval 6"/>
          <p:cNvSpPr>
            <a:spLocks noChangeArrowheads="1"/>
          </p:cNvSpPr>
          <p:nvPr/>
        </p:nvSpPr>
        <p:spPr bwMode="auto">
          <a:xfrm>
            <a:off x="6629400" y="2819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39" name="Oval 7"/>
          <p:cNvSpPr>
            <a:spLocks noChangeArrowheads="1"/>
          </p:cNvSpPr>
          <p:nvPr/>
        </p:nvSpPr>
        <p:spPr bwMode="auto">
          <a:xfrm>
            <a:off x="6629400" y="2819400"/>
            <a:ext cx="228600" cy="228600"/>
          </a:xfrm>
          <a:prstGeom prst="ellipse">
            <a:avLst/>
          </a:prstGeom>
          <a:solidFill>
            <a:srgbClr val="1D4DD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4840" name="Picture 8" descr="m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2" name="Oval 10"/>
          <p:cNvSpPr>
            <a:spLocks noChangeArrowheads="1"/>
          </p:cNvSpPr>
          <p:nvPr/>
        </p:nvSpPr>
        <p:spPr bwMode="auto">
          <a:xfrm>
            <a:off x="6858000" y="51054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41" name="Oval 9"/>
          <p:cNvSpPr>
            <a:spLocks noChangeArrowheads="1"/>
          </p:cNvSpPr>
          <p:nvPr/>
        </p:nvSpPr>
        <p:spPr bwMode="auto">
          <a:xfrm>
            <a:off x="7848600" y="39624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C -0.00139 -0.02223 -0.00261 -0.04445 0.00139 -0.05232 C 0.00538 -0.06019 0.01892 -0.05417 0.0243 -0.047 C 0.02969 -0.03982 0.03246 -0.01829 0.03385 -0.00903 C 0.03524 0.00023 0.03403 0.00023 0.03246 0.00879 C 0.0309 0.01736 0.02812 0.03726 0.0243 0.04305 C 0.02048 0.04884 0.01024 0.04027 0.00955 0.04305 C 0.00885 0.04583 0.01545 0.05601 0.02031 0.05925 C 0.02517 0.0625 0.03437 0.06388 0.03923 0.06296 C 0.0441 0.06203 0.04826 0.06504 0.05 0.05393 C 0.05173 0.04282 0.05451 0.00879 0.05 -0.00371 C 0.04548 -0.01621 0.02743 -0.01459 0.02292 -0.02176 C 0.0184 -0.02894 0.0276 -0.0419 0.02292 -0.047 C 0.01823 -0.05209 0.00173 -0.05024 -0.00538 -0.05232 C -0.0125 -0.0544 -0.02101 -0.05533 -0.02031 -0.0595 C -0.01962 -0.06366 -0.00833 -0.07639 -0.00139 -0.07755 C 0.00555 -0.07871 0.01719 -0.06598 0.0217 -0.06667 C 0.02621 -0.06737 0.03333 -0.07987 0.02569 -0.08125 C 0.01805 -0.08264 -0.01545 -0.08264 -0.02431 -0.0757 C -0.03316 -0.06875 -0.02952 -0.04584 -0.02708 -0.03982 C -0.02465 -0.0338 -0.01927 -0.03982 -0.00938 -0.03982 C 0.00052 -0.03982 0.02101 -0.03866 0.03246 -0.03982 C 0.04392 -0.04098 0.0533 -0.04075 0.05955 -0.047 C 0.0658 -0.05325 0.06701 -0.06829 0.07031 -0.07755 C 0.07361 -0.08681 0.07517 -0.09352 0.07969 -0.10278 C 0.0842 -0.11204 0.09167 -0.12315 0.09739 -0.13334 C 0.10312 -0.14352 0.11111 -0.15834 0.11354 -0.16413 " pathEditMode="relative" ptsTypes="aaaaaaaaaaaaaaaaaaaaaaaaaaA">
                                      <p:cBhvr>
                                        <p:cTn id="6" dur="2000" fill="hold"/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4 C 0.01702 0.01551 0.03316 0.03079 0.03733 0.04329 C 0.0415 0.05579 0.02813 0.06806 0.02639 0.07593 C 0.02466 0.0838 0.02049 0.08334 0.02639 0.09028 C 0.0323 0.09723 0.05469 0.10834 0.06164 0.11737 C 0.06858 0.12639 0.0625 0.1338 0.06841 0.14422 C 0.07431 0.15463 0.09514 0.16852 0.0967 0.18033 C 0.09827 0.19213 0.07622 0.20718 0.07778 0.21459 C 0.07934 0.222 0.10261 0.24607 0.10625 0.22547 C 0.1099 0.20487 0.10799 0.08658 0.09948 0.09028 C 0.09098 0.09399 0.06754 0.21991 0.05486 0.247 C 0.04219 0.27408 0.03334 0.24306 0.02379 0.25232 C 0.01424 0.26158 0.00643 0.29607 -0.00191 0.30278 C -0.01024 0.3095 -0.01788 0.29908 -0.02621 0.29213 C -0.03455 0.28519 -0.05017 0.27524 -0.05191 0.26135 C -0.05364 0.24746 -0.0401 0.22431 -0.03698 0.20926 C -0.03385 0.19422 -0.03194 0.18542 -0.03298 0.1713 C -0.03402 0.15718 -0.04045 0.13704 -0.04375 0.12454 C -0.04705 0.11204 -0.03993 0.1044 -0.0533 0.09561 C -0.06666 0.08681 -0.11823 0.06991 -0.12361 0.07223 C -0.12899 0.07454 -0.08316 0.10278 -0.08576 0.10996 C -0.08836 0.11713 -0.13906 0.11274 -0.13975 0.11551 C -0.14045 0.11829 -0.09496 0.11806 -0.08975 0.12639 C -0.08455 0.13473 -0.10555 0.1595 -0.10868 0.16598 " pathEditMode="relative" ptsTypes="aaaaaaaaaaaaaaaaaaaaaaaA">
                                      <p:cBhvr>
                                        <p:cTn id="10" dur="2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9" grpId="0" animBg="1"/>
      <p:bldP spid="5048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Mapping numbers to pictures</a:t>
            </a:r>
          </a:p>
          <a:p>
            <a:r>
              <a:rPr lang="en-US" sz="3600" dirty="0" smtClean="0"/>
              <a:t>Help understand algorithms</a:t>
            </a:r>
          </a:p>
          <a:p>
            <a:r>
              <a:rPr lang="en-US" sz="3600" dirty="0" smtClean="0"/>
              <a:t>Help understand concepts</a:t>
            </a:r>
          </a:p>
          <a:p>
            <a:r>
              <a:rPr lang="en-US" sz="3600" dirty="0" smtClean="0"/>
              <a:t>Cover Art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" y="2928784"/>
            <a:ext cx="6850185" cy="6662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1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Multi-scale concept:</a:t>
            </a:r>
            <a:endParaRPr lang="en-US" dirty="0"/>
          </a:p>
        </p:txBody>
      </p:sp>
      <p:pic>
        <p:nvPicPr>
          <p:cNvPr id="4" name="Content Placeholder 3" descr="natural_partitioning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0" r="-5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439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triangulation concept:</a:t>
            </a:r>
            <a:endParaRPr lang="en-US" dirty="0"/>
          </a:p>
        </p:txBody>
      </p:sp>
      <p:pic>
        <p:nvPicPr>
          <p:cNvPr id="4" name="Content Placeholder 3" descr="charge_off_center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07" r="-24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617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06900"/>
          </a:xfrm>
        </p:spPr>
        <p:txBody>
          <a:bodyPr/>
          <a:lstStyle/>
          <a:p>
            <a:r>
              <a:rPr lang="en-US" sz="2400" dirty="0" smtClean="0"/>
              <a:t>An animation (defines key degrees of freedom in amino-acids)</a:t>
            </a:r>
            <a:endParaRPr lang="en-US" sz="2400" dirty="0"/>
          </a:p>
        </p:txBody>
      </p:sp>
      <p:pic>
        <p:nvPicPr>
          <p:cNvPr id="4" name="AACLKRU0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1209431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95900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visualization helps?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2510"/>
            <a:ext cx="7620000" cy="480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A seashore is a better place than the street. At first it is better to run than to walk. You may have to try several times. It takes some skill but it</a:t>
            </a:r>
            <a:r>
              <a:rPr lang="ja-JP" altLang="en-US" sz="2800" dirty="0">
                <a:latin typeface="Calibri" charset="0"/>
              </a:rPr>
              <a:t>’</a:t>
            </a:r>
            <a:r>
              <a:rPr lang="en-US" altLang="ja-JP" sz="2800" dirty="0">
                <a:latin typeface="Calibri" charset="0"/>
              </a:rPr>
              <a:t>s easy to learn. Even young children can have fun.</a:t>
            </a:r>
          </a:p>
          <a:p>
            <a:pPr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Once successful, complications are minimal. Birds seldom get too close. Too many people doing the same thing, however, can cause problems. One needs lots of room. Beware of rain; it ruins everything. If there are no complications, it can be very peaceful. A rock will serve as an anchor. If things break loose from it, however, you will not get a second chance.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729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Mapping numbers to pictures</a:t>
            </a:r>
          </a:p>
          <a:p>
            <a:r>
              <a:rPr lang="en-US" sz="3600" dirty="0" smtClean="0"/>
              <a:t>Help understand algorithms</a:t>
            </a:r>
          </a:p>
          <a:p>
            <a:r>
              <a:rPr lang="en-US" sz="3600" dirty="0" smtClean="0"/>
              <a:t>Help understand concepts</a:t>
            </a:r>
          </a:p>
          <a:p>
            <a:r>
              <a:rPr lang="en-US" sz="3600" dirty="0" smtClean="0"/>
              <a:t>Cover Art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" y="3595046"/>
            <a:ext cx="6850185" cy="6662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5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art: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Stunning graphics to impress the viewer </a:t>
            </a:r>
          </a:p>
          <a:p>
            <a:r>
              <a:rPr lang="en-US" sz="3600" dirty="0" smtClean="0"/>
              <a:t>Helps draw attention</a:t>
            </a:r>
          </a:p>
          <a:p>
            <a:r>
              <a:rPr lang="en-US" sz="3600" dirty="0" smtClean="0"/>
              <a:t>Presumably, helps explain the concept (not always…)</a:t>
            </a:r>
          </a:p>
          <a:p>
            <a:r>
              <a:rPr lang="en-US" sz="3600" dirty="0" smtClean="0"/>
              <a:t>Must be generally correct, but not precise in every detail</a:t>
            </a:r>
          </a:p>
          <a:p>
            <a:r>
              <a:rPr lang="en-US" sz="3600" dirty="0" smtClean="0"/>
              <a:t>High resolution is key.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209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search\BPS_2013\V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492" y="1070078"/>
            <a:ext cx="6608894" cy="57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30910" y="6224826"/>
            <a:ext cx="583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Savin</a:t>
            </a:r>
            <a:r>
              <a:rPr lang="en-US" sz="1600" dirty="0" smtClean="0">
                <a:solidFill>
                  <a:schemeClr val="bg1"/>
                </a:solidFill>
              </a:rPr>
              <a:t>, A. V., </a:t>
            </a:r>
            <a:r>
              <a:rPr lang="en-US" sz="1600" dirty="0" err="1" smtClean="0">
                <a:solidFill>
                  <a:schemeClr val="bg1"/>
                </a:solidFill>
              </a:rPr>
              <a:t>Kikot</a:t>
            </a:r>
            <a:r>
              <a:rPr lang="en-US" sz="1600" dirty="0" smtClean="0">
                <a:solidFill>
                  <a:schemeClr val="bg1"/>
                </a:solidFill>
              </a:rPr>
              <a:t>, I. P., </a:t>
            </a:r>
            <a:r>
              <a:rPr lang="en-US" sz="1600" dirty="0" err="1" smtClean="0">
                <a:solidFill>
                  <a:schemeClr val="bg1"/>
                </a:solidFill>
              </a:rPr>
              <a:t>Mazo</a:t>
            </a:r>
            <a:r>
              <a:rPr lang="en-US" sz="1600" dirty="0" smtClean="0">
                <a:solidFill>
                  <a:schemeClr val="bg1"/>
                </a:solidFill>
              </a:rPr>
              <a:t>, M. A. and </a:t>
            </a:r>
            <a:r>
              <a:rPr lang="en-US" sz="1600" dirty="0" err="1" smtClean="0">
                <a:solidFill>
                  <a:schemeClr val="bg1"/>
                </a:solidFill>
              </a:rPr>
              <a:t>Onufriev</a:t>
            </a:r>
            <a:r>
              <a:rPr lang="en-US" sz="1600" dirty="0" smtClean="0">
                <a:solidFill>
                  <a:schemeClr val="bg1"/>
                </a:solidFill>
              </a:rPr>
              <a:t>, A. V. </a:t>
            </a:r>
            <a:r>
              <a:rPr lang="en-US" sz="1600" i="1" dirty="0" smtClean="0">
                <a:solidFill>
                  <a:schemeClr val="bg1"/>
                </a:solidFill>
              </a:rPr>
              <a:t>PNAS </a:t>
            </a:r>
            <a:r>
              <a:rPr lang="en-US" sz="1600" dirty="0" smtClean="0">
                <a:solidFill>
                  <a:schemeClr val="bg1"/>
                </a:solidFill>
              </a:rPr>
              <a:t>(2013)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Visualization courtesy of Andrew Woods, Nicholas Polys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82"/>
            <a:ext cx="7358186" cy="839049"/>
          </a:xfrm>
        </p:spPr>
        <p:txBody>
          <a:bodyPr/>
          <a:lstStyle/>
          <a:p>
            <a:r>
              <a:rPr lang="en-US" dirty="0" smtClean="0"/>
              <a:t>Cover art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3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910" y="6224826"/>
            <a:ext cx="583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Savin</a:t>
            </a:r>
            <a:r>
              <a:rPr lang="en-US" sz="1600" dirty="0" smtClean="0">
                <a:solidFill>
                  <a:schemeClr val="bg1"/>
                </a:solidFill>
              </a:rPr>
              <a:t>, A. V., </a:t>
            </a:r>
            <a:r>
              <a:rPr lang="en-US" sz="1600" dirty="0" err="1" smtClean="0">
                <a:solidFill>
                  <a:schemeClr val="bg1"/>
                </a:solidFill>
              </a:rPr>
              <a:t>Kikot</a:t>
            </a:r>
            <a:r>
              <a:rPr lang="en-US" sz="1600" dirty="0" smtClean="0">
                <a:solidFill>
                  <a:schemeClr val="bg1"/>
                </a:solidFill>
              </a:rPr>
              <a:t>, I. P., </a:t>
            </a:r>
            <a:r>
              <a:rPr lang="en-US" sz="1600" dirty="0" err="1" smtClean="0">
                <a:solidFill>
                  <a:schemeClr val="bg1"/>
                </a:solidFill>
              </a:rPr>
              <a:t>Mazo</a:t>
            </a:r>
            <a:r>
              <a:rPr lang="en-US" sz="1600" dirty="0" smtClean="0">
                <a:solidFill>
                  <a:schemeClr val="bg1"/>
                </a:solidFill>
              </a:rPr>
              <a:t>, M. A. and </a:t>
            </a:r>
            <a:r>
              <a:rPr lang="en-US" sz="1600" dirty="0" err="1" smtClean="0">
                <a:solidFill>
                  <a:schemeClr val="bg1"/>
                </a:solidFill>
              </a:rPr>
              <a:t>Onufriev</a:t>
            </a:r>
            <a:r>
              <a:rPr lang="en-US" sz="1600" dirty="0" smtClean="0">
                <a:solidFill>
                  <a:schemeClr val="bg1"/>
                </a:solidFill>
              </a:rPr>
              <a:t>, A. V. </a:t>
            </a:r>
            <a:r>
              <a:rPr lang="en-US" sz="1600" i="1" dirty="0" smtClean="0">
                <a:solidFill>
                  <a:schemeClr val="bg1"/>
                </a:solidFill>
              </a:rPr>
              <a:t>PNAS </a:t>
            </a:r>
            <a:r>
              <a:rPr lang="en-US" sz="1600" dirty="0" smtClean="0">
                <a:solidFill>
                  <a:schemeClr val="bg1"/>
                </a:solidFill>
              </a:rPr>
              <a:t>(2013)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Visualization courtesy of Andrew Woods, Nicholas Polys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82"/>
            <a:ext cx="7358186" cy="839049"/>
          </a:xfrm>
        </p:spPr>
        <p:txBody>
          <a:bodyPr/>
          <a:lstStyle/>
          <a:p>
            <a:r>
              <a:rPr lang="en-US" dirty="0" smtClean="0"/>
              <a:t>Cover art example</a:t>
            </a:r>
            <a:endParaRPr lang="en-US" dirty="0"/>
          </a:p>
        </p:txBody>
      </p:sp>
      <p:pic>
        <p:nvPicPr>
          <p:cNvPr id="3" name="Picture 2" descr="palmenberg_pnas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36" y="1164735"/>
            <a:ext cx="3831749" cy="509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12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0910" y="6224826"/>
            <a:ext cx="58362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</a:rPr>
              <a:t>Savin</a:t>
            </a:r>
            <a:r>
              <a:rPr lang="en-US" sz="1600" dirty="0" smtClean="0">
                <a:solidFill>
                  <a:schemeClr val="bg1"/>
                </a:solidFill>
              </a:rPr>
              <a:t>, A. V., </a:t>
            </a:r>
            <a:r>
              <a:rPr lang="en-US" sz="1600" dirty="0" err="1" smtClean="0">
                <a:solidFill>
                  <a:schemeClr val="bg1"/>
                </a:solidFill>
              </a:rPr>
              <a:t>Kikot</a:t>
            </a:r>
            <a:r>
              <a:rPr lang="en-US" sz="1600" dirty="0" smtClean="0">
                <a:solidFill>
                  <a:schemeClr val="bg1"/>
                </a:solidFill>
              </a:rPr>
              <a:t>, I. P., </a:t>
            </a:r>
            <a:r>
              <a:rPr lang="en-US" sz="1600" dirty="0" err="1" smtClean="0">
                <a:solidFill>
                  <a:schemeClr val="bg1"/>
                </a:solidFill>
              </a:rPr>
              <a:t>Mazo</a:t>
            </a:r>
            <a:r>
              <a:rPr lang="en-US" sz="1600" dirty="0" smtClean="0">
                <a:solidFill>
                  <a:schemeClr val="bg1"/>
                </a:solidFill>
              </a:rPr>
              <a:t>, M. A. and </a:t>
            </a:r>
            <a:r>
              <a:rPr lang="en-US" sz="1600" dirty="0" err="1" smtClean="0">
                <a:solidFill>
                  <a:schemeClr val="bg1"/>
                </a:solidFill>
              </a:rPr>
              <a:t>Onufriev</a:t>
            </a:r>
            <a:r>
              <a:rPr lang="en-US" sz="1600" dirty="0" smtClean="0">
                <a:solidFill>
                  <a:schemeClr val="bg1"/>
                </a:solidFill>
              </a:rPr>
              <a:t>, A. V. </a:t>
            </a:r>
            <a:r>
              <a:rPr lang="en-US" sz="1600" i="1" dirty="0" smtClean="0">
                <a:solidFill>
                  <a:schemeClr val="bg1"/>
                </a:solidFill>
              </a:rPr>
              <a:t>PNAS </a:t>
            </a:r>
            <a:r>
              <a:rPr lang="en-US" sz="1600" dirty="0" smtClean="0">
                <a:solidFill>
                  <a:schemeClr val="bg1"/>
                </a:solidFill>
              </a:rPr>
              <a:t>(2013)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Visualization courtesy of Andrew Woods, Nicholas Polys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82"/>
            <a:ext cx="7358186" cy="839049"/>
          </a:xfrm>
        </p:spPr>
        <p:txBody>
          <a:bodyPr/>
          <a:lstStyle/>
          <a:p>
            <a:r>
              <a:rPr lang="en-US" sz="4000" dirty="0" smtClean="0"/>
              <a:t>Cover art example (mostly art…)</a:t>
            </a:r>
            <a:endParaRPr lang="en-US" sz="4000" dirty="0"/>
          </a:p>
        </p:txBody>
      </p:sp>
      <p:pic>
        <p:nvPicPr>
          <p:cNvPr id="5" name="Picture 4" descr="Scientific-American-DNA-Computers-Cover-Outt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18" y="1070838"/>
            <a:ext cx="4114668" cy="55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78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(General)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Plots:  </a:t>
            </a:r>
            <a:r>
              <a:rPr lang="en-US" sz="4000" dirty="0" err="1"/>
              <a:t>X</a:t>
            </a:r>
            <a:r>
              <a:rPr lang="en-US" sz="4000" dirty="0" err="1" smtClean="0"/>
              <a:t>mgrace</a:t>
            </a:r>
            <a:r>
              <a:rPr lang="en-US" sz="4000" dirty="0" smtClean="0"/>
              <a:t>, </a:t>
            </a:r>
            <a:r>
              <a:rPr lang="en-US" sz="4000" dirty="0" err="1" smtClean="0"/>
              <a:t>Mathematica</a:t>
            </a:r>
            <a:endParaRPr lang="en-US" sz="4000" dirty="0" smtClean="0"/>
          </a:p>
          <a:p>
            <a:r>
              <a:rPr lang="en-US" sz="4000" dirty="0" smtClean="0"/>
              <a:t>Image Manipulation: Gimp</a:t>
            </a:r>
          </a:p>
          <a:p>
            <a:r>
              <a:rPr lang="en-US" sz="4000" dirty="0" smtClean="0"/>
              <a:t>Image Generation: </a:t>
            </a:r>
            <a:r>
              <a:rPr lang="en-US" sz="4000" dirty="0" err="1" smtClean="0"/>
              <a:t>InkScape</a:t>
            </a:r>
            <a:r>
              <a:rPr lang="en-US" sz="4000" dirty="0" smtClean="0"/>
              <a:t>,</a:t>
            </a:r>
            <a:br>
              <a:rPr lang="en-US" sz="4000" dirty="0" smtClean="0"/>
            </a:br>
            <a:r>
              <a:rPr lang="en-US" sz="4000" dirty="0" err="1" smtClean="0"/>
              <a:t>xfig</a:t>
            </a:r>
            <a:r>
              <a:rPr lang="en-US" sz="4000" dirty="0" smtClean="0"/>
              <a:t> (vector graphics)</a:t>
            </a:r>
          </a:p>
          <a:p>
            <a:r>
              <a:rPr lang="en-US" sz="4000" dirty="0" smtClean="0"/>
              <a:t>Presentations: power point, beamer (latex friendly).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706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08" y="274638"/>
            <a:ext cx="8206154" cy="1143000"/>
          </a:xfrm>
        </p:spPr>
        <p:txBody>
          <a:bodyPr/>
          <a:lstStyle/>
          <a:p>
            <a:r>
              <a:rPr lang="en-US" sz="3200" dirty="0" smtClean="0"/>
              <a:t>The undeniable advantage of vector graphics: scales to ANY resolution</a:t>
            </a:r>
            <a:endParaRPr lang="en-US" sz="3200" dirty="0"/>
          </a:p>
        </p:txBody>
      </p:sp>
      <p:pic>
        <p:nvPicPr>
          <p:cNvPr id="4" name="Content Placeholder 3" descr="VectorBitmapExample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92" r="-5209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584463" y="2500923"/>
            <a:ext cx="1518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.</a:t>
            </a:r>
            <a:r>
              <a:rPr lang="en-US" sz="2800" dirty="0" err="1" smtClean="0"/>
              <a:t>eps</a:t>
            </a:r>
            <a:r>
              <a:rPr lang="en-US" sz="2800" dirty="0" smtClean="0"/>
              <a:t>, .</a:t>
            </a:r>
            <a:r>
              <a:rPr lang="en-US" sz="2800" dirty="0" err="1" smtClean="0"/>
              <a:t>svg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64411" y="5197231"/>
            <a:ext cx="2098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.tiff, .jpeg, etc.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406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(special purpose)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Area specific</a:t>
            </a:r>
          </a:p>
          <a:p>
            <a:r>
              <a:rPr lang="en-US" sz="3600" dirty="0" smtClean="0"/>
              <a:t>Example: Structure Visualization. VMD,  </a:t>
            </a:r>
            <a:r>
              <a:rPr lang="en-US" sz="3600" dirty="0" err="1" smtClean="0"/>
              <a:t>Rasmol</a:t>
            </a:r>
            <a:r>
              <a:rPr lang="en-US" sz="3600" dirty="0" smtClean="0"/>
              <a:t>. </a:t>
            </a:r>
          </a:p>
          <a:p>
            <a:r>
              <a:rPr lang="en-US" sz="3600" dirty="0" smtClean="0"/>
              <a:t>Mapping properties onto structures: GEM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379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5943600" cy="6858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  <a:latin typeface="Arial" charset="0"/>
              </a:rPr>
              <a:t>The Monk</a:t>
            </a:r>
            <a:r>
              <a:rPr lang="ja-JP" altLang="en-US">
                <a:solidFill>
                  <a:schemeClr val="hlink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chemeClr val="hlink"/>
                </a:solidFill>
                <a:latin typeface="Arial" charset="0"/>
              </a:rPr>
              <a:t>s climb problem:</a:t>
            </a:r>
            <a:endParaRPr lang="en-US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52400" y="1393825"/>
            <a:ext cx="8904288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00" dirty="0"/>
              <a:t>A monk climbs a mountain. He starts at 8 am and </a:t>
            </a:r>
            <a:br>
              <a:rPr lang="en-US" sz="2900" dirty="0"/>
            </a:br>
            <a:r>
              <a:rPr lang="en-US" sz="2900" dirty="0"/>
              <a:t>reaches the summit at noon. He spends the night </a:t>
            </a:r>
            <a:br>
              <a:rPr lang="en-US" sz="2900" dirty="0"/>
            </a:br>
            <a:r>
              <a:rPr lang="en-US" sz="2900" dirty="0"/>
              <a:t>on the summit. The next morning, he leaves the </a:t>
            </a:r>
            <a:br>
              <a:rPr lang="en-US" sz="2900" dirty="0"/>
            </a:br>
            <a:r>
              <a:rPr lang="en-US" sz="2900" dirty="0"/>
              <a:t>summit  at 8 am and descends by the route he took </a:t>
            </a:r>
            <a:br>
              <a:rPr lang="en-US" sz="2900" dirty="0"/>
            </a:br>
            <a:r>
              <a:rPr lang="en-US" sz="2900" dirty="0"/>
              <a:t>the day before, reaching the bottom at noon. </a:t>
            </a:r>
            <a:br>
              <a:rPr lang="en-US" sz="2900" dirty="0"/>
            </a:br>
            <a:r>
              <a:rPr lang="en-US" sz="2900" dirty="0"/>
              <a:t>Prove that there is a time between 8 am and noon </a:t>
            </a:r>
            <a:br>
              <a:rPr lang="en-US" sz="2900" dirty="0"/>
            </a:br>
            <a:r>
              <a:rPr lang="en-US" sz="2900" dirty="0"/>
              <a:t>at which the monk was at exactly the same spot </a:t>
            </a:r>
            <a:br>
              <a:rPr lang="en-US" sz="2900" dirty="0"/>
            </a:br>
            <a:r>
              <a:rPr lang="en-US" sz="2900" dirty="0"/>
              <a:t>on the mountain on both days. (Notice that we do </a:t>
            </a:r>
            <a:br>
              <a:rPr lang="en-US" sz="2900" dirty="0"/>
            </a:br>
            <a:r>
              <a:rPr lang="en-US" sz="2900" dirty="0"/>
              <a:t>not specify anything about the speed at which </a:t>
            </a:r>
            <a:br>
              <a:rPr lang="en-US" sz="2900" dirty="0"/>
            </a:br>
            <a:r>
              <a:rPr lang="en-US" sz="2900" dirty="0"/>
              <a:t>the monk travels. The monk does not have to walk at </a:t>
            </a:r>
            <a:br>
              <a:rPr lang="en-US" sz="2900" dirty="0"/>
            </a:br>
            <a:r>
              <a:rPr lang="en-US" sz="2900" dirty="0"/>
              <a:t>constant speed, or the same speed going up and </a:t>
            </a:r>
            <a:br>
              <a:rPr lang="en-US" sz="2900" dirty="0"/>
            </a:br>
            <a:r>
              <a:rPr lang="en-US" sz="2900" dirty="0"/>
              <a:t>down)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Mapping numbers to pictures</a:t>
            </a:r>
          </a:p>
          <a:p>
            <a:r>
              <a:rPr lang="en-US" sz="3600" dirty="0" smtClean="0"/>
              <a:t>Helps understand algorithms</a:t>
            </a:r>
          </a:p>
          <a:p>
            <a:r>
              <a:rPr lang="en-US" sz="3600" dirty="0" smtClean="0"/>
              <a:t>Helps understand concepts</a:t>
            </a:r>
          </a:p>
          <a:p>
            <a:r>
              <a:rPr lang="en-US" sz="3600" dirty="0" smtClean="0"/>
              <a:t>Cover 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639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and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Mapping numbers to pictures</a:t>
            </a:r>
          </a:p>
          <a:p>
            <a:r>
              <a:rPr lang="en-US" sz="3600" dirty="0" smtClean="0"/>
              <a:t>Help understand algorithms</a:t>
            </a:r>
          </a:p>
          <a:p>
            <a:r>
              <a:rPr lang="en-US" sz="3600" dirty="0" smtClean="0"/>
              <a:t>Help understand concepts</a:t>
            </a:r>
          </a:p>
          <a:p>
            <a:r>
              <a:rPr lang="en-US" sz="3600" dirty="0" smtClean="0"/>
              <a:t>Cover Art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6850185" cy="6662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5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vector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9777" b="-9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24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tensor field</a:t>
            </a:r>
            <a:endParaRPr lang="en-US" dirty="0"/>
          </a:p>
        </p:txBody>
      </p:sp>
      <p:pic>
        <p:nvPicPr>
          <p:cNvPr id="4" name="Content Placeholder 3" descr="tenInterpolIc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73" r="-30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597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Mapping a property onto complex surface</a:t>
            </a:r>
            <a:endParaRPr lang="en-US" sz="3200" dirty="0"/>
          </a:p>
        </p:txBody>
      </p:sp>
      <p:pic>
        <p:nvPicPr>
          <p:cNvPr id="4" name="Content Placeholder 3" descr="1c1d_Delphi_scaled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09" r="-27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967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2" y="20644"/>
            <a:ext cx="7620000" cy="760900"/>
          </a:xfrm>
        </p:spPr>
        <p:txBody>
          <a:bodyPr/>
          <a:lstStyle/>
          <a:p>
            <a:r>
              <a:rPr lang="en-US" sz="2800" dirty="0" smtClean="0"/>
              <a:t>Example: scatter plot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71" r="-1807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71554" y="234480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Immediately tells:</a:t>
            </a:r>
          </a:p>
          <a:p>
            <a:pPr marL="342900" indent="-342900">
              <a:buAutoNum type="alphaLcParenR"/>
            </a:pPr>
            <a:r>
              <a:rPr lang="en-US" dirty="0" smtClean="0"/>
              <a:t>How good the over-all agreement is </a:t>
            </a:r>
          </a:p>
          <a:p>
            <a:pPr marL="342900" indent="-342900">
              <a:buAutoNum type="alphaLcParenR"/>
            </a:pPr>
            <a:r>
              <a:rPr lang="en-US" dirty="0" smtClean="0"/>
              <a:t>Are there serious outliers</a:t>
            </a:r>
          </a:p>
          <a:p>
            <a:pPr marL="342900" indent="-342900">
              <a:buAutoNum type="alphaLcParenR"/>
            </a:pPr>
            <a:r>
              <a:rPr lang="en-US" dirty="0" smtClean="0"/>
              <a:t>Is the agreement uniform? </a:t>
            </a:r>
          </a:p>
          <a:p>
            <a:pPr marL="342900" indent="-342900">
              <a:buAutoNum type="alphaLcParenR"/>
            </a:pPr>
            <a:r>
              <a:rPr lang="en-US" dirty="0" smtClean="0"/>
              <a:t>Where disagreement is strongest/weakest</a:t>
            </a:r>
          </a:p>
        </p:txBody>
      </p:sp>
    </p:spTree>
    <p:extLst>
      <p:ext uri="{BB962C8B-B14F-4D97-AF65-F5344CB8AC3E}">
        <p14:creationId xmlns:p14="http://schemas.microsoft.com/office/powerpoint/2010/main" val="312743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2" y="20644"/>
            <a:ext cx="7620000" cy="760900"/>
          </a:xfrm>
        </p:spPr>
        <p:txBody>
          <a:bodyPr/>
          <a:lstStyle/>
          <a:p>
            <a:r>
              <a:rPr lang="en-US" sz="2800" dirty="0" smtClean="0"/>
              <a:t>Elements of a good graph: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71" r="-18071"/>
          <a:stretch>
            <a:fillRect/>
          </a:stretch>
        </p:blipFill>
        <p:spPr>
          <a:xfrm>
            <a:off x="457200" y="1268054"/>
            <a:ext cx="7620000" cy="4800600"/>
          </a:xfrm>
        </p:spPr>
      </p:pic>
      <p:sp>
        <p:nvSpPr>
          <p:cNvPr id="6" name="TextBox 5"/>
          <p:cNvSpPr txBox="1"/>
          <p:nvPr/>
        </p:nvSpPr>
        <p:spPr>
          <a:xfrm>
            <a:off x="3985877" y="6207321"/>
            <a:ext cx="4373788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axes labeled, units shown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26009" y="4513383"/>
            <a:ext cx="315771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Graph not cluttered, </a:t>
            </a:r>
            <a:br>
              <a:rPr lang="en-US" sz="2800" dirty="0" smtClean="0"/>
            </a:br>
            <a:r>
              <a:rPr lang="en-US" sz="2800" dirty="0" smtClean="0"/>
              <a:t>space well utilized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38769" y="781544"/>
            <a:ext cx="1856154" cy="1172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26009" y="468923"/>
            <a:ext cx="1862409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Clear legends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6766" y="1465385"/>
            <a:ext cx="1211385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</a:t>
            </a:r>
          </a:p>
          <a:p>
            <a:r>
              <a:rPr lang="en-US" sz="2400" dirty="0" smtClean="0"/>
              <a:t> enough </a:t>
            </a:r>
          </a:p>
          <a:p>
            <a:r>
              <a:rPr lang="en-US" sz="2400" dirty="0" smtClean="0"/>
              <a:t>font, </a:t>
            </a:r>
            <a:br>
              <a:rPr lang="en-US" sz="2400" dirty="0" smtClean="0"/>
            </a:br>
            <a:r>
              <a:rPr lang="en-US" sz="2400" dirty="0" smtClean="0"/>
              <a:t>thick </a:t>
            </a:r>
            <a:br>
              <a:rPr lang="en-US" sz="2400" dirty="0" smtClean="0"/>
            </a:br>
            <a:r>
              <a:rPr lang="en-US" sz="2400" dirty="0" smtClean="0"/>
              <a:t>lines.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5847" y="3360621"/>
            <a:ext cx="3073954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Symbols differ in more than </a:t>
            </a:r>
            <a:br>
              <a:rPr lang="en-US" sz="2000" dirty="0" smtClean="0"/>
            </a:br>
            <a:r>
              <a:rPr lang="en-US" sz="2000" dirty="0" smtClean="0"/>
              <a:t>one way (color, shape)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674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189</TotalTime>
  <Words>696</Words>
  <Application>Microsoft Macintosh PowerPoint</Application>
  <PresentationFormat>On-screen Show (4:3)</PresentationFormat>
  <Paragraphs>91</Paragraphs>
  <Slides>28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Scientific Visualization</vt:lpstr>
      <vt:lpstr>Why visualization helps? </vt:lpstr>
      <vt:lpstr>The Purpose and Types</vt:lpstr>
      <vt:lpstr>The Purpose and Types</vt:lpstr>
      <vt:lpstr>Example: vector field</vt:lpstr>
      <vt:lpstr>Example: tensor field</vt:lpstr>
      <vt:lpstr>Mapping a property onto complex surface</vt:lpstr>
      <vt:lpstr>Example: scatter plot</vt:lpstr>
      <vt:lpstr>Elements of a good graph:</vt:lpstr>
      <vt:lpstr>An ideal scientific paper…</vt:lpstr>
      <vt:lpstr>Contour Plot</vt:lpstr>
      <vt:lpstr>2D contours (“heat map plot”)</vt:lpstr>
      <vt:lpstr>The Purpose and Types</vt:lpstr>
      <vt:lpstr>An algorithm flowchart:</vt:lpstr>
      <vt:lpstr>Scientific Animation (power point) to help understand computational approach:</vt:lpstr>
      <vt:lpstr>The Purpose and Types</vt:lpstr>
      <vt:lpstr>Multi-scale concept:</vt:lpstr>
      <vt:lpstr>Surface triangulation concept:</vt:lpstr>
      <vt:lpstr>An animation (defines key degrees of freedom in amino-acids)</vt:lpstr>
      <vt:lpstr>The Purpose and Types</vt:lpstr>
      <vt:lpstr>Cover art:</vt:lpstr>
      <vt:lpstr>Cover art example</vt:lpstr>
      <vt:lpstr>Cover art example</vt:lpstr>
      <vt:lpstr>Cover art example (mostly art…)</vt:lpstr>
      <vt:lpstr>Software (General)</vt:lpstr>
      <vt:lpstr>The undeniable advantage of vector graphics: scales to ANY resolution</vt:lpstr>
      <vt:lpstr>Software (special purpose)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Visualization</dc:title>
  <dc:creator>Alexey</dc:creator>
  <cp:lastModifiedBy>Alexey</cp:lastModifiedBy>
  <cp:revision>29</cp:revision>
  <dcterms:created xsi:type="dcterms:W3CDTF">2013-04-02T04:11:34Z</dcterms:created>
  <dcterms:modified xsi:type="dcterms:W3CDTF">2013-04-02T16:30:50Z</dcterms:modified>
</cp:coreProperties>
</file>