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181" autoAdjust="0"/>
  </p:normalViewPr>
  <p:slideViewPr>
    <p:cSldViewPr>
      <p:cViewPr varScale="1">
        <p:scale>
          <a:sx n="93" d="100"/>
          <a:sy n="93" d="100"/>
        </p:scale>
        <p:origin x="-20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5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262948AE-70F5-4144-A0CC-277C08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77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365387BD-661E-4EDF-AA35-B1DEBFBB0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80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E06BE-8FDA-45AB-A845-E602F7509C7B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 4284 Spring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6FB94-4407-4C8D-A764-21E5868EE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6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DE8D-3DE2-43AA-8A14-3823AF30A4F6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1EDB-D2E2-44F0-A727-50881983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DEACB-1FCD-4CE6-813A-4827E92F2EA0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04BDD-E046-4341-9E80-B868E091B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94D5E-34B3-4D6A-BE5B-529CF533CC66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2897F-86CE-4841-8D9B-34913711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5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5A19-E8A7-46B6-B250-CF00E33B3D0B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4911D-B0B3-4924-BCF0-4E574960A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0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7A0C-5D1C-48C8-875A-E03F45521F06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EB39-0227-4F1F-97C2-FE256BC08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249F-A989-4735-B8BB-975A0FD00896}" type="datetime1">
              <a:rPr lang="en-US" smtClean="0"/>
              <a:t>3/19/2013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DDFEE-B7C6-4242-AB63-16201DD07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7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34418-7934-40A9-8BF4-B18F6C25FCC2}" type="datetime1">
              <a:rPr lang="en-US" smtClean="0"/>
              <a:t>3/19/2013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C7C1-C1E2-4159-8AB9-1B25C734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D7BAA-4C29-47EB-B927-C1D71FFFFDCE}" type="datetime1">
              <a:rPr lang="en-US" smtClean="0"/>
              <a:t>3/19/2013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7BF7-FC22-445E-AC90-6B06C80EC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A7474-A531-4D4F-8391-DCEDA3FFD868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A9025-8E83-4864-A607-87F003B17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0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E3A7-D959-41A2-AB64-9D4BE8BF2972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BFF3A-0C0C-4412-9285-81DCA3D47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126163"/>
            <a:ext cx="17526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172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fld id="{B8C2CAD2-80CD-492E-AD1F-0CF914D20A61}" type="datetime1">
              <a:rPr lang="en-US" smtClean="0"/>
              <a:t>3/19/2013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1722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en-US" smtClean="0"/>
              <a:t>CS 4284 Spring 2013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172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8F2BD5CD-393E-42C6-B01C-13274AAA3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3"/>
          <p:cNvGrpSpPr>
            <a:grpSpLocks/>
          </p:cNvGrpSpPr>
          <p:nvPr userDrawn="1"/>
        </p:nvGrpSpPr>
        <p:grpSpPr bwMode="auto">
          <a:xfrm>
            <a:off x="1879600" y="6629400"/>
            <a:ext cx="7278688" cy="76200"/>
            <a:chOff x="1440" y="4176"/>
            <a:chExt cx="4320" cy="48"/>
          </a:xfrm>
        </p:grpSpPr>
        <p:sp>
          <p:nvSpPr>
            <p:cNvPr id="1035" name="Line 11"/>
            <p:cNvSpPr>
              <a:spLocks noChangeShapeType="1"/>
            </p:cNvSpPr>
            <p:nvPr userDrawn="1"/>
          </p:nvSpPr>
          <p:spPr bwMode="auto">
            <a:xfrm>
              <a:off x="1440" y="4176"/>
              <a:ext cx="432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 userDrawn="1"/>
          </p:nvSpPr>
          <p:spPr bwMode="auto">
            <a:xfrm>
              <a:off x="1440" y="4224"/>
              <a:ext cx="432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3" name="Group 14"/>
          <p:cNvGrpSpPr>
            <a:grpSpLocks/>
          </p:cNvGrpSpPr>
          <p:nvPr userDrawn="1"/>
        </p:nvGrpSpPr>
        <p:grpSpPr bwMode="auto">
          <a:xfrm>
            <a:off x="0" y="6199188"/>
            <a:ext cx="879475" cy="76200"/>
            <a:chOff x="1440" y="4176"/>
            <a:chExt cx="4320" cy="48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>
              <a:off x="1440" y="4176"/>
              <a:ext cx="432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>
              <a:off x="1440" y="4224"/>
              <a:ext cx="432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 4284</a:t>
            </a:r>
            <a:br>
              <a:rPr lang="en-US" dirty="0" smtClean="0"/>
            </a:br>
            <a:r>
              <a:rPr lang="en-US" dirty="0" smtClean="0"/>
              <a:t>Systems Capstone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4038600"/>
            <a:ext cx="640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dirty="0" smtClean="0"/>
              <a:t>Project </a:t>
            </a:r>
            <a:r>
              <a:rPr lang="en-US" sz="3200" dirty="0" smtClean="0"/>
              <a:t>4 </a:t>
            </a:r>
            <a:r>
              <a:rPr lang="en-US" sz="3200" dirty="0" smtClean="0"/>
              <a:t>Hints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(2): Design</a:t>
            </a: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4362450" y="1524000"/>
            <a:ext cx="4038600" cy="411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5734050" y="17526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5734050" y="22098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734050" y="26670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5734050" y="51816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734050" y="47244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734050" y="41910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5734050" y="31242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8" name="AutoShape 15"/>
          <p:cNvSpPr>
            <a:spLocks/>
          </p:cNvSpPr>
          <p:nvPr/>
        </p:nvSpPr>
        <p:spPr bwMode="auto">
          <a:xfrm>
            <a:off x="8534400" y="1676400"/>
            <a:ext cx="228600" cy="3810000"/>
          </a:xfrm>
          <a:prstGeom prst="rightBrace">
            <a:avLst>
              <a:gd name="adj1" fmla="val 138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8705850" y="3352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64</a:t>
            </a:r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6877050" y="3505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81" name="Group 19"/>
          <p:cNvGrpSpPr>
            <a:grpSpLocks/>
          </p:cNvGrpSpPr>
          <p:nvPr/>
        </p:nvGrpSpPr>
        <p:grpSpPr bwMode="auto">
          <a:xfrm>
            <a:off x="4514850" y="1752600"/>
            <a:ext cx="1219200" cy="304800"/>
            <a:chOff x="2736" y="1104"/>
            <a:chExt cx="768" cy="192"/>
          </a:xfrm>
        </p:grpSpPr>
        <p:sp>
          <p:nvSpPr>
            <p:cNvPr id="11301" name="Rectangle 10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302" name="Line 18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2" name="Group 20"/>
          <p:cNvGrpSpPr>
            <a:grpSpLocks/>
          </p:cNvGrpSpPr>
          <p:nvPr/>
        </p:nvGrpSpPr>
        <p:grpSpPr bwMode="auto">
          <a:xfrm>
            <a:off x="4514850" y="2209800"/>
            <a:ext cx="1219200" cy="304800"/>
            <a:chOff x="2736" y="1104"/>
            <a:chExt cx="768" cy="192"/>
          </a:xfrm>
        </p:grpSpPr>
        <p:sp>
          <p:nvSpPr>
            <p:cNvPr id="11299" name="Rectangle 21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300" name="Line 22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23"/>
          <p:cNvGrpSpPr>
            <a:grpSpLocks/>
          </p:cNvGrpSpPr>
          <p:nvPr/>
        </p:nvGrpSpPr>
        <p:grpSpPr bwMode="auto">
          <a:xfrm>
            <a:off x="4514850" y="2667000"/>
            <a:ext cx="1219200" cy="304800"/>
            <a:chOff x="2736" y="1104"/>
            <a:chExt cx="768" cy="192"/>
          </a:xfrm>
        </p:grpSpPr>
        <p:sp>
          <p:nvSpPr>
            <p:cNvPr id="11297" name="Rectangle 24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8" name="Line 25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4" name="Group 26"/>
          <p:cNvGrpSpPr>
            <a:grpSpLocks/>
          </p:cNvGrpSpPr>
          <p:nvPr/>
        </p:nvGrpSpPr>
        <p:grpSpPr bwMode="auto">
          <a:xfrm>
            <a:off x="4514850" y="3124200"/>
            <a:ext cx="1219200" cy="304800"/>
            <a:chOff x="2736" y="1104"/>
            <a:chExt cx="768" cy="192"/>
          </a:xfrm>
        </p:grpSpPr>
        <p:sp>
          <p:nvSpPr>
            <p:cNvPr id="11295" name="Rectangle 27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6" name="Line 28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5" name="Group 29"/>
          <p:cNvGrpSpPr>
            <a:grpSpLocks/>
          </p:cNvGrpSpPr>
          <p:nvPr/>
        </p:nvGrpSpPr>
        <p:grpSpPr bwMode="auto">
          <a:xfrm>
            <a:off x="4514850" y="4191000"/>
            <a:ext cx="1219200" cy="304800"/>
            <a:chOff x="2736" y="1104"/>
            <a:chExt cx="768" cy="192"/>
          </a:xfrm>
        </p:grpSpPr>
        <p:sp>
          <p:nvSpPr>
            <p:cNvPr id="11293" name="Rectangle 30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4" name="Line 31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6" name="Group 32"/>
          <p:cNvGrpSpPr>
            <a:grpSpLocks/>
          </p:cNvGrpSpPr>
          <p:nvPr/>
        </p:nvGrpSpPr>
        <p:grpSpPr bwMode="auto">
          <a:xfrm>
            <a:off x="4514850" y="4724400"/>
            <a:ext cx="1219200" cy="304800"/>
            <a:chOff x="2736" y="1104"/>
            <a:chExt cx="768" cy="192"/>
          </a:xfrm>
        </p:grpSpPr>
        <p:sp>
          <p:nvSpPr>
            <p:cNvPr id="11291" name="Rectangle 33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2" name="Line 34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7" name="Group 35"/>
          <p:cNvGrpSpPr>
            <a:grpSpLocks/>
          </p:cNvGrpSpPr>
          <p:nvPr/>
        </p:nvGrpSpPr>
        <p:grpSpPr bwMode="auto">
          <a:xfrm>
            <a:off x="4514850" y="5181600"/>
            <a:ext cx="1219200" cy="304800"/>
            <a:chOff x="2736" y="1104"/>
            <a:chExt cx="768" cy="192"/>
          </a:xfrm>
        </p:grpSpPr>
        <p:sp>
          <p:nvSpPr>
            <p:cNvPr id="11289" name="Rectangle 36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0" name="Line 37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8" name="AutoShape 38"/>
          <p:cNvSpPr>
            <a:spLocks noChangeArrowheads="1"/>
          </p:cNvSpPr>
          <p:nvPr/>
        </p:nvSpPr>
        <p:spPr bwMode="auto">
          <a:xfrm>
            <a:off x="152400" y="1524000"/>
            <a:ext cx="3886200" cy="4267200"/>
          </a:xfrm>
          <a:prstGeom prst="wedgeRoundRectCallout">
            <a:avLst>
              <a:gd name="adj1" fmla="val 60537"/>
              <a:gd name="adj2" fmla="val -31769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Cache Block Descriptor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disk_sector_id, if in use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dirty bit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valid bit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# of readers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# of writers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# of pending read/write requests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lock to protect above variables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signaling variables to signal availability changes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usage information for eviction policy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data (pointer or embedded)</a:t>
            </a:r>
          </a:p>
        </p:txBody>
      </p:sp>
    </p:spTree>
    <p:extLst>
      <p:ext uri="{BB962C8B-B14F-4D97-AF65-F5344CB8AC3E}">
        <p14:creationId xmlns:p14="http://schemas.microsoft.com/office/powerpoint/2010/main" val="30466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(3): Interface</a:t>
            </a:r>
          </a:p>
        </p:txBody>
      </p:sp>
      <p:sp>
        <p:nvSpPr>
          <p:cNvPr id="497669" name="Rectangle 5"/>
          <p:cNvSpPr>
            <a:spLocks noChangeArrowheads="1"/>
          </p:cNvSpPr>
          <p:nvPr/>
        </p:nvSpPr>
        <p:spPr bwMode="auto">
          <a:xfrm>
            <a:off x="228600" y="1143000"/>
            <a:ext cx="8763000" cy="4800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>
              <a:defRPr/>
            </a:pPr>
            <a:r>
              <a:rPr lang="en-US" sz="2000"/>
              <a:t>// cache.h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struct cache_block;</a:t>
            </a:r>
            <a:r>
              <a:rPr lang="en-US" sz="2000"/>
              <a:t>    		// opaque type</a:t>
            </a:r>
          </a:p>
          <a:p>
            <a:pPr>
              <a:defRPr/>
            </a:pPr>
            <a:r>
              <a:rPr lang="en-US" sz="2000"/>
              <a:t>// reserve a block in buffer cache dedicated to hold this sector</a:t>
            </a:r>
          </a:p>
          <a:p>
            <a:pPr>
              <a:defRPr/>
            </a:pPr>
            <a:r>
              <a:rPr lang="en-US" sz="2000"/>
              <a:t>// possibly evicting some other unused buffer</a:t>
            </a:r>
          </a:p>
          <a:p>
            <a:pPr>
              <a:defRPr/>
            </a:pPr>
            <a:r>
              <a:rPr lang="en-US" sz="2000"/>
              <a:t>// either grant exclusive or shared access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struct cache_block * cache_get_block (disk_sector_t sector, bool exclusive);</a:t>
            </a:r>
          </a:p>
          <a:p>
            <a:pPr>
              <a:defRPr/>
            </a:pPr>
            <a:r>
              <a:rPr lang="en-US" sz="2000"/>
              <a:t>// release access to cache block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cache_put_block(struct cache_block *b);</a:t>
            </a:r>
          </a:p>
          <a:p>
            <a:pPr>
              <a:defRPr/>
            </a:pPr>
            <a:r>
              <a:rPr lang="en-US" sz="2000"/>
              <a:t>// read cache block from disk, returns pointer to data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*cache_read_block(struct cache_block *b);</a:t>
            </a:r>
          </a:p>
          <a:p>
            <a:pPr>
              <a:defRPr/>
            </a:pPr>
            <a:r>
              <a:rPr lang="en-US" sz="2000"/>
              <a:t>// fill cache block with zeros, returns pointer to data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*cache_zero_block(struct cache_block *b);</a:t>
            </a:r>
          </a:p>
          <a:p>
            <a:pPr>
              <a:defRPr/>
            </a:pPr>
            <a:r>
              <a:rPr lang="en-US" sz="2000"/>
              <a:t>// mark cache block dirty (must be written back)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cache_mark_block_dirty(struct cache_block *b);</a:t>
            </a:r>
          </a:p>
          <a:p>
            <a:pPr>
              <a:defRPr/>
            </a:pPr>
            <a:r>
              <a:rPr lang="en-US" sz="2000"/>
              <a:t>// not shown: initialization, readahead, shutdown</a:t>
            </a:r>
          </a:p>
        </p:txBody>
      </p:sp>
    </p:spTree>
    <p:extLst>
      <p:ext uri="{BB962C8B-B14F-4D97-AF65-F5344CB8AC3E}">
        <p14:creationId xmlns:p14="http://schemas.microsoft.com/office/powerpoint/2010/main" val="42165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(4): Notes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Interface is just a suggestion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Definition as static array of 64 blocks ok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Use structure hiding (don’t export cache_block struct outside cache.c)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Must have explicit per-block locking (can’t use Pintos’s lock since they do not allow for multiple readers)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Should provide solution to multiple reader, single writer synchronization problem that starves neither readers nor writers: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Use condition variables!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Eviction: use LRU (or better)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Can use Pintos list_elem to implement eviction policy, such as LRU via stack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95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Buffer Cache (5): </a:t>
            </a:r>
            <a:br>
              <a:rPr lang="en-US" sz="4000" smtClean="0"/>
            </a:br>
            <a:r>
              <a:rPr lang="en-US" sz="4000" smtClean="0"/>
              <a:t>Prefetching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5029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Would like to bring next block to be accessed into cache before it’s accessed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Must be done in parallel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 daemon thread and producer/consumer pattern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Note: next(n) not always equal to n+1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Don’t initiate read_ahead if next(n) is unknown or would require another disk access to find out</a:t>
            </a:r>
          </a:p>
        </p:txBody>
      </p:sp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5562600" y="228600"/>
            <a:ext cx="3276600" cy="1066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b = cache_get_block(n, _);</a:t>
            </a:r>
          </a:p>
          <a:p>
            <a:pPr>
              <a:defRPr/>
            </a:pPr>
            <a:r>
              <a:rPr lang="en-US"/>
              <a:t>cache_read_block(b);</a:t>
            </a:r>
          </a:p>
          <a:p>
            <a:pPr>
              <a:defRPr/>
            </a:pPr>
            <a:r>
              <a:rPr lang="en-US"/>
              <a:t>cache_readahead(next(n));</a:t>
            </a:r>
          </a:p>
        </p:txBody>
      </p:sp>
      <p:sp>
        <p:nvSpPr>
          <p:cNvPr id="534533" name="Rectangle 5"/>
          <p:cNvSpPr>
            <a:spLocks noChangeArrowheads="1"/>
          </p:cNvSpPr>
          <p:nvPr/>
        </p:nvSpPr>
        <p:spPr bwMode="auto">
          <a:xfrm>
            <a:off x="5562600" y="1447800"/>
            <a:ext cx="3276600" cy="472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queue q;</a:t>
            </a:r>
          </a:p>
          <a:p>
            <a:pPr>
              <a:defRPr/>
            </a:pPr>
            <a:r>
              <a:rPr lang="en-US"/>
              <a:t>cache_readahead(sector s) {</a:t>
            </a:r>
          </a:p>
          <a:p>
            <a:pPr>
              <a:defRPr/>
            </a:pPr>
            <a:r>
              <a:rPr lang="en-US"/>
              <a:t>   q.lock();</a:t>
            </a:r>
          </a:p>
          <a:p>
            <a:pPr>
              <a:defRPr/>
            </a:pPr>
            <a:r>
              <a:rPr lang="en-US"/>
              <a:t>   q.add(request(s));</a:t>
            </a:r>
          </a:p>
          <a:p>
            <a:pPr>
              <a:defRPr/>
            </a:pPr>
            <a:r>
              <a:rPr lang="en-US"/>
              <a:t>   qcond.signal();</a:t>
            </a:r>
          </a:p>
          <a:p>
            <a:pPr>
              <a:defRPr/>
            </a:pPr>
            <a:r>
              <a:rPr lang="en-US"/>
              <a:t>   q.unlock();</a:t>
            </a:r>
          </a:p>
          <a:p>
            <a:pPr>
              <a:defRPr/>
            </a:pPr>
            <a:r>
              <a:rPr lang="en-US"/>
              <a:t>}</a:t>
            </a:r>
          </a:p>
          <a:p>
            <a:pPr>
              <a:defRPr/>
            </a:pPr>
            <a:r>
              <a:rPr lang="en-US"/>
              <a:t>cache_readahead_daemon() {</a:t>
            </a:r>
          </a:p>
          <a:p>
            <a:pPr>
              <a:defRPr/>
            </a:pPr>
            <a:r>
              <a:rPr lang="en-US"/>
              <a:t>  while (true) {</a:t>
            </a:r>
            <a:br>
              <a:rPr lang="en-US"/>
            </a:br>
            <a:r>
              <a:rPr lang="en-US"/>
              <a:t>    q.lock();</a:t>
            </a:r>
          </a:p>
          <a:p>
            <a:pPr>
              <a:defRPr/>
            </a:pPr>
            <a:r>
              <a:rPr lang="en-US"/>
              <a:t>    while (q.empty())</a:t>
            </a:r>
          </a:p>
          <a:p>
            <a:pPr>
              <a:defRPr/>
            </a:pPr>
            <a:r>
              <a:rPr lang="en-US"/>
              <a:t>      qcond.wait();</a:t>
            </a:r>
          </a:p>
          <a:p>
            <a:pPr>
              <a:defRPr/>
            </a:pPr>
            <a:r>
              <a:rPr lang="en-US"/>
              <a:t>    s = q.pop();</a:t>
            </a:r>
          </a:p>
          <a:p>
            <a:pPr>
              <a:defRPr/>
            </a:pPr>
            <a:r>
              <a:rPr lang="en-US"/>
              <a:t>    q.unlock();</a:t>
            </a:r>
          </a:p>
          <a:p>
            <a:pPr>
              <a:defRPr/>
            </a:pPr>
            <a:r>
              <a:rPr lang="en-US"/>
              <a:t>    read sector(s);</a:t>
            </a:r>
          </a:p>
          <a:p>
            <a:pPr>
              <a:defRPr/>
            </a:pPr>
            <a:r>
              <a:rPr lang="en-US"/>
              <a:t>  }</a:t>
            </a:r>
          </a:p>
          <a:p>
            <a:pPr>
              <a:defRPr/>
            </a:pPr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16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 Multi-Level Indices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524000"/>
            <a:ext cx="39624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Need only single&amp;double indirect blocks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1600200" y="2057400"/>
            <a:ext cx="685800" cy="2590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/>
              <a:t>1</a:t>
            </a:r>
          </a:p>
          <a:p>
            <a:pPr algn="ctr"/>
            <a:r>
              <a:rPr lang="en-US" sz="2000"/>
              <a:t>2</a:t>
            </a:r>
          </a:p>
          <a:p>
            <a:pPr algn="ctr"/>
            <a:r>
              <a:rPr lang="en-US" sz="2000"/>
              <a:t>3</a:t>
            </a:r>
          </a:p>
          <a:p>
            <a:pPr algn="ctr"/>
            <a:r>
              <a:rPr lang="en-US" sz="2000"/>
              <a:t>..</a:t>
            </a:r>
            <a:br>
              <a:rPr lang="en-US" sz="2000"/>
            </a:br>
            <a:r>
              <a:rPr lang="en-US" sz="2000"/>
              <a:t>N</a:t>
            </a:r>
          </a:p>
          <a:p>
            <a:pPr algn="ctr"/>
            <a:r>
              <a:rPr lang="en-US" sz="2000"/>
              <a:t>FLI</a:t>
            </a:r>
          </a:p>
          <a:p>
            <a:pPr algn="ctr"/>
            <a:r>
              <a:rPr lang="en-US" sz="2000"/>
              <a:t>SLI</a:t>
            </a:r>
            <a:br>
              <a:rPr lang="en-US" sz="2000"/>
            </a:br>
            <a:r>
              <a:rPr lang="en-US" sz="2000"/>
              <a:t>TLI</a:t>
            </a: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2895600" y="11430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2895600" y="1752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2819400" y="3276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2895600" y="26670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5372" name="Rectangle 9"/>
          <p:cNvSpPr>
            <a:spLocks noChangeArrowheads="1"/>
          </p:cNvSpPr>
          <p:nvPr/>
        </p:nvSpPr>
        <p:spPr bwMode="auto">
          <a:xfrm>
            <a:off x="2819400" y="4267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5373" name="Rectangle 10"/>
          <p:cNvSpPr>
            <a:spLocks noChangeArrowheads="1"/>
          </p:cNvSpPr>
          <p:nvPr/>
        </p:nvSpPr>
        <p:spPr bwMode="auto">
          <a:xfrm>
            <a:off x="4876800" y="38100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374" name="Rectangle 11"/>
          <p:cNvSpPr>
            <a:spLocks noChangeArrowheads="1"/>
          </p:cNvSpPr>
          <p:nvPr/>
        </p:nvSpPr>
        <p:spPr bwMode="auto">
          <a:xfrm>
            <a:off x="4876800" y="44958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375" name="Rectangle 12"/>
          <p:cNvSpPr>
            <a:spLocks noChangeArrowheads="1"/>
          </p:cNvSpPr>
          <p:nvPr/>
        </p:nvSpPr>
        <p:spPr bwMode="auto">
          <a:xfrm>
            <a:off x="6324600" y="3124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N+I</a:t>
            </a:r>
          </a:p>
        </p:txBody>
      </p:sp>
      <p:sp>
        <p:nvSpPr>
          <p:cNvPr id="15376" name="Rectangle 13"/>
          <p:cNvSpPr>
            <a:spLocks noChangeArrowheads="1"/>
          </p:cNvSpPr>
          <p:nvPr/>
        </p:nvSpPr>
        <p:spPr bwMode="auto">
          <a:xfrm>
            <a:off x="4038600" y="3124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N+1</a:t>
            </a:r>
          </a:p>
        </p:txBody>
      </p:sp>
      <p:sp>
        <p:nvSpPr>
          <p:cNvPr id="15377" name="Rectangle 14"/>
          <p:cNvSpPr>
            <a:spLocks noChangeArrowheads="1"/>
          </p:cNvSpPr>
          <p:nvPr/>
        </p:nvSpPr>
        <p:spPr bwMode="auto">
          <a:xfrm>
            <a:off x="6324600" y="3886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N+I+1</a:t>
            </a:r>
          </a:p>
        </p:txBody>
      </p:sp>
      <p:sp>
        <p:nvSpPr>
          <p:cNvPr id="15378" name="Line 15"/>
          <p:cNvSpPr>
            <a:spLocks noChangeShapeType="1"/>
          </p:cNvSpPr>
          <p:nvPr/>
        </p:nvSpPr>
        <p:spPr bwMode="auto">
          <a:xfrm flipV="1">
            <a:off x="2286000" y="1447800"/>
            <a:ext cx="609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6"/>
          <p:cNvSpPr>
            <a:spLocks noChangeShapeType="1"/>
          </p:cNvSpPr>
          <p:nvPr/>
        </p:nvSpPr>
        <p:spPr bwMode="auto">
          <a:xfrm flipV="1">
            <a:off x="2286000" y="20574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17"/>
          <p:cNvSpPr>
            <a:spLocks noChangeShapeType="1"/>
          </p:cNvSpPr>
          <p:nvPr/>
        </p:nvSpPr>
        <p:spPr bwMode="auto">
          <a:xfrm flipV="1">
            <a:off x="2286000" y="29718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18"/>
          <p:cNvSpPr>
            <a:spLocks noChangeShapeType="1"/>
          </p:cNvSpPr>
          <p:nvPr/>
        </p:nvSpPr>
        <p:spPr bwMode="auto">
          <a:xfrm flipV="1">
            <a:off x="2286000" y="35814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19"/>
          <p:cNvSpPr>
            <a:spLocks noChangeShapeType="1"/>
          </p:cNvSpPr>
          <p:nvPr/>
        </p:nvSpPr>
        <p:spPr bwMode="auto">
          <a:xfrm flipV="1">
            <a:off x="3657600" y="3276600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ectangle 20"/>
          <p:cNvSpPr>
            <a:spLocks noChangeArrowheads="1"/>
          </p:cNvSpPr>
          <p:nvPr/>
        </p:nvSpPr>
        <p:spPr bwMode="auto">
          <a:xfrm>
            <a:off x="2438400" y="5181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3</a:t>
            </a:r>
          </a:p>
        </p:txBody>
      </p:sp>
      <p:sp>
        <p:nvSpPr>
          <p:cNvPr id="15384" name="Line 21"/>
          <p:cNvSpPr>
            <a:spLocks noChangeShapeType="1"/>
          </p:cNvSpPr>
          <p:nvPr/>
        </p:nvSpPr>
        <p:spPr bwMode="auto">
          <a:xfrm>
            <a:off x="2286000" y="4114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2"/>
          <p:cNvSpPr>
            <a:spLocks noChangeShapeType="1"/>
          </p:cNvSpPr>
          <p:nvPr/>
        </p:nvSpPr>
        <p:spPr bwMode="auto">
          <a:xfrm flipV="1">
            <a:off x="3657600" y="41148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3"/>
          <p:cNvSpPr>
            <a:spLocks noChangeShapeType="1"/>
          </p:cNvSpPr>
          <p:nvPr/>
        </p:nvSpPr>
        <p:spPr bwMode="auto">
          <a:xfrm>
            <a:off x="3657600" y="4495800"/>
            <a:ext cx="1219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4"/>
          <p:cNvSpPr>
            <a:spLocks noChangeShapeType="1"/>
          </p:cNvSpPr>
          <p:nvPr/>
        </p:nvSpPr>
        <p:spPr bwMode="auto">
          <a:xfrm flipV="1">
            <a:off x="5715000" y="33528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5"/>
          <p:cNvSpPr>
            <a:spLocks noChangeShapeType="1"/>
          </p:cNvSpPr>
          <p:nvPr/>
        </p:nvSpPr>
        <p:spPr bwMode="auto">
          <a:xfrm>
            <a:off x="5715000" y="4038600"/>
            <a:ext cx="533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6"/>
          <p:cNvSpPr>
            <a:spLocks noChangeShapeType="1"/>
          </p:cNvSpPr>
          <p:nvPr/>
        </p:nvSpPr>
        <p:spPr bwMode="auto">
          <a:xfrm>
            <a:off x="5715000" y="41148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27"/>
          <p:cNvSpPr>
            <a:spLocks noChangeShapeType="1"/>
          </p:cNvSpPr>
          <p:nvPr/>
        </p:nvSpPr>
        <p:spPr bwMode="auto">
          <a:xfrm>
            <a:off x="67056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28"/>
          <p:cNvSpPr>
            <a:spLocks noChangeShapeType="1"/>
          </p:cNvSpPr>
          <p:nvPr/>
        </p:nvSpPr>
        <p:spPr bwMode="auto">
          <a:xfrm>
            <a:off x="5334000" y="5105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29"/>
          <p:cNvSpPr>
            <a:spLocks noChangeShapeType="1"/>
          </p:cNvSpPr>
          <p:nvPr/>
        </p:nvSpPr>
        <p:spPr bwMode="auto">
          <a:xfrm>
            <a:off x="3657600" y="4648200"/>
            <a:ext cx="1371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0"/>
          <p:cNvSpPr>
            <a:spLocks noChangeShapeType="1"/>
          </p:cNvSpPr>
          <p:nvPr/>
        </p:nvSpPr>
        <p:spPr bwMode="auto">
          <a:xfrm>
            <a:off x="3276600" y="2362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1"/>
          <p:cNvSpPr>
            <a:spLocks noChangeShapeType="1"/>
          </p:cNvSpPr>
          <p:nvPr/>
        </p:nvSpPr>
        <p:spPr bwMode="auto">
          <a:xfrm>
            <a:off x="4495800" y="3733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32"/>
          <p:cNvSpPr>
            <a:spLocks noChangeShapeType="1"/>
          </p:cNvSpPr>
          <p:nvPr/>
        </p:nvSpPr>
        <p:spPr bwMode="auto">
          <a:xfrm>
            <a:off x="3657600" y="3733800"/>
            <a:ext cx="762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3"/>
          <p:cNvSpPr>
            <a:spLocks noChangeShapeType="1"/>
          </p:cNvSpPr>
          <p:nvPr/>
        </p:nvSpPr>
        <p:spPr bwMode="auto">
          <a:xfrm>
            <a:off x="2286000" y="4419600"/>
            <a:ext cx="381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Rectangle 34"/>
          <p:cNvSpPr>
            <a:spLocks noChangeArrowheads="1"/>
          </p:cNvSpPr>
          <p:nvPr/>
        </p:nvSpPr>
        <p:spPr bwMode="auto">
          <a:xfrm>
            <a:off x="3505200" y="5181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5398" name="Line 35"/>
          <p:cNvSpPr>
            <a:spLocks noChangeShapeType="1"/>
          </p:cNvSpPr>
          <p:nvPr/>
        </p:nvSpPr>
        <p:spPr bwMode="auto">
          <a:xfrm flipV="1">
            <a:off x="3276600" y="541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36"/>
          <p:cNvSpPr>
            <a:spLocks noChangeShapeType="1"/>
          </p:cNvSpPr>
          <p:nvPr/>
        </p:nvSpPr>
        <p:spPr bwMode="auto">
          <a:xfrm>
            <a:off x="3962400" y="5791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AutoShape 37"/>
          <p:cNvSpPr>
            <a:spLocks/>
          </p:cNvSpPr>
          <p:nvPr/>
        </p:nvSpPr>
        <p:spPr bwMode="auto">
          <a:xfrm>
            <a:off x="1447800" y="2133600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Text Box 38"/>
          <p:cNvSpPr txBox="1">
            <a:spLocks noChangeArrowheads="1"/>
          </p:cNvSpPr>
          <p:nvPr/>
        </p:nvSpPr>
        <p:spPr bwMode="auto">
          <a:xfrm>
            <a:off x="381000" y="2514600"/>
            <a:ext cx="85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Blocks</a:t>
            </a:r>
          </a:p>
        </p:txBody>
      </p:sp>
      <p:sp>
        <p:nvSpPr>
          <p:cNvPr id="15402" name="Text Box 39"/>
          <p:cNvSpPr txBox="1">
            <a:spLocks noChangeArrowheads="1"/>
          </p:cNvSpPr>
          <p:nvPr/>
        </p:nvSpPr>
        <p:spPr bwMode="auto">
          <a:xfrm>
            <a:off x="304800" y="3352800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Indirect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</a:t>
            </a:r>
          </a:p>
        </p:txBody>
      </p:sp>
      <p:sp>
        <p:nvSpPr>
          <p:cNvPr id="15403" name="Text Box 40"/>
          <p:cNvSpPr txBox="1">
            <a:spLocks noChangeArrowheads="1"/>
          </p:cNvSpPr>
          <p:nvPr/>
        </p:nvSpPr>
        <p:spPr bwMode="auto">
          <a:xfrm>
            <a:off x="0" y="4038600"/>
            <a:ext cx="933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Double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Indirect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</a:t>
            </a:r>
          </a:p>
        </p:txBody>
      </p:sp>
      <p:sp>
        <p:nvSpPr>
          <p:cNvPr id="15404" name="Text Box 41"/>
          <p:cNvSpPr txBox="1">
            <a:spLocks noChangeArrowheads="1"/>
          </p:cNvSpPr>
          <p:nvPr/>
        </p:nvSpPr>
        <p:spPr bwMode="auto">
          <a:xfrm>
            <a:off x="381000" y="4953000"/>
            <a:ext cx="933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Triple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Indirect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</a:t>
            </a:r>
          </a:p>
        </p:txBody>
      </p:sp>
      <p:sp>
        <p:nvSpPr>
          <p:cNvPr id="15405" name="Line 42"/>
          <p:cNvSpPr>
            <a:spLocks noChangeShapeType="1"/>
          </p:cNvSpPr>
          <p:nvPr/>
        </p:nvSpPr>
        <p:spPr bwMode="auto">
          <a:xfrm>
            <a:off x="1143000" y="3733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43"/>
          <p:cNvSpPr>
            <a:spLocks noChangeShapeType="1"/>
          </p:cNvSpPr>
          <p:nvPr/>
        </p:nvSpPr>
        <p:spPr bwMode="auto">
          <a:xfrm flipV="1">
            <a:off x="914400" y="4191000"/>
            <a:ext cx="609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44"/>
          <p:cNvSpPr>
            <a:spLocks noChangeShapeType="1"/>
          </p:cNvSpPr>
          <p:nvPr/>
        </p:nvSpPr>
        <p:spPr bwMode="auto">
          <a:xfrm flipV="1">
            <a:off x="1143000" y="45720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Line 45"/>
          <p:cNvSpPr>
            <a:spLocks noChangeShapeType="1"/>
          </p:cNvSpPr>
          <p:nvPr/>
        </p:nvSpPr>
        <p:spPr bwMode="auto">
          <a:xfrm>
            <a:off x="4343400" y="54102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9" name="Rectangle 46"/>
          <p:cNvSpPr>
            <a:spLocks noChangeArrowheads="1"/>
          </p:cNvSpPr>
          <p:nvPr/>
        </p:nvSpPr>
        <p:spPr bwMode="auto">
          <a:xfrm>
            <a:off x="4724400" y="5410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410" name="Rectangle 47"/>
          <p:cNvSpPr>
            <a:spLocks noChangeArrowheads="1"/>
          </p:cNvSpPr>
          <p:nvPr/>
        </p:nvSpPr>
        <p:spPr bwMode="auto">
          <a:xfrm>
            <a:off x="6400800" y="52578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N+I+I</a:t>
            </a:r>
            <a:r>
              <a:rPr lang="en-US" baseline="30000"/>
              <a:t>2</a:t>
            </a:r>
          </a:p>
        </p:txBody>
      </p:sp>
      <p:sp>
        <p:nvSpPr>
          <p:cNvPr id="15411" name="Line 48"/>
          <p:cNvSpPr>
            <a:spLocks noChangeShapeType="1"/>
          </p:cNvSpPr>
          <p:nvPr/>
        </p:nvSpPr>
        <p:spPr bwMode="auto">
          <a:xfrm flipV="1">
            <a:off x="5562600" y="55626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762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990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1219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447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1676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1905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133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2362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2590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819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3505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3733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4"/>
          <p:cNvSpPr>
            <a:spLocks noChangeArrowheads="1"/>
          </p:cNvSpPr>
          <p:nvPr/>
        </p:nvSpPr>
        <p:spPr bwMode="auto">
          <a:xfrm>
            <a:off x="3962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5"/>
          <p:cNvSpPr>
            <a:spLocks noChangeArrowheads="1"/>
          </p:cNvSpPr>
          <p:nvPr/>
        </p:nvSpPr>
        <p:spPr bwMode="auto">
          <a:xfrm>
            <a:off x="4191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6"/>
          <p:cNvSpPr>
            <a:spLocks noChangeArrowheads="1"/>
          </p:cNvSpPr>
          <p:nvPr/>
        </p:nvSpPr>
        <p:spPr bwMode="auto">
          <a:xfrm>
            <a:off x="3048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17"/>
          <p:cNvSpPr>
            <a:spLocks noChangeArrowheads="1"/>
          </p:cNvSpPr>
          <p:nvPr/>
        </p:nvSpPr>
        <p:spPr bwMode="auto">
          <a:xfrm>
            <a:off x="3276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18"/>
          <p:cNvSpPr>
            <a:spLocks noChangeArrowheads="1"/>
          </p:cNvSpPr>
          <p:nvPr/>
        </p:nvSpPr>
        <p:spPr bwMode="auto">
          <a:xfrm>
            <a:off x="609600" y="1676400"/>
            <a:ext cx="228600" cy="5334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6" name="AutoShape 19"/>
          <p:cNvCxnSpPr>
            <a:cxnSpLocks noChangeShapeType="1"/>
            <a:stCxn id="16405" idx="3"/>
            <a:endCxn id="16389" idx="2"/>
          </p:cNvCxnSpPr>
          <p:nvPr/>
        </p:nvCxnSpPr>
        <p:spPr bwMode="auto">
          <a:xfrm flipV="1">
            <a:off x="838200" y="1219200"/>
            <a:ext cx="381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AutoShape 20"/>
          <p:cNvCxnSpPr>
            <a:cxnSpLocks noChangeShapeType="1"/>
            <a:stCxn id="16405" idx="3"/>
            <a:endCxn id="16390" idx="2"/>
          </p:cNvCxnSpPr>
          <p:nvPr/>
        </p:nvCxnSpPr>
        <p:spPr bwMode="auto">
          <a:xfrm flipV="1">
            <a:off x="838200" y="1219200"/>
            <a:ext cx="2667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8" name="AutoShape 21"/>
          <p:cNvCxnSpPr>
            <a:cxnSpLocks noChangeShapeType="1"/>
            <a:stCxn id="16405" idx="3"/>
            <a:endCxn id="16391" idx="2"/>
          </p:cNvCxnSpPr>
          <p:nvPr/>
        </p:nvCxnSpPr>
        <p:spPr bwMode="auto">
          <a:xfrm flipV="1">
            <a:off x="838200" y="1219200"/>
            <a:ext cx="4953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9" name="AutoShape 22"/>
          <p:cNvCxnSpPr>
            <a:cxnSpLocks noChangeShapeType="1"/>
            <a:stCxn id="16405" idx="3"/>
            <a:endCxn id="16392" idx="2"/>
          </p:cNvCxnSpPr>
          <p:nvPr/>
        </p:nvCxnSpPr>
        <p:spPr bwMode="auto">
          <a:xfrm flipV="1">
            <a:off x="838200" y="1219200"/>
            <a:ext cx="7239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0" name="AutoShape 23"/>
          <p:cNvCxnSpPr>
            <a:cxnSpLocks noChangeShapeType="1"/>
            <a:stCxn id="16405" idx="3"/>
            <a:endCxn id="16411" idx="1"/>
          </p:cNvCxnSpPr>
          <p:nvPr/>
        </p:nvCxnSpPr>
        <p:spPr bwMode="auto">
          <a:xfrm>
            <a:off x="838200" y="1943100"/>
            <a:ext cx="60960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1" name="Rectangle 24"/>
          <p:cNvSpPr>
            <a:spLocks noChangeArrowheads="1"/>
          </p:cNvSpPr>
          <p:nvPr/>
        </p:nvSpPr>
        <p:spPr bwMode="auto">
          <a:xfrm>
            <a:off x="1447800" y="20574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2" name="AutoShape 25"/>
          <p:cNvCxnSpPr>
            <a:cxnSpLocks noChangeShapeType="1"/>
            <a:stCxn id="16411" idx="3"/>
            <a:endCxn id="16393" idx="2"/>
          </p:cNvCxnSpPr>
          <p:nvPr/>
        </p:nvCxnSpPr>
        <p:spPr bwMode="auto">
          <a:xfrm flipV="1">
            <a:off x="1676400" y="1219200"/>
            <a:ext cx="114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AutoShape 26"/>
          <p:cNvCxnSpPr>
            <a:cxnSpLocks noChangeShapeType="1"/>
            <a:stCxn id="16411" idx="3"/>
            <a:endCxn id="16394" idx="2"/>
          </p:cNvCxnSpPr>
          <p:nvPr/>
        </p:nvCxnSpPr>
        <p:spPr bwMode="auto">
          <a:xfrm flipV="1">
            <a:off x="1676400" y="1219200"/>
            <a:ext cx="3429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AutoShape 27"/>
          <p:cNvCxnSpPr>
            <a:cxnSpLocks noChangeShapeType="1"/>
            <a:stCxn id="16411" idx="3"/>
            <a:endCxn id="16395" idx="2"/>
          </p:cNvCxnSpPr>
          <p:nvPr/>
        </p:nvCxnSpPr>
        <p:spPr bwMode="auto">
          <a:xfrm flipV="1">
            <a:off x="1676400" y="1219200"/>
            <a:ext cx="5715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AutoShape 28"/>
          <p:cNvCxnSpPr>
            <a:cxnSpLocks noChangeShapeType="1"/>
            <a:stCxn id="16411" idx="3"/>
            <a:endCxn id="16396" idx="2"/>
          </p:cNvCxnSpPr>
          <p:nvPr/>
        </p:nvCxnSpPr>
        <p:spPr bwMode="auto">
          <a:xfrm flipV="1">
            <a:off x="1676400" y="1219200"/>
            <a:ext cx="8001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6" name="AutoShape 29"/>
          <p:cNvCxnSpPr>
            <a:cxnSpLocks noChangeShapeType="1"/>
            <a:stCxn id="16411" idx="3"/>
            <a:endCxn id="16397" idx="2"/>
          </p:cNvCxnSpPr>
          <p:nvPr/>
        </p:nvCxnSpPr>
        <p:spPr bwMode="auto">
          <a:xfrm flipV="1">
            <a:off x="1676400" y="1219200"/>
            <a:ext cx="10287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7" name="AutoShape 30"/>
          <p:cNvCxnSpPr>
            <a:cxnSpLocks noChangeShapeType="1"/>
            <a:stCxn id="16411" idx="3"/>
            <a:endCxn id="16398" idx="2"/>
          </p:cNvCxnSpPr>
          <p:nvPr/>
        </p:nvCxnSpPr>
        <p:spPr bwMode="auto">
          <a:xfrm flipV="1">
            <a:off x="1676400" y="1219200"/>
            <a:ext cx="1257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8" name="Rectangle 31"/>
          <p:cNvSpPr>
            <a:spLocks noChangeArrowheads="1"/>
          </p:cNvSpPr>
          <p:nvPr/>
        </p:nvSpPr>
        <p:spPr bwMode="auto">
          <a:xfrm>
            <a:off x="2209800" y="4114800"/>
            <a:ext cx="2286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9" name="AutoShape 32"/>
          <p:cNvCxnSpPr>
            <a:cxnSpLocks noChangeShapeType="1"/>
            <a:stCxn id="16405" idx="3"/>
            <a:endCxn id="16418" idx="1"/>
          </p:cNvCxnSpPr>
          <p:nvPr/>
        </p:nvCxnSpPr>
        <p:spPr bwMode="auto">
          <a:xfrm>
            <a:off x="838200" y="1943100"/>
            <a:ext cx="1371600" cy="2438400"/>
          </a:xfrm>
          <a:prstGeom prst="bentConnector3">
            <a:avLst>
              <a:gd name="adj1" fmla="val 122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20" name="Rectangle 33"/>
          <p:cNvSpPr>
            <a:spLocks noChangeArrowheads="1"/>
          </p:cNvSpPr>
          <p:nvPr/>
        </p:nvSpPr>
        <p:spPr bwMode="auto">
          <a:xfrm>
            <a:off x="2667000" y="23622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21" name="AutoShape 34"/>
          <p:cNvCxnSpPr>
            <a:cxnSpLocks noChangeShapeType="1"/>
            <a:stCxn id="16420" idx="3"/>
            <a:endCxn id="16403" idx="2"/>
          </p:cNvCxnSpPr>
          <p:nvPr/>
        </p:nvCxnSpPr>
        <p:spPr bwMode="auto">
          <a:xfrm flipV="1">
            <a:off x="2895600" y="1219200"/>
            <a:ext cx="266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2" name="AutoShape 35"/>
          <p:cNvCxnSpPr>
            <a:cxnSpLocks noChangeShapeType="1"/>
            <a:stCxn id="16420" idx="3"/>
            <a:endCxn id="16404" idx="2"/>
          </p:cNvCxnSpPr>
          <p:nvPr/>
        </p:nvCxnSpPr>
        <p:spPr bwMode="auto">
          <a:xfrm flipV="1">
            <a:off x="2895600" y="1219200"/>
            <a:ext cx="4953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3" name="AutoShape 36"/>
          <p:cNvCxnSpPr>
            <a:cxnSpLocks noChangeShapeType="1"/>
            <a:stCxn id="16420" idx="3"/>
            <a:endCxn id="16399" idx="2"/>
          </p:cNvCxnSpPr>
          <p:nvPr/>
        </p:nvCxnSpPr>
        <p:spPr bwMode="auto">
          <a:xfrm flipV="1">
            <a:off x="2895600" y="1219200"/>
            <a:ext cx="7239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4" name="AutoShape 37"/>
          <p:cNvCxnSpPr>
            <a:cxnSpLocks noChangeShapeType="1"/>
            <a:stCxn id="16420" idx="3"/>
            <a:endCxn id="16400" idx="2"/>
          </p:cNvCxnSpPr>
          <p:nvPr/>
        </p:nvCxnSpPr>
        <p:spPr bwMode="auto">
          <a:xfrm flipV="1">
            <a:off x="2895600" y="1219200"/>
            <a:ext cx="9525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5" name="AutoShape 38"/>
          <p:cNvCxnSpPr>
            <a:cxnSpLocks noChangeShapeType="1"/>
            <a:stCxn id="16420" idx="3"/>
            <a:endCxn id="16401" idx="2"/>
          </p:cNvCxnSpPr>
          <p:nvPr/>
        </p:nvCxnSpPr>
        <p:spPr bwMode="auto">
          <a:xfrm flipV="1">
            <a:off x="2895600" y="1219200"/>
            <a:ext cx="11811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6" name="AutoShape 39"/>
          <p:cNvCxnSpPr>
            <a:cxnSpLocks noChangeShapeType="1"/>
            <a:stCxn id="16420" idx="3"/>
            <a:endCxn id="16402" idx="2"/>
          </p:cNvCxnSpPr>
          <p:nvPr/>
        </p:nvCxnSpPr>
        <p:spPr bwMode="auto">
          <a:xfrm flipV="1">
            <a:off x="2895600" y="1219200"/>
            <a:ext cx="1409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7" name="AutoShape 40"/>
          <p:cNvCxnSpPr>
            <a:cxnSpLocks noChangeShapeType="1"/>
            <a:stCxn id="16418" idx="3"/>
            <a:endCxn id="16420" idx="1"/>
          </p:cNvCxnSpPr>
          <p:nvPr/>
        </p:nvCxnSpPr>
        <p:spPr bwMode="auto">
          <a:xfrm flipV="1">
            <a:off x="2438400" y="2628900"/>
            <a:ext cx="22860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28" name="Rectangle 41"/>
          <p:cNvSpPr>
            <a:spLocks noChangeArrowheads="1"/>
          </p:cNvSpPr>
          <p:nvPr/>
        </p:nvSpPr>
        <p:spPr bwMode="auto">
          <a:xfrm>
            <a:off x="4876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Rectangle 42"/>
          <p:cNvSpPr>
            <a:spLocks noChangeArrowheads="1"/>
          </p:cNvSpPr>
          <p:nvPr/>
        </p:nvSpPr>
        <p:spPr bwMode="auto">
          <a:xfrm>
            <a:off x="5105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Rectangle 43"/>
          <p:cNvSpPr>
            <a:spLocks noChangeArrowheads="1"/>
          </p:cNvSpPr>
          <p:nvPr/>
        </p:nvSpPr>
        <p:spPr bwMode="auto">
          <a:xfrm>
            <a:off x="5334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Rectangle 44"/>
          <p:cNvSpPr>
            <a:spLocks noChangeArrowheads="1"/>
          </p:cNvSpPr>
          <p:nvPr/>
        </p:nvSpPr>
        <p:spPr bwMode="auto">
          <a:xfrm>
            <a:off x="5562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Rectangle 45"/>
          <p:cNvSpPr>
            <a:spLocks noChangeArrowheads="1"/>
          </p:cNvSpPr>
          <p:nvPr/>
        </p:nvSpPr>
        <p:spPr bwMode="auto">
          <a:xfrm>
            <a:off x="4419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Rectangle 46"/>
          <p:cNvSpPr>
            <a:spLocks noChangeArrowheads="1"/>
          </p:cNvSpPr>
          <p:nvPr/>
        </p:nvSpPr>
        <p:spPr bwMode="auto">
          <a:xfrm>
            <a:off x="4648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Rectangle 47"/>
          <p:cNvSpPr>
            <a:spLocks noChangeArrowheads="1"/>
          </p:cNvSpPr>
          <p:nvPr/>
        </p:nvSpPr>
        <p:spPr bwMode="auto">
          <a:xfrm>
            <a:off x="4114800" y="26670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35" name="AutoShape 48"/>
          <p:cNvCxnSpPr>
            <a:cxnSpLocks noChangeShapeType="1"/>
            <a:stCxn id="16434" idx="3"/>
            <a:endCxn id="16432" idx="2"/>
          </p:cNvCxnSpPr>
          <p:nvPr/>
        </p:nvCxnSpPr>
        <p:spPr bwMode="auto">
          <a:xfrm flipV="1">
            <a:off x="4343400" y="1219200"/>
            <a:ext cx="190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6" name="AutoShape 49"/>
          <p:cNvCxnSpPr>
            <a:cxnSpLocks noChangeShapeType="1"/>
            <a:stCxn id="16434" idx="3"/>
            <a:endCxn id="16433" idx="2"/>
          </p:cNvCxnSpPr>
          <p:nvPr/>
        </p:nvCxnSpPr>
        <p:spPr bwMode="auto">
          <a:xfrm flipV="1">
            <a:off x="4343400" y="1219200"/>
            <a:ext cx="4191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7" name="AutoShape 50"/>
          <p:cNvCxnSpPr>
            <a:cxnSpLocks noChangeShapeType="1"/>
            <a:stCxn id="16434" idx="3"/>
            <a:endCxn id="16428" idx="2"/>
          </p:cNvCxnSpPr>
          <p:nvPr/>
        </p:nvCxnSpPr>
        <p:spPr bwMode="auto">
          <a:xfrm flipV="1">
            <a:off x="4343400" y="1219200"/>
            <a:ext cx="6477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8" name="AutoShape 51"/>
          <p:cNvCxnSpPr>
            <a:cxnSpLocks noChangeShapeType="1"/>
            <a:stCxn id="16434" idx="3"/>
            <a:endCxn id="16429" idx="2"/>
          </p:cNvCxnSpPr>
          <p:nvPr/>
        </p:nvCxnSpPr>
        <p:spPr bwMode="auto">
          <a:xfrm flipV="1">
            <a:off x="4343400" y="1219200"/>
            <a:ext cx="8763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9" name="AutoShape 52"/>
          <p:cNvCxnSpPr>
            <a:cxnSpLocks noChangeShapeType="1"/>
            <a:stCxn id="16434" idx="3"/>
            <a:endCxn id="16430" idx="2"/>
          </p:cNvCxnSpPr>
          <p:nvPr/>
        </p:nvCxnSpPr>
        <p:spPr bwMode="auto">
          <a:xfrm flipV="1">
            <a:off x="4343400" y="1219200"/>
            <a:ext cx="1104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0" name="AutoShape 53"/>
          <p:cNvCxnSpPr>
            <a:cxnSpLocks noChangeShapeType="1"/>
            <a:stCxn id="16434" idx="3"/>
            <a:endCxn id="16431" idx="2"/>
          </p:cNvCxnSpPr>
          <p:nvPr/>
        </p:nvCxnSpPr>
        <p:spPr bwMode="auto">
          <a:xfrm flipV="1">
            <a:off x="4343400" y="1219200"/>
            <a:ext cx="1333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41" name="Rectangle 54"/>
          <p:cNvSpPr>
            <a:spLocks noChangeArrowheads="1"/>
          </p:cNvSpPr>
          <p:nvPr/>
        </p:nvSpPr>
        <p:spPr bwMode="auto">
          <a:xfrm>
            <a:off x="6248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Rectangle 55"/>
          <p:cNvSpPr>
            <a:spLocks noChangeArrowheads="1"/>
          </p:cNvSpPr>
          <p:nvPr/>
        </p:nvSpPr>
        <p:spPr bwMode="auto">
          <a:xfrm>
            <a:off x="6477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Rectangle 56"/>
          <p:cNvSpPr>
            <a:spLocks noChangeArrowheads="1"/>
          </p:cNvSpPr>
          <p:nvPr/>
        </p:nvSpPr>
        <p:spPr bwMode="auto">
          <a:xfrm>
            <a:off x="6705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4" name="Rectangle 57"/>
          <p:cNvSpPr>
            <a:spLocks noChangeArrowheads="1"/>
          </p:cNvSpPr>
          <p:nvPr/>
        </p:nvSpPr>
        <p:spPr bwMode="auto">
          <a:xfrm>
            <a:off x="6934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5" name="Rectangle 58"/>
          <p:cNvSpPr>
            <a:spLocks noChangeArrowheads="1"/>
          </p:cNvSpPr>
          <p:nvPr/>
        </p:nvSpPr>
        <p:spPr bwMode="auto">
          <a:xfrm>
            <a:off x="5791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6" name="Rectangle 59"/>
          <p:cNvSpPr>
            <a:spLocks noChangeArrowheads="1"/>
          </p:cNvSpPr>
          <p:nvPr/>
        </p:nvSpPr>
        <p:spPr bwMode="auto">
          <a:xfrm>
            <a:off x="6019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7" name="Rectangle 60"/>
          <p:cNvSpPr>
            <a:spLocks noChangeArrowheads="1"/>
          </p:cNvSpPr>
          <p:nvPr/>
        </p:nvSpPr>
        <p:spPr bwMode="auto">
          <a:xfrm>
            <a:off x="5410200" y="29718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48" name="AutoShape 61"/>
          <p:cNvCxnSpPr>
            <a:cxnSpLocks noChangeShapeType="1"/>
            <a:stCxn id="16447" idx="3"/>
            <a:endCxn id="16445" idx="2"/>
          </p:cNvCxnSpPr>
          <p:nvPr/>
        </p:nvCxnSpPr>
        <p:spPr bwMode="auto">
          <a:xfrm flipV="1">
            <a:off x="5638800" y="1219200"/>
            <a:ext cx="266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9" name="AutoShape 62"/>
          <p:cNvCxnSpPr>
            <a:cxnSpLocks noChangeShapeType="1"/>
            <a:stCxn id="16447" idx="3"/>
            <a:endCxn id="16446" idx="2"/>
          </p:cNvCxnSpPr>
          <p:nvPr/>
        </p:nvCxnSpPr>
        <p:spPr bwMode="auto">
          <a:xfrm flipV="1">
            <a:off x="5638800" y="1219200"/>
            <a:ext cx="4953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0" name="AutoShape 63"/>
          <p:cNvCxnSpPr>
            <a:cxnSpLocks noChangeShapeType="1"/>
            <a:stCxn id="16447" idx="3"/>
            <a:endCxn id="16441" idx="2"/>
          </p:cNvCxnSpPr>
          <p:nvPr/>
        </p:nvCxnSpPr>
        <p:spPr bwMode="auto">
          <a:xfrm flipV="1">
            <a:off x="5638800" y="1219200"/>
            <a:ext cx="7239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1" name="AutoShape 64"/>
          <p:cNvCxnSpPr>
            <a:cxnSpLocks noChangeShapeType="1"/>
            <a:stCxn id="16447" idx="3"/>
            <a:endCxn id="16442" idx="2"/>
          </p:cNvCxnSpPr>
          <p:nvPr/>
        </p:nvCxnSpPr>
        <p:spPr bwMode="auto">
          <a:xfrm flipV="1">
            <a:off x="5638800" y="1219200"/>
            <a:ext cx="9525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2" name="AutoShape 65"/>
          <p:cNvCxnSpPr>
            <a:cxnSpLocks noChangeShapeType="1"/>
            <a:stCxn id="16447" idx="3"/>
            <a:endCxn id="16443" idx="2"/>
          </p:cNvCxnSpPr>
          <p:nvPr/>
        </p:nvCxnSpPr>
        <p:spPr bwMode="auto">
          <a:xfrm flipV="1">
            <a:off x="5638800" y="1219200"/>
            <a:ext cx="11811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3" name="AutoShape 66"/>
          <p:cNvCxnSpPr>
            <a:cxnSpLocks noChangeShapeType="1"/>
            <a:stCxn id="16447" idx="3"/>
            <a:endCxn id="16444" idx="2"/>
          </p:cNvCxnSpPr>
          <p:nvPr/>
        </p:nvCxnSpPr>
        <p:spPr bwMode="auto">
          <a:xfrm flipV="1">
            <a:off x="5638800" y="1219200"/>
            <a:ext cx="1409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54" name="Rectangle 67"/>
          <p:cNvSpPr>
            <a:spLocks noChangeArrowheads="1"/>
          </p:cNvSpPr>
          <p:nvPr/>
        </p:nvSpPr>
        <p:spPr bwMode="auto">
          <a:xfrm>
            <a:off x="7620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Rectangle 68"/>
          <p:cNvSpPr>
            <a:spLocks noChangeArrowheads="1"/>
          </p:cNvSpPr>
          <p:nvPr/>
        </p:nvSpPr>
        <p:spPr bwMode="auto">
          <a:xfrm>
            <a:off x="7848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6" name="Rectangle 69"/>
          <p:cNvSpPr>
            <a:spLocks noChangeArrowheads="1"/>
          </p:cNvSpPr>
          <p:nvPr/>
        </p:nvSpPr>
        <p:spPr bwMode="auto">
          <a:xfrm>
            <a:off x="8077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7" name="Rectangle 70"/>
          <p:cNvSpPr>
            <a:spLocks noChangeArrowheads="1"/>
          </p:cNvSpPr>
          <p:nvPr/>
        </p:nvSpPr>
        <p:spPr bwMode="auto">
          <a:xfrm>
            <a:off x="8305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8" name="Rectangle 71"/>
          <p:cNvSpPr>
            <a:spLocks noChangeArrowheads="1"/>
          </p:cNvSpPr>
          <p:nvPr/>
        </p:nvSpPr>
        <p:spPr bwMode="auto">
          <a:xfrm>
            <a:off x="7162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9" name="Rectangle 72"/>
          <p:cNvSpPr>
            <a:spLocks noChangeArrowheads="1"/>
          </p:cNvSpPr>
          <p:nvPr/>
        </p:nvSpPr>
        <p:spPr bwMode="auto">
          <a:xfrm>
            <a:off x="7391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Rectangle 73"/>
          <p:cNvSpPr>
            <a:spLocks noChangeArrowheads="1"/>
          </p:cNvSpPr>
          <p:nvPr/>
        </p:nvSpPr>
        <p:spPr bwMode="auto">
          <a:xfrm>
            <a:off x="6781800" y="32766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61" name="AutoShape 74"/>
          <p:cNvCxnSpPr>
            <a:cxnSpLocks noChangeShapeType="1"/>
            <a:stCxn id="16460" idx="3"/>
            <a:endCxn id="16458" idx="2"/>
          </p:cNvCxnSpPr>
          <p:nvPr/>
        </p:nvCxnSpPr>
        <p:spPr bwMode="auto">
          <a:xfrm flipV="1">
            <a:off x="7010400" y="1219200"/>
            <a:ext cx="266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2" name="AutoShape 75"/>
          <p:cNvCxnSpPr>
            <a:cxnSpLocks noChangeShapeType="1"/>
            <a:stCxn id="16460" idx="3"/>
            <a:endCxn id="16459" idx="2"/>
          </p:cNvCxnSpPr>
          <p:nvPr/>
        </p:nvCxnSpPr>
        <p:spPr bwMode="auto">
          <a:xfrm flipV="1">
            <a:off x="7010400" y="1219200"/>
            <a:ext cx="4953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3" name="AutoShape 76"/>
          <p:cNvCxnSpPr>
            <a:cxnSpLocks noChangeShapeType="1"/>
            <a:stCxn id="16460" idx="3"/>
            <a:endCxn id="16454" idx="2"/>
          </p:cNvCxnSpPr>
          <p:nvPr/>
        </p:nvCxnSpPr>
        <p:spPr bwMode="auto">
          <a:xfrm flipV="1">
            <a:off x="7010400" y="1219200"/>
            <a:ext cx="7239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4" name="AutoShape 77"/>
          <p:cNvCxnSpPr>
            <a:cxnSpLocks noChangeShapeType="1"/>
            <a:stCxn id="16460" idx="3"/>
            <a:endCxn id="16455" idx="2"/>
          </p:cNvCxnSpPr>
          <p:nvPr/>
        </p:nvCxnSpPr>
        <p:spPr bwMode="auto">
          <a:xfrm flipV="1">
            <a:off x="7010400" y="1219200"/>
            <a:ext cx="9525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5" name="AutoShape 78"/>
          <p:cNvCxnSpPr>
            <a:cxnSpLocks noChangeShapeType="1"/>
            <a:stCxn id="16460" idx="3"/>
            <a:endCxn id="16456" idx="2"/>
          </p:cNvCxnSpPr>
          <p:nvPr/>
        </p:nvCxnSpPr>
        <p:spPr bwMode="auto">
          <a:xfrm flipV="1">
            <a:off x="7010400" y="1219200"/>
            <a:ext cx="11811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6" name="AutoShape 79"/>
          <p:cNvCxnSpPr>
            <a:cxnSpLocks noChangeShapeType="1"/>
            <a:stCxn id="16460" idx="3"/>
            <a:endCxn id="16457" idx="2"/>
          </p:cNvCxnSpPr>
          <p:nvPr/>
        </p:nvCxnSpPr>
        <p:spPr bwMode="auto">
          <a:xfrm flipV="1">
            <a:off x="7010400" y="1219200"/>
            <a:ext cx="1409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7" name="AutoShape 80"/>
          <p:cNvCxnSpPr>
            <a:cxnSpLocks noChangeShapeType="1"/>
            <a:stCxn id="16418" idx="3"/>
            <a:endCxn id="16434" idx="1"/>
          </p:cNvCxnSpPr>
          <p:nvPr/>
        </p:nvCxnSpPr>
        <p:spPr bwMode="auto">
          <a:xfrm flipV="1">
            <a:off x="2438400" y="2933700"/>
            <a:ext cx="16764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8" name="AutoShape 81"/>
          <p:cNvCxnSpPr>
            <a:cxnSpLocks noChangeShapeType="1"/>
            <a:stCxn id="16418" idx="3"/>
            <a:endCxn id="16447" idx="1"/>
          </p:cNvCxnSpPr>
          <p:nvPr/>
        </p:nvCxnSpPr>
        <p:spPr bwMode="auto">
          <a:xfrm flipV="1">
            <a:off x="2438400" y="3238500"/>
            <a:ext cx="2971800" cy="1143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9" name="AutoShape 82"/>
          <p:cNvCxnSpPr>
            <a:cxnSpLocks noChangeShapeType="1"/>
            <a:stCxn id="16418" idx="3"/>
            <a:endCxn id="16460" idx="1"/>
          </p:cNvCxnSpPr>
          <p:nvPr/>
        </p:nvCxnSpPr>
        <p:spPr bwMode="auto">
          <a:xfrm flipV="1">
            <a:off x="2438400" y="3543300"/>
            <a:ext cx="4343400" cy="838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70" name="Rectangle 83"/>
          <p:cNvSpPr>
            <a:spLocks noChangeArrowheads="1"/>
          </p:cNvSpPr>
          <p:nvPr/>
        </p:nvSpPr>
        <p:spPr bwMode="auto">
          <a:xfrm>
            <a:off x="80470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71" name="Rectangle 84"/>
          <p:cNvSpPr>
            <a:spLocks noChangeArrowheads="1"/>
          </p:cNvSpPr>
          <p:nvPr/>
        </p:nvSpPr>
        <p:spPr bwMode="auto">
          <a:xfrm>
            <a:off x="8266113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72" name="Rectangle 85"/>
          <p:cNvSpPr>
            <a:spLocks noChangeArrowheads="1"/>
          </p:cNvSpPr>
          <p:nvPr/>
        </p:nvSpPr>
        <p:spPr bwMode="auto">
          <a:xfrm>
            <a:off x="7608888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34</a:t>
            </a:r>
          </a:p>
        </p:txBody>
      </p:sp>
      <p:sp>
        <p:nvSpPr>
          <p:cNvPr id="16473" name="Rectangle 86"/>
          <p:cNvSpPr>
            <a:spLocks noChangeArrowheads="1"/>
          </p:cNvSpPr>
          <p:nvPr/>
        </p:nvSpPr>
        <p:spPr bwMode="auto">
          <a:xfrm>
            <a:off x="78279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35</a:t>
            </a:r>
          </a:p>
        </p:txBody>
      </p:sp>
      <p:sp>
        <p:nvSpPr>
          <p:cNvPr id="16474" name="Rectangle 87"/>
          <p:cNvSpPr>
            <a:spLocks noChangeArrowheads="1"/>
          </p:cNvSpPr>
          <p:nvPr/>
        </p:nvSpPr>
        <p:spPr bwMode="auto">
          <a:xfrm>
            <a:off x="152400" y="5181600"/>
            <a:ext cx="219075" cy="228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16475" name="Rectangle 88"/>
          <p:cNvSpPr>
            <a:spLocks noChangeArrowheads="1"/>
          </p:cNvSpPr>
          <p:nvPr/>
        </p:nvSpPr>
        <p:spPr bwMode="auto">
          <a:xfrm>
            <a:off x="3714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6476" name="Rectangle 89"/>
          <p:cNvSpPr>
            <a:spLocks noChangeArrowheads="1"/>
          </p:cNvSpPr>
          <p:nvPr/>
        </p:nvSpPr>
        <p:spPr bwMode="auto">
          <a:xfrm>
            <a:off x="590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6477" name="Rectangle 90"/>
          <p:cNvSpPr>
            <a:spLocks noChangeArrowheads="1"/>
          </p:cNvSpPr>
          <p:nvPr/>
        </p:nvSpPr>
        <p:spPr bwMode="auto">
          <a:xfrm>
            <a:off x="809625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6478" name="Rectangle 91"/>
          <p:cNvSpPr>
            <a:spLocks noChangeArrowheads="1"/>
          </p:cNvSpPr>
          <p:nvPr/>
        </p:nvSpPr>
        <p:spPr bwMode="auto">
          <a:xfrm>
            <a:off x="10302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6479" name="Rectangle 92"/>
          <p:cNvSpPr>
            <a:spLocks noChangeArrowheads="1"/>
          </p:cNvSpPr>
          <p:nvPr/>
        </p:nvSpPr>
        <p:spPr bwMode="auto">
          <a:xfrm>
            <a:off x="12493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6480" name="Rectangle 93"/>
          <p:cNvSpPr>
            <a:spLocks noChangeArrowheads="1"/>
          </p:cNvSpPr>
          <p:nvPr/>
        </p:nvSpPr>
        <p:spPr bwMode="auto">
          <a:xfrm>
            <a:off x="14684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6</a:t>
            </a:r>
          </a:p>
        </p:txBody>
      </p:sp>
      <p:sp>
        <p:nvSpPr>
          <p:cNvPr id="16481" name="Rectangle 94"/>
          <p:cNvSpPr>
            <a:spLocks noChangeArrowheads="1"/>
          </p:cNvSpPr>
          <p:nvPr/>
        </p:nvSpPr>
        <p:spPr bwMode="auto">
          <a:xfrm>
            <a:off x="1687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7</a:t>
            </a:r>
          </a:p>
        </p:txBody>
      </p:sp>
      <p:sp>
        <p:nvSpPr>
          <p:cNvPr id="16482" name="Rectangle 95"/>
          <p:cNvSpPr>
            <a:spLocks noChangeArrowheads="1"/>
          </p:cNvSpPr>
          <p:nvPr/>
        </p:nvSpPr>
        <p:spPr bwMode="auto">
          <a:xfrm>
            <a:off x="1906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3" name="Rectangle 96"/>
          <p:cNvSpPr>
            <a:spLocks noChangeArrowheads="1"/>
          </p:cNvSpPr>
          <p:nvPr/>
        </p:nvSpPr>
        <p:spPr bwMode="auto">
          <a:xfrm>
            <a:off x="2125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4" name="Rectangle 97"/>
          <p:cNvSpPr>
            <a:spLocks noChangeArrowheads="1"/>
          </p:cNvSpPr>
          <p:nvPr/>
        </p:nvSpPr>
        <p:spPr bwMode="auto">
          <a:xfrm>
            <a:off x="2784475" y="5181600"/>
            <a:ext cx="219075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12</a:t>
            </a:r>
          </a:p>
        </p:txBody>
      </p:sp>
      <p:sp>
        <p:nvSpPr>
          <p:cNvPr id="16485" name="Rectangle 98"/>
          <p:cNvSpPr>
            <a:spLocks noChangeArrowheads="1"/>
          </p:cNvSpPr>
          <p:nvPr/>
        </p:nvSpPr>
        <p:spPr bwMode="auto">
          <a:xfrm>
            <a:off x="3003550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13</a:t>
            </a:r>
          </a:p>
        </p:txBody>
      </p:sp>
      <p:sp>
        <p:nvSpPr>
          <p:cNvPr id="16486" name="Rectangle 99"/>
          <p:cNvSpPr>
            <a:spLocks noChangeArrowheads="1"/>
          </p:cNvSpPr>
          <p:nvPr/>
        </p:nvSpPr>
        <p:spPr bwMode="auto">
          <a:xfrm>
            <a:off x="3222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14</a:t>
            </a:r>
          </a:p>
        </p:txBody>
      </p:sp>
      <p:sp>
        <p:nvSpPr>
          <p:cNvPr id="16487" name="Rectangle 100"/>
          <p:cNvSpPr>
            <a:spLocks noChangeArrowheads="1"/>
          </p:cNvSpPr>
          <p:nvPr/>
        </p:nvSpPr>
        <p:spPr bwMode="auto">
          <a:xfrm>
            <a:off x="3441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8" name="Rectangle 101"/>
          <p:cNvSpPr>
            <a:spLocks noChangeArrowheads="1"/>
          </p:cNvSpPr>
          <p:nvPr/>
        </p:nvSpPr>
        <p:spPr bwMode="auto">
          <a:xfrm>
            <a:off x="234473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" name="Rectangle 102"/>
          <p:cNvSpPr>
            <a:spLocks noChangeArrowheads="1"/>
          </p:cNvSpPr>
          <p:nvPr/>
        </p:nvSpPr>
        <p:spPr bwMode="auto">
          <a:xfrm>
            <a:off x="25654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0" name="Rectangle 103"/>
          <p:cNvSpPr>
            <a:spLocks noChangeArrowheads="1"/>
          </p:cNvSpPr>
          <p:nvPr/>
        </p:nvSpPr>
        <p:spPr bwMode="auto">
          <a:xfrm>
            <a:off x="4100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1" name="Rectangle 104"/>
          <p:cNvSpPr>
            <a:spLocks noChangeArrowheads="1"/>
          </p:cNvSpPr>
          <p:nvPr/>
        </p:nvSpPr>
        <p:spPr bwMode="auto">
          <a:xfrm>
            <a:off x="4319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2" name="Rectangle 105"/>
          <p:cNvSpPr>
            <a:spLocks noChangeArrowheads="1"/>
          </p:cNvSpPr>
          <p:nvPr/>
        </p:nvSpPr>
        <p:spPr bwMode="auto">
          <a:xfrm>
            <a:off x="45386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20</a:t>
            </a:r>
          </a:p>
        </p:txBody>
      </p:sp>
      <p:sp>
        <p:nvSpPr>
          <p:cNvPr id="16493" name="Rectangle 106"/>
          <p:cNvSpPr>
            <a:spLocks noChangeArrowheads="1"/>
          </p:cNvSpPr>
          <p:nvPr/>
        </p:nvSpPr>
        <p:spPr bwMode="auto">
          <a:xfrm>
            <a:off x="4757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21</a:t>
            </a:r>
          </a:p>
        </p:txBody>
      </p:sp>
      <p:sp>
        <p:nvSpPr>
          <p:cNvPr id="16494" name="Rectangle 107"/>
          <p:cNvSpPr>
            <a:spLocks noChangeArrowheads="1"/>
          </p:cNvSpPr>
          <p:nvPr/>
        </p:nvSpPr>
        <p:spPr bwMode="auto">
          <a:xfrm>
            <a:off x="3660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5" name="Rectangle 108"/>
          <p:cNvSpPr>
            <a:spLocks noChangeArrowheads="1"/>
          </p:cNvSpPr>
          <p:nvPr/>
        </p:nvSpPr>
        <p:spPr bwMode="auto">
          <a:xfrm>
            <a:off x="387985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6" name="Rectangle 109"/>
          <p:cNvSpPr>
            <a:spLocks noChangeArrowheads="1"/>
          </p:cNvSpPr>
          <p:nvPr/>
        </p:nvSpPr>
        <p:spPr bwMode="auto">
          <a:xfrm>
            <a:off x="5416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7" name="Rectangle 110"/>
          <p:cNvSpPr>
            <a:spLocks noChangeArrowheads="1"/>
          </p:cNvSpPr>
          <p:nvPr/>
        </p:nvSpPr>
        <p:spPr bwMode="auto">
          <a:xfrm>
            <a:off x="5635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8" name="Rectangle 111"/>
          <p:cNvSpPr>
            <a:spLocks noChangeArrowheads="1"/>
          </p:cNvSpPr>
          <p:nvPr/>
        </p:nvSpPr>
        <p:spPr bwMode="auto">
          <a:xfrm>
            <a:off x="5854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9" name="Rectangle 112"/>
          <p:cNvSpPr>
            <a:spLocks noChangeArrowheads="1"/>
          </p:cNvSpPr>
          <p:nvPr/>
        </p:nvSpPr>
        <p:spPr bwMode="auto">
          <a:xfrm>
            <a:off x="6073775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27</a:t>
            </a:r>
          </a:p>
        </p:txBody>
      </p:sp>
      <p:sp>
        <p:nvSpPr>
          <p:cNvPr id="16500" name="Rectangle 113"/>
          <p:cNvSpPr>
            <a:spLocks noChangeArrowheads="1"/>
          </p:cNvSpPr>
          <p:nvPr/>
        </p:nvSpPr>
        <p:spPr bwMode="auto">
          <a:xfrm>
            <a:off x="4976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1" name="Rectangle 114"/>
          <p:cNvSpPr>
            <a:spLocks noChangeArrowheads="1"/>
          </p:cNvSpPr>
          <p:nvPr/>
        </p:nvSpPr>
        <p:spPr bwMode="auto">
          <a:xfrm>
            <a:off x="519588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2" name="Rectangle 115"/>
          <p:cNvSpPr>
            <a:spLocks noChangeArrowheads="1"/>
          </p:cNvSpPr>
          <p:nvPr/>
        </p:nvSpPr>
        <p:spPr bwMode="auto">
          <a:xfrm>
            <a:off x="673100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3" name="Rectangle 116"/>
          <p:cNvSpPr>
            <a:spLocks noChangeArrowheads="1"/>
          </p:cNvSpPr>
          <p:nvPr/>
        </p:nvSpPr>
        <p:spPr bwMode="auto">
          <a:xfrm>
            <a:off x="6951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4" name="Rectangle 117"/>
          <p:cNvSpPr>
            <a:spLocks noChangeArrowheads="1"/>
          </p:cNvSpPr>
          <p:nvPr/>
        </p:nvSpPr>
        <p:spPr bwMode="auto">
          <a:xfrm>
            <a:off x="7170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5" name="Rectangle 118"/>
          <p:cNvSpPr>
            <a:spLocks noChangeArrowheads="1"/>
          </p:cNvSpPr>
          <p:nvPr/>
        </p:nvSpPr>
        <p:spPr bwMode="auto">
          <a:xfrm>
            <a:off x="7389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6" name="Rectangle 119"/>
          <p:cNvSpPr>
            <a:spLocks noChangeArrowheads="1"/>
          </p:cNvSpPr>
          <p:nvPr/>
        </p:nvSpPr>
        <p:spPr bwMode="auto">
          <a:xfrm>
            <a:off x="6292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28</a:t>
            </a:r>
          </a:p>
        </p:txBody>
      </p:sp>
      <p:sp>
        <p:nvSpPr>
          <p:cNvPr id="16507" name="Rectangle 120"/>
          <p:cNvSpPr>
            <a:spLocks noChangeArrowheads="1"/>
          </p:cNvSpPr>
          <p:nvPr/>
        </p:nvSpPr>
        <p:spPr bwMode="auto">
          <a:xfrm>
            <a:off x="6511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8" name="Rectangle 121"/>
          <p:cNvSpPr>
            <a:spLocks noChangeArrowheads="1"/>
          </p:cNvSpPr>
          <p:nvPr/>
        </p:nvSpPr>
        <p:spPr bwMode="auto">
          <a:xfrm>
            <a:off x="8705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9" name="Rectangle 122"/>
          <p:cNvSpPr>
            <a:spLocks noChangeArrowheads="1"/>
          </p:cNvSpPr>
          <p:nvPr/>
        </p:nvSpPr>
        <p:spPr bwMode="auto">
          <a:xfrm>
            <a:off x="8924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10" name="Rectangle 123"/>
          <p:cNvSpPr>
            <a:spLocks noChangeArrowheads="1"/>
          </p:cNvSpPr>
          <p:nvPr/>
        </p:nvSpPr>
        <p:spPr bwMode="auto">
          <a:xfrm>
            <a:off x="8486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11" name="Text Box 124"/>
          <p:cNvSpPr txBox="1">
            <a:spLocks noChangeArrowheads="1"/>
          </p:cNvSpPr>
          <p:nvPr/>
        </p:nvSpPr>
        <p:spPr bwMode="auto">
          <a:xfrm>
            <a:off x="762000" y="228600"/>
            <a:ext cx="247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Logical View (Per File)</a:t>
            </a:r>
          </a:p>
        </p:txBody>
      </p:sp>
      <p:sp>
        <p:nvSpPr>
          <p:cNvPr id="16512" name="Line 125"/>
          <p:cNvSpPr>
            <a:spLocks noChangeShapeType="1"/>
          </p:cNvSpPr>
          <p:nvPr/>
        </p:nvSpPr>
        <p:spPr bwMode="auto">
          <a:xfrm>
            <a:off x="762000" y="609600"/>
            <a:ext cx="7924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3" name="Text Box 126"/>
          <p:cNvSpPr txBox="1">
            <a:spLocks noChangeArrowheads="1"/>
          </p:cNvSpPr>
          <p:nvPr/>
        </p:nvSpPr>
        <p:spPr bwMode="auto">
          <a:xfrm>
            <a:off x="4495800" y="2286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offset in file</a:t>
            </a:r>
          </a:p>
        </p:txBody>
      </p:sp>
      <p:sp>
        <p:nvSpPr>
          <p:cNvPr id="16514" name="Text Box 127"/>
          <p:cNvSpPr txBox="1">
            <a:spLocks noChangeArrowheads="1"/>
          </p:cNvSpPr>
          <p:nvPr/>
        </p:nvSpPr>
        <p:spPr bwMode="auto">
          <a:xfrm>
            <a:off x="76200" y="5638800"/>
            <a:ext cx="470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Physical View (On Disk) (ignoring other files)</a:t>
            </a:r>
          </a:p>
        </p:txBody>
      </p:sp>
      <p:sp>
        <p:nvSpPr>
          <p:cNvPr id="16515" name="Rectangle 128"/>
          <p:cNvSpPr>
            <a:spLocks noChangeArrowheads="1"/>
          </p:cNvSpPr>
          <p:nvPr/>
        </p:nvSpPr>
        <p:spPr bwMode="auto">
          <a:xfrm>
            <a:off x="6629400" y="3962400"/>
            <a:ext cx="990600" cy="4572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Inode</a:t>
            </a:r>
          </a:p>
        </p:txBody>
      </p:sp>
      <p:sp>
        <p:nvSpPr>
          <p:cNvPr id="16516" name="Rectangle 129"/>
          <p:cNvSpPr>
            <a:spLocks noChangeArrowheads="1"/>
          </p:cNvSpPr>
          <p:nvPr/>
        </p:nvSpPr>
        <p:spPr bwMode="auto">
          <a:xfrm>
            <a:off x="6629400" y="4495800"/>
            <a:ext cx="9906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16517" name="Rectangle 130"/>
          <p:cNvSpPr>
            <a:spLocks noChangeArrowheads="1"/>
          </p:cNvSpPr>
          <p:nvPr/>
        </p:nvSpPr>
        <p:spPr bwMode="auto">
          <a:xfrm>
            <a:off x="7696200" y="3962400"/>
            <a:ext cx="9906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6518" name="Rectangle 131"/>
          <p:cNvSpPr>
            <a:spLocks noChangeArrowheads="1"/>
          </p:cNvSpPr>
          <p:nvPr/>
        </p:nvSpPr>
        <p:spPr bwMode="auto">
          <a:xfrm>
            <a:off x="7696200" y="4495800"/>
            <a:ext cx="990600" cy="4572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6519" name="Line 132"/>
          <p:cNvSpPr>
            <a:spLocks noChangeShapeType="1"/>
          </p:cNvSpPr>
          <p:nvPr/>
        </p:nvSpPr>
        <p:spPr bwMode="auto">
          <a:xfrm>
            <a:off x="152400" y="5562600"/>
            <a:ext cx="8991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0" name="Text Box 133"/>
          <p:cNvSpPr txBox="1">
            <a:spLocks noChangeArrowheads="1"/>
          </p:cNvSpPr>
          <p:nvPr/>
        </p:nvSpPr>
        <p:spPr bwMode="auto">
          <a:xfrm>
            <a:off x="6477000" y="5638800"/>
            <a:ext cx="254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sector numbers on disk</a:t>
            </a:r>
          </a:p>
        </p:txBody>
      </p:sp>
    </p:spTree>
    <p:extLst>
      <p:ext uri="{BB962C8B-B14F-4D97-AF65-F5344CB8AC3E}">
        <p14:creationId xmlns:p14="http://schemas.microsoft.com/office/powerpoint/2010/main" val="5843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762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990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1219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1447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1676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1905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2133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9"/>
          <p:cNvSpPr>
            <a:spLocks noChangeArrowheads="1"/>
          </p:cNvSpPr>
          <p:nvPr/>
        </p:nvSpPr>
        <p:spPr bwMode="auto">
          <a:xfrm>
            <a:off x="2362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0"/>
          <p:cNvSpPr>
            <a:spLocks noChangeArrowheads="1"/>
          </p:cNvSpPr>
          <p:nvPr/>
        </p:nvSpPr>
        <p:spPr bwMode="auto">
          <a:xfrm>
            <a:off x="2590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1"/>
          <p:cNvSpPr>
            <a:spLocks noChangeArrowheads="1"/>
          </p:cNvSpPr>
          <p:nvPr/>
        </p:nvSpPr>
        <p:spPr bwMode="auto">
          <a:xfrm>
            <a:off x="2819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2"/>
          <p:cNvSpPr>
            <a:spLocks noChangeArrowheads="1"/>
          </p:cNvSpPr>
          <p:nvPr/>
        </p:nvSpPr>
        <p:spPr bwMode="auto">
          <a:xfrm>
            <a:off x="3505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3"/>
          <p:cNvSpPr>
            <a:spLocks noChangeArrowheads="1"/>
          </p:cNvSpPr>
          <p:nvPr/>
        </p:nvSpPr>
        <p:spPr bwMode="auto">
          <a:xfrm>
            <a:off x="3733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4"/>
          <p:cNvSpPr>
            <a:spLocks noChangeArrowheads="1"/>
          </p:cNvSpPr>
          <p:nvPr/>
        </p:nvSpPr>
        <p:spPr bwMode="auto">
          <a:xfrm>
            <a:off x="3962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5"/>
          <p:cNvSpPr>
            <a:spLocks noChangeArrowheads="1"/>
          </p:cNvSpPr>
          <p:nvPr/>
        </p:nvSpPr>
        <p:spPr bwMode="auto">
          <a:xfrm>
            <a:off x="4191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16"/>
          <p:cNvSpPr>
            <a:spLocks noChangeArrowheads="1"/>
          </p:cNvSpPr>
          <p:nvPr/>
        </p:nvSpPr>
        <p:spPr bwMode="auto">
          <a:xfrm>
            <a:off x="3048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17"/>
          <p:cNvSpPr>
            <a:spLocks noChangeArrowheads="1"/>
          </p:cNvSpPr>
          <p:nvPr/>
        </p:nvSpPr>
        <p:spPr bwMode="auto">
          <a:xfrm>
            <a:off x="3276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18"/>
          <p:cNvSpPr>
            <a:spLocks noChangeArrowheads="1"/>
          </p:cNvSpPr>
          <p:nvPr/>
        </p:nvSpPr>
        <p:spPr bwMode="auto">
          <a:xfrm>
            <a:off x="609600" y="1676400"/>
            <a:ext cx="228600" cy="5334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0" name="AutoShape 19"/>
          <p:cNvCxnSpPr>
            <a:cxnSpLocks noChangeShapeType="1"/>
            <a:stCxn id="17429" idx="3"/>
            <a:endCxn id="17413" idx="2"/>
          </p:cNvCxnSpPr>
          <p:nvPr/>
        </p:nvCxnSpPr>
        <p:spPr bwMode="auto">
          <a:xfrm flipV="1">
            <a:off x="838200" y="1219200"/>
            <a:ext cx="381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AutoShape 20"/>
          <p:cNvCxnSpPr>
            <a:cxnSpLocks noChangeShapeType="1"/>
            <a:stCxn id="17429" idx="3"/>
            <a:endCxn id="17414" idx="2"/>
          </p:cNvCxnSpPr>
          <p:nvPr/>
        </p:nvCxnSpPr>
        <p:spPr bwMode="auto">
          <a:xfrm flipV="1">
            <a:off x="838200" y="1219200"/>
            <a:ext cx="2667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AutoShape 21"/>
          <p:cNvCxnSpPr>
            <a:cxnSpLocks noChangeShapeType="1"/>
            <a:stCxn id="17429" idx="3"/>
            <a:endCxn id="17415" idx="2"/>
          </p:cNvCxnSpPr>
          <p:nvPr/>
        </p:nvCxnSpPr>
        <p:spPr bwMode="auto">
          <a:xfrm flipV="1">
            <a:off x="838200" y="1219200"/>
            <a:ext cx="4953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AutoShape 22"/>
          <p:cNvCxnSpPr>
            <a:cxnSpLocks noChangeShapeType="1"/>
            <a:stCxn id="17429" idx="3"/>
            <a:endCxn id="17416" idx="2"/>
          </p:cNvCxnSpPr>
          <p:nvPr/>
        </p:nvCxnSpPr>
        <p:spPr bwMode="auto">
          <a:xfrm flipV="1">
            <a:off x="838200" y="1219200"/>
            <a:ext cx="7239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23"/>
          <p:cNvCxnSpPr>
            <a:cxnSpLocks noChangeShapeType="1"/>
            <a:stCxn id="17429" idx="3"/>
            <a:endCxn id="17435" idx="1"/>
          </p:cNvCxnSpPr>
          <p:nvPr/>
        </p:nvCxnSpPr>
        <p:spPr bwMode="auto">
          <a:xfrm>
            <a:off x="838200" y="1943100"/>
            <a:ext cx="60960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Rectangle 24"/>
          <p:cNvSpPr>
            <a:spLocks noChangeArrowheads="1"/>
          </p:cNvSpPr>
          <p:nvPr/>
        </p:nvSpPr>
        <p:spPr bwMode="auto">
          <a:xfrm>
            <a:off x="1447800" y="20574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6" name="AutoShape 25"/>
          <p:cNvCxnSpPr>
            <a:cxnSpLocks noChangeShapeType="1"/>
            <a:stCxn id="17435" idx="3"/>
            <a:endCxn id="17417" idx="2"/>
          </p:cNvCxnSpPr>
          <p:nvPr/>
        </p:nvCxnSpPr>
        <p:spPr bwMode="auto">
          <a:xfrm flipV="1">
            <a:off x="1676400" y="1219200"/>
            <a:ext cx="114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7" name="AutoShape 26"/>
          <p:cNvCxnSpPr>
            <a:cxnSpLocks noChangeShapeType="1"/>
            <a:stCxn id="17435" idx="3"/>
            <a:endCxn id="17418" idx="2"/>
          </p:cNvCxnSpPr>
          <p:nvPr/>
        </p:nvCxnSpPr>
        <p:spPr bwMode="auto">
          <a:xfrm flipV="1">
            <a:off x="1676400" y="1219200"/>
            <a:ext cx="3429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8" name="AutoShape 27"/>
          <p:cNvCxnSpPr>
            <a:cxnSpLocks noChangeShapeType="1"/>
            <a:stCxn id="17435" idx="3"/>
            <a:endCxn id="17419" idx="2"/>
          </p:cNvCxnSpPr>
          <p:nvPr/>
        </p:nvCxnSpPr>
        <p:spPr bwMode="auto">
          <a:xfrm flipV="1">
            <a:off x="1676400" y="1219200"/>
            <a:ext cx="5715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AutoShape 28"/>
          <p:cNvCxnSpPr>
            <a:cxnSpLocks noChangeShapeType="1"/>
            <a:stCxn id="17435" idx="3"/>
            <a:endCxn id="17420" idx="2"/>
          </p:cNvCxnSpPr>
          <p:nvPr/>
        </p:nvCxnSpPr>
        <p:spPr bwMode="auto">
          <a:xfrm flipV="1">
            <a:off x="1676400" y="1219200"/>
            <a:ext cx="8001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AutoShape 29"/>
          <p:cNvCxnSpPr>
            <a:cxnSpLocks noChangeShapeType="1"/>
            <a:stCxn id="17435" idx="3"/>
            <a:endCxn id="17421" idx="2"/>
          </p:cNvCxnSpPr>
          <p:nvPr/>
        </p:nvCxnSpPr>
        <p:spPr bwMode="auto">
          <a:xfrm flipV="1">
            <a:off x="1676400" y="1219200"/>
            <a:ext cx="10287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1" name="AutoShape 30"/>
          <p:cNvCxnSpPr>
            <a:cxnSpLocks noChangeShapeType="1"/>
            <a:stCxn id="17435" idx="3"/>
            <a:endCxn id="17422" idx="2"/>
          </p:cNvCxnSpPr>
          <p:nvPr/>
        </p:nvCxnSpPr>
        <p:spPr bwMode="auto">
          <a:xfrm flipV="1">
            <a:off x="1676400" y="1219200"/>
            <a:ext cx="1257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2" name="Rectangle 31"/>
          <p:cNvSpPr>
            <a:spLocks noChangeArrowheads="1"/>
          </p:cNvSpPr>
          <p:nvPr/>
        </p:nvSpPr>
        <p:spPr bwMode="auto">
          <a:xfrm>
            <a:off x="2209800" y="4114800"/>
            <a:ext cx="2286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3" name="AutoShape 32"/>
          <p:cNvCxnSpPr>
            <a:cxnSpLocks noChangeShapeType="1"/>
            <a:stCxn id="17429" idx="3"/>
            <a:endCxn id="17442" idx="1"/>
          </p:cNvCxnSpPr>
          <p:nvPr/>
        </p:nvCxnSpPr>
        <p:spPr bwMode="auto">
          <a:xfrm>
            <a:off x="838200" y="1943100"/>
            <a:ext cx="1371600" cy="2438400"/>
          </a:xfrm>
          <a:prstGeom prst="bentConnector3">
            <a:avLst>
              <a:gd name="adj1" fmla="val 122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4" name="Rectangle 33"/>
          <p:cNvSpPr>
            <a:spLocks noChangeArrowheads="1"/>
          </p:cNvSpPr>
          <p:nvPr/>
        </p:nvSpPr>
        <p:spPr bwMode="auto">
          <a:xfrm>
            <a:off x="2667000" y="23622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5" name="AutoShape 34"/>
          <p:cNvCxnSpPr>
            <a:cxnSpLocks noChangeShapeType="1"/>
            <a:stCxn id="17444" idx="3"/>
            <a:endCxn id="17427" idx="2"/>
          </p:cNvCxnSpPr>
          <p:nvPr/>
        </p:nvCxnSpPr>
        <p:spPr bwMode="auto">
          <a:xfrm flipV="1">
            <a:off x="2895600" y="1219200"/>
            <a:ext cx="266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6" name="AutoShape 35"/>
          <p:cNvCxnSpPr>
            <a:cxnSpLocks noChangeShapeType="1"/>
            <a:stCxn id="17444" idx="3"/>
            <a:endCxn id="17428" idx="2"/>
          </p:cNvCxnSpPr>
          <p:nvPr/>
        </p:nvCxnSpPr>
        <p:spPr bwMode="auto">
          <a:xfrm flipV="1">
            <a:off x="2895600" y="1219200"/>
            <a:ext cx="4953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7" name="AutoShape 36"/>
          <p:cNvCxnSpPr>
            <a:cxnSpLocks noChangeShapeType="1"/>
            <a:stCxn id="17444" idx="3"/>
            <a:endCxn id="17423" idx="2"/>
          </p:cNvCxnSpPr>
          <p:nvPr/>
        </p:nvCxnSpPr>
        <p:spPr bwMode="auto">
          <a:xfrm flipV="1">
            <a:off x="2895600" y="1219200"/>
            <a:ext cx="7239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8" name="AutoShape 37"/>
          <p:cNvCxnSpPr>
            <a:cxnSpLocks noChangeShapeType="1"/>
            <a:stCxn id="17444" idx="3"/>
            <a:endCxn id="17424" idx="2"/>
          </p:cNvCxnSpPr>
          <p:nvPr/>
        </p:nvCxnSpPr>
        <p:spPr bwMode="auto">
          <a:xfrm flipV="1">
            <a:off x="2895600" y="1219200"/>
            <a:ext cx="9525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9" name="AutoShape 38"/>
          <p:cNvCxnSpPr>
            <a:cxnSpLocks noChangeShapeType="1"/>
            <a:stCxn id="17444" idx="3"/>
            <a:endCxn id="17425" idx="2"/>
          </p:cNvCxnSpPr>
          <p:nvPr/>
        </p:nvCxnSpPr>
        <p:spPr bwMode="auto">
          <a:xfrm flipV="1">
            <a:off x="2895600" y="1219200"/>
            <a:ext cx="11811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0" name="AutoShape 39"/>
          <p:cNvCxnSpPr>
            <a:cxnSpLocks noChangeShapeType="1"/>
            <a:stCxn id="17444" idx="3"/>
            <a:endCxn id="17426" idx="2"/>
          </p:cNvCxnSpPr>
          <p:nvPr/>
        </p:nvCxnSpPr>
        <p:spPr bwMode="auto">
          <a:xfrm flipV="1">
            <a:off x="2895600" y="1219200"/>
            <a:ext cx="1409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1" name="AutoShape 40"/>
          <p:cNvCxnSpPr>
            <a:cxnSpLocks noChangeShapeType="1"/>
            <a:stCxn id="17442" idx="3"/>
            <a:endCxn id="17444" idx="1"/>
          </p:cNvCxnSpPr>
          <p:nvPr/>
        </p:nvCxnSpPr>
        <p:spPr bwMode="auto">
          <a:xfrm flipV="1">
            <a:off x="2438400" y="2628900"/>
            <a:ext cx="22860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52" name="Rectangle 41"/>
          <p:cNvSpPr>
            <a:spLocks noChangeArrowheads="1"/>
          </p:cNvSpPr>
          <p:nvPr/>
        </p:nvSpPr>
        <p:spPr bwMode="auto">
          <a:xfrm>
            <a:off x="4876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Rectangle 42"/>
          <p:cNvSpPr>
            <a:spLocks noChangeArrowheads="1"/>
          </p:cNvSpPr>
          <p:nvPr/>
        </p:nvSpPr>
        <p:spPr bwMode="auto">
          <a:xfrm>
            <a:off x="5105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Rectangle 43"/>
          <p:cNvSpPr>
            <a:spLocks noChangeArrowheads="1"/>
          </p:cNvSpPr>
          <p:nvPr/>
        </p:nvSpPr>
        <p:spPr bwMode="auto">
          <a:xfrm>
            <a:off x="5334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Rectangle 44"/>
          <p:cNvSpPr>
            <a:spLocks noChangeArrowheads="1"/>
          </p:cNvSpPr>
          <p:nvPr/>
        </p:nvSpPr>
        <p:spPr bwMode="auto">
          <a:xfrm>
            <a:off x="5562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Rectangle 45"/>
          <p:cNvSpPr>
            <a:spLocks noChangeArrowheads="1"/>
          </p:cNvSpPr>
          <p:nvPr/>
        </p:nvSpPr>
        <p:spPr bwMode="auto">
          <a:xfrm>
            <a:off x="4419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Rectangle 46"/>
          <p:cNvSpPr>
            <a:spLocks noChangeArrowheads="1"/>
          </p:cNvSpPr>
          <p:nvPr/>
        </p:nvSpPr>
        <p:spPr bwMode="auto">
          <a:xfrm>
            <a:off x="4648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Rectangle 47"/>
          <p:cNvSpPr>
            <a:spLocks noChangeArrowheads="1"/>
          </p:cNvSpPr>
          <p:nvPr/>
        </p:nvSpPr>
        <p:spPr bwMode="auto">
          <a:xfrm>
            <a:off x="4114800" y="26670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59" name="AutoShape 48"/>
          <p:cNvCxnSpPr>
            <a:cxnSpLocks noChangeShapeType="1"/>
            <a:stCxn id="17458" idx="3"/>
            <a:endCxn id="17456" idx="2"/>
          </p:cNvCxnSpPr>
          <p:nvPr/>
        </p:nvCxnSpPr>
        <p:spPr bwMode="auto">
          <a:xfrm flipV="1">
            <a:off x="4343400" y="1219200"/>
            <a:ext cx="190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0" name="AutoShape 49"/>
          <p:cNvCxnSpPr>
            <a:cxnSpLocks noChangeShapeType="1"/>
            <a:stCxn id="17458" idx="3"/>
            <a:endCxn id="17457" idx="2"/>
          </p:cNvCxnSpPr>
          <p:nvPr/>
        </p:nvCxnSpPr>
        <p:spPr bwMode="auto">
          <a:xfrm flipV="1">
            <a:off x="4343400" y="1219200"/>
            <a:ext cx="4191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1" name="AutoShape 50"/>
          <p:cNvCxnSpPr>
            <a:cxnSpLocks noChangeShapeType="1"/>
            <a:stCxn id="17458" idx="3"/>
            <a:endCxn id="17452" idx="2"/>
          </p:cNvCxnSpPr>
          <p:nvPr/>
        </p:nvCxnSpPr>
        <p:spPr bwMode="auto">
          <a:xfrm flipV="1">
            <a:off x="4343400" y="1219200"/>
            <a:ext cx="6477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2" name="AutoShape 51"/>
          <p:cNvCxnSpPr>
            <a:cxnSpLocks noChangeShapeType="1"/>
            <a:stCxn id="17458" idx="3"/>
            <a:endCxn id="17453" idx="2"/>
          </p:cNvCxnSpPr>
          <p:nvPr/>
        </p:nvCxnSpPr>
        <p:spPr bwMode="auto">
          <a:xfrm flipV="1">
            <a:off x="4343400" y="1219200"/>
            <a:ext cx="8763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3" name="AutoShape 52"/>
          <p:cNvCxnSpPr>
            <a:cxnSpLocks noChangeShapeType="1"/>
            <a:stCxn id="17458" idx="3"/>
            <a:endCxn id="17454" idx="2"/>
          </p:cNvCxnSpPr>
          <p:nvPr/>
        </p:nvCxnSpPr>
        <p:spPr bwMode="auto">
          <a:xfrm flipV="1">
            <a:off x="4343400" y="1219200"/>
            <a:ext cx="1104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4" name="AutoShape 53"/>
          <p:cNvCxnSpPr>
            <a:cxnSpLocks noChangeShapeType="1"/>
            <a:stCxn id="17458" idx="3"/>
            <a:endCxn id="17455" idx="2"/>
          </p:cNvCxnSpPr>
          <p:nvPr/>
        </p:nvCxnSpPr>
        <p:spPr bwMode="auto">
          <a:xfrm flipV="1">
            <a:off x="4343400" y="1219200"/>
            <a:ext cx="1333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65" name="Rectangle 54"/>
          <p:cNvSpPr>
            <a:spLocks noChangeArrowheads="1"/>
          </p:cNvSpPr>
          <p:nvPr/>
        </p:nvSpPr>
        <p:spPr bwMode="auto">
          <a:xfrm>
            <a:off x="6248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55"/>
          <p:cNvSpPr>
            <a:spLocks noChangeArrowheads="1"/>
          </p:cNvSpPr>
          <p:nvPr/>
        </p:nvSpPr>
        <p:spPr bwMode="auto">
          <a:xfrm>
            <a:off x="6477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Rectangle 56"/>
          <p:cNvSpPr>
            <a:spLocks noChangeArrowheads="1"/>
          </p:cNvSpPr>
          <p:nvPr/>
        </p:nvSpPr>
        <p:spPr bwMode="auto">
          <a:xfrm>
            <a:off x="6705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Rectangle 57"/>
          <p:cNvSpPr>
            <a:spLocks noChangeArrowheads="1"/>
          </p:cNvSpPr>
          <p:nvPr/>
        </p:nvSpPr>
        <p:spPr bwMode="auto">
          <a:xfrm>
            <a:off x="6934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Rectangle 58"/>
          <p:cNvSpPr>
            <a:spLocks noChangeArrowheads="1"/>
          </p:cNvSpPr>
          <p:nvPr/>
        </p:nvSpPr>
        <p:spPr bwMode="auto">
          <a:xfrm>
            <a:off x="5791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Rectangle 59"/>
          <p:cNvSpPr>
            <a:spLocks noChangeArrowheads="1"/>
          </p:cNvSpPr>
          <p:nvPr/>
        </p:nvSpPr>
        <p:spPr bwMode="auto">
          <a:xfrm>
            <a:off x="6019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Rectangle 60"/>
          <p:cNvSpPr>
            <a:spLocks noChangeArrowheads="1"/>
          </p:cNvSpPr>
          <p:nvPr/>
        </p:nvSpPr>
        <p:spPr bwMode="auto">
          <a:xfrm>
            <a:off x="5410200" y="29718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72" name="AutoShape 61"/>
          <p:cNvCxnSpPr>
            <a:cxnSpLocks noChangeShapeType="1"/>
            <a:stCxn id="17471" idx="3"/>
            <a:endCxn id="17469" idx="2"/>
          </p:cNvCxnSpPr>
          <p:nvPr/>
        </p:nvCxnSpPr>
        <p:spPr bwMode="auto">
          <a:xfrm flipV="1">
            <a:off x="5638800" y="1219200"/>
            <a:ext cx="266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3" name="AutoShape 62"/>
          <p:cNvCxnSpPr>
            <a:cxnSpLocks noChangeShapeType="1"/>
            <a:stCxn id="17471" idx="3"/>
            <a:endCxn id="17470" idx="2"/>
          </p:cNvCxnSpPr>
          <p:nvPr/>
        </p:nvCxnSpPr>
        <p:spPr bwMode="auto">
          <a:xfrm flipV="1">
            <a:off x="5638800" y="1219200"/>
            <a:ext cx="4953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4" name="AutoShape 63"/>
          <p:cNvCxnSpPr>
            <a:cxnSpLocks noChangeShapeType="1"/>
            <a:stCxn id="17471" idx="3"/>
            <a:endCxn id="17465" idx="2"/>
          </p:cNvCxnSpPr>
          <p:nvPr/>
        </p:nvCxnSpPr>
        <p:spPr bwMode="auto">
          <a:xfrm flipV="1">
            <a:off x="5638800" y="1219200"/>
            <a:ext cx="7239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5" name="AutoShape 64"/>
          <p:cNvCxnSpPr>
            <a:cxnSpLocks noChangeShapeType="1"/>
            <a:stCxn id="17471" idx="3"/>
            <a:endCxn id="17466" idx="2"/>
          </p:cNvCxnSpPr>
          <p:nvPr/>
        </p:nvCxnSpPr>
        <p:spPr bwMode="auto">
          <a:xfrm flipV="1">
            <a:off x="5638800" y="1219200"/>
            <a:ext cx="9525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6" name="AutoShape 65"/>
          <p:cNvCxnSpPr>
            <a:cxnSpLocks noChangeShapeType="1"/>
            <a:stCxn id="17471" idx="3"/>
            <a:endCxn id="17467" idx="2"/>
          </p:cNvCxnSpPr>
          <p:nvPr/>
        </p:nvCxnSpPr>
        <p:spPr bwMode="auto">
          <a:xfrm flipV="1">
            <a:off x="5638800" y="1219200"/>
            <a:ext cx="11811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7" name="AutoShape 66"/>
          <p:cNvCxnSpPr>
            <a:cxnSpLocks noChangeShapeType="1"/>
            <a:stCxn id="17471" idx="3"/>
            <a:endCxn id="17468" idx="2"/>
          </p:cNvCxnSpPr>
          <p:nvPr/>
        </p:nvCxnSpPr>
        <p:spPr bwMode="auto">
          <a:xfrm flipV="1">
            <a:off x="5638800" y="1219200"/>
            <a:ext cx="1409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78" name="Rectangle 67"/>
          <p:cNvSpPr>
            <a:spLocks noChangeArrowheads="1"/>
          </p:cNvSpPr>
          <p:nvPr/>
        </p:nvSpPr>
        <p:spPr bwMode="auto">
          <a:xfrm>
            <a:off x="7620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9" name="Rectangle 68"/>
          <p:cNvSpPr>
            <a:spLocks noChangeArrowheads="1"/>
          </p:cNvSpPr>
          <p:nvPr/>
        </p:nvSpPr>
        <p:spPr bwMode="auto">
          <a:xfrm>
            <a:off x="7848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Rectangle 69"/>
          <p:cNvSpPr>
            <a:spLocks noChangeArrowheads="1"/>
          </p:cNvSpPr>
          <p:nvPr/>
        </p:nvSpPr>
        <p:spPr bwMode="auto">
          <a:xfrm>
            <a:off x="8077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1" name="Rectangle 70"/>
          <p:cNvSpPr>
            <a:spLocks noChangeArrowheads="1"/>
          </p:cNvSpPr>
          <p:nvPr/>
        </p:nvSpPr>
        <p:spPr bwMode="auto">
          <a:xfrm>
            <a:off x="8305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Rectangle 71"/>
          <p:cNvSpPr>
            <a:spLocks noChangeArrowheads="1"/>
          </p:cNvSpPr>
          <p:nvPr/>
        </p:nvSpPr>
        <p:spPr bwMode="auto">
          <a:xfrm>
            <a:off x="7162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Rectangle 72"/>
          <p:cNvSpPr>
            <a:spLocks noChangeArrowheads="1"/>
          </p:cNvSpPr>
          <p:nvPr/>
        </p:nvSpPr>
        <p:spPr bwMode="auto">
          <a:xfrm>
            <a:off x="7391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4" name="Rectangle 73"/>
          <p:cNvSpPr>
            <a:spLocks noChangeArrowheads="1"/>
          </p:cNvSpPr>
          <p:nvPr/>
        </p:nvSpPr>
        <p:spPr bwMode="auto">
          <a:xfrm>
            <a:off x="6781800" y="32766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85" name="AutoShape 74"/>
          <p:cNvCxnSpPr>
            <a:cxnSpLocks noChangeShapeType="1"/>
            <a:stCxn id="17484" idx="3"/>
            <a:endCxn id="17482" idx="2"/>
          </p:cNvCxnSpPr>
          <p:nvPr/>
        </p:nvCxnSpPr>
        <p:spPr bwMode="auto">
          <a:xfrm flipV="1">
            <a:off x="7010400" y="1219200"/>
            <a:ext cx="266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6" name="AutoShape 75"/>
          <p:cNvCxnSpPr>
            <a:cxnSpLocks noChangeShapeType="1"/>
            <a:stCxn id="17484" idx="3"/>
            <a:endCxn id="17483" idx="2"/>
          </p:cNvCxnSpPr>
          <p:nvPr/>
        </p:nvCxnSpPr>
        <p:spPr bwMode="auto">
          <a:xfrm flipV="1">
            <a:off x="7010400" y="1219200"/>
            <a:ext cx="4953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7" name="AutoShape 76"/>
          <p:cNvCxnSpPr>
            <a:cxnSpLocks noChangeShapeType="1"/>
            <a:stCxn id="17484" idx="3"/>
            <a:endCxn id="17478" idx="2"/>
          </p:cNvCxnSpPr>
          <p:nvPr/>
        </p:nvCxnSpPr>
        <p:spPr bwMode="auto">
          <a:xfrm flipV="1">
            <a:off x="7010400" y="1219200"/>
            <a:ext cx="7239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8" name="AutoShape 77"/>
          <p:cNvCxnSpPr>
            <a:cxnSpLocks noChangeShapeType="1"/>
            <a:stCxn id="17484" idx="3"/>
            <a:endCxn id="17479" idx="2"/>
          </p:cNvCxnSpPr>
          <p:nvPr/>
        </p:nvCxnSpPr>
        <p:spPr bwMode="auto">
          <a:xfrm flipV="1">
            <a:off x="7010400" y="1219200"/>
            <a:ext cx="9525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9" name="AutoShape 78"/>
          <p:cNvCxnSpPr>
            <a:cxnSpLocks noChangeShapeType="1"/>
            <a:stCxn id="17484" idx="3"/>
            <a:endCxn id="17480" idx="2"/>
          </p:cNvCxnSpPr>
          <p:nvPr/>
        </p:nvCxnSpPr>
        <p:spPr bwMode="auto">
          <a:xfrm flipV="1">
            <a:off x="7010400" y="1219200"/>
            <a:ext cx="11811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0" name="AutoShape 79"/>
          <p:cNvCxnSpPr>
            <a:cxnSpLocks noChangeShapeType="1"/>
            <a:stCxn id="17484" idx="3"/>
            <a:endCxn id="17481" idx="2"/>
          </p:cNvCxnSpPr>
          <p:nvPr/>
        </p:nvCxnSpPr>
        <p:spPr bwMode="auto">
          <a:xfrm flipV="1">
            <a:off x="7010400" y="1219200"/>
            <a:ext cx="1409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1" name="AutoShape 80"/>
          <p:cNvCxnSpPr>
            <a:cxnSpLocks noChangeShapeType="1"/>
            <a:stCxn id="17442" idx="3"/>
            <a:endCxn id="17458" idx="1"/>
          </p:cNvCxnSpPr>
          <p:nvPr/>
        </p:nvCxnSpPr>
        <p:spPr bwMode="auto">
          <a:xfrm flipV="1">
            <a:off x="2438400" y="2933700"/>
            <a:ext cx="16764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2" name="AutoShape 81"/>
          <p:cNvCxnSpPr>
            <a:cxnSpLocks noChangeShapeType="1"/>
            <a:stCxn id="17442" idx="3"/>
            <a:endCxn id="17471" idx="1"/>
          </p:cNvCxnSpPr>
          <p:nvPr/>
        </p:nvCxnSpPr>
        <p:spPr bwMode="auto">
          <a:xfrm flipV="1">
            <a:off x="2438400" y="3238500"/>
            <a:ext cx="2971800" cy="1143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3" name="AutoShape 82"/>
          <p:cNvCxnSpPr>
            <a:cxnSpLocks noChangeShapeType="1"/>
            <a:stCxn id="17442" idx="3"/>
            <a:endCxn id="17484" idx="1"/>
          </p:cNvCxnSpPr>
          <p:nvPr/>
        </p:nvCxnSpPr>
        <p:spPr bwMode="auto">
          <a:xfrm flipV="1">
            <a:off x="2438400" y="3543300"/>
            <a:ext cx="4343400" cy="838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94" name="Rectangle 83"/>
          <p:cNvSpPr>
            <a:spLocks noChangeArrowheads="1"/>
          </p:cNvSpPr>
          <p:nvPr/>
        </p:nvSpPr>
        <p:spPr bwMode="auto">
          <a:xfrm>
            <a:off x="80470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Rectangle 84"/>
          <p:cNvSpPr>
            <a:spLocks noChangeArrowheads="1"/>
          </p:cNvSpPr>
          <p:nvPr/>
        </p:nvSpPr>
        <p:spPr bwMode="auto">
          <a:xfrm>
            <a:off x="8266113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Rectangle 85"/>
          <p:cNvSpPr>
            <a:spLocks noChangeArrowheads="1"/>
          </p:cNvSpPr>
          <p:nvPr/>
        </p:nvSpPr>
        <p:spPr bwMode="auto">
          <a:xfrm>
            <a:off x="7608888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34</a:t>
            </a:r>
          </a:p>
        </p:txBody>
      </p:sp>
      <p:sp>
        <p:nvSpPr>
          <p:cNvPr id="17497" name="Rectangle 86"/>
          <p:cNvSpPr>
            <a:spLocks noChangeArrowheads="1"/>
          </p:cNvSpPr>
          <p:nvPr/>
        </p:nvSpPr>
        <p:spPr bwMode="auto">
          <a:xfrm>
            <a:off x="78279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35</a:t>
            </a:r>
          </a:p>
        </p:txBody>
      </p:sp>
      <p:sp>
        <p:nvSpPr>
          <p:cNvPr id="17498" name="Rectangle 87"/>
          <p:cNvSpPr>
            <a:spLocks noChangeArrowheads="1"/>
          </p:cNvSpPr>
          <p:nvPr/>
        </p:nvSpPr>
        <p:spPr bwMode="auto">
          <a:xfrm>
            <a:off x="152400" y="5181600"/>
            <a:ext cx="219075" cy="228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17499" name="Rectangle 88"/>
          <p:cNvSpPr>
            <a:spLocks noChangeArrowheads="1"/>
          </p:cNvSpPr>
          <p:nvPr/>
        </p:nvSpPr>
        <p:spPr bwMode="auto">
          <a:xfrm>
            <a:off x="3714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7500" name="Rectangle 89"/>
          <p:cNvSpPr>
            <a:spLocks noChangeArrowheads="1"/>
          </p:cNvSpPr>
          <p:nvPr/>
        </p:nvSpPr>
        <p:spPr bwMode="auto">
          <a:xfrm>
            <a:off x="590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7501" name="Rectangle 90"/>
          <p:cNvSpPr>
            <a:spLocks noChangeArrowheads="1"/>
          </p:cNvSpPr>
          <p:nvPr/>
        </p:nvSpPr>
        <p:spPr bwMode="auto">
          <a:xfrm>
            <a:off x="809625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7502" name="Rectangle 91"/>
          <p:cNvSpPr>
            <a:spLocks noChangeArrowheads="1"/>
          </p:cNvSpPr>
          <p:nvPr/>
        </p:nvSpPr>
        <p:spPr bwMode="auto">
          <a:xfrm>
            <a:off x="10302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7503" name="Rectangle 92"/>
          <p:cNvSpPr>
            <a:spLocks noChangeArrowheads="1"/>
          </p:cNvSpPr>
          <p:nvPr/>
        </p:nvSpPr>
        <p:spPr bwMode="auto">
          <a:xfrm>
            <a:off x="12493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7504" name="Rectangle 93"/>
          <p:cNvSpPr>
            <a:spLocks noChangeArrowheads="1"/>
          </p:cNvSpPr>
          <p:nvPr/>
        </p:nvSpPr>
        <p:spPr bwMode="auto">
          <a:xfrm>
            <a:off x="14684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6</a:t>
            </a:r>
          </a:p>
        </p:txBody>
      </p:sp>
      <p:sp>
        <p:nvSpPr>
          <p:cNvPr id="17505" name="Rectangle 94"/>
          <p:cNvSpPr>
            <a:spLocks noChangeArrowheads="1"/>
          </p:cNvSpPr>
          <p:nvPr/>
        </p:nvSpPr>
        <p:spPr bwMode="auto">
          <a:xfrm>
            <a:off x="1687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7</a:t>
            </a:r>
          </a:p>
        </p:txBody>
      </p:sp>
      <p:sp>
        <p:nvSpPr>
          <p:cNvPr id="17506" name="Rectangle 95"/>
          <p:cNvSpPr>
            <a:spLocks noChangeArrowheads="1"/>
          </p:cNvSpPr>
          <p:nvPr/>
        </p:nvSpPr>
        <p:spPr bwMode="auto">
          <a:xfrm>
            <a:off x="1906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7" name="Rectangle 96"/>
          <p:cNvSpPr>
            <a:spLocks noChangeArrowheads="1"/>
          </p:cNvSpPr>
          <p:nvPr/>
        </p:nvSpPr>
        <p:spPr bwMode="auto">
          <a:xfrm>
            <a:off x="2125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8" name="Rectangle 97"/>
          <p:cNvSpPr>
            <a:spLocks noChangeArrowheads="1"/>
          </p:cNvSpPr>
          <p:nvPr/>
        </p:nvSpPr>
        <p:spPr bwMode="auto">
          <a:xfrm>
            <a:off x="2784475" y="5181600"/>
            <a:ext cx="219075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12</a:t>
            </a:r>
          </a:p>
        </p:txBody>
      </p:sp>
      <p:sp>
        <p:nvSpPr>
          <p:cNvPr id="17509" name="Rectangle 98"/>
          <p:cNvSpPr>
            <a:spLocks noChangeArrowheads="1"/>
          </p:cNvSpPr>
          <p:nvPr/>
        </p:nvSpPr>
        <p:spPr bwMode="auto">
          <a:xfrm>
            <a:off x="3003550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13</a:t>
            </a:r>
          </a:p>
        </p:txBody>
      </p:sp>
      <p:sp>
        <p:nvSpPr>
          <p:cNvPr id="17510" name="Rectangle 99"/>
          <p:cNvSpPr>
            <a:spLocks noChangeArrowheads="1"/>
          </p:cNvSpPr>
          <p:nvPr/>
        </p:nvSpPr>
        <p:spPr bwMode="auto">
          <a:xfrm>
            <a:off x="3222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14</a:t>
            </a:r>
          </a:p>
        </p:txBody>
      </p:sp>
      <p:sp>
        <p:nvSpPr>
          <p:cNvPr id="17511" name="Rectangle 100"/>
          <p:cNvSpPr>
            <a:spLocks noChangeArrowheads="1"/>
          </p:cNvSpPr>
          <p:nvPr/>
        </p:nvSpPr>
        <p:spPr bwMode="auto">
          <a:xfrm>
            <a:off x="3441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2" name="Rectangle 101"/>
          <p:cNvSpPr>
            <a:spLocks noChangeArrowheads="1"/>
          </p:cNvSpPr>
          <p:nvPr/>
        </p:nvSpPr>
        <p:spPr bwMode="auto">
          <a:xfrm>
            <a:off x="234473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3" name="Rectangle 102"/>
          <p:cNvSpPr>
            <a:spLocks noChangeArrowheads="1"/>
          </p:cNvSpPr>
          <p:nvPr/>
        </p:nvSpPr>
        <p:spPr bwMode="auto">
          <a:xfrm>
            <a:off x="25654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4" name="Rectangle 103"/>
          <p:cNvSpPr>
            <a:spLocks noChangeArrowheads="1"/>
          </p:cNvSpPr>
          <p:nvPr/>
        </p:nvSpPr>
        <p:spPr bwMode="auto">
          <a:xfrm>
            <a:off x="4100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Rectangle 104"/>
          <p:cNvSpPr>
            <a:spLocks noChangeArrowheads="1"/>
          </p:cNvSpPr>
          <p:nvPr/>
        </p:nvSpPr>
        <p:spPr bwMode="auto">
          <a:xfrm>
            <a:off x="4319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6" name="Rectangle 105"/>
          <p:cNvSpPr>
            <a:spLocks noChangeArrowheads="1"/>
          </p:cNvSpPr>
          <p:nvPr/>
        </p:nvSpPr>
        <p:spPr bwMode="auto">
          <a:xfrm>
            <a:off x="45386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20</a:t>
            </a:r>
          </a:p>
        </p:txBody>
      </p:sp>
      <p:sp>
        <p:nvSpPr>
          <p:cNvPr id="17517" name="Rectangle 106"/>
          <p:cNvSpPr>
            <a:spLocks noChangeArrowheads="1"/>
          </p:cNvSpPr>
          <p:nvPr/>
        </p:nvSpPr>
        <p:spPr bwMode="auto">
          <a:xfrm>
            <a:off x="4757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21</a:t>
            </a:r>
          </a:p>
        </p:txBody>
      </p:sp>
      <p:sp>
        <p:nvSpPr>
          <p:cNvPr id="17518" name="Rectangle 107"/>
          <p:cNvSpPr>
            <a:spLocks noChangeArrowheads="1"/>
          </p:cNvSpPr>
          <p:nvPr/>
        </p:nvSpPr>
        <p:spPr bwMode="auto">
          <a:xfrm>
            <a:off x="3660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9" name="Rectangle 108"/>
          <p:cNvSpPr>
            <a:spLocks noChangeArrowheads="1"/>
          </p:cNvSpPr>
          <p:nvPr/>
        </p:nvSpPr>
        <p:spPr bwMode="auto">
          <a:xfrm>
            <a:off x="387985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0" name="Rectangle 109"/>
          <p:cNvSpPr>
            <a:spLocks noChangeArrowheads="1"/>
          </p:cNvSpPr>
          <p:nvPr/>
        </p:nvSpPr>
        <p:spPr bwMode="auto">
          <a:xfrm>
            <a:off x="5416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1" name="Rectangle 110"/>
          <p:cNvSpPr>
            <a:spLocks noChangeArrowheads="1"/>
          </p:cNvSpPr>
          <p:nvPr/>
        </p:nvSpPr>
        <p:spPr bwMode="auto">
          <a:xfrm>
            <a:off x="5635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2" name="Rectangle 111"/>
          <p:cNvSpPr>
            <a:spLocks noChangeArrowheads="1"/>
          </p:cNvSpPr>
          <p:nvPr/>
        </p:nvSpPr>
        <p:spPr bwMode="auto">
          <a:xfrm>
            <a:off x="5854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3" name="Rectangle 112"/>
          <p:cNvSpPr>
            <a:spLocks noChangeArrowheads="1"/>
          </p:cNvSpPr>
          <p:nvPr/>
        </p:nvSpPr>
        <p:spPr bwMode="auto">
          <a:xfrm>
            <a:off x="6073775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27</a:t>
            </a:r>
          </a:p>
        </p:txBody>
      </p:sp>
      <p:sp>
        <p:nvSpPr>
          <p:cNvPr id="17524" name="Rectangle 113"/>
          <p:cNvSpPr>
            <a:spLocks noChangeArrowheads="1"/>
          </p:cNvSpPr>
          <p:nvPr/>
        </p:nvSpPr>
        <p:spPr bwMode="auto">
          <a:xfrm>
            <a:off x="4976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5" name="Rectangle 114"/>
          <p:cNvSpPr>
            <a:spLocks noChangeArrowheads="1"/>
          </p:cNvSpPr>
          <p:nvPr/>
        </p:nvSpPr>
        <p:spPr bwMode="auto">
          <a:xfrm>
            <a:off x="519588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6" name="Rectangle 115"/>
          <p:cNvSpPr>
            <a:spLocks noChangeArrowheads="1"/>
          </p:cNvSpPr>
          <p:nvPr/>
        </p:nvSpPr>
        <p:spPr bwMode="auto">
          <a:xfrm>
            <a:off x="673100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7" name="Rectangle 116"/>
          <p:cNvSpPr>
            <a:spLocks noChangeArrowheads="1"/>
          </p:cNvSpPr>
          <p:nvPr/>
        </p:nvSpPr>
        <p:spPr bwMode="auto">
          <a:xfrm>
            <a:off x="6951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8" name="Rectangle 117"/>
          <p:cNvSpPr>
            <a:spLocks noChangeArrowheads="1"/>
          </p:cNvSpPr>
          <p:nvPr/>
        </p:nvSpPr>
        <p:spPr bwMode="auto">
          <a:xfrm>
            <a:off x="7170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9" name="Rectangle 118"/>
          <p:cNvSpPr>
            <a:spLocks noChangeArrowheads="1"/>
          </p:cNvSpPr>
          <p:nvPr/>
        </p:nvSpPr>
        <p:spPr bwMode="auto">
          <a:xfrm>
            <a:off x="7389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0" name="Rectangle 119"/>
          <p:cNvSpPr>
            <a:spLocks noChangeArrowheads="1"/>
          </p:cNvSpPr>
          <p:nvPr/>
        </p:nvSpPr>
        <p:spPr bwMode="auto">
          <a:xfrm>
            <a:off x="6292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28</a:t>
            </a:r>
          </a:p>
        </p:txBody>
      </p:sp>
      <p:sp>
        <p:nvSpPr>
          <p:cNvPr id="17531" name="Rectangle 120"/>
          <p:cNvSpPr>
            <a:spLocks noChangeArrowheads="1"/>
          </p:cNvSpPr>
          <p:nvPr/>
        </p:nvSpPr>
        <p:spPr bwMode="auto">
          <a:xfrm>
            <a:off x="6511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2" name="Rectangle 121"/>
          <p:cNvSpPr>
            <a:spLocks noChangeArrowheads="1"/>
          </p:cNvSpPr>
          <p:nvPr/>
        </p:nvSpPr>
        <p:spPr bwMode="auto">
          <a:xfrm>
            <a:off x="8705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3" name="Rectangle 122"/>
          <p:cNvSpPr>
            <a:spLocks noChangeArrowheads="1"/>
          </p:cNvSpPr>
          <p:nvPr/>
        </p:nvSpPr>
        <p:spPr bwMode="auto">
          <a:xfrm>
            <a:off x="8924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4" name="Rectangle 123"/>
          <p:cNvSpPr>
            <a:spLocks noChangeArrowheads="1"/>
          </p:cNvSpPr>
          <p:nvPr/>
        </p:nvSpPr>
        <p:spPr bwMode="auto">
          <a:xfrm>
            <a:off x="8486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5" name="Text Box 124"/>
          <p:cNvSpPr txBox="1">
            <a:spLocks noChangeArrowheads="1"/>
          </p:cNvSpPr>
          <p:nvPr/>
        </p:nvSpPr>
        <p:spPr bwMode="auto">
          <a:xfrm>
            <a:off x="762000" y="228600"/>
            <a:ext cx="247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Logical View (Per File)</a:t>
            </a:r>
          </a:p>
        </p:txBody>
      </p:sp>
      <p:sp>
        <p:nvSpPr>
          <p:cNvPr id="17536" name="Line 125"/>
          <p:cNvSpPr>
            <a:spLocks noChangeShapeType="1"/>
          </p:cNvSpPr>
          <p:nvPr/>
        </p:nvSpPr>
        <p:spPr bwMode="auto">
          <a:xfrm>
            <a:off x="762000" y="609600"/>
            <a:ext cx="7924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7" name="Text Box 126"/>
          <p:cNvSpPr txBox="1">
            <a:spLocks noChangeArrowheads="1"/>
          </p:cNvSpPr>
          <p:nvPr/>
        </p:nvSpPr>
        <p:spPr bwMode="auto">
          <a:xfrm>
            <a:off x="4495800" y="2286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offset in file</a:t>
            </a:r>
          </a:p>
        </p:txBody>
      </p:sp>
      <p:sp>
        <p:nvSpPr>
          <p:cNvPr id="17538" name="Text Box 127"/>
          <p:cNvSpPr txBox="1">
            <a:spLocks noChangeArrowheads="1"/>
          </p:cNvSpPr>
          <p:nvPr/>
        </p:nvSpPr>
        <p:spPr bwMode="auto">
          <a:xfrm>
            <a:off x="76200" y="5638800"/>
            <a:ext cx="470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Physical View (On Disk) (ignoring other files)</a:t>
            </a:r>
          </a:p>
        </p:txBody>
      </p:sp>
      <p:sp>
        <p:nvSpPr>
          <p:cNvPr id="17539" name="Rectangle 128"/>
          <p:cNvSpPr>
            <a:spLocks noChangeArrowheads="1"/>
          </p:cNvSpPr>
          <p:nvPr/>
        </p:nvSpPr>
        <p:spPr bwMode="auto">
          <a:xfrm>
            <a:off x="6629400" y="3962400"/>
            <a:ext cx="990600" cy="4572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Inode</a:t>
            </a:r>
          </a:p>
        </p:txBody>
      </p:sp>
      <p:sp>
        <p:nvSpPr>
          <p:cNvPr id="17540" name="Rectangle 129"/>
          <p:cNvSpPr>
            <a:spLocks noChangeArrowheads="1"/>
          </p:cNvSpPr>
          <p:nvPr/>
        </p:nvSpPr>
        <p:spPr bwMode="auto">
          <a:xfrm>
            <a:off x="6629400" y="4495800"/>
            <a:ext cx="9906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17541" name="Rectangle 130"/>
          <p:cNvSpPr>
            <a:spLocks noChangeArrowheads="1"/>
          </p:cNvSpPr>
          <p:nvPr/>
        </p:nvSpPr>
        <p:spPr bwMode="auto">
          <a:xfrm>
            <a:off x="7696200" y="3962400"/>
            <a:ext cx="9906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7542" name="Rectangle 131"/>
          <p:cNvSpPr>
            <a:spLocks noChangeArrowheads="1"/>
          </p:cNvSpPr>
          <p:nvPr/>
        </p:nvSpPr>
        <p:spPr bwMode="auto">
          <a:xfrm>
            <a:off x="7696200" y="4495800"/>
            <a:ext cx="990600" cy="4572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7543" name="Line 132"/>
          <p:cNvSpPr>
            <a:spLocks noChangeShapeType="1"/>
          </p:cNvSpPr>
          <p:nvPr/>
        </p:nvSpPr>
        <p:spPr bwMode="auto">
          <a:xfrm>
            <a:off x="152400" y="5562600"/>
            <a:ext cx="8991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4" name="Text Box 133"/>
          <p:cNvSpPr txBox="1">
            <a:spLocks noChangeArrowheads="1"/>
          </p:cNvSpPr>
          <p:nvPr/>
        </p:nvSpPr>
        <p:spPr bwMode="auto">
          <a:xfrm>
            <a:off x="6477000" y="5638800"/>
            <a:ext cx="254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sector numbers on disk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838200" y="2743200"/>
            <a:ext cx="1219200" cy="1371600"/>
            <a:chOff x="528" y="1728"/>
            <a:chExt cx="768" cy="864"/>
          </a:xfrm>
        </p:grpSpPr>
        <p:sp>
          <p:nvSpPr>
            <p:cNvPr id="17570" name="AutoShape 135"/>
            <p:cNvSpPr>
              <a:spLocks noChangeArrowheads="1"/>
            </p:cNvSpPr>
            <p:nvPr/>
          </p:nvSpPr>
          <p:spPr bwMode="auto">
            <a:xfrm>
              <a:off x="528" y="1728"/>
              <a:ext cx="768" cy="864"/>
            </a:xfrm>
            <a:prstGeom prst="wedgeRectCallout">
              <a:avLst>
                <a:gd name="adj1" fmla="val -57421"/>
                <a:gd name="adj2" fmla="val -88889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71" name="Rectangle 136"/>
            <p:cNvSpPr>
              <a:spLocks noChangeArrowheads="1"/>
            </p:cNvSpPr>
            <p:nvPr/>
          </p:nvSpPr>
          <p:spPr bwMode="auto">
            <a:xfrm>
              <a:off x="528" y="2304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7572" name="Rectangle 137"/>
            <p:cNvSpPr>
              <a:spLocks noChangeArrowheads="1"/>
            </p:cNvSpPr>
            <p:nvPr/>
          </p:nvSpPr>
          <p:spPr bwMode="auto">
            <a:xfrm>
              <a:off x="528" y="2448"/>
              <a:ext cx="768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17573" name="Rectangle 138"/>
            <p:cNvSpPr>
              <a:spLocks noChangeArrowheads="1"/>
            </p:cNvSpPr>
            <p:nvPr/>
          </p:nvSpPr>
          <p:spPr bwMode="auto">
            <a:xfrm>
              <a:off x="528" y="216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7574" name="Rectangle 139"/>
            <p:cNvSpPr>
              <a:spLocks noChangeArrowheads="1"/>
            </p:cNvSpPr>
            <p:nvPr/>
          </p:nvSpPr>
          <p:spPr bwMode="auto">
            <a:xfrm>
              <a:off x="528" y="201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7575" name="Rectangle 140"/>
            <p:cNvSpPr>
              <a:spLocks noChangeArrowheads="1"/>
            </p:cNvSpPr>
            <p:nvPr/>
          </p:nvSpPr>
          <p:spPr bwMode="auto">
            <a:xfrm>
              <a:off x="528" y="1872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7576" name="Rectangle 141"/>
            <p:cNvSpPr>
              <a:spLocks noChangeArrowheads="1"/>
            </p:cNvSpPr>
            <p:nvPr/>
          </p:nvSpPr>
          <p:spPr bwMode="auto">
            <a:xfrm>
              <a:off x="528" y="1728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1752600" y="2895600"/>
            <a:ext cx="1219200" cy="1371600"/>
            <a:chOff x="1104" y="1776"/>
            <a:chExt cx="768" cy="864"/>
          </a:xfrm>
        </p:grpSpPr>
        <p:sp>
          <p:nvSpPr>
            <p:cNvPr id="17563" name="AutoShape 143"/>
            <p:cNvSpPr>
              <a:spLocks noChangeArrowheads="1"/>
            </p:cNvSpPr>
            <p:nvPr/>
          </p:nvSpPr>
          <p:spPr bwMode="auto">
            <a:xfrm>
              <a:off x="1104" y="1776"/>
              <a:ext cx="768" cy="864"/>
            </a:xfrm>
            <a:prstGeom prst="wedgeRectCallout">
              <a:avLst>
                <a:gd name="adj1" fmla="val -57421"/>
                <a:gd name="adj2" fmla="val -88889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64" name="Rectangle 144"/>
            <p:cNvSpPr>
              <a:spLocks noChangeArrowheads="1"/>
            </p:cNvSpPr>
            <p:nvPr/>
          </p:nvSpPr>
          <p:spPr bwMode="auto">
            <a:xfrm>
              <a:off x="1104" y="2352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7565" name="Rectangle 145"/>
            <p:cNvSpPr>
              <a:spLocks noChangeArrowheads="1"/>
            </p:cNvSpPr>
            <p:nvPr/>
          </p:nvSpPr>
          <p:spPr bwMode="auto">
            <a:xfrm>
              <a:off x="1104" y="249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17566" name="Rectangle 146"/>
            <p:cNvSpPr>
              <a:spLocks noChangeArrowheads="1"/>
            </p:cNvSpPr>
            <p:nvPr/>
          </p:nvSpPr>
          <p:spPr bwMode="auto">
            <a:xfrm>
              <a:off x="1104" y="2208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7567" name="Rectangle 147"/>
            <p:cNvSpPr>
              <a:spLocks noChangeArrowheads="1"/>
            </p:cNvSpPr>
            <p:nvPr/>
          </p:nvSpPr>
          <p:spPr bwMode="auto">
            <a:xfrm>
              <a:off x="1104" y="2064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7568" name="Rectangle 148"/>
            <p:cNvSpPr>
              <a:spLocks noChangeArrowheads="1"/>
            </p:cNvSpPr>
            <p:nvPr/>
          </p:nvSpPr>
          <p:spPr bwMode="auto">
            <a:xfrm>
              <a:off x="1104" y="192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7569" name="Rectangle 149"/>
            <p:cNvSpPr>
              <a:spLocks noChangeArrowheads="1"/>
            </p:cNvSpPr>
            <p:nvPr/>
          </p:nvSpPr>
          <p:spPr bwMode="auto">
            <a:xfrm>
              <a:off x="1104" y="177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</p:grpSp>
      <p:grpSp>
        <p:nvGrpSpPr>
          <p:cNvPr id="4" name="Group 150"/>
          <p:cNvGrpSpPr>
            <a:grpSpLocks/>
          </p:cNvGrpSpPr>
          <p:nvPr/>
        </p:nvGrpSpPr>
        <p:grpSpPr bwMode="auto">
          <a:xfrm>
            <a:off x="3124200" y="3733800"/>
            <a:ext cx="1219200" cy="1371600"/>
            <a:chOff x="1968" y="2352"/>
            <a:chExt cx="768" cy="864"/>
          </a:xfrm>
        </p:grpSpPr>
        <p:sp>
          <p:nvSpPr>
            <p:cNvPr id="17556" name="AutoShape 151"/>
            <p:cNvSpPr>
              <a:spLocks noChangeArrowheads="1"/>
            </p:cNvSpPr>
            <p:nvPr/>
          </p:nvSpPr>
          <p:spPr bwMode="auto">
            <a:xfrm>
              <a:off x="1968" y="2352"/>
              <a:ext cx="768" cy="864"/>
            </a:xfrm>
            <a:prstGeom prst="wedgeRectCallout">
              <a:avLst>
                <a:gd name="adj1" fmla="val -107421"/>
                <a:gd name="adj2" fmla="val 2894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57" name="Rectangle 152"/>
            <p:cNvSpPr>
              <a:spLocks noChangeArrowheads="1"/>
            </p:cNvSpPr>
            <p:nvPr/>
          </p:nvSpPr>
          <p:spPr bwMode="auto">
            <a:xfrm>
              <a:off x="1968" y="2928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-1</a:t>
              </a:r>
            </a:p>
          </p:txBody>
        </p:sp>
        <p:sp>
          <p:nvSpPr>
            <p:cNvPr id="17558" name="Rectangle 153"/>
            <p:cNvSpPr>
              <a:spLocks noChangeArrowheads="1"/>
            </p:cNvSpPr>
            <p:nvPr/>
          </p:nvSpPr>
          <p:spPr bwMode="auto">
            <a:xfrm>
              <a:off x="1968" y="3072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-1</a:t>
              </a:r>
            </a:p>
          </p:txBody>
        </p:sp>
        <p:sp>
          <p:nvSpPr>
            <p:cNvPr id="17559" name="Rectangle 154"/>
            <p:cNvSpPr>
              <a:spLocks noChangeArrowheads="1"/>
            </p:cNvSpPr>
            <p:nvPr/>
          </p:nvSpPr>
          <p:spPr bwMode="auto">
            <a:xfrm>
              <a:off x="1968" y="2784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34</a:t>
              </a:r>
            </a:p>
          </p:txBody>
        </p:sp>
        <p:sp>
          <p:nvSpPr>
            <p:cNvPr id="17560" name="Rectangle 155"/>
            <p:cNvSpPr>
              <a:spLocks noChangeArrowheads="1"/>
            </p:cNvSpPr>
            <p:nvPr/>
          </p:nvSpPr>
          <p:spPr bwMode="auto">
            <a:xfrm>
              <a:off x="1968" y="2640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27</a:t>
              </a:r>
            </a:p>
          </p:txBody>
        </p:sp>
        <p:sp>
          <p:nvSpPr>
            <p:cNvPr id="17561" name="Rectangle 156"/>
            <p:cNvSpPr>
              <a:spLocks noChangeArrowheads="1"/>
            </p:cNvSpPr>
            <p:nvPr/>
          </p:nvSpPr>
          <p:spPr bwMode="auto">
            <a:xfrm>
              <a:off x="1968" y="2496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7562" name="Rectangle 157"/>
            <p:cNvSpPr>
              <a:spLocks noChangeArrowheads="1"/>
            </p:cNvSpPr>
            <p:nvPr/>
          </p:nvSpPr>
          <p:spPr bwMode="auto">
            <a:xfrm>
              <a:off x="1968" y="2352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</p:grpSp>
      <p:grpSp>
        <p:nvGrpSpPr>
          <p:cNvPr id="5" name="Group 158"/>
          <p:cNvGrpSpPr>
            <a:grpSpLocks/>
          </p:cNvGrpSpPr>
          <p:nvPr/>
        </p:nvGrpSpPr>
        <p:grpSpPr bwMode="auto">
          <a:xfrm>
            <a:off x="3505200" y="1143000"/>
            <a:ext cx="1219200" cy="1371600"/>
            <a:chOff x="2208" y="720"/>
            <a:chExt cx="768" cy="864"/>
          </a:xfrm>
        </p:grpSpPr>
        <p:sp>
          <p:nvSpPr>
            <p:cNvPr id="17549" name="AutoShape 159"/>
            <p:cNvSpPr>
              <a:spLocks noChangeArrowheads="1"/>
            </p:cNvSpPr>
            <p:nvPr/>
          </p:nvSpPr>
          <p:spPr bwMode="auto">
            <a:xfrm>
              <a:off x="2208" y="720"/>
              <a:ext cx="768" cy="864"/>
            </a:xfrm>
            <a:prstGeom prst="wedgeRectCallout">
              <a:avLst>
                <a:gd name="adj1" fmla="val -98699"/>
                <a:gd name="adj2" fmla="val 49653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50" name="Rectangle 160"/>
            <p:cNvSpPr>
              <a:spLocks noChangeArrowheads="1"/>
            </p:cNvSpPr>
            <p:nvPr/>
          </p:nvSpPr>
          <p:spPr bwMode="auto">
            <a:xfrm>
              <a:off x="2208" y="129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17551" name="Rectangle 161"/>
            <p:cNvSpPr>
              <a:spLocks noChangeArrowheads="1"/>
            </p:cNvSpPr>
            <p:nvPr/>
          </p:nvSpPr>
          <p:spPr bwMode="auto">
            <a:xfrm>
              <a:off x="2208" y="144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19</a:t>
              </a:r>
            </a:p>
          </p:txBody>
        </p:sp>
        <p:sp>
          <p:nvSpPr>
            <p:cNvPr id="17552" name="Rectangle 162"/>
            <p:cNvSpPr>
              <a:spLocks noChangeArrowheads="1"/>
            </p:cNvSpPr>
            <p:nvPr/>
          </p:nvSpPr>
          <p:spPr bwMode="auto">
            <a:xfrm>
              <a:off x="2208" y="1152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17553" name="Rectangle 163"/>
            <p:cNvSpPr>
              <a:spLocks noChangeArrowheads="1"/>
            </p:cNvSpPr>
            <p:nvPr/>
          </p:nvSpPr>
          <p:spPr bwMode="auto">
            <a:xfrm>
              <a:off x="2208" y="1008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17554" name="Rectangle 164"/>
            <p:cNvSpPr>
              <a:spLocks noChangeArrowheads="1"/>
            </p:cNvSpPr>
            <p:nvPr/>
          </p:nvSpPr>
          <p:spPr bwMode="auto">
            <a:xfrm>
              <a:off x="2208" y="864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17555" name="Rectangle 165"/>
            <p:cNvSpPr>
              <a:spLocks noChangeArrowheads="1"/>
            </p:cNvSpPr>
            <p:nvPr/>
          </p:nvSpPr>
          <p:spPr bwMode="auto">
            <a:xfrm>
              <a:off x="2208" y="72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4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Multi-Level Indices (cont’d)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How many levels do you need?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Worst case: single, large file spans entire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Max Disk size: 8MB = 16,384 Sectors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Assume sector number takes 2 or 4 bytes, can store 256 or 128 in one sector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Filesize</a:t>
            </a:r>
            <a:r>
              <a:rPr lang="en-US" dirty="0" smtClean="0"/>
              <a:t>(using only direct blocks) &lt; 256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Filesize</a:t>
            </a:r>
            <a:r>
              <a:rPr lang="en-US" dirty="0" smtClean="0"/>
              <a:t>(direct + single indirect block) &lt; 2*256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File (direct + single indirect + double indirect) &lt; 2*256 + 256^2 = 66,048</a:t>
            </a:r>
          </a:p>
        </p:txBody>
      </p:sp>
    </p:spTree>
    <p:extLst>
      <p:ext uri="{BB962C8B-B14F-4D97-AF65-F5344CB8AC3E}">
        <p14:creationId xmlns:p14="http://schemas.microsoft.com/office/powerpoint/2010/main" val="9138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Files vs. Inode vs. Directories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Offset management in struct file etc. should not need any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there’s no sharing of struct file/dir instances between processes, then there are no concurrency issues since Pintos’s processes are single-threaded!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You have to completely redesign struct inode_disk to fit your layout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You will have to change struct inode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struct inode are necessarily shared between processes – since they represent files on disk!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struct inode can no longer embed struct inode_disk (inode_disk should be stored in buffer cache)</a:t>
            </a:r>
          </a:p>
        </p:txBody>
      </p:sp>
    </p:spTree>
    <p:extLst>
      <p:ext uri="{BB962C8B-B14F-4D97-AF65-F5344CB8AC3E}">
        <p14:creationId xmlns:p14="http://schemas.microsoft.com/office/powerpoint/2010/main" val="1193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 inode vs struct inode_disk</a:t>
            </a:r>
          </a:p>
        </p:txBody>
      </p:sp>
      <p:sp>
        <p:nvSpPr>
          <p:cNvPr id="531460" name="Rectangle 4"/>
          <p:cNvSpPr>
            <a:spLocks noChangeArrowheads="1"/>
          </p:cNvSpPr>
          <p:nvPr/>
        </p:nvSpPr>
        <p:spPr bwMode="auto">
          <a:xfrm>
            <a:off x="1295400" y="1295400"/>
            <a:ext cx="7086600" cy="1981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 b="1">
                <a:latin typeface="Courier New" pitchFamily="49" charset="0"/>
              </a:rPr>
              <a:t>struct inode_disk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{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disk_sector_t start; /* First data sector.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off_t length; 	   /* File size in bytes.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unsigned magic; 	   /* Magic number.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uint32_t unused[125];/* Not used.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};</a:t>
            </a:r>
          </a:p>
        </p:txBody>
      </p:sp>
      <p:sp>
        <p:nvSpPr>
          <p:cNvPr id="531461" name="Rectangle 5"/>
          <p:cNvSpPr>
            <a:spLocks noChangeArrowheads="1"/>
          </p:cNvSpPr>
          <p:nvPr/>
        </p:nvSpPr>
        <p:spPr bwMode="auto">
          <a:xfrm>
            <a:off x="381000" y="3429000"/>
            <a:ext cx="8458200" cy="2590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 b="1">
                <a:latin typeface="Courier New" pitchFamily="49" charset="0"/>
              </a:rPr>
              <a:t>/* In-memory inode.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struct inode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{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struct list_elem elem; /* Element in inode list.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disk_sector_t sector;  /* Sector number of disk location.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int open_cnt;  	     /* Number of openers.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bool removed;           /* True if deleted, false otherwise.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int deny_write_cnt;     /* 0: writes ok, &gt;0: deny writes.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struct inode_disk data; /* Inode content.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};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200" y="5105400"/>
            <a:ext cx="5715000" cy="457200"/>
            <a:chOff x="528" y="3216"/>
            <a:chExt cx="3600" cy="288"/>
          </a:xfrm>
        </p:grpSpPr>
        <p:sp>
          <p:nvSpPr>
            <p:cNvPr id="20493" name="Line 7"/>
            <p:cNvSpPr>
              <a:spLocks noChangeShapeType="1"/>
            </p:cNvSpPr>
            <p:nvPr/>
          </p:nvSpPr>
          <p:spPr bwMode="auto">
            <a:xfrm>
              <a:off x="528" y="3504"/>
              <a:ext cx="3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Text Box 8"/>
            <p:cNvSpPr txBox="1">
              <a:spLocks noChangeArrowheads="1"/>
            </p:cNvSpPr>
            <p:nvPr/>
          </p:nvSpPr>
          <p:spPr bwMode="auto">
            <a:xfrm>
              <a:off x="1488" y="3216"/>
              <a:ext cx="1432" cy="24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store in buffer cache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676400" y="1371600"/>
            <a:ext cx="4495800" cy="1752600"/>
            <a:chOff x="1056" y="864"/>
            <a:chExt cx="2832" cy="1104"/>
          </a:xfrm>
        </p:grpSpPr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1056" y="1056"/>
              <a:ext cx="2784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 flipV="1">
              <a:off x="1152" y="1104"/>
              <a:ext cx="2736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1584" y="864"/>
              <a:ext cx="2072" cy="24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redesign for indexed approach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93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4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Final Task: Build a simple file system!</a:t>
            </a:r>
          </a:p>
          <a:p>
            <a:pPr lvl="1" eaLnBrk="1" hangingPunct="1"/>
            <a:r>
              <a:rPr lang="en-US" sz="2400" smtClean="0"/>
              <a:t>“Easier than Project 3” – maybe</a:t>
            </a:r>
          </a:p>
          <a:p>
            <a:pPr lvl="1" eaLnBrk="1" hangingPunct="1"/>
            <a:r>
              <a:rPr lang="en-US" sz="2400" smtClean="0"/>
              <a:t>But: definitely more lines of code for complete solution</a:t>
            </a:r>
          </a:p>
          <a:p>
            <a:pPr lvl="2" eaLnBrk="1" hangingPunct="1"/>
            <a:r>
              <a:rPr lang="en-US" sz="2000" smtClean="0"/>
              <a:t>And no room for errors – it’s a filesystem, after all!</a:t>
            </a:r>
          </a:p>
          <a:p>
            <a:pPr eaLnBrk="1" hangingPunct="1"/>
            <a:r>
              <a:rPr lang="en-US" sz="2800" smtClean="0"/>
              <a:t>Subtasks:</a:t>
            </a:r>
          </a:p>
          <a:p>
            <a:pPr lvl="1" eaLnBrk="1" hangingPunct="1"/>
            <a:r>
              <a:rPr lang="en-US" sz="2400" smtClean="0"/>
              <a:t>Buffer Cache</a:t>
            </a:r>
          </a:p>
          <a:p>
            <a:pPr lvl="1" eaLnBrk="1" hangingPunct="1"/>
            <a:r>
              <a:rPr lang="en-US" sz="2400" smtClean="0"/>
              <a:t>Extensible Files</a:t>
            </a:r>
          </a:p>
          <a:p>
            <a:pPr lvl="1" eaLnBrk="1" hangingPunct="1"/>
            <a:r>
              <a:rPr lang="en-US" sz="2400" smtClean="0"/>
              <a:t>Subdirectories</a:t>
            </a:r>
          </a:p>
          <a:p>
            <a:pPr eaLnBrk="1" hangingPunct="1"/>
            <a:r>
              <a:rPr lang="en-US" sz="2800" smtClean="0"/>
              <a:t>Again open-ended design problem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86200" y="3962400"/>
            <a:ext cx="3176588" cy="1524000"/>
            <a:chOff x="2544" y="2400"/>
            <a:chExt cx="2001" cy="960"/>
          </a:xfrm>
        </p:grpSpPr>
        <p:sp>
          <p:nvSpPr>
            <p:cNvPr id="3080" name="AutoShape 8"/>
            <p:cNvSpPr>
              <a:spLocks/>
            </p:cNvSpPr>
            <p:nvPr/>
          </p:nvSpPr>
          <p:spPr bwMode="auto">
            <a:xfrm>
              <a:off x="2544" y="2400"/>
              <a:ext cx="240" cy="96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832" y="2688"/>
              <a:ext cx="17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990000"/>
                  </a:solidFill>
                </a:rPr>
                <a:t>Synchronization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05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Extending a file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Seek past end of file &amp; write extends a file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Space in between logically contains zeros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extend sparsely (use “nothing here” marker in index blocks)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Consistency guarantee on file extension: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A extends &amp; B reads, B may read all, some, or none of what A wrote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But never something else!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Implication: do not update &amp; unlock metadata structures (e.g., inode length) until data is in buffer cache</a:t>
            </a:r>
          </a:p>
        </p:txBody>
      </p:sp>
    </p:spTree>
    <p:extLst>
      <p:ext uri="{BB962C8B-B14F-4D97-AF65-F5344CB8AC3E}">
        <p14:creationId xmlns:p14="http://schemas.microsoft.com/office/powerpoint/2010/main" val="27613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Subdirectories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Support nested directories (work as usual)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Requires: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Keeping track of type of file in on-disk inode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Distinction between file descriptors in syscall layer – e.g., must reject write() to open directory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Should only require minor changes to how individual directories are implemented (e.g., as a linear list – should be able to reuse existing code)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Must implement “.” and “..” – simple solution is to create the two entries on disk when a directory is created.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Must support path names such as ///a/b/../c/./d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Path components can remain &lt;= 14 in length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Once file growth works, directory growth should work “automatically”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Implement system calls: readdir, mkdir, rmdir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Need a way to test whether directory is empty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readdir() should not return . and ..</a:t>
            </a:r>
          </a:p>
        </p:txBody>
      </p:sp>
    </p:spTree>
    <p:extLst>
      <p:ext uri="{BB962C8B-B14F-4D97-AF65-F5344CB8AC3E}">
        <p14:creationId xmlns:p14="http://schemas.microsoft.com/office/powerpoint/2010/main" val="9558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Subdirectories: Lookup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Implement absolute &amp; relative paths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 strtok_r to split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Recall that strtok_r() destroys its argument - make sure you create copy if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Make sure you operate on copied-in string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Walk hierarchy, starting from root directory (for absolute paths); current directory (for relative paths)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 components except last must exist &amp; be directories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Make sure you don’t leak memory, or you fail dir-vine.</a:t>
            </a:r>
          </a:p>
        </p:txBody>
      </p:sp>
    </p:spTree>
    <p:extLst>
      <p:ext uri="{BB962C8B-B14F-4D97-AF65-F5344CB8AC3E}">
        <p14:creationId xmlns:p14="http://schemas.microsoft.com/office/powerpoint/2010/main" val="31758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Directory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Need to keep track of current directory</a:t>
            </a:r>
          </a:p>
          <a:p>
            <a:pPr lvl="1" eaLnBrk="1" hangingPunct="1"/>
            <a:r>
              <a:rPr lang="en-US" sz="2400" smtClean="0"/>
              <a:t>in struct thread</a:t>
            </a:r>
          </a:p>
          <a:p>
            <a:pPr lvl="1" eaLnBrk="1" hangingPunct="1"/>
            <a:r>
              <a:rPr lang="en-US" sz="2400" smtClean="0"/>
              <a:t>be aware of possible initialization order issues: before first task starts, extract/append must work but process_execute hasn’t been called; at that time, assume that current directory is /</a:t>
            </a:r>
          </a:p>
          <a:p>
            <a:pPr eaLnBrk="1" hangingPunct="1"/>
            <a:r>
              <a:rPr lang="en-US" sz="2800" smtClean="0"/>
              <a:t>When an attempt is made to delete the current directory, or any open directory, either</a:t>
            </a:r>
          </a:p>
          <a:p>
            <a:pPr lvl="1" eaLnBrk="1" hangingPunct="1"/>
            <a:r>
              <a:rPr lang="en-US" sz="2400" smtClean="0"/>
              <a:t>Reject (like Windows does, easier way?)</a:t>
            </a:r>
          </a:p>
          <a:p>
            <a:pPr lvl="1" eaLnBrk="1" hangingPunct="1"/>
            <a:r>
              <a:rPr lang="en-US" sz="2400" smtClean="0"/>
              <a:t>Allow, but don’t allow further use (like Unix does)</a:t>
            </a:r>
          </a:p>
        </p:txBody>
      </p:sp>
    </p:spTree>
    <p:extLst>
      <p:ext uri="{BB962C8B-B14F-4D97-AF65-F5344CB8AC3E}">
        <p14:creationId xmlns:p14="http://schemas.microsoft.com/office/powerpoint/2010/main" val="6375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Synchronization Issues (1)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Always consider: what lock (or other protection mechanism) protects which field: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lock L protects data D, then all accesses to D must be within lock_acquire(&amp;L); …. Update D …; lock_release(&amp;L);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Embed locks in objects or define them as static variables where appropriate (e.g., struct inode and inode list lock)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buffer cache entries, must build new synchronization structure (Single Writer/Multiple Reader lock without starvation) on top of existing ones (locks + condition variables)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directories, could use lock on underlying inode directly to guarantee exclusive access while performing directory scans/updates</a:t>
            </a:r>
          </a:p>
        </p:txBody>
      </p:sp>
    </p:spTree>
    <p:extLst>
      <p:ext uri="{BB962C8B-B14F-4D97-AF65-F5344CB8AC3E}">
        <p14:creationId xmlns:p14="http://schemas.microsoft.com/office/powerpoint/2010/main" val="328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Synchronization Issues (2)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Should be fine-grained: independent operations should proceed in parallel, for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Don’t lock entire buffer cache when waiting for read/write access of individual buffer cache entry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Example: don’t lock entire path resolution component when looking up file along /a/b/c/d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Files should support multiple readers &amp; writers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Data writes do not require exclusive access to buffer cache block holding the data!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Process removing a file in directory A should not wait for removing file in directory B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full credit, must have dropped global fs 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Can’t see whether any of this works until you have done so</a:t>
            </a:r>
          </a:p>
        </p:txBody>
      </p:sp>
    </p:spTree>
    <p:extLst>
      <p:ext uri="{BB962C8B-B14F-4D97-AF65-F5344CB8AC3E}">
        <p14:creationId xmlns:p14="http://schemas.microsoft.com/office/powerpoint/2010/main" val="9012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Free Map Management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Can leave almost unchanged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Read from disk on startup, flush on shutdown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Instead of allocating n sectors at file creation time, now allocate 1 sector at a time, and only when file is growing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Implement extents for extra performance + credit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But: you must still support creating files that have an initial size greater than 0; easy to do: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If </a:t>
            </a:r>
            <a:r>
              <a:rPr lang="en-US" sz="2400" b="1" dirty="0" err="1" smtClean="0"/>
              <a:t>file_create</a:t>
            </a:r>
            <a:r>
              <a:rPr lang="en-US" sz="2400" b="1" dirty="0" smtClean="0"/>
              <a:t>(“…”, m)</a:t>
            </a:r>
            <a:r>
              <a:rPr lang="en-US" sz="2400" dirty="0" smtClean="0"/>
              <a:t> is called with m &gt; 0, perform regular create with size 0, then invoke </a:t>
            </a:r>
            <a:r>
              <a:rPr lang="en-US" sz="2400" b="1" dirty="0" err="1" smtClean="0"/>
              <a:t>inode_write_at</a:t>
            </a:r>
            <a:r>
              <a:rPr lang="en-US" sz="2400" b="1" dirty="0" smtClean="0"/>
              <a:t>(offset=m-1, 1byte of data) </a:t>
            </a:r>
            <a:r>
              <a:rPr lang="en-US" sz="2400" dirty="0" smtClean="0"/>
              <a:t>to expand to appropriate length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Don’t forget to protect </a:t>
            </a:r>
            <a:r>
              <a:rPr lang="en-US" sz="2800" dirty="0" err="1" smtClean="0"/>
              <a:t>free_map</a:t>
            </a:r>
            <a:r>
              <a:rPr lang="en-US" sz="2800" dirty="0" smtClean="0"/>
              <a:t>() with lock</a:t>
            </a:r>
          </a:p>
        </p:txBody>
      </p:sp>
    </p:spTree>
    <p:extLst>
      <p:ext uri="{BB962C8B-B14F-4D97-AF65-F5344CB8AC3E}">
        <p14:creationId xmlns:p14="http://schemas.microsoft.com/office/powerpoint/2010/main" val="14817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Grading Hints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Persistence tests won’t fully pass until file growth + subdirectories are sufficiently implemented such that ‘tar’ works.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Core parts (majority of credit) of assignment 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Buffer cache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Extensible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Subdirectories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 this assignment, credit for regression tests will depend on how many parts (n = 0, 1, 2) of the assignment you’ve implemented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Credit for regression tests = Reported </a:t>
            </a:r>
            <a:r>
              <a:rPr lang="en-US" sz="1800" dirty="0" err="1" smtClean="0"/>
              <a:t>TestScore</a:t>
            </a:r>
            <a:r>
              <a:rPr lang="en-US" sz="1800" dirty="0" smtClean="0"/>
              <a:t> * n/3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Don’t get credit for resubmitting P2.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Tests will not detect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If you keep global </a:t>
            </a:r>
            <a:r>
              <a:rPr lang="en-US" sz="1800" dirty="0" err="1" smtClean="0"/>
              <a:t>fslock</a:t>
            </a:r>
            <a:r>
              <a:rPr lang="en-US" sz="1800" dirty="0" smtClean="0"/>
              <a:t> or not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If you have a buffer cache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Will </a:t>
            </a:r>
            <a:r>
              <a:rPr lang="en-US" sz="1800" dirty="0" smtClean="0"/>
              <a:t>grade those aspects by inspection/reading your design document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4724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Pintos’s Filesystem Is Used</a:t>
            </a:r>
          </a:p>
        </p:txBody>
      </p:sp>
      <p:sp>
        <p:nvSpPr>
          <p:cNvPr id="4102" name="AutoShape 4"/>
          <p:cNvSpPr>
            <a:spLocks noChangeArrowheads="1"/>
          </p:cNvSpPr>
          <p:nvPr/>
        </p:nvSpPr>
        <p:spPr bwMode="auto">
          <a:xfrm>
            <a:off x="12954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bootloader</a:t>
            </a:r>
          </a:p>
          <a:p>
            <a:pPr algn="ctr"/>
            <a:r>
              <a:rPr lang="en-US"/>
              <a:t>kernel</a:t>
            </a:r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32004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filesystem</a:t>
            </a:r>
            <a:br>
              <a:rPr lang="en-US"/>
            </a:br>
            <a:r>
              <a:rPr lang="en-US"/>
              <a:t>block dev</a:t>
            </a:r>
          </a:p>
        </p:txBody>
      </p:sp>
      <p:sp>
        <p:nvSpPr>
          <p:cNvPr id="4104" name="AutoShape 7"/>
          <p:cNvSpPr>
            <a:spLocks noChangeArrowheads="1"/>
          </p:cNvSpPr>
          <p:nvPr/>
        </p:nvSpPr>
        <p:spPr bwMode="auto">
          <a:xfrm>
            <a:off x="50292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scratch </a:t>
            </a:r>
            <a:br>
              <a:rPr lang="en-US"/>
            </a:br>
            <a:r>
              <a:rPr lang="en-US"/>
              <a:t>block dev</a:t>
            </a:r>
          </a:p>
        </p:txBody>
      </p:sp>
      <p:sp>
        <p:nvSpPr>
          <p:cNvPr id="4105" name="AutoShape 8"/>
          <p:cNvSpPr>
            <a:spLocks noChangeArrowheads="1"/>
          </p:cNvSpPr>
          <p:nvPr/>
        </p:nvSpPr>
        <p:spPr bwMode="auto">
          <a:xfrm>
            <a:off x="68580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swap</a:t>
            </a:r>
            <a:br>
              <a:rPr lang="en-US"/>
            </a:br>
            <a:r>
              <a:rPr lang="en-US"/>
              <a:t>block dev</a:t>
            </a:r>
          </a:p>
        </p:txBody>
      </p:sp>
      <p:sp>
        <p:nvSpPr>
          <p:cNvPr id="4106" name="Freeform 9"/>
          <p:cNvSpPr>
            <a:spLocks/>
          </p:cNvSpPr>
          <p:nvPr/>
        </p:nvSpPr>
        <p:spPr bwMode="auto">
          <a:xfrm>
            <a:off x="4038600" y="4038600"/>
            <a:ext cx="1371600" cy="228600"/>
          </a:xfrm>
          <a:custGeom>
            <a:avLst/>
            <a:gdLst>
              <a:gd name="T0" fmla="*/ 1371600 w 864"/>
              <a:gd name="T1" fmla="*/ 0 h 189"/>
              <a:gd name="T2" fmla="*/ 690562 w 864"/>
              <a:gd name="T3" fmla="*/ 228600 h 189"/>
              <a:gd name="T4" fmla="*/ 0 w 864"/>
              <a:gd name="T5" fmla="*/ 1210 h 189"/>
              <a:gd name="T6" fmla="*/ 0 60000 65536"/>
              <a:gd name="T7" fmla="*/ 0 60000 65536"/>
              <a:gd name="T8" fmla="*/ 0 60000 65536"/>
              <a:gd name="T9" fmla="*/ 0 w 864"/>
              <a:gd name="T10" fmla="*/ 0 h 189"/>
              <a:gd name="T11" fmla="*/ 864 w 864"/>
              <a:gd name="T12" fmla="*/ 189 h 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89">
                <a:moveTo>
                  <a:pt x="864" y="0"/>
                </a:moveTo>
                <a:cubicBezTo>
                  <a:pt x="793" y="31"/>
                  <a:pt x="579" y="189"/>
                  <a:pt x="435" y="189"/>
                </a:cubicBezTo>
                <a:cubicBezTo>
                  <a:pt x="291" y="189"/>
                  <a:pt x="90" y="40"/>
                  <a:pt x="0" y="1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10"/>
          <p:cNvSpPr>
            <a:spLocks/>
          </p:cNvSpPr>
          <p:nvPr/>
        </p:nvSpPr>
        <p:spPr bwMode="auto">
          <a:xfrm flipV="1">
            <a:off x="4114800" y="2438400"/>
            <a:ext cx="1371600" cy="223838"/>
          </a:xfrm>
          <a:custGeom>
            <a:avLst/>
            <a:gdLst>
              <a:gd name="T0" fmla="*/ 1371600 w 864"/>
              <a:gd name="T1" fmla="*/ 0 h 189"/>
              <a:gd name="T2" fmla="*/ 690562 w 864"/>
              <a:gd name="T3" fmla="*/ 223838 h 189"/>
              <a:gd name="T4" fmla="*/ 0 w 864"/>
              <a:gd name="T5" fmla="*/ 1184 h 189"/>
              <a:gd name="T6" fmla="*/ 0 60000 65536"/>
              <a:gd name="T7" fmla="*/ 0 60000 65536"/>
              <a:gd name="T8" fmla="*/ 0 60000 65536"/>
              <a:gd name="T9" fmla="*/ 0 w 864"/>
              <a:gd name="T10" fmla="*/ 0 h 189"/>
              <a:gd name="T11" fmla="*/ 864 w 864"/>
              <a:gd name="T12" fmla="*/ 189 h 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89">
                <a:moveTo>
                  <a:pt x="864" y="0"/>
                </a:moveTo>
                <a:cubicBezTo>
                  <a:pt x="793" y="31"/>
                  <a:pt x="579" y="189"/>
                  <a:pt x="435" y="189"/>
                </a:cubicBezTo>
                <a:cubicBezTo>
                  <a:pt x="291" y="189"/>
                  <a:pt x="90" y="40"/>
                  <a:pt x="0" y="1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4267200" y="42672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extract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4191000" y="1905000"/>
            <a:ext cx="1214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append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276600" y="1143000"/>
            <a:ext cx="1811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pintos script</a:t>
            </a:r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 flipH="1">
            <a:off x="2286000" y="1600200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5"/>
          <p:cNvSpPr>
            <a:spLocks noChangeShapeType="1"/>
          </p:cNvSpPr>
          <p:nvPr/>
        </p:nvSpPr>
        <p:spPr bwMode="auto">
          <a:xfrm>
            <a:off x="5181600" y="1600200"/>
            <a:ext cx="381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5486400" y="1524000"/>
            <a:ext cx="1416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writes/reads</a:t>
            </a:r>
          </a:p>
          <a:p>
            <a:pPr eaLnBrk="1" hangingPunct="1"/>
            <a:r>
              <a:rPr lang="en-US"/>
              <a:t>files</a:t>
            </a:r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2209800" y="4953000"/>
            <a:ext cx="58674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/>
              <a:t>your kernel</a:t>
            </a:r>
          </a:p>
        </p:txBody>
      </p:sp>
      <p:sp>
        <p:nvSpPr>
          <p:cNvPr id="4115" name="Line 21"/>
          <p:cNvSpPr>
            <a:spLocks noChangeShapeType="1"/>
          </p:cNvSpPr>
          <p:nvPr/>
        </p:nvSpPr>
        <p:spPr bwMode="auto">
          <a:xfrm>
            <a:off x="2133600" y="44196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1219200" y="4572000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is loaded </a:t>
            </a:r>
            <a:br>
              <a:rPr lang="en-US"/>
            </a:br>
            <a:r>
              <a:rPr lang="en-US"/>
              <a:t>from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V="1">
            <a:off x="37338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4"/>
          <p:cNvSpPr>
            <a:spLocks noChangeShapeType="1"/>
          </p:cNvSpPr>
          <p:nvPr/>
        </p:nvSpPr>
        <p:spPr bwMode="auto">
          <a:xfrm flipV="1">
            <a:off x="39624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 flipV="1">
            <a:off x="73914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26"/>
          <p:cNvSpPr>
            <a:spLocks noChangeShapeType="1"/>
          </p:cNvSpPr>
          <p:nvPr/>
        </p:nvSpPr>
        <p:spPr bwMode="auto">
          <a:xfrm flipV="1">
            <a:off x="76962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Text Box 27"/>
          <p:cNvSpPr txBox="1">
            <a:spLocks noChangeArrowheads="1"/>
          </p:cNvSpPr>
          <p:nvPr/>
        </p:nvSpPr>
        <p:spPr bwMode="auto">
          <a:xfrm>
            <a:off x="7848600" y="4343400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VM</a:t>
            </a:r>
            <a:br>
              <a:rPr lang="en-US"/>
            </a:br>
            <a:r>
              <a:rPr lang="en-US"/>
              <a:t>swapping</a:t>
            </a:r>
          </a:p>
        </p:txBody>
      </p:sp>
      <p:sp>
        <p:nvSpPr>
          <p:cNvPr id="4122" name="Text Box 28"/>
          <p:cNvSpPr txBox="1">
            <a:spLocks noChangeArrowheads="1"/>
          </p:cNvSpPr>
          <p:nvPr/>
        </p:nvSpPr>
        <p:spPr bwMode="auto">
          <a:xfrm>
            <a:off x="2209800" y="5638800"/>
            <a:ext cx="58674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/>
              <a:t>pintos applications</a:t>
            </a:r>
          </a:p>
        </p:txBody>
      </p:sp>
      <p:sp>
        <p:nvSpPr>
          <p:cNvPr id="4123" name="Line 29"/>
          <p:cNvSpPr>
            <a:spLocks noChangeShapeType="1"/>
          </p:cNvSpPr>
          <p:nvPr/>
        </p:nvSpPr>
        <p:spPr bwMode="auto">
          <a:xfrm flipV="1">
            <a:off x="4876800" y="5334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30"/>
          <p:cNvSpPr>
            <a:spLocks noChangeShapeType="1"/>
          </p:cNvSpPr>
          <p:nvPr/>
        </p:nvSpPr>
        <p:spPr bwMode="auto">
          <a:xfrm flipV="1">
            <a:off x="5105400" y="5334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2"/>
          <p:cNvSpPr>
            <a:spLocks noChangeShapeType="1"/>
          </p:cNvSpPr>
          <p:nvPr/>
        </p:nvSpPr>
        <p:spPr bwMode="auto">
          <a:xfrm flipV="1">
            <a:off x="55626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3"/>
          <p:cNvSpPr>
            <a:spLocks noChangeShapeType="1"/>
          </p:cNvSpPr>
          <p:nvPr/>
        </p:nvSpPr>
        <p:spPr bwMode="auto">
          <a:xfrm flipV="1">
            <a:off x="57912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lowchart: Multidocument 30"/>
          <p:cNvSpPr/>
          <p:nvPr/>
        </p:nvSpPr>
        <p:spPr>
          <a:xfrm>
            <a:off x="5410200" y="3886200"/>
            <a:ext cx="685800" cy="457200"/>
          </a:xfrm>
          <a:prstGeom prst="flowChartMultidocumen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Requirements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dirty="0" smtClean="0"/>
              <a:t>Your kernel must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format the file system block device when asked (write structures for an initial, empty </a:t>
            </a:r>
            <a:r>
              <a:rPr lang="en-US" sz="2400" dirty="0" err="1" smtClean="0"/>
              <a:t>filesystem</a:t>
            </a:r>
            <a:r>
              <a:rPr lang="en-US" sz="2400" dirty="0" smtClean="0"/>
              <a:t> on it)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copy files onto it when called from </a:t>
            </a:r>
            <a:r>
              <a:rPr lang="en-US" sz="2400" dirty="0" err="1" smtClean="0"/>
              <a:t>fsutil_extract</a:t>
            </a:r>
            <a:r>
              <a:rPr lang="en-US" sz="2400" dirty="0" smtClean="0"/>
              <a:t>() (which happens before </a:t>
            </a:r>
            <a:r>
              <a:rPr lang="en-US" sz="2400" dirty="0" err="1" smtClean="0"/>
              <a:t>process_execute</a:t>
            </a:r>
            <a:r>
              <a:rPr lang="en-US" sz="2400" dirty="0" smtClean="0"/>
              <a:t> is called for the first time) – and copy files off of it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support required system calls</a:t>
            </a:r>
          </a:p>
          <a:p>
            <a:pPr lvl="2" eaLnBrk="1" hangingPunct="1">
              <a:defRPr/>
            </a:pPr>
            <a:r>
              <a:rPr lang="en-US" sz="2000" dirty="0" smtClean="0"/>
              <a:t>New calls: </a:t>
            </a:r>
            <a:r>
              <a:rPr lang="en-US" sz="2000" dirty="0" err="1" smtClean="0"/>
              <a:t>mkdir</a:t>
            </a:r>
            <a:r>
              <a:rPr lang="en-US" sz="2000" dirty="0" smtClean="0"/>
              <a:t>, </a:t>
            </a:r>
            <a:r>
              <a:rPr lang="en-US" sz="2000" dirty="0" err="1" smtClean="0"/>
              <a:t>readdir</a:t>
            </a:r>
            <a:r>
              <a:rPr lang="en-US" sz="2000" dirty="0" smtClean="0"/>
              <a:t>, </a:t>
            </a:r>
            <a:r>
              <a:rPr lang="en-US" sz="2000" dirty="0" err="1" smtClean="0"/>
              <a:t>inumber</a:t>
            </a:r>
            <a:r>
              <a:rPr lang="en-US" sz="2000" dirty="0" smtClean="0"/>
              <a:t>, </a:t>
            </a:r>
            <a:r>
              <a:rPr lang="en-US" sz="2000" dirty="0" err="1" smtClean="0"/>
              <a:t>isdir</a:t>
            </a:r>
            <a:r>
              <a:rPr lang="en-US" sz="2000" dirty="0" smtClean="0"/>
              <a:t>, </a:t>
            </a:r>
            <a:r>
              <a:rPr lang="en-US" sz="2000" dirty="0" err="1" smtClean="0"/>
              <a:t>chdir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400" dirty="0" smtClean="0"/>
              <a:t>Be able to write data back to persistent storage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copy files from it when called from </a:t>
            </a:r>
            <a:r>
              <a:rPr lang="en-US" sz="2400" dirty="0" err="1" smtClean="0"/>
              <a:t>fsutil_append</a:t>
            </a:r>
            <a:r>
              <a:rPr lang="en-US" sz="2400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842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Requirements (cont’d)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Only your kernel writes to and reads from your disk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Don’t have to follow any prescribed layout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pick any layout strategy that doesn’t suffer from external fragmentation and can grow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you lack better ideas, use Unix-style direct, single indirect, double indirect inode layout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pick any on-disk inode layout (you must design your own, the existing one does not work)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pick any directory layout (although existing directory layout suffices)</a:t>
            </a:r>
          </a:p>
        </p:txBody>
      </p:sp>
    </p:spTree>
    <p:extLst>
      <p:ext uri="{BB962C8B-B14F-4D97-AF65-F5344CB8AC3E}">
        <p14:creationId xmlns:p14="http://schemas.microsoft.com/office/powerpoint/2010/main" val="1941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Base Filesystem Layout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229600" cy="411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Disk Sectors</a:t>
            </a:r>
          </a:p>
        </p:txBody>
      </p:sp>
      <p:graphicFrame>
        <p:nvGraphicFramePr>
          <p:cNvPr id="522401" name="Group 161"/>
          <p:cNvGraphicFramePr>
            <a:graphicFrameLocks noGrp="1"/>
          </p:cNvGraphicFramePr>
          <p:nvPr/>
        </p:nvGraphicFramePr>
        <p:xfrm>
          <a:off x="304800" y="5105400"/>
          <a:ext cx="8534400" cy="518048"/>
        </p:xfrm>
        <a:graphic>
          <a:graphicData uri="http://schemas.openxmlformats.org/drawingml/2006/table">
            <a:tbl>
              <a:tblPr/>
              <a:tblGrid>
                <a:gridCol w="427038"/>
                <a:gridCol w="427037"/>
                <a:gridCol w="425450"/>
                <a:gridCol w="427038"/>
                <a:gridCol w="427037"/>
                <a:gridCol w="427038"/>
                <a:gridCol w="427037"/>
                <a:gridCol w="425450"/>
                <a:gridCol w="427038"/>
                <a:gridCol w="427037"/>
                <a:gridCol w="427038"/>
                <a:gridCol w="427037"/>
                <a:gridCol w="425450"/>
                <a:gridCol w="427038"/>
                <a:gridCol w="427037"/>
                <a:gridCol w="427038"/>
                <a:gridCol w="427037"/>
                <a:gridCol w="425450"/>
                <a:gridCol w="427038"/>
                <a:gridCol w="427037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408" name="Group 168"/>
          <p:cNvGraphicFramePr>
            <a:graphicFrameLocks noGrp="1"/>
          </p:cNvGraphicFramePr>
          <p:nvPr/>
        </p:nvGraphicFramePr>
        <p:xfrm>
          <a:off x="3200400" y="1600200"/>
          <a:ext cx="5562600" cy="1402040"/>
        </p:xfrm>
        <a:graphic>
          <a:graphicData uri="http://schemas.openxmlformats.org/drawingml/2006/table">
            <a:tbl>
              <a:tblPr/>
              <a:tblGrid>
                <a:gridCol w="1390650"/>
                <a:gridCol w="1390650"/>
                <a:gridCol w="1390650"/>
                <a:gridCol w="1390650"/>
              </a:tblGrid>
              <a:tr h="3961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Root Directory (16 entries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20bytes &lt; 1 sector)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685800" y="2590800"/>
            <a:ext cx="1371600" cy="2514600"/>
            <a:chOff x="432" y="1632"/>
            <a:chExt cx="864" cy="1584"/>
          </a:xfrm>
        </p:grpSpPr>
        <p:sp>
          <p:nvSpPr>
            <p:cNvPr id="7255" name="Text Box 95"/>
            <p:cNvSpPr txBox="1">
              <a:spLocks noChangeArrowheads="1"/>
            </p:cNvSpPr>
            <p:nvPr/>
          </p:nvSpPr>
          <p:spPr bwMode="auto">
            <a:xfrm>
              <a:off x="432" y="1632"/>
              <a:ext cx="864" cy="94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Root Directory</a:t>
              </a:r>
              <a:br>
                <a:rPr lang="en-US"/>
              </a:br>
              <a:r>
                <a:rPr lang="en-US"/>
                <a:t>Inode</a:t>
              </a:r>
              <a:br>
                <a:rPr lang="en-US"/>
              </a:br>
              <a:r>
                <a:rPr lang="en-US"/>
                <a:t>Start=6</a:t>
              </a:r>
              <a:br>
                <a:rPr lang="en-US"/>
              </a:br>
              <a:r>
                <a:rPr lang="en-US"/>
                <a:t>Length=1</a:t>
              </a:r>
            </a:p>
          </p:txBody>
        </p:sp>
        <p:sp>
          <p:nvSpPr>
            <p:cNvPr id="7256" name="Line 131"/>
            <p:cNvSpPr>
              <a:spLocks noChangeShapeType="1"/>
            </p:cNvSpPr>
            <p:nvPr/>
          </p:nvSpPr>
          <p:spPr bwMode="auto">
            <a:xfrm>
              <a:off x="576" y="259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77" name="Line 137"/>
          <p:cNvSpPr>
            <a:spLocks noChangeShapeType="1"/>
          </p:cNvSpPr>
          <p:nvPr/>
        </p:nvSpPr>
        <p:spPr bwMode="auto">
          <a:xfrm flipV="1">
            <a:off x="2057400" y="2743200"/>
            <a:ext cx="11430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71"/>
          <p:cNvGrpSpPr>
            <a:grpSpLocks/>
          </p:cNvGrpSpPr>
          <p:nvPr/>
        </p:nvGrpSpPr>
        <p:grpSpPr bwMode="auto">
          <a:xfrm>
            <a:off x="3886200" y="3733800"/>
            <a:ext cx="4114800" cy="1371600"/>
            <a:chOff x="2448" y="2352"/>
            <a:chExt cx="2592" cy="864"/>
          </a:xfrm>
        </p:grpSpPr>
        <p:sp>
          <p:nvSpPr>
            <p:cNvPr id="7251" name="AutoShape 142"/>
            <p:cNvSpPr>
              <a:spLocks/>
            </p:cNvSpPr>
            <p:nvPr/>
          </p:nvSpPr>
          <p:spPr bwMode="auto">
            <a:xfrm rot="5400000" flipV="1">
              <a:off x="3024" y="2496"/>
              <a:ext cx="144" cy="1296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2" name="Text Box 139"/>
            <p:cNvSpPr txBox="1">
              <a:spLocks noChangeArrowheads="1"/>
            </p:cNvSpPr>
            <p:nvPr/>
          </p:nvSpPr>
          <p:spPr bwMode="auto">
            <a:xfrm>
              <a:off x="3312" y="2352"/>
              <a:ext cx="1728" cy="2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multi-oom executable</a:t>
              </a:r>
            </a:p>
          </p:txBody>
        </p:sp>
        <p:sp>
          <p:nvSpPr>
            <p:cNvPr id="7253" name="Line 143"/>
            <p:cNvSpPr>
              <a:spLocks noChangeShapeType="1"/>
            </p:cNvSpPr>
            <p:nvPr/>
          </p:nvSpPr>
          <p:spPr bwMode="auto">
            <a:xfrm flipH="1">
              <a:off x="3408" y="2832"/>
              <a:ext cx="7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AutoShape 144"/>
            <p:cNvSpPr>
              <a:spLocks/>
            </p:cNvSpPr>
            <p:nvPr/>
          </p:nvSpPr>
          <p:spPr bwMode="auto">
            <a:xfrm rot="-5400000">
              <a:off x="4104" y="1848"/>
              <a:ext cx="144" cy="1728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0"/>
          <p:cNvGrpSpPr>
            <a:grpSpLocks/>
          </p:cNvGrpSpPr>
          <p:nvPr/>
        </p:nvGrpSpPr>
        <p:grpSpPr bwMode="auto">
          <a:xfrm>
            <a:off x="3429000" y="3429000"/>
            <a:ext cx="1371600" cy="1676400"/>
            <a:chOff x="2160" y="2160"/>
            <a:chExt cx="864" cy="1056"/>
          </a:xfrm>
        </p:grpSpPr>
        <p:sp>
          <p:nvSpPr>
            <p:cNvPr id="7249" name="Text Box 140"/>
            <p:cNvSpPr txBox="1">
              <a:spLocks noChangeArrowheads="1"/>
            </p:cNvSpPr>
            <p:nvPr/>
          </p:nvSpPr>
          <p:spPr bwMode="auto">
            <a:xfrm>
              <a:off x="2160" y="2160"/>
              <a:ext cx="86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File</a:t>
              </a:r>
              <a:br>
                <a:rPr lang="en-US"/>
              </a:br>
              <a:r>
                <a:rPr lang="en-US"/>
                <a:t>Inode</a:t>
              </a:r>
              <a:br>
                <a:rPr lang="en-US"/>
              </a:br>
              <a:r>
                <a:rPr lang="en-US"/>
                <a:t>Start=8</a:t>
              </a:r>
              <a:br>
                <a:rPr lang="en-US"/>
              </a:br>
              <a:r>
                <a:rPr lang="en-US"/>
                <a:t>Length=5</a:t>
              </a:r>
            </a:p>
          </p:txBody>
        </p:sp>
        <p:sp>
          <p:nvSpPr>
            <p:cNvPr id="7250" name="Line 145"/>
            <p:cNvSpPr>
              <a:spLocks noChangeShapeType="1"/>
            </p:cNvSpPr>
            <p:nvPr/>
          </p:nvSpPr>
          <p:spPr bwMode="auto">
            <a:xfrm flipH="1">
              <a:off x="2208" y="2928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86" name="Line 146"/>
          <p:cNvSpPr>
            <a:spLocks noChangeShapeType="1"/>
          </p:cNvSpPr>
          <p:nvPr/>
        </p:nvSpPr>
        <p:spPr bwMode="auto">
          <a:xfrm flipH="1">
            <a:off x="3048000" y="2971800"/>
            <a:ext cx="2286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7" name="Text Box 147"/>
          <p:cNvSpPr txBox="1">
            <a:spLocks noChangeArrowheads="1"/>
          </p:cNvSpPr>
          <p:nvPr/>
        </p:nvSpPr>
        <p:spPr bwMode="auto">
          <a:xfrm>
            <a:off x="3200400" y="1981200"/>
            <a:ext cx="1371600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inode #7</a:t>
            </a:r>
            <a:br>
              <a:rPr lang="en-US" sz="2000"/>
            </a:br>
            <a:r>
              <a:rPr lang="en-US" sz="2000"/>
              <a:t>multi-oom</a:t>
            </a:r>
            <a:br>
              <a:rPr lang="en-US" sz="2000"/>
            </a:br>
            <a:r>
              <a:rPr lang="en-US" sz="2000"/>
              <a:t>inuse=1</a:t>
            </a:r>
          </a:p>
        </p:txBody>
      </p:sp>
      <p:sp>
        <p:nvSpPr>
          <p:cNvPr id="522390" name="Line 150"/>
          <p:cNvSpPr>
            <a:spLocks noChangeShapeType="1"/>
          </p:cNvSpPr>
          <p:nvPr/>
        </p:nvSpPr>
        <p:spPr bwMode="auto">
          <a:xfrm>
            <a:off x="3724275" y="2970213"/>
            <a:ext cx="9525" cy="4587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1" name="Line 151"/>
          <p:cNvSpPr>
            <a:spLocks noChangeShapeType="1"/>
          </p:cNvSpPr>
          <p:nvPr/>
        </p:nvSpPr>
        <p:spPr bwMode="auto">
          <a:xfrm>
            <a:off x="4800600" y="38862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165"/>
          <p:cNvGrpSpPr>
            <a:grpSpLocks/>
          </p:cNvGrpSpPr>
          <p:nvPr/>
        </p:nvGrpSpPr>
        <p:grpSpPr bwMode="auto">
          <a:xfrm>
            <a:off x="152400" y="914400"/>
            <a:ext cx="1371600" cy="4191000"/>
            <a:chOff x="96" y="576"/>
            <a:chExt cx="864" cy="2640"/>
          </a:xfrm>
        </p:grpSpPr>
        <p:sp>
          <p:nvSpPr>
            <p:cNvPr id="7247" name="Line 130"/>
            <p:cNvSpPr>
              <a:spLocks noChangeShapeType="1"/>
            </p:cNvSpPr>
            <p:nvPr/>
          </p:nvSpPr>
          <p:spPr bwMode="auto">
            <a:xfrm>
              <a:off x="288" y="1344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Text Box 157"/>
            <p:cNvSpPr txBox="1">
              <a:spLocks noChangeArrowheads="1"/>
            </p:cNvSpPr>
            <p:nvPr/>
          </p:nvSpPr>
          <p:spPr bwMode="auto">
            <a:xfrm>
              <a:off x="96" y="576"/>
              <a:ext cx="86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Freemap</a:t>
              </a:r>
              <a:br>
                <a:rPr lang="en-US"/>
              </a:br>
              <a:r>
                <a:rPr lang="en-US"/>
                <a:t>File Inode</a:t>
              </a:r>
              <a:br>
                <a:rPr lang="en-US"/>
              </a:br>
              <a:r>
                <a:rPr lang="en-US"/>
                <a:t>Start=2</a:t>
              </a:r>
              <a:br>
                <a:rPr lang="en-US"/>
              </a:br>
              <a:r>
                <a:rPr lang="en-US"/>
                <a:t>Length=4</a:t>
              </a:r>
            </a:p>
          </p:txBody>
        </p:sp>
      </p:grpSp>
      <p:grpSp>
        <p:nvGrpSpPr>
          <p:cNvPr id="6" name="Group 167"/>
          <p:cNvGrpSpPr>
            <a:grpSpLocks/>
          </p:cNvGrpSpPr>
          <p:nvPr/>
        </p:nvGrpSpPr>
        <p:grpSpPr bwMode="auto">
          <a:xfrm>
            <a:off x="1143000" y="1219200"/>
            <a:ext cx="1905000" cy="3810000"/>
            <a:chOff x="720" y="768"/>
            <a:chExt cx="1200" cy="2400"/>
          </a:xfrm>
        </p:grpSpPr>
        <p:sp>
          <p:nvSpPr>
            <p:cNvPr id="7243" name="Text Box 4"/>
            <p:cNvSpPr txBox="1">
              <a:spLocks noChangeArrowheads="1"/>
            </p:cNvSpPr>
            <p:nvPr/>
          </p:nvSpPr>
          <p:spPr bwMode="auto">
            <a:xfrm>
              <a:off x="1056" y="768"/>
              <a:ext cx="86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Free Map</a:t>
              </a:r>
              <a:br>
                <a:rPr lang="en-US"/>
              </a:br>
              <a:r>
                <a:rPr lang="en-US"/>
                <a:t>11100101</a:t>
              </a:r>
            </a:p>
          </p:txBody>
        </p:sp>
        <p:sp>
          <p:nvSpPr>
            <p:cNvPr id="7244" name="AutoShape 162"/>
            <p:cNvSpPr>
              <a:spLocks/>
            </p:cNvSpPr>
            <p:nvPr/>
          </p:nvSpPr>
          <p:spPr bwMode="auto">
            <a:xfrm rot="5400000" flipV="1">
              <a:off x="1176" y="2568"/>
              <a:ext cx="144" cy="1056"/>
            </a:xfrm>
            <a:prstGeom prst="leftBrace">
              <a:avLst>
                <a:gd name="adj1" fmla="val 6111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Line 163"/>
            <p:cNvSpPr>
              <a:spLocks noChangeShapeType="1"/>
            </p:cNvSpPr>
            <p:nvPr/>
          </p:nvSpPr>
          <p:spPr bwMode="auto">
            <a:xfrm flipH="1">
              <a:off x="1248" y="1200"/>
              <a:ext cx="336" cy="18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164"/>
            <p:cNvSpPr>
              <a:spLocks noChangeShapeType="1"/>
            </p:cNvSpPr>
            <p:nvPr/>
          </p:nvSpPr>
          <p:spPr bwMode="auto">
            <a:xfrm>
              <a:off x="960" y="960"/>
              <a:ext cx="9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73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77" grpId="0" animBg="1"/>
      <p:bldP spid="522386" grpId="0" animBg="1"/>
      <p:bldP spid="522387" grpId="0" animBg="1"/>
      <p:bldP spid="522390" grpId="0" animBg="1"/>
      <p:bldP spid="5223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Recommended Order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3581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Buffer Cache – implement &amp; pass all regression tests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Extensible Files – implement &amp; pass file growth tests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Subdirectories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Miscellaneous: cache readahead, reader/writer fairness, deletion etc.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6629400" y="1828800"/>
            <a:ext cx="235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CC0000"/>
                </a:solidFill>
              </a:rPr>
              <a:t>Synchronization</a:t>
            </a:r>
          </a:p>
        </p:txBody>
      </p:sp>
      <p:sp>
        <p:nvSpPr>
          <p:cNvPr id="8200" name="AutoShape 5"/>
          <p:cNvSpPr>
            <a:spLocks noChangeArrowheads="1"/>
          </p:cNvSpPr>
          <p:nvPr/>
        </p:nvSpPr>
        <p:spPr bwMode="auto">
          <a:xfrm>
            <a:off x="6324600" y="1676400"/>
            <a:ext cx="533400" cy="4038600"/>
          </a:xfrm>
          <a:prstGeom prst="flowChartExtract">
            <a:avLst/>
          </a:prstGeom>
          <a:gradFill rotWithShape="1">
            <a:gsLst>
              <a:gs pos="0">
                <a:srgbClr val="A20000"/>
              </a:gs>
              <a:gs pos="100000">
                <a:srgbClr val="CC0000"/>
              </a:gs>
            </a:gsLst>
            <a:lin ang="5400000" scaled="1"/>
          </a:gra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6934200" y="4343400"/>
            <a:ext cx="1828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6934200" y="35052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(at some point)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drop global fslock</a:t>
            </a:r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6934200" y="2971800"/>
            <a:ext cx="0" cy="20574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457200" y="5257800"/>
            <a:ext cx="556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/>
              <a:t>You should think about synchronization throughout</a:t>
            </a:r>
          </a:p>
        </p:txBody>
      </p:sp>
    </p:spTree>
    <p:extLst>
      <p:ext uri="{BB962C8B-B14F-4D97-AF65-F5344CB8AC3E}">
        <p14:creationId xmlns:p14="http://schemas.microsoft.com/office/powerpoint/2010/main" val="37948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Big Picture</a:t>
            </a:r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228600" y="4876800"/>
            <a:ext cx="990600" cy="114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/>
              <a:t>PCB</a:t>
            </a:r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1143000" y="2362200"/>
            <a:ext cx="609600" cy="2209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/>
              <a:t>…</a:t>
            </a:r>
          </a:p>
          <a:p>
            <a:pPr algn="ctr">
              <a:defRPr/>
            </a:pPr>
            <a:r>
              <a:rPr lang="en-US" sz="2000"/>
              <a:t>5</a:t>
            </a:r>
          </a:p>
          <a:p>
            <a:pPr algn="ctr">
              <a:defRPr/>
            </a:pPr>
            <a:r>
              <a:rPr lang="en-US" sz="2000"/>
              <a:t>4</a:t>
            </a:r>
          </a:p>
          <a:p>
            <a:pPr algn="ctr">
              <a:defRPr/>
            </a:pPr>
            <a:r>
              <a:rPr lang="en-US" sz="2000"/>
              <a:t>3</a:t>
            </a:r>
          </a:p>
          <a:p>
            <a:pPr algn="ctr">
              <a:defRPr/>
            </a:pPr>
            <a:r>
              <a:rPr lang="en-US" sz="2000"/>
              <a:t>2</a:t>
            </a:r>
          </a:p>
          <a:p>
            <a:pPr algn="ctr">
              <a:defRPr/>
            </a:pPr>
            <a:r>
              <a:rPr lang="en-US" sz="2000"/>
              <a:t>1</a:t>
            </a:r>
          </a:p>
          <a:p>
            <a:pPr algn="ctr">
              <a:defRPr/>
            </a:pPr>
            <a:r>
              <a:rPr lang="en-US" sz="2000"/>
              <a:t>0</a:t>
            </a:r>
          </a:p>
        </p:txBody>
      </p:sp>
      <p:sp>
        <p:nvSpPr>
          <p:cNvPr id="523269" name="Rectangle 5"/>
          <p:cNvSpPr>
            <a:spLocks noChangeArrowheads="1"/>
          </p:cNvSpPr>
          <p:nvPr/>
        </p:nvSpPr>
        <p:spPr bwMode="auto">
          <a:xfrm>
            <a:off x="2057400" y="1447800"/>
            <a:ext cx="3048000" cy="3429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000"/>
              <a:t>Data structures to keep </a:t>
            </a:r>
            <a:br>
              <a:rPr lang="en-US" sz="2000"/>
            </a:br>
            <a:r>
              <a:rPr lang="en-US" sz="2000"/>
              <a:t>track of </a:t>
            </a:r>
            <a:r>
              <a:rPr lang="en-US" sz="2000" i="1"/>
              <a:t>open</a:t>
            </a:r>
            <a:r>
              <a:rPr lang="en-US" sz="2000"/>
              <a:t> files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struct file</a:t>
            </a:r>
          </a:p>
          <a:p>
            <a:pPr>
              <a:defRPr/>
            </a:pPr>
            <a:r>
              <a:rPr lang="en-US" sz="2000"/>
              <a:t>  inode + position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struct dir</a:t>
            </a:r>
          </a:p>
          <a:p>
            <a:pPr>
              <a:defRPr/>
            </a:pPr>
            <a:r>
              <a:rPr lang="en-US" sz="2000"/>
              <a:t>  inode + position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struct inode</a:t>
            </a:r>
          </a:p>
        </p:txBody>
      </p:sp>
      <p:sp>
        <p:nvSpPr>
          <p:cNvPr id="9225" name="Freeform 6"/>
          <p:cNvSpPr>
            <a:spLocks/>
          </p:cNvSpPr>
          <p:nvPr/>
        </p:nvSpPr>
        <p:spPr bwMode="auto">
          <a:xfrm>
            <a:off x="1219200" y="4572000"/>
            <a:ext cx="228600" cy="844550"/>
          </a:xfrm>
          <a:custGeom>
            <a:avLst/>
            <a:gdLst>
              <a:gd name="T0" fmla="*/ 0 w 144"/>
              <a:gd name="T1" fmla="*/ 838200 h 532"/>
              <a:gd name="T2" fmla="*/ 215900 w 144"/>
              <a:gd name="T3" fmla="*/ 844550 h 532"/>
              <a:gd name="T4" fmla="*/ 228600 w 144"/>
              <a:gd name="T5" fmla="*/ 0 h 532"/>
              <a:gd name="T6" fmla="*/ 0 60000 65536"/>
              <a:gd name="T7" fmla="*/ 0 60000 65536"/>
              <a:gd name="T8" fmla="*/ 0 60000 65536"/>
              <a:gd name="T9" fmla="*/ 0 w 144"/>
              <a:gd name="T10" fmla="*/ 0 h 532"/>
              <a:gd name="T11" fmla="*/ 144 w 144"/>
              <a:gd name="T12" fmla="*/ 532 h 5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532">
                <a:moveTo>
                  <a:pt x="0" y="528"/>
                </a:moveTo>
                <a:lnTo>
                  <a:pt x="136" y="532"/>
                </a:lnTo>
                <a:lnTo>
                  <a:pt x="1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152400" y="1219200"/>
            <a:ext cx="1763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Per-process </a:t>
            </a:r>
            <a:br>
              <a:rPr lang="en-US" sz="2000">
                <a:solidFill>
                  <a:srgbClr val="CC0000"/>
                </a:solidFill>
              </a:rPr>
            </a:br>
            <a:r>
              <a:rPr lang="en-US" sz="2000">
                <a:solidFill>
                  <a:srgbClr val="CC0000"/>
                </a:solidFill>
              </a:rPr>
              <a:t>file descriptor </a:t>
            </a:r>
            <a:br>
              <a:rPr lang="en-US" sz="2000">
                <a:solidFill>
                  <a:srgbClr val="CC0000"/>
                </a:solidFill>
              </a:rPr>
            </a:br>
            <a:r>
              <a:rPr lang="en-US" sz="200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 flipV="1">
            <a:off x="1752600" y="27432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3" name="Rectangle 9"/>
          <p:cNvSpPr>
            <a:spLocks noChangeArrowheads="1"/>
          </p:cNvSpPr>
          <p:nvPr/>
        </p:nvSpPr>
        <p:spPr bwMode="auto">
          <a:xfrm>
            <a:off x="5486400" y="1447800"/>
            <a:ext cx="914400" cy="3429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 anchorCtr="1"/>
          <a:lstStyle/>
          <a:p>
            <a:pPr>
              <a:defRPr/>
            </a:pPr>
            <a:r>
              <a:rPr lang="en-US" sz="2000"/>
              <a:t>Buffer Cache</a:t>
            </a:r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2057400" y="5029200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Open file table</a:t>
            </a:r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6934200" y="5181600"/>
            <a:ext cx="1828800" cy="3048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/>
              <a:t>Free Map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934200" y="990600"/>
            <a:ext cx="1828800" cy="38862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/>
              <a:t>files</a:t>
            </a:r>
            <a:br>
              <a:rPr lang="en-US" sz="2000"/>
            </a:br>
            <a:r>
              <a:rPr lang="en-US" sz="2000"/>
              <a:t>(including</a:t>
            </a:r>
            <a:br>
              <a:rPr lang="en-US" sz="2000"/>
            </a:br>
            <a:r>
              <a:rPr lang="en-US" sz="2000"/>
              <a:t>directories)</a:t>
            </a:r>
            <a:br>
              <a:rPr lang="en-US" sz="2000"/>
            </a:br>
            <a:r>
              <a:rPr lang="en-US" sz="2000"/>
              <a:t>inodes,</a:t>
            </a:r>
            <a:br>
              <a:rPr lang="en-US" sz="2000"/>
            </a:br>
            <a:r>
              <a:rPr lang="en-US" sz="2000"/>
              <a:t>index blocks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5638800" y="43434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 flipV="1">
            <a:off x="3657600" y="4495800"/>
            <a:ext cx="1981200" cy="7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 flipV="1">
            <a:off x="6172200" y="4343400"/>
            <a:ext cx="1295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4267200" y="5105400"/>
            <a:ext cx="23542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Cached data and metadata in buffer cache</a:t>
            </a:r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auto">
          <a:xfrm>
            <a:off x="6553200" y="5486400"/>
            <a:ext cx="2354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CC0000"/>
                </a:solidFill>
              </a:rPr>
              <a:t>On-Disk</a:t>
            </a:r>
            <a:br>
              <a:rPr lang="en-US" sz="2000">
                <a:solidFill>
                  <a:srgbClr val="CC0000"/>
                </a:solidFill>
              </a:rPr>
            </a:br>
            <a:r>
              <a:rPr lang="en-US" sz="2000">
                <a:solidFill>
                  <a:srgbClr val="CC0000"/>
                </a:solidFill>
              </a:rPr>
              <a:t>Data Structures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267200" y="4191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638800" y="18288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172200" y="19050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467600" y="27432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934200" y="4876800"/>
            <a:ext cx="1828800" cy="3048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/>
              <a:t>Root Dir Inode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467600" y="42672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7086600" y="34290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8077200" y="34290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V="1">
            <a:off x="7924800" y="3733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 flipV="1">
            <a:off x="7467600" y="3733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 flipV="1">
            <a:off x="7772400" y="45720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 flipV="1">
            <a:off x="8077200" y="2971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1752600" y="34290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CS 4284 Spring 2013</a:t>
            </a:r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(1): Overview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600200"/>
            <a:ext cx="5410200" cy="4525963"/>
          </a:xfrm>
        </p:spPr>
        <p:txBody>
          <a:bodyPr/>
          <a:lstStyle/>
          <a:p>
            <a:pPr eaLnBrk="1" hangingPunct="1"/>
            <a:r>
              <a:rPr lang="en-US" smtClean="0"/>
              <a:t>Should cache accessed disk blocks in memory</a:t>
            </a:r>
          </a:p>
          <a:p>
            <a:pPr eaLnBrk="1" hangingPunct="1"/>
            <a:r>
              <a:rPr lang="en-US" smtClean="0"/>
              <a:t>Buffer cache should be only interface to disk: all disk accesses should go through it</a:t>
            </a:r>
          </a:p>
          <a:p>
            <a:pPr lvl="1" eaLnBrk="1" hangingPunct="1"/>
            <a:r>
              <a:rPr lang="en-US" smtClean="0"/>
              <a:t>Ensures consistency!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28600" y="2362200"/>
            <a:ext cx="91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file_*()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dir_*()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62000" y="3276600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inode_*()</a:t>
            </a: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762000" y="4114800"/>
            <a:ext cx="127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cache_*()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838200" y="4953000"/>
            <a:ext cx="119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block_*()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system calls, fs utils</a:t>
            </a:r>
          </a:p>
        </p:txBody>
      </p:sp>
      <p:sp>
        <p:nvSpPr>
          <p:cNvPr id="10253" name="Line 10"/>
          <p:cNvSpPr>
            <a:spLocks noChangeShapeType="1"/>
          </p:cNvSpPr>
          <p:nvPr/>
        </p:nvSpPr>
        <p:spPr bwMode="auto">
          <a:xfrm>
            <a:off x="685800" y="20574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1"/>
          <p:cNvSpPr>
            <a:spLocks noChangeShapeType="1"/>
          </p:cNvSpPr>
          <p:nvPr/>
        </p:nvSpPr>
        <p:spPr bwMode="auto">
          <a:xfrm>
            <a:off x="1981200" y="20574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2"/>
          <p:cNvSpPr>
            <a:spLocks noChangeShapeType="1"/>
          </p:cNvSpPr>
          <p:nvPr/>
        </p:nvSpPr>
        <p:spPr bwMode="auto">
          <a:xfrm>
            <a:off x="1752600" y="28956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3"/>
          <p:cNvSpPr>
            <a:spLocks noChangeShapeType="1"/>
          </p:cNvSpPr>
          <p:nvPr/>
        </p:nvSpPr>
        <p:spPr bwMode="auto">
          <a:xfrm>
            <a:off x="990600" y="28956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4"/>
          <p:cNvSpPr>
            <a:spLocks noChangeShapeType="1"/>
          </p:cNvSpPr>
          <p:nvPr/>
        </p:nvSpPr>
        <p:spPr bwMode="auto">
          <a:xfrm>
            <a:off x="1295400" y="37338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5"/>
          <p:cNvSpPr>
            <a:spLocks noChangeShapeType="1"/>
          </p:cNvSpPr>
          <p:nvPr/>
        </p:nvSpPr>
        <p:spPr bwMode="auto">
          <a:xfrm>
            <a:off x="1295400" y="45720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backvt">
  <a:themeElements>
    <a:clrScheme name="gbackv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backv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backv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gbackvt</Template>
  <TotalTime>1730</TotalTime>
  <Words>2052</Words>
  <Application>Microsoft Office PowerPoint</Application>
  <PresentationFormat>On-screen Show (4:3)</PresentationFormat>
  <Paragraphs>439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gbackvt</vt:lpstr>
      <vt:lpstr>CS 4284 Systems Capstone</vt:lpstr>
      <vt:lpstr>Project 4</vt:lpstr>
      <vt:lpstr>How Pintos’s Filesystem Is Used</vt:lpstr>
      <vt:lpstr>Project Requirements</vt:lpstr>
      <vt:lpstr>Project Requirements (cont’d)</vt:lpstr>
      <vt:lpstr>Base Filesystem Layout</vt:lpstr>
      <vt:lpstr>Recommended Order</vt:lpstr>
      <vt:lpstr>The Big Picture</vt:lpstr>
      <vt:lpstr>Buffer Cache (1): Overview</vt:lpstr>
      <vt:lpstr>Buffer Cache (2): Design</vt:lpstr>
      <vt:lpstr>Buffer Cache (3): Interface</vt:lpstr>
      <vt:lpstr>Buffer Cache (4): Notes</vt:lpstr>
      <vt:lpstr>Buffer Cache (5):  Prefetching</vt:lpstr>
      <vt:lpstr> Multi-Level Indices</vt:lpstr>
      <vt:lpstr>PowerPoint Presentation</vt:lpstr>
      <vt:lpstr>PowerPoint Presentation</vt:lpstr>
      <vt:lpstr>Multi-Level Indices (cont’d)</vt:lpstr>
      <vt:lpstr>Files vs. Inode vs. Directories</vt:lpstr>
      <vt:lpstr>struct inode vs struct inode_disk</vt:lpstr>
      <vt:lpstr>Extending a file</vt:lpstr>
      <vt:lpstr>Subdirectories</vt:lpstr>
      <vt:lpstr>Subdirectories: Lookup</vt:lpstr>
      <vt:lpstr>Current Directory</vt:lpstr>
      <vt:lpstr>Synchronization Issues (1)</vt:lpstr>
      <vt:lpstr>Synchronization Issues (2)</vt:lpstr>
      <vt:lpstr>Free Map Management</vt:lpstr>
      <vt:lpstr>Grading Hints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3204 Operating Systems</dc:title>
  <dc:creator>Godmar Back</dc:creator>
  <cp:lastModifiedBy>Windows User</cp:lastModifiedBy>
  <cp:revision>88</cp:revision>
  <dcterms:created xsi:type="dcterms:W3CDTF">2004-08-24T03:04:24Z</dcterms:created>
  <dcterms:modified xsi:type="dcterms:W3CDTF">2013-03-19T16:35:19Z</dcterms:modified>
</cp:coreProperties>
</file>