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25BC-05A7-4427-AFFA-F0DDB1EB5697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690E5-E0ED-4DEE-8415-38A5BAD3E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E4F3BC60-E519-41E6-A387-2E25E5287F62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3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36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endParaRPr lang="en-US" altLang="en-US" smtClean="0">
              <a:latin typeface="Helvetica" pitchFamily="26" charset="0"/>
              <a:sym typeface="Symbol" pitchFamily="26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CFE551E-A310-442A-8CBD-7C65B9EACF1F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4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4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Examples of equivalence classes:</a:t>
            </a:r>
          </a:p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   Connected components in graphs</a:t>
            </a:r>
          </a:p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   Point clustering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E175A4AE-E402-44E2-B17C-9D3587CEA656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5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56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endParaRPr lang="en-US" altLang="en-US" smtClean="0">
              <a:latin typeface="Helvetica" pitchFamily="26" charset="0"/>
              <a:sym typeface="Symbol" pitchFamily="26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C7940C8-D062-407A-A50A-A6778564D0DE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6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6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Initially, all objects are in separate sets (equivalence classes).</a:t>
            </a:r>
          </a:p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(b) shows the result of processing equivalences (A, B), (C, H), (F, G), (D, E), and (I, F).</a:t>
            </a:r>
          </a:p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(c) shows the result of processing equivalences (A, H) and (E, G).  Note that weighted union is used.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F337998-44A0-446B-BD67-CF95090B4F47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7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77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(d) shows the result of processing equivalence (H, E).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490AEC2-DB2C-4DFA-9E61-1FE5B266DA63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587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458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6745" indent="-226745"/>
            <a:r>
              <a:rPr lang="en-US" altLang="en-US" smtClean="0">
                <a:latin typeface="Helvetica" pitchFamily="26" charset="0"/>
                <a:sym typeface="Symbol" pitchFamily="26" charset="2"/>
              </a:rPr>
              <a:t>Path compression is used to process equivalence (H, E).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1F08-1DC5-48FC-9A16-FB856D27B9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2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ADF8E-3157-4AF0-930B-A4217E05FF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3AE2-B683-4A02-AD61-724247BB87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0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0725F-8711-4BA4-9651-AE465EC181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1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65C0-CC19-47B2-B8C1-7E2A4A11BA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2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D9970-6B30-43AA-8899-36711D2DEA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2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2BD6-453D-4A0E-A0E3-29522267870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4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343B7-D5E1-4CCD-8B38-90FB734063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5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9C229-5253-4853-AADE-068A7AC024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66B5-408F-41D5-90C0-77C6E0226A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96FD-29FC-4D2D-896C-3414E27E54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3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533B-3B2D-4F1D-AF75-7F052C8926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3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161E-D961-4F8E-B23C-864C2D23896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7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0A1F27-92E0-4CAB-A717-1784F8F60E9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026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Parent Pointer Implementation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98613"/>
            <a:ext cx="8610600" cy="4570412"/>
          </a:xfrm>
        </p:spPr>
        <p:txBody>
          <a:bodyPr/>
          <a:lstStyle/>
          <a:p>
            <a:pPr marL="609600" indent="-609600">
              <a:lnSpc>
                <a:spcPct val="50000"/>
              </a:lnSpc>
              <a:buFontTx/>
              <a:buNone/>
            </a:pPr>
            <a:endParaRPr lang="en-US" altLang="en-US" sz="2400" smtClean="0">
              <a:latin typeface="Courier New" pitchFamily="26" charset="0"/>
              <a:sym typeface="Symbol" pitchFamily="26" charset="2"/>
            </a:endParaRPr>
          </a:p>
        </p:txBody>
      </p:sp>
      <p:pic>
        <p:nvPicPr>
          <p:cNvPr id="211972" name="Picture 4" descr="C:\Shaffer\CS2604\Figs\ParPt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" t="3088" r="4224" b="2060"/>
          <a:stretch>
            <a:fillRect/>
          </a:stretch>
        </p:blipFill>
        <p:spPr bwMode="auto">
          <a:xfrm>
            <a:off x="685800" y="1524000"/>
            <a:ext cx="77978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39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Equivalence Class Problem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98613"/>
            <a:ext cx="8915400" cy="457041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  <a:sym typeface="Symbol" pitchFamily="26" charset="2"/>
              </a:rPr>
              <a:t>The parent pointer representation is good for answering: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  <a:sym typeface="Symbol" pitchFamily="26" charset="2"/>
              </a:rPr>
              <a:t>Are two elements in the same tree?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endParaRPr lang="en-US" alt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/** Determine if nodes in different trees */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public boolean differ(int a, int b) {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Integer root1 = FIND(array[a]);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Integer root2 = FIND(array[b]);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return root1 != root2;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835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Union/Find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570413"/>
          </a:xfrm>
        </p:spPr>
        <p:txBody>
          <a:bodyPr/>
          <a:lstStyle/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/** Merge two subtrees */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public void UNION(int a, int b) {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Integer root1 = FIND(a); // Find a’s root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Integer root2 = FIND(b); // Find b’s root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if (root1 != root2) array[root2] = root1;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}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en-US" altLang="en-US" sz="2400" b="1" smtClean="0">
              <a:latin typeface="Courier New" pitchFamily="26" charset="0"/>
              <a:sym typeface="Symbol" pitchFamily="26" charset="2"/>
            </a:endParaRPr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en-US" altLang="en-US" sz="2400" b="1" smtClean="0">
              <a:latin typeface="Courier New" pitchFamily="26" charset="0"/>
              <a:sym typeface="Symbol" pitchFamily="26" charset="2"/>
            </a:endParaRP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public Integer FIND(Integer curr) {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if (array[curr] == null) return curr;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while (array[curr] != null)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  curr = array[curr];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return curr;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}</a:t>
            </a:r>
          </a:p>
          <a:p>
            <a:pPr marL="609600" indent="-609600">
              <a:lnSpc>
                <a:spcPct val="40000"/>
              </a:lnSpc>
              <a:buFontTx/>
              <a:buNone/>
            </a:pPr>
            <a:endParaRPr lang="en-US" alt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  <a:sym typeface="Symbol" pitchFamily="26" charset="2"/>
              </a:rPr>
              <a:t>Want to keep the depth small.</a:t>
            </a:r>
          </a:p>
          <a:p>
            <a:pPr marL="609600" indent="-609600">
              <a:lnSpc>
                <a:spcPct val="20000"/>
              </a:lnSpc>
              <a:buFontTx/>
              <a:buNone/>
            </a:pPr>
            <a:endParaRPr lang="en-US" altLang="en-US" sz="2800" smtClean="0">
              <a:latin typeface="Helvetica" pitchFamily="26" charset="0"/>
              <a:sym typeface="Symbol" pitchFamily="26" charset="2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  <a:sym typeface="Symbol" pitchFamily="26" charset="2"/>
              </a:rPr>
              <a:t>Weighted union rule: Join the tree with fewer nodes to the tree with more nodes.</a:t>
            </a:r>
          </a:p>
        </p:txBody>
      </p:sp>
    </p:spTree>
    <p:extLst>
      <p:ext uri="{BB962C8B-B14F-4D97-AF65-F5344CB8AC3E}">
        <p14:creationId xmlns:p14="http://schemas.microsoft.com/office/powerpoint/2010/main" val="304662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Equiv Class Processing (1)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3438" cy="4570413"/>
          </a:xfrm>
        </p:spPr>
        <p:txBody>
          <a:bodyPr/>
          <a:lstStyle/>
          <a:p>
            <a:pPr marL="609600" indent="-609600">
              <a:lnSpc>
                <a:spcPct val="50000"/>
              </a:lnSpc>
              <a:buFontTx/>
              <a:buNone/>
            </a:pPr>
            <a:endParaRPr lang="en-US" altLang="en-US" sz="3600" smtClean="0">
              <a:latin typeface="Helvetica" pitchFamily="26" charset="0"/>
              <a:sym typeface="Symbol" pitchFamily="26" charset="2"/>
            </a:endParaRPr>
          </a:p>
        </p:txBody>
      </p:sp>
      <p:pic>
        <p:nvPicPr>
          <p:cNvPr id="215044" name="Picture 4" descr="C:\Shaffer\CS2604\Figs\EquivEx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" t="4031" r="4086" b="35547"/>
          <a:stretch>
            <a:fillRect/>
          </a:stretch>
        </p:blipFill>
        <p:spPr bwMode="auto">
          <a:xfrm>
            <a:off x="1371600" y="1447800"/>
            <a:ext cx="6543675" cy="513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4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Equiv Class Processing (2)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3438" cy="4570413"/>
          </a:xfrm>
        </p:spPr>
        <p:txBody>
          <a:bodyPr/>
          <a:lstStyle/>
          <a:p>
            <a:pPr marL="609600" indent="-609600">
              <a:lnSpc>
                <a:spcPct val="50000"/>
              </a:lnSpc>
              <a:buFontTx/>
              <a:buNone/>
            </a:pPr>
            <a:endParaRPr lang="en-US" altLang="en-US" sz="3600" smtClean="0">
              <a:latin typeface="Helvetica" pitchFamily="26" charset="0"/>
              <a:sym typeface="Symbol" pitchFamily="26" charset="2"/>
            </a:endParaRPr>
          </a:p>
        </p:txBody>
      </p:sp>
      <p:pic>
        <p:nvPicPr>
          <p:cNvPr id="216068" name="Picture 4" descr="C:\Shaffer\CS2604\Figs\EquivEx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" t="41045" r="4086" b="732"/>
          <a:stretch>
            <a:fillRect/>
          </a:stretch>
        </p:blipFill>
        <p:spPr bwMode="auto">
          <a:xfrm>
            <a:off x="1447800" y="1447800"/>
            <a:ext cx="65436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3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Path Compression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3438" cy="4570413"/>
          </a:xfrm>
        </p:spPr>
        <p:txBody>
          <a:bodyPr/>
          <a:lstStyle/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public Integer FIND(Integer curr) {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if (array[curr] == null) return curr;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array[curr] = FIND(array[curr]);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  return array[curr];</a:t>
            </a:r>
          </a:p>
          <a:p>
            <a:pPr marL="609600" indent="-609600">
              <a:lnSpc>
                <a:spcPct val="60000"/>
              </a:lnSpc>
              <a:buFontTx/>
              <a:buNone/>
            </a:pPr>
            <a:r>
              <a:rPr lang="en-US" altLang="en-US" sz="2400" b="1" smtClean="0">
                <a:latin typeface="Courier New" pitchFamily="26" charset="0"/>
                <a:sym typeface="Symbol" pitchFamily="26" charset="2"/>
              </a:rPr>
              <a:t>}</a:t>
            </a:r>
          </a:p>
        </p:txBody>
      </p:sp>
      <p:pic>
        <p:nvPicPr>
          <p:cNvPr id="217092" name="Picture 4" descr="C:\Shaffer\CS2604\Figs\PathCom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" r="4541" b="4858"/>
          <a:stretch>
            <a:fillRect/>
          </a:stretch>
        </p:blipFill>
        <p:spPr bwMode="auto">
          <a:xfrm>
            <a:off x="457200" y="4038600"/>
            <a:ext cx="794385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4608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327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Parent Pointer Implementation</vt:lpstr>
      <vt:lpstr>Equivalence Class Problem</vt:lpstr>
      <vt:lpstr>Union/Find</vt:lpstr>
      <vt:lpstr>Equiv Class Processing (1)</vt:lpstr>
      <vt:lpstr>Equiv Class Processing (2)</vt:lpstr>
      <vt:lpstr>Path Compression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Pointer Implementation</dc:title>
  <dc:creator>Cliff</dc:creator>
  <cp:lastModifiedBy>Cliff</cp:lastModifiedBy>
  <cp:revision>1</cp:revision>
  <dcterms:created xsi:type="dcterms:W3CDTF">2013-12-06T21:07:45Z</dcterms:created>
  <dcterms:modified xsi:type="dcterms:W3CDTF">2013-12-06T21:09:11Z</dcterms:modified>
</cp:coreProperties>
</file>