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99346-1503-41F0-BB97-837F7A83CEE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2F266-28DD-446E-B443-F286957E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13B049E3-B53F-4356-BA30-F22205E6D094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09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2AA37C3-7C44-42C8-83F5-37C5B710AF28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0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C8627D8-6C3B-409A-A609-1C4E4A846B0B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1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1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70A96EE-24CF-4FE7-880D-622D40DD46D5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2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26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Delete 18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04A24E7-8FC4-4DA0-A05E-6CAB2F016A7C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3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3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Delete 12.  Borrow 18 from the second child.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7BBAD06-78C5-43D6-9389-422F2041E809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4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4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Delete 12.  Borrow 18 from the second child.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4BB237B-43C8-4179-B525-488500252C87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7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5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5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C951727B-D1D1-4C2D-A6F3-77544860EC48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8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16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6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1 level: Min 0, Max 100</a:t>
            </a:r>
          </a:p>
          <a:p>
            <a:r>
              <a:rPr lang="en-US" altLang="en-US" smtClean="0"/>
              <a:t>2 level: Min: 2 leaves of 50 for 100 records.  Max: 100 leaves with 100 for 10,000 records.</a:t>
            </a:r>
          </a:p>
          <a:p>
            <a:r>
              <a:rPr lang="en-US" altLang="en-US" smtClean="0"/>
              <a:t>3 level: Min 2 x 50 nodes of leaves, for 5000 records. Max: 100</a:t>
            </a:r>
            <a:r>
              <a:rPr lang="en-US" altLang="en-US" baseline="30000" smtClean="0"/>
              <a:t>3</a:t>
            </a:r>
            <a:r>
              <a:rPr lang="en-US" altLang="en-US" smtClean="0"/>
              <a:t> = 1,000,000 records.</a:t>
            </a:r>
          </a:p>
          <a:p>
            <a:r>
              <a:rPr lang="en-US" altLang="en-US" smtClean="0"/>
              <a:t>4 level: Min: 250,00 records (2 * 50 * 50 * 50). Max: 100</a:t>
            </a:r>
            <a:r>
              <a:rPr lang="en-US" altLang="en-US" baseline="30000" smtClean="0"/>
              <a:t>4</a:t>
            </a:r>
            <a:r>
              <a:rPr lang="en-US" altLang="en-US" smtClean="0"/>
              <a:t> = 100 million records.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730F-2D51-4E30-8249-33FABFDE79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4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8391-2FBC-4F84-B70C-109F76FB5F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AADA-4287-499F-B3E7-B2CEB34C7F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20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0675-1D6C-4895-9A3E-3A95DC232D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13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63C9-15F3-4F08-BDEB-449BC49A94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8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A399C-C2F3-47FB-8E5C-8A2164A473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7E79-7BAA-4642-A95A-C9D512B8C2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4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AFD8-F740-45CD-B3BB-340096C19D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9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153-9B43-435A-866C-A884B6BDD5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247C-DFEF-4296-888C-065990B274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EA57-708E-42A7-BEAF-2E9959D395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6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F675-9D7B-4922-88D8-7A2B8F8B55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51AF-7F27-49A2-9E20-F2E419526A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5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5F598-C73D-4CD4-8643-5791140FAEE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460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1B5FB193-D6BD-4072-8C1A-D7809E7E73C5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3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-Trees</a:t>
            </a:r>
          </a:p>
        </p:txBody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</a:rPr>
              <a:t>The most commonly implemented form of the B-Tree is the B</a:t>
            </a:r>
            <a:r>
              <a:rPr lang="en-US" altLang="en-US" sz="2800" baseline="30000" smtClean="0">
                <a:latin typeface="Helvetica" pitchFamily="26" charset="0"/>
              </a:rPr>
              <a:t>+</a:t>
            </a:r>
            <a:r>
              <a:rPr lang="en-US" altLang="en-US" sz="2800" smtClean="0">
                <a:latin typeface="Helvetica" pitchFamily="26" charset="0"/>
              </a:rPr>
              <a:t>-Tree.</a:t>
            </a:r>
          </a:p>
          <a:p>
            <a:pPr marL="609600" indent="-609600">
              <a:lnSpc>
                <a:spcPct val="30000"/>
              </a:lnSpc>
              <a:buFontTx/>
              <a:buNone/>
            </a:pPr>
            <a:endParaRPr lang="en-US" altLang="en-US" sz="2800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</a:rPr>
              <a:t>Internal nodes of the B</a:t>
            </a:r>
            <a:r>
              <a:rPr lang="en-US" altLang="en-US" sz="2800" baseline="30000" smtClean="0">
                <a:latin typeface="Helvetica" pitchFamily="26" charset="0"/>
              </a:rPr>
              <a:t>+</a:t>
            </a:r>
            <a:r>
              <a:rPr lang="en-US" altLang="en-US" sz="2800" smtClean="0">
                <a:latin typeface="Helvetica" pitchFamily="26" charset="0"/>
              </a:rPr>
              <a:t>-Tree do not store record -- only key values to guild the search.</a:t>
            </a:r>
          </a:p>
          <a:p>
            <a:pPr marL="609600" indent="-609600">
              <a:lnSpc>
                <a:spcPct val="30000"/>
              </a:lnSpc>
              <a:buFontTx/>
              <a:buNone/>
            </a:pPr>
            <a:endParaRPr lang="en-US" altLang="en-US" sz="2800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</a:rPr>
              <a:t>Leaf nodes store records or pointers to records.</a:t>
            </a:r>
          </a:p>
          <a:p>
            <a:pPr marL="609600" indent="-609600">
              <a:lnSpc>
                <a:spcPct val="30000"/>
              </a:lnSpc>
              <a:buFontTx/>
              <a:buNone/>
            </a:pPr>
            <a:endParaRPr lang="en-US" altLang="en-US" sz="2800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" pitchFamily="26" charset="0"/>
              </a:rPr>
              <a:t>A leaf node may store more or less records than an internal node stores keys.</a:t>
            </a:r>
          </a:p>
        </p:txBody>
      </p:sp>
    </p:spTree>
    <p:extLst>
      <p:ext uri="{BB962C8B-B14F-4D97-AF65-F5344CB8AC3E}">
        <p14:creationId xmlns:p14="http://schemas.microsoft.com/office/powerpoint/2010/main" val="29747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3889784-3C10-4E1F-8CDB-F61335AD2017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 Example</a:t>
            </a:r>
          </a:p>
        </p:txBody>
      </p:sp>
      <p:pic>
        <p:nvPicPr>
          <p:cNvPr id="204804" name="Picture 4" descr="BPexa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" r="5034" b="5031"/>
          <a:stretch>
            <a:fillRect/>
          </a:stretch>
        </p:blipFill>
        <p:spPr bwMode="auto">
          <a:xfrm>
            <a:off x="457200" y="1600200"/>
            <a:ext cx="8235950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68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E68C7F6-5319-4927-B7BE-6742DD56B69C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58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 Insertion</a:t>
            </a:r>
          </a:p>
        </p:txBody>
      </p:sp>
      <p:pic>
        <p:nvPicPr>
          <p:cNvPr id="205828" name="Picture 4" descr="BPi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" t="3203" r="4594" b="1282"/>
          <a:stretch>
            <a:fillRect/>
          </a:stretch>
        </p:blipFill>
        <p:spPr bwMode="auto">
          <a:xfrm>
            <a:off x="1371600" y="1447800"/>
            <a:ext cx="65532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46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ABEF273-E0BD-40E7-A1D7-F008F51B2256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6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 Deletion (1)</a:t>
            </a:r>
          </a:p>
        </p:txBody>
      </p:sp>
      <p:pic>
        <p:nvPicPr>
          <p:cNvPr id="206852" name="Picture 3" descr="BPexamp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" r="5034" b="5031"/>
          <a:stretch>
            <a:fillRect/>
          </a:stretch>
        </p:blipFill>
        <p:spPr>
          <a:xfrm>
            <a:off x="457200" y="1447800"/>
            <a:ext cx="8226425" cy="2278063"/>
          </a:xfrm>
          <a:noFill/>
        </p:spPr>
      </p:pic>
      <p:pic>
        <p:nvPicPr>
          <p:cNvPr id="206853" name="Picture 4" descr="BPsimDel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 r="5074" b="5357"/>
          <a:stretch>
            <a:fillRect/>
          </a:stretch>
        </p:blipFill>
        <p:spPr bwMode="auto">
          <a:xfrm>
            <a:off x="457200" y="3962400"/>
            <a:ext cx="8162925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56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6E82482-A9FD-4DC6-9808-95C75541C053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78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 Deletion (2)</a:t>
            </a:r>
          </a:p>
        </p:txBody>
      </p:sp>
      <p:pic>
        <p:nvPicPr>
          <p:cNvPr id="207876" name="Picture 3" descr="BPexamp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" r="5034" b="5031"/>
          <a:stretch>
            <a:fillRect/>
          </a:stretch>
        </p:blipFill>
        <p:spPr>
          <a:xfrm>
            <a:off x="457200" y="1447800"/>
            <a:ext cx="8226425" cy="2278063"/>
          </a:xfrm>
          <a:noFill/>
        </p:spPr>
      </p:pic>
      <p:pic>
        <p:nvPicPr>
          <p:cNvPr id="207877" name="Picture 4" descr="BPbo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" r="5055" b="5357"/>
          <a:stretch>
            <a:fillRect/>
          </a:stretch>
        </p:blipFill>
        <p:spPr bwMode="auto">
          <a:xfrm>
            <a:off x="457200" y="3886200"/>
            <a:ext cx="82296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0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6D304649-AE71-4AE3-A135-CBCFB0A1ADEC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8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 Deletion (3)</a:t>
            </a:r>
          </a:p>
        </p:txBody>
      </p:sp>
      <p:pic>
        <p:nvPicPr>
          <p:cNvPr id="208900" name="Picture 3" descr="BPexamp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" r="5034" b="5031"/>
          <a:stretch>
            <a:fillRect/>
          </a:stretch>
        </p:blipFill>
        <p:spPr>
          <a:xfrm>
            <a:off x="914400" y="1219200"/>
            <a:ext cx="7312025" cy="2024063"/>
          </a:xfrm>
          <a:noFill/>
        </p:spPr>
      </p:pic>
      <p:pic>
        <p:nvPicPr>
          <p:cNvPr id="208901" name="Picture 4" descr="BPme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" t="2733" r="4564" b="1822"/>
          <a:stretch>
            <a:fillRect/>
          </a:stretch>
        </p:blipFill>
        <p:spPr bwMode="auto">
          <a:xfrm>
            <a:off x="1447800" y="3352800"/>
            <a:ext cx="62484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7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5C2A558-34C7-4FF0-B929-C246F02F55A0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09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 Space Analysis (1)</a:t>
            </a:r>
          </a:p>
        </p:txBody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B</a:t>
            </a:r>
            <a:r>
              <a:rPr lang="en-US" altLang="en-US" baseline="30000" smtClean="0">
                <a:latin typeface="Helvetica" pitchFamily="26" charset="0"/>
              </a:rPr>
              <a:t>+</a:t>
            </a:r>
            <a:r>
              <a:rPr lang="en-US" altLang="en-US" smtClean="0">
                <a:latin typeface="Helvetica" pitchFamily="26" charset="0"/>
              </a:rPr>
              <a:t>-Trees nodes are always at least half full.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The B*-Tree splits two pages for three, and combines three pages into two.  In this way, nodes are always 2/3 full.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Asymptotic cost of search, insertion, and deletion of nodes from B-Trees is </a:t>
            </a:r>
            <a:r>
              <a:rPr lang="en-US" altLang="en-US" smtClean="0">
                <a:latin typeface="Helvetica" pitchFamily="26" charset="0"/>
                <a:sym typeface="Symbol" pitchFamily="26" charset="2"/>
              </a:rPr>
              <a:t></a:t>
            </a:r>
            <a:r>
              <a:rPr lang="en-US" altLang="en-US" smtClean="0">
                <a:latin typeface="Helvetica" pitchFamily="26" charset="0"/>
              </a:rPr>
              <a:t>(log </a:t>
            </a:r>
            <a:r>
              <a:rPr lang="en-US" altLang="en-US" i="1" smtClean="0">
                <a:latin typeface="Helvetica" pitchFamily="26" charset="0"/>
              </a:rPr>
              <a:t>n</a:t>
            </a:r>
            <a:r>
              <a:rPr lang="en-US" altLang="en-US" smtClean="0">
                <a:latin typeface="Helvetica" pitchFamily="26" charset="0"/>
              </a:rPr>
              <a:t>).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Base of the log is the (average) branching factor of the tree.</a:t>
            </a:r>
          </a:p>
        </p:txBody>
      </p:sp>
    </p:spTree>
    <p:extLst>
      <p:ext uri="{BB962C8B-B14F-4D97-AF65-F5344CB8AC3E}">
        <p14:creationId xmlns:p14="http://schemas.microsoft.com/office/powerpoint/2010/main" val="28803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EBD4661-8F58-4C38-B16F-1FF9009D6AF5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109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B-Tree Space Analysis (2)</a:t>
            </a:r>
          </a:p>
        </p:txBody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Example: Consider a B+-Tree of order 100 with leaf nodes containing 100 records.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1 level B+-tree: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2 level B+-tree: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3 level B+-tree: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4 level B+-tree: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Ways to reduce the number of disk fetches: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Keep the upper levels in memory.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Manage B+-Tree pages with a buffer pool.</a:t>
            </a:r>
          </a:p>
        </p:txBody>
      </p:sp>
    </p:spTree>
    <p:extLst>
      <p:ext uri="{BB962C8B-B14F-4D97-AF65-F5344CB8AC3E}">
        <p14:creationId xmlns:p14="http://schemas.microsoft.com/office/powerpoint/2010/main" val="3025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B+-Trees</vt:lpstr>
      <vt:lpstr>B+-Tree Example</vt:lpstr>
      <vt:lpstr>B+-Tree Insertion</vt:lpstr>
      <vt:lpstr>B+-Tree Deletion (1)</vt:lpstr>
      <vt:lpstr>B+-Tree Deletion (2)</vt:lpstr>
      <vt:lpstr>B+-Tree Deletion (3)</vt:lpstr>
      <vt:lpstr>B-Tree Space Analysis (1)</vt:lpstr>
      <vt:lpstr>B-Tree Space Analysis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B+-Trees</dc:title>
  <dc:creator>Cliff</dc:creator>
  <cp:lastModifiedBy>Cliff</cp:lastModifiedBy>
  <cp:revision>1</cp:revision>
  <dcterms:created xsi:type="dcterms:W3CDTF">2013-12-02T20:36:53Z</dcterms:created>
  <dcterms:modified xsi:type="dcterms:W3CDTF">2013-12-02T20:37:50Z</dcterms:modified>
</cp:coreProperties>
</file>