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6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CE78D-9076-4D90-B4EE-85FFE5DA2B4B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64FEF-44D8-45E4-BF8C-5CC3D51E2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449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7E46C27C-5E67-4C5D-971B-FF701CA028C9}" type="slidenum">
              <a:rPr lang="en-US" altLang="en-US" sz="1200">
                <a:solidFill>
                  <a:prstClr val="black"/>
                </a:solidFill>
              </a:rPr>
              <a:pPr eaLnBrk="1" hangingPunct="1">
                <a:defRPr/>
              </a:pPr>
              <a:t>1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39321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322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087CCB18-87A7-4277-A935-7C61BF563116}" type="slidenum">
              <a:rPr lang="en-US" altLang="en-US" sz="1200">
                <a:solidFill>
                  <a:prstClr val="black"/>
                </a:solidFill>
              </a:rPr>
              <a:pPr eaLnBrk="1" hangingPunct="1">
                <a:defRPr/>
              </a:pPr>
              <a:t>2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39424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424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smtClean="0"/>
              <a:t>Entry sequenced files are not practical as an organization for large databases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6CB9B5FB-117D-4AB6-982C-DAE0D0D6432A}" type="slidenum">
              <a:rPr lang="en-US" altLang="en-US" sz="1200">
                <a:solidFill>
                  <a:prstClr val="black"/>
                </a:solidFill>
              </a:rPr>
              <a:pPr eaLnBrk="1" hangingPunct="1">
                <a:defRPr/>
              </a:pPr>
              <a:t>3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39526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526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E3CD2E7F-D6B4-4528-8457-122566C50C7D}" type="slidenum">
              <a:rPr lang="en-US" altLang="en-US" sz="1200">
                <a:solidFill>
                  <a:prstClr val="black"/>
                </a:solidFill>
              </a:rPr>
              <a:pPr eaLnBrk="1" hangingPunct="1">
                <a:defRPr/>
              </a:pPr>
              <a:t>4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39629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629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smtClean="0"/>
              <a:t>A linear index is good for indexing an entry sequenced file.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72DF20C4-DAF3-4829-A80A-14DF590C6348}" type="slidenum">
              <a:rPr lang="en-US" altLang="en-US" sz="1200">
                <a:solidFill>
                  <a:prstClr val="black"/>
                </a:solidFill>
              </a:rPr>
              <a:pPr eaLnBrk="1" hangingPunct="1">
                <a:defRPr/>
              </a:pPr>
              <a:t>5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39731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731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smtClean="0"/>
              <a:t>Second level index stores the first key for each disk page.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8730F-2D51-4E30-8249-33FABFDE799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420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A8391-2FBC-4F84-B70C-109F76FB5FF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298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2AADA-4287-499F-B3E7-B2CEB34C7F2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887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40675-1D6C-4895-9A3E-3A95DC232D9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67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963C9-15F3-4F08-BDEB-449BC49A949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955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A399C-C2F3-47FB-8E5C-8A2164A4738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49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A7E79-7BAA-4642-A95A-C9D512B8C25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60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4AFD8-F740-45CD-B3BB-340096C19DA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609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F7153-9B43-435A-866C-A884B6BDD54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994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6247C-DFEF-4296-888C-065990B274F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424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2EA57-708E-42A7-BEAF-2E9959D395A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745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BF675-9D7B-4922-88D8-7A2B8F8B55A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641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C51AF-7F27-49A2-9E20-F2E419526A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18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C5F598-C73D-4CD4-8643-5791140FAEEA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5153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BB092922-7764-436B-8391-EA3549BC8F51}" type="slidenum">
              <a:rPr lang="en-US" altLang="en-US" sz="1400" smtClean="0">
                <a:solidFill>
                  <a:srgbClr val="FFFFFF"/>
                </a:solidFill>
              </a:rPr>
              <a:pPr eaLnBrk="1" hangingPunct="1">
                <a:defRPr/>
              </a:pPr>
              <a:t>1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sp>
        <p:nvSpPr>
          <p:cNvPr id="1873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r>
              <a:rPr lang="en-US" altLang="en-US" smtClean="0">
                <a:latin typeface="Helvetica" pitchFamily="26" charset="0"/>
              </a:rPr>
              <a:t>Indexing</a:t>
            </a:r>
          </a:p>
        </p:txBody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>
                <a:latin typeface="Helvetica" pitchFamily="26" charset="0"/>
              </a:rPr>
              <a:t>Goals:</a:t>
            </a:r>
          </a:p>
          <a:p>
            <a:pPr lvl="1"/>
            <a:r>
              <a:rPr lang="en-US" altLang="en-US" smtClean="0">
                <a:latin typeface="Helvetica" pitchFamily="26" charset="0"/>
                <a:sym typeface="Symbol" pitchFamily="26" charset="2"/>
              </a:rPr>
              <a:t>Store large files</a:t>
            </a:r>
          </a:p>
          <a:p>
            <a:pPr lvl="1"/>
            <a:r>
              <a:rPr lang="en-US" altLang="en-US" smtClean="0">
                <a:latin typeface="Helvetica" pitchFamily="26" charset="0"/>
                <a:sym typeface="Symbol" pitchFamily="26" charset="2"/>
              </a:rPr>
              <a:t>Support multiple search keys</a:t>
            </a:r>
          </a:p>
          <a:p>
            <a:pPr lvl="1"/>
            <a:r>
              <a:rPr lang="en-US" altLang="en-US" smtClean="0">
                <a:latin typeface="Helvetica" pitchFamily="26" charset="0"/>
                <a:sym typeface="Symbol" pitchFamily="26" charset="2"/>
              </a:rPr>
              <a:t>Support efficient insert, delete, and range queries</a:t>
            </a:r>
          </a:p>
          <a:p>
            <a:pPr>
              <a:buFontTx/>
              <a:buNone/>
            </a:pPr>
            <a:endParaRPr lang="en-US" altLang="en-US" smtClean="0">
              <a:latin typeface="Helvetica" pitchFamily="26" charset="0"/>
              <a:sym typeface="Symbol" pitchFamily="26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0936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BC3ECE87-00A6-4881-9888-E8D7E0691170}" type="slidenum">
              <a:rPr lang="en-US" altLang="en-US" sz="1400" smtClean="0">
                <a:solidFill>
                  <a:srgbClr val="FFFFFF"/>
                </a:solidFill>
              </a:rPr>
              <a:pPr eaLnBrk="1" hangingPunct="1">
                <a:defRPr/>
              </a:pPr>
              <a:t>2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sp>
        <p:nvSpPr>
          <p:cNvPr id="1884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r>
              <a:rPr lang="en-US" altLang="en-US" smtClean="0">
                <a:latin typeface="Helvetica" pitchFamily="26" charset="0"/>
              </a:rPr>
              <a:t>Files and Indexing</a:t>
            </a:r>
          </a:p>
        </p:txBody>
      </p:sp>
      <p:sp>
        <p:nvSpPr>
          <p:cNvPr id="188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4572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u="sng" smtClean="0">
                <a:latin typeface="Helvetica" pitchFamily="26" charset="0"/>
              </a:rPr>
              <a:t>Entry sequenced file</a:t>
            </a:r>
            <a:r>
              <a:rPr lang="en-US" altLang="en-US" smtClean="0">
                <a:latin typeface="Helvetica" pitchFamily="26" charset="0"/>
              </a:rPr>
              <a:t>: Order records by time of insertion.</a:t>
            </a:r>
          </a:p>
          <a:p>
            <a:pPr lvl="1">
              <a:lnSpc>
                <a:spcPct val="80000"/>
              </a:lnSpc>
            </a:pPr>
            <a:r>
              <a:rPr lang="en-US" altLang="en-US" smtClean="0">
                <a:latin typeface="Helvetica" pitchFamily="26" charset="0"/>
              </a:rPr>
              <a:t>Search with sequential search</a:t>
            </a:r>
          </a:p>
          <a:p>
            <a:pPr>
              <a:lnSpc>
                <a:spcPct val="30000"/>
              </a:lnSpc>
              <a:buFontTx/>
              <a:buNone/>
            </a:pPr>
            <a:endParaRPr lang="en-US" altLang="en-US" smtClean="0">
              <a:latin typeface="Helvetica" pitchFamily="2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u="sng" smtClean="0">
                <a:latin typeface="Helvetica" pitchFamily="26" charset="0"/>
              </a:rPr>
              <a:t>Index file</a:t>
            </a:r>
            <a:r>
              <a:rPr lang="en-US" altLang="en-US" smtClean="0">
                <a:latin typeface="Helvetica" pitchFamily="26" charset="0"/>
              </a:rPr>
              <a:t>: Organized, stores pointers to actual records.</a:t>
            </a:r>
          </a:p>
          <a:p>
            <a:pPr lvl="1">
              <a:lnSpc>
                <a:spcPct val="80000"/>
              </a:lnSpc>
            </a:pPr>
            <a:r>
              <a:rPr lang="en-US" altLang="en-US" smtClean="0">
                <a:latin typeface="Helvetica" pitchFamily="26" charset="0"/>
              </a:rPr>
              <a:t>Could be organized with a tree or other data structure.</a:t>
            </a:r>
          </a:p>
          <a:p>
            <a:pPr>
              <a:lnSpc>
                <a:spcPct val="40000"/>
              </a:lnSpc>
              <a:buFontTx/>
              <a:buNone/>
            </a:pPr>
            <a:endParaRPr lang="en-US" altLang="en-US" smtClean="0">
              <a:latin typeface="Helvetica" pitchFamily="2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0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53CA7982-01A9-4B73-8112-AE83FB8BF896}" type="slidenum">
              <a:rPr lang="en-US" altLang="en-US" sz="1400" smtClean="0">
                <a:solidFill>
                  <a:srgbClr val="FFFFFF"/>
                </a:solidFill>
              </a:rPr>
              <a:pPr eaLnBrk="1" hangingPunct="1">
                <a:defRPr/>
              </a:pPr>
              <a:t>3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sp>
        <p:nvSpPr>
          <p:cNvPr id="1894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r>
              <a:rPr lang="en-US" altLang="en-US" smtClean="0">
                <a:latin typeface="Helvetica" pitchFamily="26" charset="0"/>
              </a:rPr>
              <a:t>Keys and Indexing</a:t>
            </a:r>
          </a:p>
        </p:txBody>
      </p:sp>
      <p:sp>
        <p:nvSpPr>
          <p:cNvPr id="189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4572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u="sng" smtClean="0">
                <a:latin typeface="Helvetica" pitchFamily="26" charset="0"/>
              </a:rPr>
              <a:t>Primary Key</a:t>
            </a:r>
            <a:r>
              <a:rPr lang="en-US" altLang="en-US" smtClean="0">
                <a:latin typeface="Helvetica" pitchFamily="26" charset="0"/>
              </a:rPr>
              <a:t>: A unique identifier for records.  May be inconvenient for search.</a:t>
            </a:r>
          </a:p>
          <a:p>
            <a:pPr>
              <a:lnSpc>
                <a:spcPct val="40000"/>
              </a:lnSpc>
              <a:buFontTx/>
              <a:buNone/>
            </a:pPr>
            <a:endParaRPr lang="en-US" altLang="en-US" smtClean="0">
              <a:latin typeface="Helvetica" pitchFamily="2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u="sng" smtClean="0">
                <a:latin typeface="Helvetica" pitchFamily="26" charset="0"/>
              </a:rPr>
              <a:t>Secondary Key</a:t>
            </a:r>
            <a:r>
              <a:rPr lang="en-US" altLang="en-US" smtClean="0">
                <a:latin typeface="Helvetica" pitchFamily="26" charset="0"/>
              </a:rPr>
              <a:t>: An alternate search key, often not unique for each record.  Often used for search key.</a:t>
            </a:r>
            <a:endParaRPr lang="en-US" altLang="en-US" smtClean="0">
              <a:latin typeface="Helvetica" pitchFamily="26" charset="0"/>
              <a:sym typeface="Symbol" pitchFamily="26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19282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D9B817D1-7518-49FE-92A8-AA910F268D23}" type="slidenum">
              <a:rPr lang="en-US" altLang="en-US" sz="1400" smtClean="0">
                <a:solidFill>
                  <a:srgbClr val="FFFFFF"/>
                </a:solidFill>
              </a:rPr>
              <a:pPr eaLnBrk="1" hangingPunct="1">
                <a:defRPr/>
              </a:pPr>
              <a:t>4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sp>
        <p:nvSpPr>
          <p:cNvPr id="1904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6425" cy="914400"/>
          </a:xfrm>
        </p:spPr>
        <p:txBody>
          <a:bodyPr/>
          <a:lstStyle/>
          <a:p>
            <a:r>
              <a:rPr lang="en-US" altLang="en-US" smtClean="0">
                <a:latin typeface="Helvetica" pitchFamily="26" charset="0"/>
              </a:rPr>
              <a:t>Linear Indexing (1)</a:t>
            </a:r>
          </a:p>
        </p:txBody>
      </p:sp>
      <p:sp>
        <p:nvSpPr>
          <p:cNvPr id="190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6425" cy="4572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u="sng" smtClean="0">
                <a:latin typeface="Helvetica" pitchFamily="26" charset="0"/>
              </a:rPr>
              <a:t>Linear index</a:t>
            </a:r>
            <a:r>
              <a:rPr lang="en-US" altLang="en-US" smtClean="0">
                <a:latin typeface="Helvetica" pitchFamily="26" charset="0"/>
              </a:rPr>
              <a:t>: Index file organized as a simple sequence of key/record pointer pairs with key values are in sorted order.</a:t>
            </a:r>
          </a:p>
          <a:p>
            <a:pPr>
              <a:lnSpc>
                <a:spcPct val="10000"/>
              </a:lnSpc>
              <a:buFontTx/>
              <a:buNone/>
            </a:pPr>
            <a:endParaRPr lang="en-US" altLang="en-US" smtClean="0">
              <a:latin typeface="Helvetica" pitchFamily="2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Helvetica" pitchFamily="26" charset="0"/>
              </a:rPr>
              <a:t>Linear indexing is good for searching variable-length records.</a:t>
            </a:r>
          </a:p>
          <a:p>
            <a:pPr>
              <a:lnSpc>
                <a:spcPct val="10000"/>
              </a:lnSpc>
              <a:buFontTx/>
              <a:buNone/>
            </a:pPr>
            <a:endParaRPr lang="en-US" altLang="en-US" smtClean="0">
              <a:latin typeface="Helvetica" pitchFamily="26" charset="0"/>
            </a:endParaRPr>
          </a:p>
        </p:txBody>
      </p:sp>
      <p:pic>
        <p:nvPicPr>
          <p:cNvPr id="190469" name="Picture 4" descr="LinV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3" t="2968" r="4712" b="4453"/>
          <a:stretch>
            <a:fillRect/>
          </a:stretch>
        </p:blipFill>
        <p:spPr bwMode="auto">
          <a:xfrm>
            <a:off x="762000" y="3657600"/>
            <a:ext cx="7772400" cy="243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0410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5C6CF3F5-8F0C-4DDF-8EC0-018060EFD376}" type="slidenum">
              <a:rPr lang="en-US" altLang="en-US" sz="1400" smtClean="0">
                <a:solidFill>
                  <a:srgbClr val="FFFFFF"/>
                </a:solidFill>
              </a:rPr>
              <a:pPr eaLnBrk="1" hangingPunct="1">
                <a:defRPr/>
              </a:pPr>
              <a:t>5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sp>
        <p:nvSpPr>
          <p:cNvPr id="1914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65125"/>
            <a:ext cx="8226425" cy="914400"/>
          </a:xfrm>
        </p:spPr>
        <p:txBody>
          <a:bodyPr/>
          <a:lstStyle/>
          <a:p>
            <a:r>
              <a:rPr lang="en-US" altLang="en-US" smtClean="0">
                <a:latin typeface="Helvetica" pitchFamily="26" charset="0"/>
              </a:rPr>
              <a:t>Linear Indexing (2)</a:t>
            </a:r>
          </a:p>
        </p:txBody>
      </p:sp>
      <p:sp>
        <p:nvSpPr>
          <p:cNvPr id="191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8226425" cy="4572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Helvetica" pitchFamily="26" charset="0"/>
              </a:rPr>
              <a:t>If the index is too large to fit in main memory, a second-level index might be used.</a:t>
            </a:r>
          </a:p>
        </p:txBody>
      </p:sp>
      <p:pic>
        <p:nvPicPr>
          <p:cNvPr id="191493" name="Picture 4" descr="LinInde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" r="4550" b="5345"/>
          <a:stretch>
            <a:fillRect/>
          </a:stretch>
        </p:blipFill>
        <p:spPr bwMode="auto">
          <a:xfrm>
            <a:off x="457200" y="3048000"/>
            <a:ext cx="8229600" cy="211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692301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Microsoft Office PowerPoint</Application>
  <PresentationFormat>On-screen Show (4:3)</PresentationFormat>
  <Paragraphs>34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Indexing</vt:lpstr>
      <vt:lpstr>Files and Indexing</vt:lpstr>
      <vt:lpstr>Keys and Indexing</vt:lpstr>
      <vt:lpstr>Linear Indexing (1)</vt:lpstr>
      <vt:lpstr>Linear Indexing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Indexing</dc:title>
  <dc:creator>Cliff</dc:creator>
  <cp:lastModifiedBy>Cliff</cp:lastModifiedBy>
  <cp:revision>1</cp:revision>
  <dcterms:created xsi:type="dcterms:W3CDTF">2013-12-02T20:33:25Z</dcterms:created>
  <dcterms:modified xsi:type="dcterms:W3CDTF">2013-12-02T20:33:56Z</dcterms:modified>
</cp:coreProperties>
</file>