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0" autoAdjust="0"/>
  </p:normalViewPr>
  <p:slideViewPr>
    <p:cSldViewPr>
      <p:cViewPr varScale="1">
        <p:scale>
          <a:sx n="71" d="100"/>
          <a:sy n="71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7E16E-CEDE-4B65-A406-99837C016C15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1185E-C356-492B-A764-7EE5F9C59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9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8973E0-0DA2-4B9C-8C5F-3B5BBE98A56C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B78723-4118-4C96-BC18-87583AD509CC}" type="slidenum">
              <a:rPr lang="en-US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How much speedup?  10 times.  More important: How much increase in problem size for same time expended?  That depends on the growth rate.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n</a:t>
            </a:r>
            <a:r>
              <a:rPr lang="en-US" smtClean="0"/>
              <a:t>: Size of input that can be processed in one hour (10,000 steps).</a:t>
            </a:r>
          </a:p>
          <a:p>
            <a:pPr eaLnBrk="1" hangingPunct="1"/>
            <a:r>
              <a:rPr lang="en-US" i="1" smtClean="0"/>
              <a:t>n</a:t>
            </a:r>
            <a:r>
              <a:rPr lang="en-US" smtClean="0"/>
              <a:t>’: Size of input that can be processed in one our on the new machine (100,000 steps).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Note: for 2</a:t>
            </a:r>
            <a:r>
              <a:rPr lang="en-US" baseline="30000" smtClean="0"/>
              <a:t>n</a:t>
            </a:r>
            <a:r>
              <a:rPr lang="en-US" smtClean="0"/>
              <a:t>, if n = 1000, then </a:t>
            </a:r>
            <a:r>
              <a:rPr lang="en-US" i="1" smtClean="0"/>
              <a:t>n</a:t>
            </a:r>
            <a:r>
              <a:rPr lang="en-US" smtClean="0"/>
              <a:t>’ would be 1003.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48B9B9-BB37-4EB4-81A6-386AC3322126}" type="slidenum">
              <a:rPr lang="en-US" sz="1200">
                <a:solidFill>
                  <a:prstClr val="black"/>
                </a:solidFill>
              </a:rPr>
              <a:pPr eaLnBrk="1" hangingPunct="1"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Must pick one of [best, average, worst] to complete the statement.  Big-oh notation applies to some set of bounds.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BD48E9-56F3-4FAD-968D-34CC4CE40280}" type="slidenum">
              <a:rPr lang="en-US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It provides more information in this example to say O(</a:t>
            </a:r>
            <a:r>
              <a:rPr lang="en-US" i="1" smtClean="0"/>
              <a:t>n</a:t>
            </a:r>
            <a:r>
              <a:rPr lang="en-US" baseline="30000" smtClean="0"/>
              <a:t>2</a:t>
            </a:r>
            <a:r>
              <a:rPr lang="en-US" smtClean="0"/>
              <a:t>) than O(</a:t>
            </a:r>
            <a:r>
              <a:rPr lang="en-US" i="1" smtClean="0"/>
              <a:t>n</a:t>
            </a:r>
            <a:r>
              <a:rPr lang="en-US" baseline="30000" smtClean="0"/>
              <a:t>3</a:t>
            </a:r>
            <a:r>
              <a:rPr lang="en-US" smtClean="0"/>
              <a:t>).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104702-1C5E-40EB-B565-BFC72B34BF64}" type="slidenum">
              <a:rPr lang="en-US" sz="1200">
                <a:solidFill>
                  <a:prstClr val="black"/>
                </a:solidFill>
              </a:rPr>
              <a:pPr eaLnBrk="1" hangingPunct="1"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We are doing average case.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c</a:t>
            </a:r>
            <a:r>
              <a:rPr lang="en-US" baseline="-25000" smtClean="0"/>
              <a:t>s</a:t>
            </a:r>
            <a:r>
              <a:rPr lang="en-US" smtClean="0"/>
              <a:t> is a constant.  The actual value is irrelevant.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959F57-E73A-4E2D-93BA-14735F0C6FDF}" type="slidenum">
              <a:rPr lang="en-US" sz="1200">
                <a:solidFill>
                  <a:prstClr val="black"/>
                </a:solidFill>
              </a:rPr>
              <a:pPr eaLnBrk="1" hangingPunct="1"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5C722-94A2-4A2A-8997-95EE60E39BCB}" type="slidenum">
              <a:rPr lang="en-US" sz="1200">
                <a:solidFill>
                  <a:prstClr val="black"/>
                </a:solidFill>
              </a:rPr>
              <a:pPr eaLnBrk="1" hangingPunct="1"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7A035D-0059-4EF3-A166-38AA154BE9D0}" type="slidenum">
              <a:rPr lang="en-US" sz="1200">
                <a:solidFill>
                  <a:prstClr val="black"/>
                </a:solidFill>
              </a:rPr>
              <a:pPr eaLnBrk="1" hangingPunct="1"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238A16-3F76-4901-99EC-BABE80450D93}" type="slidenum">
              <a:rPr lang="en-US" sz="1200">
                <a:solidFill>
                  <a:prstClr val="black"/>
                </a:solidFill>
              </a:rPr>
              <a:pPr eaLnBrk="1" hangingPunct="1"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A29273-295F-4A75-BC44-26A74C4FAC67}" type="slidenum">
              <a:rPr lang="en-US" sz="1200">
                <a:solidFill>
                  <a:prstClr val="black"/>
                </a:solidFill>
              </a:rPr>
              <a:pPr eaLnBrk="1" hangingPunct="1"/>
              <a:t>18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For polynomial equations on T(n), we always have </a:t>
            </a:r>
            <a:r>
              <a:rPr lang="en-US" smtClean="0">
                <a:sym typeface="Symbol" pitchFamily="26" charset="2"/>
              </a:rPr>
              <a:t>.  There is no uncertainty, since once we have the equation, we have a “complete” analysis.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B7005B-7B06-485F-AC23-947D2A0A3AEF}" type="slidenum">
              <a:rPr lang="en-US" sz="1200">
                <a:solidFill>
                  <a:prstClr val="black"/>
                </a:solidFill>
              </a:rPr>
              <a:pPr eaLnBrk="1" hangingPunct="1"/>
              <a:t>19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6D859A-A7DA-4676-A451-9761833E690D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DF4E02-5DFC-44F1-B052-3ED45BF14818}" type="slidenum">
              <a:rPr lang="en-US" sz="1200">
                <a:solidFill>
                  <a:prstClr val="black"/>
                </a:solidFill>
              </a:rPr>
              <a:pPr eaLnBrk="1" hangingPunct="1"/>
              <a:t>20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1. Chaining</a:t>
            </a:r>
          </a:p>
          <a:p>
            <a:pPr eaLnBrk="1" hangingPunct="1"/>
            <a:r>
              <a:rPr lang="en-US" smtClean="0"/>
              <a:t>2. Ignore constants</a:t>
            </a:r>
          </a:p>
          <a:p>
            <a:pPr eaLnBrk="1" hangingPunct="1"/>
            <a:r>
              <a:rPr lang="en-US" smtClean="0"/>
              <a:t>3. Drop low order terms</a:t>
            </a:r>
          </a:p>
          <a:p>
            <a:pPr eaLnBrk="1" hangingPunct="1"/>
            <a:r>
              <a:rPr lang="en-US" smtClean="0"/>
              <a:t>4. Useful for analyzing loops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1E8602-5CA4-4CE7-A8A4-312FC6578137}" type="slidenum">
              <a:rPr lang="en-US" sz="1200">
                <a:solidFill>
                  <a:prstClr val="black"/>
                </a:solidFill>
              </a:rPr>
              <a:pPr eaLnBrk="1" hangingPunct="1"/>
              <a:t>21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233" indent="-216233"/>
            <a:r>
              <a:rPr lang="en-US" smtClean="0"/>
              <a:t>Asymptotic analysis is defined for equations.  We need to convert programs to equations to analyze them.</a:t>
            </a:r>
          </a:p>
          <a:p>
            <a:pPr marL="216233" indent="-216233"/>
            <a:endParaRPr lang="en-US" smtClean="0"/>
          </a:p>
          <a:p>
            <a:pPr marL="216233" indent="-216233">
              <a:buFontTx/>
              <a:buAutoNum type="arabicPeriod"/>
            </a:pPr>
            <a:r>
              <a:rPr lang="en-US" smtClean="0"/>
              <a:t>The traditional notation is </a:t>
            </a:r>
            <a:r>
              <a:rPr lang="en-US" smtClean="0">
                <a:sym typeface="Symbol" pitchFamily="26" charset="2"/>
              </a:rPr>
              <a:t>(1), not (</a:t>
            </a:r>
            <a:r>
              <a:rPr lang="en-US" i="1" smtClean="0">
                <a:sym typeface="Symbol" pitchFamily="26" charset="2"/>
              </a:rPr>
              <a:t>c</a:t>
            </a:r>
            <a:r>
              <a:rPr lang="en-US" smtClean="0">
                <a:sym typeface="Symbol" pitchFamily="26" charset="2"/>
              </a:rPr>
              <a:t>).</a:t>
            </a:r>
          </a:p>
          <a:p>
            <a:pPr marL="216233" indent="-216233">
              <a:buFontTx/>
              <a:buAutoNum type="arabicPeriod"/>
            </a:pPr>
            <a:r>
              <a:rPr lang="en-US" smtClean="0">
                <a:sym typeface="Symbol" pitchFamily="26" charset="2"/>
              </a:rPr>
              <a:t>(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smtClean="0">
                <a:sym typeface="Symbol" pitchFamily="26" charset="2"/>
              </a:rPr>
              <a:t>) even though the value of sum is 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baseline="30000" smtClean="0">
                <a:sym typeface="Symbol" pitchFamily="26" charset="2"/>
              </a:rPr>
              <a:t>2</a:t>
            </a:r>
            <a:r>
              <a:rPr lang="en-US" smtClean="0">
                <a:sym typeface="Symbol" pitchFamily="26" charset="2"/>
              </a:rPr>
              <a:t>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8E7597-E42D-4321-B174-88A33C47F5E7}" type="slidenum">
              <a:rPr lang="en-US" sz="1200">
                <a:solidFill>
                  <a:prstClr val="black"/>
                </a:solidFill>
              </a:rPr>
              <a:pPr eaLnBrk="1" hangingPunct="1"/>
              <a:t>22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233" indent="-216233"/>
            <a:r>
              <a:rPr lang="en-US" smtClean="0">
                <a:sym typeface="Symbol" pitchFamily="26" charset="2"/>
              </a:rPr>
              <a:t>First statement is (1).  Double for loop is </a:t>
            </a:r>
            <a:r>
              <a:rPr lang="en-US" i="1" smtClean="0">
                <a:sym typeface="Symbol" pitchFamily="26" charset="2"/>
              </a:rPr>
              <a:t>i</a:t>
            </a:r>
            <a:r>
              <a:rPr lang="en-US" smtClean="0">
                <a:sym typeface="Symbol" pitchFamily="26" charset="2"/>
              </a:rPr>
              <a:t> = (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baseline="30000" smtClean="0">
                <a:sym typeface="Symbol" pitchFamily="26" charset="2"/>
              </a:rPr>
              <a:t>2</a:t>
            </a:r>
            <a:r>
              <a:rPr lang="en-US" smtClean="0">
                <a:sym typeface="Symbol" pitchFamily="26" charset="2"/>
              </a:rPr>
              <a:t>).  Final for loop is (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smtClean="0">
                <a:sym typeface="Symbol" pitchFamily="26" charset="2"/>
              </a:rPr>
              <a:t>).  Result: (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baseline="30000" smtClean="0">
                <a:sym typeface="Symbol" pitchFamily="26" charset="2"/>
              </a:rPr>
              <a:t>2</a:t>
            </a:r>
            <a:r>
              <a:rPr lang="en-US" smtClean="0">
                <a:sym typeface="Symbol" pitchFamily="26" charset="2"/>
              </a:rPr>
              <a:t>).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C8D5EF-21A9-4E91-9200-A6BD78F9F1F0}" type="slidenum">
              <a:rPr lang="en-US" sz="1200">
                <a:solidFill>
                  <a:prstClr val="black"/>
                </a:solidFill>
              </a:rPr>
              <a:pPr eaLnBrk="1" hangingPunct="1"/>
              <a:t>23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233" indent="-216233"/>
            <a:r>
              <a:rPr lang="en-US" smtClean="0">
                <a:sym typeface="Symbol" pitchFamily="26" charset="2"/>
              </a:rPr>
              <a:t>The only difference is j&lt;=n vs. j&lt;= i. First loop, sum is 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baseline="30000" smtClean="0">
                <a:sym typeface="Symbol" pitchFamily="26" charset="2"/>
              </a:rPr>
              <a:t>2</a:t>
            </a:r>
            <a:r>
              <a:rPr lang="en-US" smtClean="0">
                <a:sym typeface="Symbol" pitchFamily="26" charset="2"/>
              </a:rPr>
              <a:t>.  Second loop, sum is (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smtClean="0">
                <a:sym typeface="Symbol" pitchFamily="26" charset="2"/>
              </a:rPr>
              <a:t>+1)(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smtClean="0">
                <a:sym typeface="Symbol" pitchFamily="26" charset="2"/>
              </a:rPr>
              <a:t>)/2.  Both are (</a:t>
            </a:r>
            <a:r>
              <a:rPr lang="en-US" i="1" smtClean="0">
                <a:sym typeface="Symbol" pitchFamily="26" charset="2"/>
              </a:rPr>
              <a:t>n</a:t>
            </a:r>
            <a:r>
              <a:rPr lang="en-US" baseline="30000" smtClean="0">
                <a:sym typeface="Symbol" pitchFamily="26" charset="2"/>
              </a:rPr>
              <a:t>2</a:t>
            </a:r>
            <a:r>
              <a:rPr lang="en-US" smtClean="0">
                <a:sym typeface="Symbol" pitchFamily="26" charset="2"/>
              </a:rPr>
              <a:t>).</a:t>
            </a:r>
          </a:p>
          <a:p>
            <a:pPr marL="216233" indent="-216233"/>
            <a:endParaRPr lang="en-US" smtClean="0">
              <a:sym typeface="Symbol" pitchFamily="26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02A093-9044-43C4-BA2D-75DDFADEA7AD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30B559-8196-4EF7-90E5-A69B0185918E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Empirical comparison is difficult to do “fairly” and is time consuming.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Critical resources: Time.  Space (disk, RAM). Programmers effort.  Ease of use (user’s effort).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Factors affecting running time: Machine load.  OS.  Compiler.  Problem size.  Specific input values for given problem size.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CB18E2-4767-4EB3-8AEC-C2A5EA619F00}" type="slidenum">
              <a:rPr lang="en-US" sz="1200">
                <a:solidFill>
                  <a:prstClr val="black"/>
                </a:solidFill>
              </a:rPr>
              <a:pPr eaLnBrk="1" hangingPunct="1"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As </a:t>
            </a:r>
            <a:r>
              <a:rPr lang="en-US" i="1" smtClean="0"/>
              <a:t>n</a:t>
            </a:r>
            <a:r>
              <a:rPr lang="en-US" smtClean="0"/>
              <a:t> grows, how does </a:t>
            </a:r>
            <a:r>
              <a:rPr lang="en-US" b="1" smtClean="0"/>
              <a:t>T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 grow?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Cost: </a:t>
            </a:r>
            <a:r>
              <a:rPr lang="en-US" b="1" smtClean="0"/>
              <a:t>T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 = </a:t>
            </a:r>
            <a:r>
              <a:rPr lang="en-US" i="1" smtClean="0"/>
              <a:t>c</a:t>
            </a:r>
            <a:r>
              <a:rPr lang="en-US" baseline="-25000" smtClean="0"/>
              <a:t>1</a:t>
            </a:r>
            <a:r>
              <a:rPr lang="en-US" i="1" smtClean="0"/>
              <a:t>n</a:t>
            </a:r>
            <a:r>
              <a:rPr lang="en-US" smtClean="0"/>
              <a:t> + </a:t>
            </a:r>
            <a:r>
              <a:rPr lang="en-US" i="1" smtClean="0"/>
              <a:t>c</a:t>
            </a:r>
            <a:r>
              <a:rPr lang="en-US" baseline="-25000" smtClean="0"/>
              <a:t>2</a:t>
            </a:r>
            <a:r>
              <a:rPr lang="en-US" smtClean="0"/>
              <a:t> steps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5BC6E2-F1A2-4960-88A7-3E550B5F1AE8}" type="slidenum">
              <a:rPr lang="en-US" sz="1200">
                <a:solidFill>
                  <a:prstClr val="black"/>
                </a:solidFill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Example 2: Constant cost.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 3: Cost: </a:t>
            </a:r>
            <a:r>
              <a:rPr lang="en-US" b="1" smtClean="0"/>
              <a:t>T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smtClean="0"/>
              <a:t>) = </a:t>
            </a:r>
            <a:r>
              <a:rPr lang="en-US" i="1" smtClean="0"/>
              <a:t>c</a:t>
            </a:r>
            <a:r>
              <a:rPr lang="en-US" baseline="-25000" smtClean="0"/>
              <a:t>1</a:t>
            </a:r>
            <a:r>
              <a:rPr lang="en-US" i="1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+ </a:t>
            </a:r>
            <a:r>
              <a:rPr lang="en-US" i="1" smtClean="0"/>
              <a:t>c</a:t>
            </a:r>
            <a:r>
              <a:rPr lang="en-US" baseline="30000" smtClean="0"/>
              <a:t>2</a:t>
            </a:r>
            <a:r>
              <a:rPr lang="en-US" smtClean="0"/>
              <a:t>.  Roughly </a:t>
            </a:r>
            <a:r>
              <a:rPr lang="en-US" i="1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steps, with sum being </a:t>
            </a:r>
            <a:r>
              <a:rPr lang="en-US" i="1" smtClean="0"/>
              <a:t>n</a:t>
            </a:r>
            <a:r>
              <a:rPr lang="en-US" baseline="30000" smtClean="0"/>
              <a:t>2</a:t>
            </a:r>
            <a:r>
              <a:rPr lang="en-US" smtClean="0"/>
              <a:t> at the end.  Ignore various overhead such as loop counter increments.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628789-1C57-4945-9233-37FFCAEC227E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lower graph corresponds to the box within the dashed lines in the lower left corner of the upper graph.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A10BA60-9E54-4E4C-92DD-41831E6F9971}" type="slidenum">
              <a:rPr lang="en-US" sz="1200">
                <a:solidFill>
                  <a:prstClr val="black"/>
                </a:solidFill>
              </a:rPr>
              <a:pPr eaLnBrk="1" hangingPunct="1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Best: Find at first position.  Cost is 1 compare.</a:t>
            </a:r>
          </a:p>
          <a:p>
            <a:pPr eaLnBrk="1" hangingPunct="1"/>
            <a:r>
              <a:rPr lang="en-US" smtClean="0"/>
              <a:t>Worst: Find at last position.  Cost is </a:t>
            </a:r>
            <a:r>
              <a:rPr lang="en-US" i="1" smtClean="0"/>
              <a:t>n</a:t>
            </a:r>
            <a:r>
              <a:rPr lang="en-US" smtClean="0"/>
              <a:t> compares.</a:t>
            </a:r>
          </a:p>
          <a:p>
            <a:pPr eaLnBrk="1" hangingPunct="1"/>
            <a:r>
              <a:rPr lang="en-US" smtClean="0"/>
              <a:t>Average: (</a:t>
            </a:r>
            <a:r>
              <a:rPr lang="en-US" i="1" smtClean="0"/>
              <a:t>n</a:t>
            </a:r>
            <a:r>
              <a:rPr lang="en-US" smtClean="0"/>
              <a:t>+1)/2 compares IF we assume the element with value </a:t>
            </a:r>
            <a:r>
              <a:rPr lang="en-US" i="1" smtClean="0"/>
              <a:t>K</a:t>
            </a:r>
            <a:r>
              <a:rPr lang="en-US" smtClean="0"/>
              <a:t> is equally likely to be in any position in the array.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B0081E-C617-46C6-8060-4002D1426D6E}" type="slidenum">
              <a:rPr lang="en-US" sz="1200">
                <a:solidFill>
                  <a:prstClr val="black"/>
                </a:solidFill>
              </a:rPr>
              <a:pPr eaLnBrk="1" hangingPunct="1"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Average time analysis requires knowledge of distributions.  For example, the assumption of distribution used for average case in the last example.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Worst-case time is important for real-time algorithms.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1555-05BC-4736-A7D0-555D17A1ABD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2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2116E-1727-45F3-A5E0-287556A88E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3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0BD0-8344-4EC0-BD1A-15BB6E03EF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20A4-50BE-43FF-9367-54357FAC46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AE59-E48D-4E2B-9683-7F422D4B49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825A-A55E-4B7E-A32A-BD41143399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7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A33BF-1B63-44EA-89CA-4497A32A5F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AEFAA-D4E8-40C9-A3D2-C10352A7FE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0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B592D-E711-465E-BDB4-F4ACB23C1D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9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5C792-4633-4E79-A023-803E643058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2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FE804-8E53-4AD4-B47A-49DAD67593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0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31580-58DC-4242-A0D2-B5CED8B0F2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2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142B-67F9-4C21-B3B7-90ABFF2681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2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6DFEC8-65AF-4460-9EAA-BB0A9AC16FC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519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Coursenotes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Helvetica" pitchFamily="26" charset="0"/>
              </a:rPr>
              <a:t>CS3114: Data Structures and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Helvetica" pitchFamily="26" charset="0"/>
              </a:rPr>
              <a:t>Algorithms</a:t>
            </a:r>
            <a:endParaRPr lang="en-US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Clifford A. Shaffer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Department of Computer Science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Virginia Tech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Copyright © 2008-2013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200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4A5BD9-1A13-49FE-A280-A71992967AA2}" type="slidenum">
              <a:rPr lang="en-US" sz="1400" smtClean="0">
                <a:solidFill>
                  <a:srgbClr val="FFFFFF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642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pitchFamily="26" charset="0"/>
              </a:rPr>
              <a:t>Faster Computer or Algorithm?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Helvetica" pitchFamily="26" charset="0"/>
              </a:rPr>
              <a:t>Suppose we buy a computer 10 times faster.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Helvetica" pitchFamily="26" charset="0"/>
              </a:rPr>
              <a:t>n</a:t>
            </a:r>
            <a:r>
              <a:rPr lang="en-US" sz="2800" dirty="0" smtClean="0">
                <a:latin typeface="Helvetica" pitchFamily="26" charset="0"/>
              </a:rPr>
              <a:t>: size of input that can be processed in one second on old computer (in 1000 computational units)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i="1" dirty="0" smtClean="0">
                <a:latin typeface="Helvetica" pitchFamily="26" charset="0"/>
              </a:rPr>
              <a:t>n’</a:t>
            </a:r>
            <a:r>
              <a:rPr lang="en-US" sz="2800" dirty="0" smtClean="0">
                <a:latin typeface="Helvetica" pitchFamily="26" charset="0"/>
              </a:rPr>
              <a:t>: size of input that can be processed in one second on new computer (in 10,000 computational units)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Helvetica" pitchFamily="26" charset="0"/>
            </a:endParaRPr>
          </a:p>
        </p:txBody>
      </p:sp>
      <p:graphicFrame>
        <p:nvGraphicFramePr>
          <p:cNvPr id="60714" name="Group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02447"/>
              </p:ext>
            </p:extLst>
          </p:nvPr>
        </p:nvGraphicFramePr>
        <p:xfrm>
          <a:off x="685800" y="4038600"/>
          <a:ext cx="7620000" cy="2073276"/>
        </p:xfrm>
        <a:graphic>
          <a:graphicData uri="http://schemas.openxmlformats.org/drawingml/2006/table">
            <a:tbl>
              <a:tblPr/>
              <a:tblGrid>
                <a:gridCol w="1474788"/>
                <a:gridCol w="1065212"/>
                <a:gridCol w="1311275"/>
                <a:gridCol w="2549525"/>
                <a:gridCol w="1219200"/>
              </a:tblGrid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n’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Change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1,000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n’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10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10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n</a:t>
                      </a: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3.16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+ 1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7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CF85C1-0267-4961-A69C-BB628F8D29AD}" type="slidenum">
              <a:rPr lang="en-US" sz="1400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Asymptotic Analysis: Big-oh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Definition: For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a non-negatively valued function,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is in the set O(</a:t>
            </a:r>
            <a:r>
              <a:rPr lang="en-US" i="1" smtClean="0">
                <a:latin typeface="Helvetica" pitchFamily="26" charset="0"/>
              </a:rPr>
              <a:t>f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)) if there exist two positive constants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smtClean="0">
                <a:latin typeface="Helvetica" pitchFamily="26" charset="0"/>
              </a:rPr>
              <a:t> and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-25000" smtClean="0">
                <a:latin typeface="Helvetica" pitchFamily="26" charset="0"/>
              </a:rPr>
              <a:t>0</a:t>
            </a:r>
            <a:r>
              <a:rPr lang="en-US" smtClean="0">
                <a:latin typeface="Helvetica" pitchFamily="26" charset="0"/>
              </a:rPr>
              <a:t> such that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&lt;= </a:t>
            </a:r>
            <a:r>
              <a:rPr lang="en-US" i="1" smtClean="0">
                <a:latin typeface="Helvetica" pitchFamily="26" charset="0"/>
              </a:rPr>
              <a:t>cf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for all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 &gt;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-25000" smtClean="0">
                <a:latin typeface="Helvetica" pitchFamily="26" charset="0"/>
              </a:rPr>
              <a:t>0</a:t>
            </a:r>
            <a:r>
              <a:rPr lang="en-US" smtClean="0">
                <a:latin typeface="Helvetica" pitchFamily="26" charset="0"/>
              </a:rPr>
              <a:t>.</a:t>
            </a:r>
          </a:p>
          <a:p>
            <a:pPr marL="609600" indent="-609600" eaLnBrk="1" hangingPunct="1">
              <a:lnSpc>
                <a:spcPct val="3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Use: The algorithm is in O(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) in [best, average, worst] case.</a:t>
            </a:r>
          </a:p>
          <a:p>
            <a:pPr marL="609600" indent="-609600" eaLnBrk="1" hangingPunct="1">
              <a:lnSpc>
                <a:spcPct val="20000"/>
              </a:lnSpc>
              <a:buFontTx/>
              <a:buNone/>
            </a:pPr>
            <a:endParaRPr lang="en-US" sz="2800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Meaning: For all data sets big enough (i.e., 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&gt;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-25000" smtClean="0">
                <a:latin typeface="Helvetica" pitchFamily="26" charset="0"/>
              </a:rPr>
              <a:t>0</a:t>
            </a:r>
            <a:r>
              <a:rPr lang="en-US" sz="2800" smtClean="0">
                <a:latin typeface="Helvetica" pitchFamily="26" charset="0"/>
              </a:rPr>
              <a:t>), the algorithm always executes in less than </a:t>
            </a:r>
            <a:r>
              <a:rPr lang="en-US" sz="2800" i="1" smtClean="0">
                <a:latin typeface="Helvetica" pitchFamily="26" charset="0"/>
              </a:rPr>
              <a:t>cf</a:t>
            </a:r>
            <a:r>
              <a:rPr lang="en-US" sz="2800" smtClean="0">
                <a:latin typeface="Helvetica" pitchFamily="26" charset="0"/>
              </a:rPr>
              <a:t>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) steps in [best, average, worst] case.</a:t>
            </a:r>
          </a:p>
        </p:txBody>
      </p:sp>
    </p:spTree>
    <p:extLst>
      <p:ext uri="{BB962C8B-B14F-4D97-AF65-F5344CB8AC3E}">
        <p14:creationId xmlns:p14="http://schemas.microsoft.com/office/powerpoint/2010/main" val="7663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C14A17-7C2F-4858-8DD6-F2C283255394}" type="slidenum">
              <a:rPr lang="en-US" sz="1400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Big-oh Notation (cont)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Big-oh notation indicates an upper bound.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Example: If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= 3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 then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is in O(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).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Look for the tightest upper bound: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smtClean="0">
                <a:latin typeface="Helvetica" pitchFamily="26" charset="0"/>
              </a:rPr>
              <a:t>While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= 3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 is in O(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3</a:t>
            </a:r>
            <a:r>
              <a:rPr lang="en-US" smtClean="0">
                <a:latin typeface="Helvetica" pitchFamily="26" charset="0"/>
              </a:rPr>
              <a:t>), we prefer O(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).</a:t>
            </a:r>
            <a:endParaRPr lang="en-US" sz="2800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E2271C-8B54-4622-BEF9-05E2ADCDCA08}" type="slidenum">
              <a:rPr lang="en-US" sz="1400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Big-Oh Examples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ct val="500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Example 1: Finding value </a:t>
            </a:r>
            <a:r>
              <a:rPr lang="en-US" i="1" smtClean="0">
                <a:latin typeface="Helvetica" pitchFamily="26" charset="0"/>
              </a:rPr>
              <a:t>X</a:t>
            </a:r>
            <a:r>
              <a:rPr lang="en-US" smtClean="0">
                <a:latin typeface="Helvetica" pitchFamily="26" charset="0"/>
              </a:rPr>
              <a:t> in an array (average cost).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Then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=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i="1" baseline="-25000" smtClean="0">
                <a:latin typeface="Helvetica" pitchFamily="26" charset="0"/>
              </a:rPr>
              <a:t>s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/2.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For all values of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 &gt; 1,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i="1" baseline="-25000" smtClean="0">
                <a:latin typeface="Helvetica" pitchFamily="26" charset="0"/>
              </a:rPr>
              <a:t>s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/2 &lt;=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i="1" baseline="-25000" smtClean="0">
                <a:latin typeface="Helvetica" pitchFamily="26" charset="0"/>
              </a:rPr>
              <a:t>s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Therefore, the definition is satisfied for </a:t>
            </a:r>
            <a:r>
              <a:rPr lang="en-US" i="1" smtClean="0">
                <a:latin typeface="Helvetica" pitchFamily="26" charset="0"/>
              </a:rPr>
              <a:t>f(n)=n</a:t>
            </a:r>
            <a:r>
              <a:rPr lang="en-US" smtClean="0">
                <a:latin typeface="Helvetica" pitchFamily="26" charset="0"/>
              </a:rPr>
              <a:t>,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-25000" smtClean="0">
                <a:latin typeface="Helvetica" pitchFamily="26" charset="0"/>
              </a:rPr>
              <a:t>0</a:t>
            </a:r>
            <a:r>
              <a:rPr lang="en-US" smtClean="0">
                <a:latin typeface="Helvetica" pitchFamily="26" charset="0"/>
              </a:rPr>
              <a:t> = 1, and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smtClean="0">
                <a:latin typeface="Helvetica" pitchFamily="26" charset="0"/>
              </a:rPr>
              <a:t> =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i="1" baseline="-25000" smtClean="0">
                <a:latin typeface="Helvetica" pitchFamily="26" charset="0"/>
              </a:rPr>
              <a:t>s</a:t>
            </a:r>
            <a:r>
              <a:rPr lang="en-US" smtClean="0">
                <a:latin typeface="Helvetica" pitchFamily="26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Hence,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is in O(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992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521BAD-8BAD-496A-8A49-F7F975D7B2D7}" type="slidenum">
              <a:rPr lang="en-US" sz="1400" smtClean="0">
                <a:solidFill>
                  <a:srgbClr val="FFFFFF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6425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Big-Oh Examples (2)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6425" cy="45704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ct val="50000"/>
              </a:spcAft>
              <a:buFontTx/>
              <a:buNone/>
            </a:pPr>
            <a:r>
              <a:rPr lang="en-US" sz="2800" smtClean="0">
                <a:latin typeface="Helvetica" pitchFamily="26" charset="0"/>
              </a:rPr>
              <a:t>Example 2: Suppose </a:t>
            </a:r>
            <a:r>
              <a:rPr lang="en-US" sz="2800" b="1" smtClean="0">
                <a:latin typeface="Helvetica" pitchFamily="26" charset="0"/>
              </a:rPr>
              <a:t>T</a:t>
            </a:r>
            <a:r>
              <a:rPr lang="en-US" sz="2800" smtClean="0">
                <a:latin typeface="Helvetica" pitchFamily="26" charset="0"/>
              </a:rPr>
              <a:t>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) =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1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 +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2</a:t>
            </a:r>
            <a:r>
              <a:rPr lang="en-US" sz="2800" i="1" smtClean="0">
                <a:latin typeface="Helvetica" pitchFamily="26" charset="0"/>
              </a:rPr>
              <a:t>n, where c</a:t>
            </a:r>
            <a:r>
              <a:rPr lang="en-US" sz="2800" baseline="-25000" smtClean="0">
                <a:latin typeface="Helvetica" pitchFamily="26" charset="0"/>
              </a:rPr>
              <a:t>1</a:t>
            </a:r>
            <a:r>
              <a:rPr lang="en-US" sz="2800" smtClean="0">
                <a:latin typeface="Helvetica" pitchFamily="26" charset="0"/>
              </a:rPr>
              <a:t> and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2 </a:t>
            </a:r>
            <a:r>
              <a:rPr lang="en-US" sz="2800" smtClean="0">
                <a:latin typeface="Helvetica" pitchFamily="26" charset="0"/>
              </a:rPr>
              <a:t>are positive.</a:t>
            </a:r>
          </a:p>
          <a:p>
            <a:pPr marL="609600" indent="-609600" eaLnBrk="1" hangingPunct="1">
              <a:lnSpc>
                <a:spcPct val="90000"/>
              </a:lnSpc>
              <a:spcAft>
                <a:spcPct val="50000"/>
              </a:spcAft>
              <a:buFontTx/>
              <a:buNone/>
            </a:pP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1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 +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2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 &lt;=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1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 +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2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 &lt;= (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1</a:t>
            </a:r>
            <a:r>
              <a:rPr lang="en-US" sz="2800" smtClean="0">
                <a:latin typeface="Helvetica" pitchFamily="26" charset="0"/>
              </a:rPr>
              <a:t> +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)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 for all 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 &gt; 1.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latin typeface="Helvetica" pitchFamily="26" charset="0"/>
              </a:rPr>
              <a:t>Then T</a:t>
            </a:r>
            <a:r>
              <a:rPr lang="en-US" sz="2800" smtClean="0">
                <a:latin typeface="Helvetica" pitchFamily="26" charset="0"/>
              </a:rPr>
              <a:t>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) &lt;= </a:t>
            </a:r>
            <a:r>
              <a:rPr lang="en-US" sz="2800" i="1" smtClean="0">
                <a:latin typeface="Helvetica" pitchFamily="26" charset="0"/>
              </a:rPr>
              <a:t>cn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 whenever 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 &gt; 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-25000" smtClean="0">
                <a:latin typeface="Helvetica" pitchFamily="26" charset="0"/>
              </a:rPr>
              <a:t>0</a:t>
            </a:r>
            <a:r>
              <a:rPr lang="en-US" sz="2800" smtClean="0">
                <a:latin typeface="Helvetica" pitchFamily="26" charset="0"/>
              </a:rPr>
              <a:t>, for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smtClean="0">
                <a:latin typeface="Helvetica" pitchFamily="26" charset="0"/>
              </a:rPr>
              <a:t> =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1</a:t>
            </a:r>
            <a:r>
              <a:rPr lang="en-US" sz="2800" smtClean="0">
                <a:latin typeface="Helvetica" pitchFamily="26" charset="0"/>
              </a:rPr>
              <a:t> +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baseline="-25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 and 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-25000" smtClean="0">
                <a:latin typeface="Helvetica" pitchFamily="26" charset="0"/>
              </a:rPr>
              <a:t>0</a:t>
            </a:r>
            <a:r>
              <a:rPr lang="en-US" sz="2800" smtClean="0">
                <a:latin typeface="Helvetica" pitchFamily="26" charset="0"/>
              </a:rPr>
              <a:t> = 1.</a:t>
            </a:r>
          </a:p>
          <a:p>
            <a:pPr marL="609600" indent="-609600" eaLnBrk="1" hangingPunct="1">
              <a:lnSpc>
                <a:spcPct val="20000"/>
              </a:lnSpc>
              <a:buFontTx/>
              <a:buNone/>
            </a:pPr>
            <a:endParaRPr lang="en-US" sz="2800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Therefore, </a:t>
            </a:r>
            <a:r>
              <a:rPr lang="en-US" sz="2800" b="1" smtClean="0">
                <a:latin typeface="Helvetica" pitchFamily="26" charset="0"/>
              </a:rPr>
              <a:t>T</a:t>
            </a:r>
            <a:r>
              <a:rPr lang="en-US" sz="2800" smtClean="0">
                <a:latin typeface="Helvetica" pitchFamily="26" charset="0"/>
              </a:rPr>
              <a:t>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) is in O(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baseline="30000" smtClean="0">
                <a:latin typeface="Helvetica" pitchFamily="26" charset="0"/>
              </a:rPr>
              <a:t>2</a:t>
            </a:r>
            <a:r>
              <a:rPr lang="en-US" sz="2800" smtClean="0">
                <a:latin typeface="Helvetica" pitchFamily="26" charset="0"/>
              </a:rPr>
              <a:t>) by definition.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endParaRPr lang="en-US" sz="2800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Example 3: </a:t>
            </a:r>
            <a:r>
              <a:rPr lang="en-US" sz="2800" b="1" smtClean="0">
                <a:latin typeface="Helvetica" pitchFamily="26" charset="0"/>
              </a:rPr>
              <a:t>T</a:t>
            </a:r>
            <a:r>
              <a:rPr lang="en-US" sz="2800" smtClean="0">
                <a:latin typeface="Helvetica" pitchFamily="26" charset="0"/>
              </a:rPr>
              <a:t>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) = </a:t>
            </a:r>
            <a:r>
              <a:rPr lang="en-US" sz="2800" i="1" smtClean="0">
                <a:latin typeface="Helvetica" pitchFamily="26" charset="0"/>
              </a:rPr>
              <a:t>c</a:t>
            </a:r>
            <a:r>
              <a:rPr lang="en-US" sz="2800" smtClean="0">
                <a:latin typeface="Helvetica" pitchFamily="26" charset="0"/>
              </a:rPr>
              <a:t>.  Then </a:t>
            </a:r>
            <a:r>
              <a:rPr lang="en-US" sz="2800" b="1" smtClean="0">
                <a:latin typeface="Helvetica" pitchFamily="26" charset="0"/>
              </a:rPr>
              <a:t>T</a:t>
            </a:r>
            <a:r>
              <a:rPr lang="en-US" sz="2800" smtClean="0">
                <a:latin typeface="Helvetica" pitchFamily="26" charset="0"/>
              </a:rPr>
              <a:t>(</a:t>
            </a:r>
            <a:r>
              <a:rPr lang="en-US" sz="2800" i="1" smtClean="0">
                <a:latin typeface="Helvetica" pitchFamily="26" charset="0"/>
              </a:rPr>
              <a:t>n</a:t>
            </a:r>
            <a:r>
              <a:rPr lang="en-US" sz="2800" smtClean="0">
                <a:latin typeface="Helvetica" pitchFamily="26" charset="0"/>
              </a:rPr>
              <a:t>) is in O(1).</a:t>
            </a:r>
          </a:p>
        </p:txBody>
      </p:sp>
    </p:spTree>
    <p:extLst>
      <p:ext uri="{BB962C8B-B14F-4D97-AF65-F5344CB8AC3E}">
        <p14:creationId xmlns:p14="http://schemas.microsoft.com/office/powerpoint/2010/main" val="42226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95BFFD-0CB0-43E3-ADB3-B68F6D842467}" type="slidenum">
              <a:rPr lang="en-US" sz="1400" smtClean="0">
                <a:solidFill>
                  <a:srgbClr val="FFFFFF"/>
                </a:solidFill>
              </a:rPr>
              <a:pPr eaLnBrk="1" hangingPunct="1"/>
              <a:t>15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A Common Misunderstanding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“The best case for my algorithm is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=1 because that is the fastest.”  WRONG!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Big-oh refers to a </a:t>
            </a:r>
            <a:r>
              <a:rPr lang="en-US" u="sng" smtClean="0">
                <a:latin typeface="Helvetica" pitchFamily="26" charset="0"/>
              </a:rPr>
              <a:t>growth rate</a:t>
            </a:r>
            <a:r>
              <a:rPr lang="en-US" smtClean="0">
                <a:latin typeface="Helvetica" pitchFamily="26" charset="0"/>
              </a:rPr>
              <a:t> as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 grows to 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.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Best case is defined for the input of size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that is cheapest among all inputs of size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.</a:t>
            </a:r>
            <a:endParaRPr lang="en-US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CCD9E7-124E-437D-9B93-E517BB48E2C0}" type="slidenum">
              <a:rPr lang="en-US" sz="1400" smtClean="0">
                <a:solidFill>
                  <a:srgbClr val="FFFFFF"/>
                </a:solidFill>
              </a:rPr>
              <a:pPr eaLnBrk="1" hangingPunct="1"/>
              <a:t>16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Big-Omega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Definition: For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a non-negatively valued function,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is in the set 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(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if there exist two positive constants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c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and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0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such that </a:t>
            </a:r>
            <a:r>
              <a:rPr lang="en-US" b="1" smtClean="0">
                <a:latin typeface="Helvetica" pitchFamily="26" charset="0"/>
                <a:sym typeface="Symbol" pitchFamily="26" charset="2"/>
              </a:rPr>
              <a:t>T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&gt;=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cg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for all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&gt;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0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.</a:t>
            </a:r>
          </a:p>
          <a:p>
            <a:pPr marL="609600" indent="-609600" eaLnBrk="1" hangingPunct="1">
              <a:lnSpc>
                <a:spcPct val="6000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Meaning: For all data sets big enough (i.e., 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&gt;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0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), the algorithm always requires more than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cg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steps.</a:t>
            </a:r>
          </a:p>
          <a:p>
            <a:pPr marL="609600" indent="-609600" eaLnBrk="1" hangingPunct="1">
              <a:lnSpc>
                <a:spcPct val="60000"/>
              </a:lnSpc>
              <a:buFontTx/>
              <a:buNone/>
            </a:pPr>
            <a:endParaRPr lang="en-US" sz="2800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Lower bound.</a:t>
            </a:r>
          </a:p>
        </p:txBody>
      </p:sp>
    </p:spTree>
    <p:extLst>
      <p:ext uri="{BB962C8B-B14F-4D97-AF65-F5344CB8AC3E}">
        <p14:creationId xmlns:p14="http://schemas.microsoft.com/office/powerpoint/2010/main" val="108326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222565-571B-469B-A1F5-80F16654D2BD}" type="slidenum">
              <a:rPr lang="en-US" sz="1400" smtClean="0">
                <a:solidFill>
                  <a:srgbClr val="FFFFFF"/>
                </a:solidFill>
              </a:rPr>
              <a:pPr eaLnBrk="1" hangingPunct="1"/>
              <a:t>17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Big-Omega Example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6425" cy="41910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=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baseline="-25000" smtClean="0">
                <a:latin typeface="Helvetica" pitchFamily="26" charset="0"/>
              </a:rPr>
              <a:t>1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 +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baseline="-25000" smtClean="0">
                <a:latin typeface="Helvetica" pitchFamily="26" charset="0"/>
              </a:rPr>
              <a:t>2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.</a:t>
            </a:r>
            <a:endParaRPr lang="en-US" i="1" smtClean="0">
              <a:latin typeface="Helvetica" pitchFamily="26" charset="0"/>
            </a:endParaRPr>
          </a:p>
          <a:p>
            <a:pPr marL="609600" indent="-60960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i="1" smtClean="0">
                <a:latin typeface="Helvetica" pitchFamily="26" charset="0"/>
              </a:rPr>
              <a:t>c</a:t>
            </a:r>
            <a:r>
              <a:rPr lang="en-US" baseline="-25000" smtClean="0">
                <a:latin typeface="Helvetica" pitchFamily="26" charset="0"/>
              </a:rPr>
              <a:t>1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 +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baseline="-25000" smtClean="0">
                <a:latin typeface="Helvetica" pitchFamily="26" charset="0"/>
              </a:rPr>
              <a:t>2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 &gt;=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baseline="-25000" smtClean="0">
                <a:latin typeface="Helvetica" pitchFamily="26" charset="0"/>
              </a:rPr>
              <a:t>1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 for all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 &gt; 1.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&gt;= </a:t>
            </a:r>
            <a:r>
              <a:rPr lang="en-US" i="1" smtClean="0">
                <a:latin typeface="Helvetica" pitchFamily="26" charset="0"/>
              </a:rPr>
              <a:t>cn</a:t>
            </a:r>
            <a:r>
              <a:rPr lang="en-US" baseline="30000" smtClean="0">
                <a:latin typeface="Helvetica" pitchFamily="26" charset="0"/>
              </a:rPr>
              <a:t>2</a:t>
            </a:r>
            <a:r>
              <a:rPr lang="en-US" smtClean="0">
                <a:latin typeface="Helvetica" pitchFamily="26" charset="0"/>
              </a:rPr>
              <a:t> for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smtClean="0">
                <a:latin typeface="Helvetica" pitchFamily="26" charset="0"/>
              </a:rPr>
              <a:t> = </a:t>
            </a:r>
            <a:r>
              <a:rPr lang="en-US" i="1" smtClean="0">
                <a:latin typeface="Helvetica" pitchFamily="26" charset="0"/>
              </a:rPr>
              <a:t>c</a:t>
            </a:r>
            <a:r>
              <a:rPr lang="en-US" baseline="-25000" smtClean="0">
                <a:latin typeface="Helvetica" pitchFamily="26" charset="0"/>
              </a:rPr>
              <a:t>1</a:t>
            </a:r>
            <a:r>
              <a:rPr lang="en-US" smtClean="0">
                <a:latin typeface="Helvetica" pitchFamily="26" charset="0"/>
              </a:rPr>
              <a:t> and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baseline="-25000" smtClean="0">
                <a:latin typeface="Helvetica" pitchFamily="26" charset="0"/>
              </a:rPr>
              <a:t>0</a:t>
            </a:r>
            <a:r>
              <a:rPr lang="en-US" smtClean="0">
                <a:latin typeface="Helvetica" pitchFamily="26" charset="0"/>
              </a:rPr>
              <a:t> = 1.</a:t>
            </a:r>
          </a:p>
          <a:p>
            <a:pPr marL="609600" indent="-60960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mtClean="0">
                <a:latin typeface="Helvetica" pitchFamily="26" charset="0"/>
              </a:rPr>
              <a:t>Therefore,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is in 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(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baseline="30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by the definition.</a:t>
            </a:r>
          </a:p>
          <a:p>
            <a:pPr marL="609600" indent="-609600" eaLnBrk="1" hangingPunct="1">
              <a:spcBef>
                <a:spcPts val="1600"/>
              </a:spcBef>
              <a:spcAft>
                <a:spcPts val="1200"/>
              </a:spcAft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We want the greatest lower bound.</a:t>
            </a:r>
          </a:p>
        </p:txBody>
      </p:sp>
    </p:spTree>
    <p:extLst>
      <p:ext uri="{BB962C8B-B14F-4D97-AF65-F5344CB8AC3E}">
        <p14:creationId xmlns:p14="http://schemas.microsoft.com/office/powerpoint/2010/main" val="10273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A0BCF2-02C4-42AA-AABA-E499AC0ED066}" type="slidenum">
              <a:rPr lang="en-US" sz="1400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Theta Notation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When big-Oh and  coincide, we indicate this by using  (big-Theta) notation.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Definition: An algorithm is said to be in (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h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if it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h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and it is in (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h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)).</a:t>
            </a:r>
          </a:p>
        </p:txBody>
      </p:sp>
    </p:spTree>
    <p:extLst>
      <p:ext uri="{BB962C8B-B14F-4D97-AF65-F5344CB8AC3E}">
        <p14:creationId xmlns:p14="http://schemas.microsoft.com/office/powerpoint/2010/main" val="37715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727A96-B569-4158-B517-0FF84D9854D3}" type="slidenum">
              <a:rPr lang="en-US" sz="1400" smtClean="0">
                <a:solidFill>
                  <a:srgbClr val="FFFFFF"/>
                </a:solidFill>
              </a:rPr>
              <a:pPr eaLnBrk="1" hangingPunct="1"/>
              <a:t>19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A Common Misunderstanding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Confusing worst case with upper bound.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Upper bound refers to a growth rate.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Worst case refers to the worst input from among the choices for possible inputs of a given size.</a:t>
            </a:r>
          </a:p>
        </p:txBody>
      </p:sp>
    </p:spTree>
    <p:extLst>
      <p:ext uri="{BB962C8B-B14F-4D97-AF65-F5344CB8AC3E}">
        <p14:creationId xmlns:p14="http://schemas.microsoft.com/office/powerpoint/2010/main" val="39958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9EF5C6-847D-468D-9F57-5164308A6674}" type="slidenum">
              <a:rPr lang="en-US" sz="1400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Algorithm Efficiency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There are often many approaches (algorithms) to solve a problem.  How do we choose between them?</a:t>
            </a:r>
          </a:p>
          <a:p>
            <a:pPr marL="609600" indent="-609600" eaLnBrk="1" hangingPunct="1">
              <a:lnSpc>
                <a:spcPct val="3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At the heart of computer program design are two (sometimes conflicting) goals.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>
                <a:latin typeface="Helvetica" pitchFamily="26" charset="0"/>
              </a:rPr>
              <a:t>To design an algorithm that is easy to understand, code, debug.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>
                <a:latin typeface="Helvetica" pitchFamily="26" charset="0"/>
              </a:rPr>
              <a:t>To design an algorithm that makes efficient use of the computer’s resources.</a:t>
            </a:r>
            <a:endParaRPr lang="en-US" sz="2400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B854B2-FFFB-4D0F-B47E-BF79E2F96A75}" type="slidenum">
              <a:rPr lang="en-US" sz="1400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Simplifying Rules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6425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ts val="1600"/>
              </a:spcAft>
              <a:buFontTx/>
              <a:buAutoNum type="arabicPeriod"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If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and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h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)), then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h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ts val="1600"/>
              </a:spcAft>
              <a:buFontTx/>
              <a:buAutoNum type="arabicPeriod"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If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kg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for some constant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k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&gt; 0, then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ts val="1600"/>
              </a:spcAft>
              <a:buFontTx/>
              <a:buAutoNum type="arabicPeriod"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If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and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)), then 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+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O(max(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),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))).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spcAft>
                <a:spcPts val="1600"/>
              </a:spcAft>
              <a:buFontTx/>
              <a:buAutoNum type="arabicPeriod"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If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and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 then 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f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 is in O(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1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g</a:t>
            </a:r>
            <a:r>
              <a:rPr lang="en-US" baseline="-25000" smtClean="0">
                <a:latin typeface="Helvetica" pitchFamily="26" charset="0"/>
                <a:sym typeface="Symbol" pitchFamily="26" charset="2"/>
              </a:rPr>
              <a:t>2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(</a:t>
            </a:r>
            <a:r>
              <a:rPr lang="en-US" i="1" smtClean="0">
                <a:latin typeface="Helvetica" pitchFamily="26" charset="0"/>
                <a:sym typeface="Symbol" pitchFamily="26" charset="2"/>
              </a:rPr>
              <a:t>n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)).</a:t>
            </a:r>
          </a:p>
        </p:txBody>
      </p:sp>
    </p:spTree>
    <p:extLst>
      <p:ext uri="{BB962C8B-B14F-4D97-AF65-F5344CB8AC3E}">
        <p14:creationId xmlns:p14="http://schemas.microsoft.com/office/powerpoint/2010/main" val="23060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14812A-091F-4A66-8BA0-ABE57903BFFD}" type="slidenum">
              <a:rPr lang="en-US" sz="1400" smtClean="0">
                <a:solidFill>
                  <a:srgbClr val="FFFFFF"/>
                </a:solidFill>
              </a:rPr>
              <a:pPr eaLnBrk="1" hangingPunct="1"/>
              <a:t>21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Time Complexity Examples (1)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Example 3.9: </a:t>
            </a:r>
            <a:r>
              <a:rPr lang="en-US" b="1" smtClean="0">
                <a:latin typeface="Courier New" pitchFamily="26" charset="0"/>
                <a:sym typeface="Symbol" pitchFamily="26" charset="2"/>
              </a:rPr>
              <a:t>a = b</a:t>
            </a:r>
            <a:r>
              <a:rPr lang="en-US" smtClean="0">
                <a:latin typeface="Courier New" pitchFamily="26" charset="0"/>
                <a:sym typeface="Symbol" pitchFamily="26" charset="2"/>
              </a:rPr>
              <a:t>;</a:t>
            </a:r>
            <a:endParaRPr lang="en-US" smtClean="0">
              <a:sym typeface="Symbol" pitchFamily="26" charset="2"/>
            </a:endParaRPr>
          </a:p>
          <a:p>
            <a:pPr marL="609600" indent="-609600" eaLnBrk="1" hangingPunct="1">
              <a:lnSpc>
                <a:spcPct val="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This assignment takes constant time, so it is (1).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Example 3.10:</a:t>
            </a:r>
          </a:p>
          <a:p>
            <a:pPr marL="609600" indent="-609600" eaLnBrk="1" hangingPunct="1">
              <a:lnSpc>
                <a:spcPct val="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sum = 0;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for (i=1; i&lt;=n; i++)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sum += n;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endParaRPr lang="en-US" sz="2800" smtClean="0">
              <a:latin typeface="Courier New" pitchFamily="26" charset="0"/>
              <a:sym typeface="Symbol" pitchFamily="2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63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F0F4BE-2BE3-4706-9165-7C5B30BEE903}" type="slidenum">
              <a:rPr lang="en-US" sz="1400" smtClean="0">
                <a:solidFill>
                  <a:srgbClr val="FFFFFF"/>
                </a:solidFill>
              </a:rPr>
              <a:pPr eaLnBrk="1" hangingPunct="1"/>
              <a:t>22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Time Complexity Examples (2)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Example 3.11:</a:t>
            </a:r>
            <a:endParaRPr lang="en-US" smtClean="0">
              <a:sym typeface="Symbol" pitchFamily="26" charset="2"/>
            </a:endParaRPr>
          </a:p>
          <a:p>
            <a:pPr marL="609600" indent="-609600" eaLnBrk="1" hangingPunct="1">
              <a:lnSpc>
                <a:spcPct val="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sum = 0;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for (j=1; j&lt;=n; j++)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for (i=1; i&lt;=j; i++)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  sum++;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for (k=0; k&lt;n; k++)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A[k] = k;</a:t>
            </a:r>
          </a:p>
        </p:txBody>
      </p:sp>
    </p:spTree>
    <p:extLst>
      <p:ext uri="{BB962C8B-B14F-4D97-AF65-F5344CB8AC3E}">
        <p14:creationId xmlns:p14="http://schemas.microsoft.com/office/powerpoint/2010/main" val="24310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EE6E428-7957-471B-A87F-AD247BDF74A0}" type="slidenum">
              <a:rPr lang="en-US" sz="1400" smtClean="0">
                <a:solidFill>
                  <a:srgbClr val="FFFFFF"/>
                </a:solidFill>
              </a:rPr>
              <a:pPr eaLnBrk="1" hangingPunct="1"/>
              <a:t>23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Time Complexity Examples (3)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latin typeface="Helvetica" pitchFamily="26" charset="0"/>
                <a:sym typeface="Symbol" pitchFamily="26" charset="2"/>
              </a:rPr>
              <a:t>Example 3.12:</a:t>
            </a:r>
            <a:endParaRPr lang="en-US" smtClean="0">
              <a:sym typeface="Symbol" pitchFamily="26" charset="2"/>
            </a:endParaRPr>
          </a:p>
          <a:p>
            <a:pPr marL="609600" indent="-609600" eaLnBrk="1" hangingPunct="1">
              <a:lnSpc>
                <a:spcPct val="0"/>
              </a:lnSpc>
              <a:buFontTx/>
              <a:buNone/>
            </a:pPr>
            <a:endParaRPr lang="en-US" smtClean="0">
              <a:latin typeface="Helvetica" pitchFamily="26" charset="0"/>
              <a:sym typeface="Symbol" pitchFamily="26" charset="2"/>
            </a:endParaRP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sum1 = 0;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for (i=1; i&lt;=n; i++)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for (j=1; j&lt;=</a:t>
            </a:r>
            <a:r>
              <a:rPr lang="en-US" sz="2800" b="1" smtClean="0">
                <a:solidFill>
                  <a:srgbClr val="FF0000"/>
                </a:solidFill>
                <a:latin typeface="Courier New" pitchFamily="26" charset="0"/>
                <a:sym typeface="Symbol" pitchFamily="26" charset="2"/>
              </a:rPr>
              <a:t>n</a:t>
            </a:r>
            <a:r>
              <a:rPr lang="en-US" sz="2800" b="1" smtClean="0">
                <a:latin typeface="Courier New" pitchFamily="26" charset="0"/>
                <a:sym typeface="Symbol" pitchFamily="26" charset="2"/>
              </a:rPr>
              <a:t>; j++)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  sum1++;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endParaRPr lang="en-US" sz="2800" b="1" smtClean="0">
              <a:latin typeface="Courier New" pitchFamily="26" charset="0"/>
              <a:sym typeface="Symbol" pitchFamily="26" charset="2"/>
            </a:endParaRP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sum2 = 0;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for (i=1; i&lt;=n; i++)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for (j=1; j&lt;=</a:t>
            </a:r>
            <a:r>
              <a:rPr lang="en-US" sz="2800" b="1" smtClean="0">
                <a:solidFill>
                  <a:srgbClr val="FF0000"/>
                </a:solidFill>
                <a:latin typeface="Courier New" pitchFamily="26" charset="0"/>
                <a:sym typeface="Symbol" pitchFamily="26" charset="2"/>
              </a:rPr>
              <a:t>i</a:t>
            </a:r>
            <a:r>
              <a:rPr lang="en-US" sz="2800" b="1" smtClean="0">
                <a:latin typeface="Courier New" pitchFamily="26" charset="0"/>
                <a:sym typeface="Symbol" pitchFamily="26" charset="2"/>
              </a:rPr>
              <a:t>; j++)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r>
              <a:rPr lang="en-US" sz="2800" b="1" smtClean="0">
                <a:latin typeface="Courier New" pitchFamily="26" charset="0"/>
                <a:sym typeface="Symbol" pitchFamily="26" charset="2"/>
              </a:rPr>
              <a:t>    sum2++;</a:t>
            </a:r>
          </a:p>
          <a:p>
            <a:pPr marL="609600" indent="-609600" eaLnBrk="1" hangingPunct="1">
              <a:lnSpc>
                <a:spcPct val="50000"/>
              </a:lnSpc>
              <a:buFontTx/>
              <a:buNone/>
            </a:pPr>
            <a:endParaRPr lang="en-US" sz="2800" smtClean="0">
              <a:latin typeface="Courier New" pitchFamily="26" charset="0"/>
              <a:sym typeface="Symbol" pitchFamily="2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73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EFEDAE-3B16-4435-A76F-2E1E64983777}" type="slidenum">
              <a:rPr lang="en-US" sz="1400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Algorithm Efficiency (cont)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Goal (1) is the concern of Software Engineering.</a:t>
            </a:r>
          </a:p>
          <a:p>
            <a:pPr marL="609600" indent="-609600" eaLnBrk="1" hangingPunct="1">
              <a:lnSpc>
                <a:spcPct val="3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Goal (2) is the concern of data structures and algorithm analysis.</a:t>
            </a:r>
          </a:p>
          <a:p>
            <a:pPr marL="609600" indent="-609600" eaLnBrk="1" hangingPunct="1">
              <a:lnSpc>
                <a:spcPct val="4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When goal (2) is important, how do we measure an algorithm’s cost?</a:t>
            </a:r>
          </a:p>
        </p:txBody>
      </p:sp>
    </p:spTree>
    <p:extLst>
      <p:ext uri="{BB962C8B-B14F-4D97-AF65-F5344CB8AC3E}">
        <p14:creationId xmlns:p14="http://schemas.microsoft.com/office/powerpoint/2010/main" val="23769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D22A15-EF17-48EE-B6C3-6F6E14341A47}" type="slidenum">
              <a:rPr lang="en-US" sz="1400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How to Measure Efficiency?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n-US" smtClean="0">
                <a:latin typeface="Helvetica" pitchFamily="26" charset="0"/>
              </a:rPr>
              <a:t>Empirical comparison (run programs)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n-US" smtClean="0">
                <a:latin typeface="Helvetica" pitchFamily="26" charset="0"/>
              </a:rPr>
              <a:t>Asymptotic Algorithm Analysis</a:t>
            </a:r>
          </a:p>
          <a:p>
            <a:pPr marL="609600" indent="-609600" eaLnBrk="1" hangingPunct="1">
              <a:lnSpc>
                <a:spcPct val="10000"/>
              </a:lnSpc>
              <a:buFontTx/>
              <a:buAutoNum type="arabicPeriod"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Critical resources: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6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Factors affecting running time:</a:t>
            </a:r>
          </a:p>
          <a:p>
            <a:pPr marL="609600" indent="-609600" eaLnBrk="1" hangingPunct="1">
              <a:lnSpc>
                <a:spcPct val="6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For most algorithms, running time depends on “size” of the input.</a:t>
            </a:r>
          </a:p>
          <a:p>
            <a:pPr marL="609600" indent="-609600" eaLnBrk="1" hangingPunct="1">
              <a:lnSpc>
                <a:spcPct val="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Running time is expressed as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(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) for some function </a:t>
            </a:r>
            <a:r>
              <a:rPr lang="en-US" b="1" smtClean="0">
                <a:latin typeface="Helvetica" pitchFamily="26" charset="0"/>
              </a:rPr>
              <a:t>T</a:t>
            </a:r>
            <a:r>
              <a:rPr lang="en-US" smtClean="0">
                <a:latin typeface="Helvetica" pitchFamily="26" charset="0"/>
              </a:rPr>
              <a:t> on input size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9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B20D0B-3185-4089-8F62-72865E1DCE4A}" type="slidenum">
              <a:rPr lang="en-US" sz="1400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Examples of Growth Rate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68825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Example 1.</a:t>
            </a:r>
          </a:p>
          <a:p>
            <a:pPr marL="609600" indent="-609600" eaLnBrk="1" hangingPunct="1">
              <a:lnSpc>
                <a:spcPct val="3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/** @return Position of largest value in "A“ */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static int largest(int[] A) {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  int currlarge = 0;  // Position of largest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  for (int i=1; i&lt;A.length; i++)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    if (A[currlarge] &lt; A[i])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       currlarge = i; // Remember pos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  return currlarge;   // Return largest pos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}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endParaRPr lang="en-US" sz="2400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D579E4-FFCF-422C-81CE-153034E92315}" type="slidenum">
              <a:rPr lang="en-US" sz="1400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Examples (cont)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Example 2: Assignment statement.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Example 3:</a:t>
            </a:r>
          </a:p>
          <a:p>
            <a:pPr marL="609600" indent="-609600" eaLnBrk="1" hangingPunct="1">
              <a:lnSpc>
                <a:spcPct val="30000"/>
              </a:lnSpc>
              <a:buFontTx/>
              <a:buNone/>
            </a:pPr>
            <a:endParaRPr lang="en-US" smtClean="0">
              <a:latin typeface="Courier New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sum = 0;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for (i=1; i&lt;=n; i++)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  for (j=1; j&lt;=n; j++)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    sum++;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z="2400" b="1" smtClean="0">
                <a:latin typeface="Courier New" pitchFamily="2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73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A3772B-5F22-4357-83CA-40C81F69361E}" type="slidenum">
              <a:rPr lang="en-US" sz="1400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Growth Rate Graph</a:t>
            </a:r>
          </a:p>
        </p:txBody>
      </p:sp>
      <p:pic>
        <p:nvPicPr>
          <p:cNvPr id="24580" name="Picture 5" descr="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5" t="17677" r="22876" b="24748"/>
          <a:stretch>
            <a:fillRect/>
          </a:stretch>
        </p:blipFill>
        <p:spPr bwMode="auto">
          <a:xfrm>
            <a:off x="2667000" y="1295400"/>
            <a:ext cx="3887788" cy="515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2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1B0EC2-3E5E-4FEE-9AB1-ACBCB64F0FEF}" type="slidenum">
              <a:rPr lang="en-US" sz="1400" smtClean="0">
                <a:solidFill>
                  <a:srgbClr val="FFFFFF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Best, Worst, Average Cases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Not all inputs of a given size take the same time to run.</a:t>
            </a:r>
          </a:p>
          <a:p>
            <a:pPr marL="609600" indent="-609600" eaLnBrk="1" hangingPunct="1">
              <a:lnSpc>
                <a:spcPct val="2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Sequential search for </a:t>
            </a:r>
            <a:r>
              <a:rPr lang="en-US" i="1" smtClean="0">
                <a:latin typeface="Helvetica" pitchFamily="26" charset="0"/>
              </a:rPr>
              <a:t>K</a:t>
            </a:r>
            <a:r>
              <a:rPr lang="en-US" smtClean="0">
                <a:latin typeface="Helvetica" pitchFamily="26" charset="0"/>
              </a:rPr>
              <a:t> in an array of </a:t>
            </a:r>
            <a:r>
              <a:rPr lang="en-US" i="1" smtClean="0">
                <a:latin typeface="Helvetica" pitchFamily="26" charset="0"/>
              </a:rPr>
              <a:t>n</a:t>
            </a:r>
            <a:r>
              <a:rPr lang="en-US" smtClean="0">
                <a:latin typeface="Helvetica" pitchFamily="26" charset="0"/>
              </a:rPr>
              <a:t> integers: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mtClean="0">
                <a:latin typeface="Helvetica" pitchFamily="26" charset="0"/>
              </a:rPr>
              <a:t>Begin at first element in array and look at each element in turn until </a:t>
            </a:r>
            <a:r>
              <a:rPr lang="en-US" i="1" smtClean="0">
                <a:latin typeface="Helvetica" pitchFamily="26" charset="0"/>
              </a:rPr>
              <a:t>K</a:t>
            </a:r>
            <a:r>
              <a:rPr lang="en-US" smtClean="0">
                <a:latin typeface="Helvetica" pitchFamily="26" charset="0"/>
              </a:rPr>
              <a:t> is found</a:t>
            </a:r>
          </a:p>
          <a:p>
            <a:pPr marL="990600" lvl="1" indent="-533400" eaLnBrk="1" hangingPunct="1">
              <a:lnSpc>
                <a:spcPct val="70000"/>
              </a:lnSpc>
              <a:buFontTx/>
              <a:buChar char="•"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Best case:</a:t>
            </a:r>
          </a:p>
          <a:p>
            <a:pPr marL="609600" indent="-609600" eaLnBrk="1" hangingPunct="1">
              <a:lnSpc>
                <a:spcPct val="2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Worst case:</a:t>
            </a:r>
          </a:p>
          <a:p>
            <a:pPr marL="609600" indent="-609600" eaLnBrk="1" hangingPunct="1">
              <a:lnSpc>
                <a:spcPct val="1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Average case:</a:t>
            </a:r>
          </a:p>
        </p:txBody>
      </p:sp>
    </p:spTree>
    <p:extLst>
      <p:ext uri="{BB962C8B-B14F-4D97-AF65-F5344CB8AC3E}">
        <p14:creationId xmlns:p14="http://schemas.microsoft.com/office/powerpoint/2010/main" val="38576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E99C80-BA2A-442E-91A0-5ABEB7FC0FB6}" type="slidenum">
              <a:rPr lang="en-US" sz="1400" smtClean="0">
                <a:solidFill>
                  <a:srgbClr val="FFFFFF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pitchFamily="26" charset="0"/>
              </a:rPr>
              <a:t>Which Analysis to Use?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While average time appears to be the fairest measure, it may be difficult to determine.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smtClean="0">
                <a:latin typeface="Helvetica" pitchFamily="26" charset="0"/>
              </a:rPr>
              <a:t>When is the worst case time important?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1852</Words>
  <Application>Microsoft Office PowerPoint</Application>
  <PresentationFormat>On-screen Show (4:3)</PresentationFormat>
  <Paragraphs>267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Algorithm Efficiency</vt:lpstr>
      <vt:lpstr>Algorithm Efficiency (cont)</vt:lpstr>
      <vt:lpstr>How to Measure Efficiency?</vt:lpstr>
      <vt:lpstr>Examples of Growth Rate</vt:lpstr>
      <vt:lpstr>Examples (cont)</vt:lpstr>
      <vt:lpstr>Growth Rate Graph</vt:lpstr>
      <vt:lpstr>Best, Worst, Average Cases</vt:lpstr>
      <vt:lpstr>Which Analysis to Use?</vt:lpstr>
      <vt:lpstr>Faster Computer or Algorithm?</vt:lpstr>
      <vt:lpstr>Asymptotic Analysis: Big-oh</vt:lpstr>
      <vt:lpstr>Big-oh Notation (cont)</vt:lpstr>
      <vt:lpstr>Big-Oh Examples</vt:lpstr>
      <vt:lpstr>Big-Oh Examples (2)</vt:lpstr>
      <vt:lpstr>A Common Misunderstanding</vt:lpstr>
      <vt:lpstr>Big-Omega</vt:lpstr>
      <vt:lpstr>Big-Omega Example</vt:lpstr>
      <vt:lpstr>Theta Notation</vt:lpstr>
      <vt:lpstr>A Common Misunderstanding</vt:lpstr>
      <vt:lpstr>Simplifying Rules</vt:lpstr>
      <vt:lpstr>Time Complexity Examples (1)</vt:lpstr>
      <vt:lpstr>Time Complexity Examples (2)</vt:lpstr>
      <vt:lpstr>Time Complexity Examples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</dc:creator>
  <cp:lastModifiedBy>Cliff</cp:lastModifiedBy>
  <cp:revision>7</cp:revision>
  <dcterms:created xsi:type="dcterms:W3CDTF">2013-09-03T13:43:00Z</dcterms:created>
  <dcterms:modified xsi:type="dcterms:W3CDTF">2013-09-09T18:10:03Z</dcterms:modified>
</cp:coreProperties>
</file>