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64" r:id="rId3"/>
    <p:sldId id="265" r:id="rId4"/>
    <p:sldId id="266" r:id="rId5"/>
    <p:sldId id="267" r:id="rId6"/>
    <p:sldId id="268" r:id="rId7"/>
    <p:sldId id="263" r:id="rId8"/>
    <p:sldId id="30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40" autoAdjust="0"/>
  </p:normalViewPr>
  <p:slideViewPr>
    <p:cSldViewPr>
      <p:cViewPr varScale="1">
        <p:scale>
          <a:sx n="71" d="100"/>
          <a:sy n="71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7E16E-CEDE-4B65-A406-99837C016C15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1185E-C356-492B-A764-7EE5F9C59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91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8973E0-0DA2-4B9C-8C5F-3B5BBE98A56C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The good news is that there is an alternative: there are plenty of jobs where someone will tell you what to do every minute of the day.</a:t>
            </a:r>
          </a:p>
          <a:p>
            <a:r>
              <a:rPr lang="en-US" smtClean="0"/>
              <a:t>The bad news is that they tend not to pay well. Many of these jobs involve hamburgers.</a:t>
            </a:r>
          </a:p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AABAC64-2F7F-45C4-A223-3EA83B89A864}" type="slidenum">
              <a:rPr lang="en-US" sz="1200">
                <a:solidFill>
                  <a:prstClr val="black"/>
                </a:solidFill>
              </a:rPr>
              <a:pPr eaLnBrk="1" hangingPunct="1"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144373D-C832-4278-88ED-C8A79AF6F074}" type="slidenum">
              <a:rPr lang="en-US" sz="1200">
                <a:solidFill>
                  <a:prstClr val="black"/>
                </a:solidFill>
              </a:rPr>
              <a:pPr eaLnBrk="1" hangingPunct="1"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Look over Chapter 2, read as needed depending on your familiarity with this material.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 set has no duplicates, a sequence may have duplicates.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Logarithms: We almost always use log to base 2.  That is our default base.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9CF9784-08AA-4056-8A05-574847591531}" type="slidenum">
              <a:rPr lang="en-US" sz="1200">
                <a:solidFill>
                  <a:prstClr val="black"/>
                </a:solidFill>
              </a:rPr>
              <a:pPr eaLnBrk="1" hangingPunct="1"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Pages/inch: Guess 500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Feet/shelf: Guess 4, actually 3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Shelves/bookcase: Guess 5, actually 7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Units check: pages/in x ft/shelf x shelf/bookcase </a:t>
            </a:r>
            <a:r>
              <a:rPr lang="en-US" smtClean="0">
                <a:latin typeface="Symbol" pitchFamily="26" charset="2"/>
                <a:sym typeface="Symbol" pitchFamily="26" charset="2"/>
              </a:rPr>
              <a:t></a:t>
            </a:r>
            <a:r>
              <a:rPr lang="en-US" smtClean="0">
                <a:latin typeface="Helvetica" pitchFamily="26" charset="0"/>
                <a:sym typeface="Symbol" pitchFamily="26" charset="2"/>
              </a:rPr>
              <a:t> pages/bookcase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01555-05BC-4736-A7D0-555D17A1ABD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12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2116E-1727-45F3-A5E0-287556A88E0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23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70BD0-8344-4EC0-BD1A-15BB6E03EF5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852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20A4-50BE-43FF-9367-54357FAC468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96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6AE59-E48D-4E2B-9683-7F422D4B491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3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1825A-A55E-4B7E-A32A-BD411433996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07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A33BF-1B63-44EA-89CA-4497A32A5F5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51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AEFAA-D4E8-40C9-A3D2-C10352A7FE9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10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B592D-E711-465E-BDB4-F4ACB23C1DA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79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5C792-4633-4E79-A023-803E643058B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82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FE804-8E53-4AD4-B47A-49DAD67593B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90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31580-58DC-4242-A0D2-B5CED8B0F29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92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9142B-67F9-4C21-B3B7-90ABFF26814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62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6DFEC8-65AF-4460-9EAA-BB0A9AC16FCB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25191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Helvetica" pitchFamily="26" charset="0"/>
              </a:rPr>
              <a:t>Coursenotes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3600" smtClean="0">
              <a:latin typeface="Helvetica" pitchFamily="26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smtClean="0">
                <a:latin typeface="Helvetica" pitchFamily="26" charset="0"/>
              </a:rPr>
              <a:t>CS3114: Data Structures and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smtClean="0">
                <a:latin typeface="Helvetica" pitchFamily="26" charset="0"/>
              </a:rPr>
              <a:t>Algorithms</a:t>
            </a:r>
            <a:endParaRPr lang="en-US" smtClean="0">
              <a:latin typeface="Helvetica" pitchFamily="26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mtClean="0">
              <a:latin typeface="Helvetica" pitchFamily="26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Helvetica" pitchFamily="26" charset="0"/>
              </a:rPr>
              <a:t>Clifford A. Shaffer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Helvetica" pitchFamily="26" charset="0"/>
              </a:rPr>
              <a:t>Department of Computer Science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Helvetica" pitchFamily="26" charset="0"/>
              </a:rPr>
              <a:t>Virginia Tech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Helvetica" pitchFamily="26" charset="0"/>
              </a:rPr>
              <a:t>Copyright © 2008-2013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200" smtClean="0">
              <a:latin typeface="Helvetica" pitchFamily="2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77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26" charset="0"/>
                <a:cs typeface="Helvetica" pitchFamily="26" charset="0"/>
              </a:rPr>
              <a:t>Recursion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 smtClean="0">
                <a:latin typeface="Helvetica" pitchFamily="26" charset="0"/>
                <a:cs typeface="Helvetica" pitchFamily="26" charset="0"/>
              </a:rPr>
              <a:t>An algorithm is recursive if it calls itself to do part of its work. </a:t>
            </a:r>
          </a:p>
          <a:p>
            <a:endParaRPr lang="en-US" dirty="0" smtClean="0">
              <a:latin typeface="Helvetica" pitchFamily="26" charset="0"/>
              <a:cs typeface="Helvetica" pitchFamily="26" charset="0"/>
            </a:endParaRPr>
          </a:p>
          <a:p>
            <a:r>
              <a:rPr lang="en-US" dirty="0" smtClean="0">
                <a:latin typeface="Helvetica" pitchFamily="26" charset="0"/>
                <a:cs typeface="Helvetica" pitchFamily="26" charset="0"/>
              </a:rPr>
              <a:t>The key to success in recursion</a:t>
            </a:r>
          </a:p>
          <a:p>
            <a:pPr lvl="1"/>
            <a:r>
              <a:rPr lang="en-US" sz="2400" dirty="0" smtClean="0">
                <a:latin typeface="Helvetica" pitchFamily="26" charset="0"/>
                <a:cs typeface="Helvetica" pitchFamily="26" charset="0"/>
              </a:rPr>
              <a:t>Don’t think about the process</a:t>
            </a:r>
          </a:p>
          <a:p>
            <a:pPr lvl="1"/>
            <a:r>
              <a:rPr lang="en-US" sz="2400" dirty="0" smtClean="0">
                <a:latin typeface="Helvetica" pitchFamily="26" charset="0"/>
                <a:cs typeface="Helvetica" pitchFamily="26" charset="0"/>
              </a:rPr>
              <a:t>The recursive call is just another function call to do something</a:t>
            </a:r>
          </a:p>
        </p:txBody>
      </p:sp>
    </p:spTree>
    <p:extLst>
      <p:ext uri="{BB962C8B-B14F-4D97-AF65-F5344CB8AC3E}">
        <p14:creationId xmlns:p14="http://schemas.microsoft.com/office/powerpoint/2010/main" val="69096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26" charset="0"/>
                <a:cs typeface="Helvetica" pitchFamily="26" charset="0"/>
              </a:rPr>
              <a:t>Induction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29200"/>
          </a:xfrm>
        </p:spPr>
        <p:txBody>
          <a:bodyPr/>
          <a:lstStyle/>
          <a:p>
            <a:pPr marL="457200" indent="-457200">
              <a:defRPr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Just like recursion</a:t>
            </a:r>
          </a:p>
          <a:p>
            <a:pPr marL="857250" lvl="1" indent="-457200">
              <a:defRPr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Base cases</a:t>
            </a:r>
          </a:p>
          <a:p>
            <a:pPr marL="857250" lvl="1" indent="-457200">
              <a:defRPr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Induction hypothesis is the recursive call (on a smaller version of the theorem)</a:t>
            </a:r>
          </a:p>
          <a:p>
            <a:pPr marL="857250" lvl="1" indent="-457200">
              <a:defRPr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Induction works because you get to “use” the induction hypothesis to do something.</a:t>
            </a:r>
          </a:p>
        </p:txBody>
      </p:sp>
    </p:spTree>
    <p:extLst>
      <p:ext uri="{BB962C8B-B14F-4D97-AF65-F5344CB8AC3E}">
        <p14:creationId xmlns:p14="http://schemas.microsoft.com/office/powerpoint/2010/main" val="138119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FB45A99-4A3C-414D-8CF7-1CB459DC9B13}" type="slidenum">
              <a:rPr lang="en-US" sz="1400" smtClean="0">
                <a:solidFill>
                  <a:srgbClr val="FFFFFF"/>
                </a:solidFill>
              </a:rPr>
              <a:pPr eaLnBrk="1" hangingPunct="1"/>
              <a:t>12</a:t>
            </a:fld>
            <a:endParaRPr lang="en-US" sz="1400" smtClean="0">
              <a:solidFill>
                <a:srgbClr val="FFFFFF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Helvetica" pitchFamily="26" charset="0"/>
              </a:rPr>
              <a:t>Estimation Techniques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5704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3600" smtClean="0">
                <a:latin typeface="Helvetica" pitchFamily="26" charset="0"/>
              </a:rPr>
              <a:t>Known as “back of the envelope” or “back of the napkin” calculation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smtClean="0">
                <a:latin typeface="Helvetica" pitchFamily="26" charset="0"/>
              </a:rPr>
              <a:t>Determine the major parameters that effect the problem.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smtClean="0">
                <a:latin typeface="Helvetica" pitchFamily="26" charset="0"/>
              </a:rPr>
              <a:t>Derive an equation that relates the parameters to the problem.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smtClean="0">
                <a:latin typeface="Helvetica" pitchFamily="26" charset="0"/>
              </a:rPr>
              <a:t>Select values for the parameters, and apply the equation to yield and estimated solution.</a:t>
            </a:r>
          </a:p>
        </p:txBody>
      </p:sp>
    </p:spTree>
    <p:extLst>
      <p:ext uri="{BB962C8B-B14F-4D97-AF65-F5344CB8AC3E}">
        <p14:creationId xmlns:p14="http://schemas.microsoft.com/office/powerpoint/2010/main" val="283943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2E19096-2A1D-4802-A967-EB5BA99816CE}" type="slidenum">
              <a:rPr lang="en-US" sz="1400" smtClean="0">
                <a:solidFill>
                  <a:srgbClr val="FFFFFF"/>
                </a:solidFill>
              </a:rPr>
              <a:pPr eaLnBrk="1" hangingPunct="1"/>
              <a:t>13</a:t>
            </a:fld>
            <a:endParaRPr lang="en-US" sz="1400" smtClean="0">
              <a:solidFill>
                <a:srgbClr val="FFFFFF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Helvetica" pitchFamily="26" charset="0"/>
              </a:rPr>
              <a:t>Estimation Example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5704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3600" smtClean="0">
                <a:latin typeface="Helvetica" pitchFamily="26" charset="0"/>
              </a:rPr>
              <a:t>How many library bookcases does it take to store books totaling one million pages?</a:t>
            </a:r>
          </a:p>
          <a:p>
            <a:pPr marL="609600" indent="-609600" eaLnBrk="1" hangingPunct="1">
              <a:lnSpc>
                <a:spcPct val="40000"/>
              </a:lnSpc>
              <a:buFontTx/>
              <a:buNone/>
            </a:pPr>
            <a:endParaRPr lang="en-US" sz="3600" smtClean="0">
              <a:latin typeface="Helvetica" pitchFamily="26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3600" smtClean="0">
                <a:latin typeface="Helvetica" pitchFamily="26" charset="0"/>
              </a:rPr>
              <a:t>Estimate: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>
                <a:latin typeface="Helvetica" pitchFamily="26" charset="0"/>
              </a:rPr>
              <a:t>Pages/inch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>
                <a:latin typeface="Helvetica" pitchFamily="26" charset="0"/>
              </a:rPr>
              <a:t>Feet/shelf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>
                <a:latin typeface="Helvetica" pitchFamily="26" charset="0"/>
              </a:rPr>
              <a:t>Shelves/bookcase</a:t>
            </a:r>
          </a:p>
        </p:txBody>
      </p:sp>
    </p:spTree>
    <p:extLst>
      <p:ext uri="{BB962C8B-B14F-4D97-AF65-F5344CB8AC3E}">
        <p14:creationId xmlns:p14="http://schemas.microsoft.com/office/powerpoint/2010/main" val="341988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How to Survive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Keys to success: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Keeping Track of all the details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You can’t remember it all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Rational Planning (and keeping to the plan)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Spread the work over time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Incremental Development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Interleave writing and debugging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94EA73-919E-4B2F-9034-B812F63A0949}" type="slidenum">
              <a:rPr lang="en-US" sz="1400" smtClean="0">
                <a:solidFill>
                  <a:srgbClr val="FFFFFF"/>
                </a:solidFill>
              </a:rPr>
              <a:pPr eaLnBrk="1" hangingPunct="1"/>
              <a:t>2</a:t>
            </a:fld>
            <a:endParaRPr lang="en-US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23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Being Organized 1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Software development has so many details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Spec requirements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Program interactions</a:t>
            </a: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So does Life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Assignments and other things to do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D769E39-508B-4841-81F3-DF7EB25D0D78}" type="slidenum">
              <a:rPr lang="en-US" sz="1400" smtClean="0">
                <a:solidFill>
                  <a:srgbClr val="FFFFFF"/>
                </a:solidFill>
              </a:rPr>
              <a:pPr eaLnBrk="1" hangingPunct="1"/>
              <a:t>3</a:t>
            </a:fld>
            <a:endParaRPr lang="en-US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0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Being Organized 2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You can’t turn this on/off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Either you live an organized life, or you can’t succeed as a software developer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Part of it is developing the attitude of “sweating the details”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Part of it is having the coping mechanisms to handle the details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296CC85-DE0E-4598-B49A-0034A612707B}" type="slidenum">
              <a:rPr lang="en-US" sz="1400" smtClean="0">
                <a:solidFill>
                  <a:srgbClr val="FFFFFF"/>
                </a:solidFill>
              </a:rPr>
              <a:pPr eaLnBrk="1" hangingPunct="1"/>
              <a:t>4</a:t>
            </a:fld>
            <a:endParaRPr lang="en-US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79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Memory Can’t Handle It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Externalize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TODO lists (What)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Scheduling (The Plan for How)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Issue trackers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Documenting/Commenting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Be able to update lists at any time, </a:t>
            </a: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Repository: </a:t>
            </a:r>
            <a:r>
              <a:rPr lang="en-US" dirty="0" err="1" smtClean="0">
                <a:latin typeface="Helvetica" pitchFamily="34" charset="0"/>
                <a:cs typeface="Helvetica" pitchFamily="34" charset="0"/>
              </a:rPr>
              <a:t>GitHub</a:t>
            </a:r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6889F23-719E-4F49-BAD2-8AB23F94AC8D}" type="slidenum">
              <a:rPr lang="en-US" sz="1400" smtClean="0">
                <a:solidFill>
                  <a:srgbClr val="FFFFFF"/>
                </a:solidFill>
              </a:rPr>
              <a:pPr eaLnBrk="1" hangingPunct="1"/>
              <a:t>5</a:t>
            </a:fld>
            <a:endParaRPr lang="en-US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0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Spread Work Over Time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For anything beyond a small software project, you must have a plan/schedule</a:t>
            </a: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Explicitly develop a schedule: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Break into pieces: List of subtasks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Deadlines for subtasks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Realistic, enough flexibility built in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Continuously modify and refine the plan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8AAC3C3-E382-489E-B252-1435F1EBE4E4}" type="slidenum">
              <a:rPr lang="en-US" sz="1400" smtClean="0">
                <a:solidFill>
                  <a:srgbClr val="FFFFFF"/>
                </a:solidFill>
              </a:rPr>
              <a:pPr eaLnBrk="1" hangingPunct="1"/>
              <a:t>6</a:t>
            </a:fld>
            <a:endParaRPr lang="en-US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0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Helvetica" pitchFamily="26" charset="0"/>
                <a:cs typeface="Helvetica" pitchFamily="26" charset="0"/>
              </a:rPr>
              <a:t>Incremental Development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How to fail at implementing your project: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Write the project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Debug the project</a:t>
            </a:r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E9DD296-673C-4B2F-9C54-7214C0F04DF5}" type="slidenum">
              <a:rPr lang="en-US" sz="1400" smtClean="0">
                <a:solidFill>
                  <a:srgbClr val="FFFFFF"/>
                </a:solidFill>
              </a:rPr>
              <a:pPr eaLnBrk="1" hangingPunct="1"/>
              <a:t>7</a:t>
            </a:fld>
            <a:endParaRPr lang="en-US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6" charset="0"/>
                <a:cs typeface="Helvetica" pitchFamily="26" charset="0"/>
              </a:rPr>
              <a:t>Incremental Development </a:t>
            </a:r>
            <a:r>
              <a:rPr lang="en-US" dirty="0" smtClean="0">
                <a:latin typeface="Helvetica" pitchFamily="26" charset="0"/>
                <a:cs typeface="Helvetica" pitchFamily="26" charset="0"/>
              </a:rPr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>
                <a:latin typeface="Helvetica" pitchFamily="34" charset="0"/>
                <a:cs typeface="Helvetica" pitchFamily="34" charset="0"/>
              </a:rPr>
              <a:t>How to succeed: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Helvetica" pitchFamily="34" charset="0"/>
                <a:cs typeface="Helvetica" pitchFamily="34" charset="0"/>
              </a:rPr>
              <a:t>Write the smallest possible kernel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Helvetica" pitchFamily="34" charset="0"/>
                <a:cs typeface="Helvetica" pitchFamily="34" charset="0"/>
              </a:rPr>
              <a:t>Debug the kernel thoroughly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Helvetica" pitchFamily="34" charset="0"/>
                <a:cs typeface="Helvetica" pitchFamily="34" charset="0"/>
              </a:rPr>
              <a:t>Repeat until completion: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en-US" sz="2400" dirty="0">
                <a:latin typeface="Helvetica" pitchFamily="34" charset="0"/>
                <a:cs typeface="Helvetica" pitchFamily="34" charset="0"/>
              </a:rPr>
              <a:t>Add a functional unit</a:t>
            </a:r>
          </a:p>
          <a:p>
            <a:pPr marL="914400" lvl="1" indent="-514350">
              <a:buFont typeface="+mj-lt"/>
              <a:buAutoNum type="romanLcPeriod"/>
              <a:defRPr/>
            </a:pPr>
            <a:r>
              <a:rPr lang="en-US" sz="2400" dirty="0">
                <a:latin typeface="Helvetica" pitchFamily="34" charset="0"/>
                <a:cs typeface="Helvetica" pitchFamily="34" charset="0"/>
              </a:rPr>
              <a:t>Debug the resulting program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Helvetica" pitchFamily="34" charset="0"/>
                <a:cs typeface="Helvetica" pitchFamily="34" charset="0"/>
              </a:rPr>
              <a:t>Have a way to track details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1825A-A55E-4B7E-A32A-BD411433996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53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Incremental Development 3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On any given day, write only as much code as you have time to debug THAT DAY </a:t>
            </a: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This works well with Scheduling and Organizing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23A4E67-2A83-4600-8961-2AF5325CC944}" type="slidenum">
              <a:rPr lang="en-US" sz="1400" smtClean="0">
                <a:solidFill>
                  <a:srgbClr val="FFFFFF"/>
                </a:solidFill>
              </a:rPr>
              <a:pPr eaLnBrk="1" hangingPunct="1"/>
              <a:t>9</a:t>
            </a:fld>
            <a:endParaRPr lang="en-US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38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569</Words>
  <Application>Microsoft Office PowerPoint</Application>
  <PresentationFormat>On-screen Show (4:3)</PresentationFormat>
  <Paragraphs>109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PowerPoint Presentation</vt:lpstr>
      <vt:lpstr>How to Survive</vt:lpstr>
      <vt:lpstr>Being Organized 1</vt:lpstr>
      <vt:lpstr>Being Organized 2</vt:lpstr>
      <vt:lpstr>Memory Can’t Handle It</vt:lpstr>
      <vt:lpstr>Spread Work Over Time</vt:lpstr>
      <vt:lpstr>Incremental Development 1</vt:lpstr>
      <vt:lpstr>Incremental Development 2</vt:lpstr>
      <vt:lpstr>Incremental Development 3</vt:lpstr>
      <vt:lpstr>Recursion</vt:lpstr>
      <vt:lpstr>Induction</vt:lpstr>
      <vt:lpstr>Estimation Techniques</vt:lpstr>
      <vt:lpstr>Estimation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Cliff</dc:creator>
  <cp:lastModifiedBy>Cliff</cp:lastModifiedBy>
  <cp:revision>6</cp:revision>
  <dcterms:created xsi:type="dcterms:W3CDTF">2013-09-03T13:43:00Z</dcterms:created>
  <dcterms:modified xsi:type="dcterms:W3CDTF">2013-09-03T18:03:45Z</dcterms:modified>
</cp:coreProperties>
</file>