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9"/>
  </p:notesMasterIdLst>
  <p:handoutMasterIdLst>
    <p:handoutMasterId r:id="rId30"/>
  </p:handoutMasterIdLst>
  <p:sldIdLst>
    <p:sldId id="258" r:id="rId2"/>
    <p:sldId id="267" r:id="rId3"/>
    <p:sldId id="285" r:id="rId4"/>
    <p:sldId id="263" r:id="rId5"/>
    <p:sldId id="266" r:id="rId6"/>
    <p:sldId id="268" r:id="rId7"/>
    <p:sldId id="269" r:id="rId8"/>
    <p:sldId id="264" r:id="rId9"/>
    <p:sldId id="271" r:id="rId10"/>
    <p:sldId id="270" r:id="rId11"/>
    <p:sldId id="265" r:id="rId12"/>
    <p:sldId id="273" r:id="rId13"/>
    <p:sldId id="274" r:id="rId14"/>
    <p:sldId id="275" r:id="rId15"/>
    <p:sldId id="276" r:id="rId16"/>
    <p:sldId id="277" r:id="rId17"/>
    <p:sldId id="278" r:id="rId18"/>
    <p:sldId id="279" r:id="rId19"/>
    <p:sldId id="280" r:id="rId20"/>
    <p:sldId id="281" r:id="rId21"/>
    <p:sldId id="282" r:id="rId22"/>
    <p:sldId id="259" r:id="rId23"/>
    <p:sldId id="260" r:id="rId24"/>
    <p:sldId id="261" r:id="rId25"/>
    <p:sldId id="262" r:id="rId26"/>
    <p:sldId id="283" r:id="rId27"/>
    <p:sldId id="284" r:id="rId28"/>
  </p:sldIdLst>
  <p:sldSz cx="9144000" cy="6858000" type="overhead"/>
  <p:notesSz cx="7300913" cy="95869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19">
          <p15:clr>
            <a:srgbClr val="A4A3A4"/>
          </p15:clr>
        </p15:guide>
        <p15:guide id="2" pos="229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DEAD"/>
    <a:srgbClr val="2DED13"/>
    <a:srgbClr val="FF6600"/>
    <a:srgbClr val="660000"/>
    <a:srgbClr val="FF9900"/>
    <a:srgbClr val="FF3300"/>
    <a:srgbClr val="990033"/>
    <a:srgbClr val="8000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81" autoAdjust="0"/>
    <p:restoredTop sz="94660"/>
  </p:normalViewPr>
  <p:slideViewPr>
    <p:cSldViewPr>
      <p:cViewPr varScale="1">
        <p:scale>
          <a:sx n="95" d="100"/>
          <a:sy n="95" d="100"/>
        </p:scale>
        <p:origin x="64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290" y="2034"/>
      </p:cViewPr>
      <p:guideLst>
        <p:guide orient="horz" pos="3019"/>
        <p:guide pos="229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190875"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r>
              <a:rPr lang="en-US"/>
              <a:t>CS 2606 Data Structure and OO </a:t>
            </a:r>
            <a:r>
              <a:rPr lang="en-US" err="1"/>
              <a:t>Devel</a:t>
            </a:r>
            <a:r>
              <a:rPr lang="en-US"/>
              <a:t> II</a:t>
            </a:r>
          </a:p>
        </p:txBody>
      </p:sp>
      <p:sp>
        <p:nvSpPr>
          <p:cNvPr id="26627" name="Rectangle 3"/>
          <p:cNvSpPr>
            <a:spLocks noGrp="1" noChangeArrowheads="1"/>
          </p:cNvSpPr>
          <p:nvPr>
            <p:ph type="dt" sz="quarter" idx="1"/>
          </p:nvPr>
        </p:nvSpPr>
        <p:spPr bwMode="auto">
          <a:xfrm>
            <a:off x="4119563" y="0"/>
            <a:ext cx="3192462"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endParaRPr lang="en-US"/>
          </a:p>
        </p:txBody>
      </p:sp>
      <p:sp>
        <p:nvSpPr>
          <p:cNvPr id="26628" name="Rectangle 4"/>
          <p:cNvSpPr>
            <a:spLocks noGrp="1" noChangeArrowheads="1"/>
          </p:cNvSpPr>
          <p:nvPr>
            <p:ph type="ftr" sz="quarter" idx="2"/>
          </p:nvPr>
        </p:nvSpPr>
        <p:spPr bwMode="auto">
          <a:xfrm>
            <a:off x="0" y="9105900"/>
            <a:ext cx="3190875"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vl1pPr>
          </a:lstStyle>
          <a:p>
            <a:pPr>
              <a:defRPr/>
            </a:pPr>
            <a:r>
              <a:rPr lang="en-US"/>
              <a:t>©William D </a:t>
            </a:r>
            <a:r>
              <a:rPr lang="en-US" err="1"/>
              <a:t>McQuain</a:t>
            </a:r>
            <a:r>
              <a:rPr lang="en-US"/>
              <a:t>, 2001-2008</a:t>
            </a:r>
          </a:p>
        </p:txBody>
      </p:sp>
      <p:sp>
        <p:nvSpPr>
          <p:cNvPr id="26629" name="Rectangle 5"/>
          <p:cNvSpPr>
            <a:spLocks noGrp="1" noChangeArrowheads="1"/>
          </p:cNvSpPr>
          <p:nvPr>
            <p:ph type="sldNum" sz="quarter" idx="3"/>
          </p:nvPr>
        </p:nvSpPr>
        <p:spPr bwMode="auto">
          <a:xfrm>
            <a:off x="4119563" y="9105900"/>
            <a:ext cx="3192462"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vl1pPr>
          </a:lstStyle>
          <a:p>
            <a:pPr>
              <a:defRPr/>
            </a:pPr>
            <a:fld id="{7ADCD8B8-D044-4C89-963E-94DD592C4D00}" type="slidenum">
              <a:rPr lang="en-US"/>
              <a:pPr>
                <a:defRPr/>
              </a:pPr>
              <a:t>‹#›</a:t>
            </a:fld>
            <a:endParaRPr lang="en-US"/>
          </a:p>
        </p:txBody>
      </p:sp>
    </p:spTree>
    <p:extLst>
      <p:ext uri="{BB962C8B-B14F-4D97-AF65-F5344CB8AC3E}">
        <p14:creationId xmlns:p14="http://schemas.microsoft.com/office/powerpoint/2010/main" val="18758011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497" tIns="48248" rIns="96497" bIns="48248" numCol="1" anchor="t" anchorCtr="0" compatLnSpc="1">
            <a:prstTxWarp prst="textNoShape">
              <a:avLst/>
            </a:prstTxWarp>
          </a:bodyPr>
          <a:lstStyle>
            <a:lvl1pPr defTabSz="965200">
              <a:defRPr sz="1000"/>
            </a:lvl1pPr>
          </a:lstStyle>
          <a:p>
            <a:pPr>
              <a:defRPr/>
            </a:pPr>
            <a:endParaRPr lang="en-US" altLang="en-US"/>
          </a:p>
        </p:txBody>
      </p:sp>
      <p:sp>
        <p:nvSpPr>
          <p:cNvPr id="8195" name="Rectangle 3"/>
          <p:cNvSpPr>
            <a:spLocks noGrp="1" noChangeArrowheads="1"/>
          </p:cNvSpPr>
          <p:nvPr>
            <p:ph type="dt" idx="1"/>
          </p:nvPr>
        </p:nvSpPr>
        <p:spPr bwMode="auto">
          <a:xfrm>
            <a:off x="4137025" y="0"/>
            <a:ext cx="3163888" cy="479425"/>
          </a:xfrm>
          <a:prstGeom prst="rect">
            <a:avLst/>
          </a:prstGeom>
          <a:noFill/>
          <a:ln w="9525">
            <a:noFill/>
            <a:miter lim="800000"/>
            <a:headEnd/>
            <a:tailEnd/>
          </a:ln>
          <a:effectLst/>
        </p:spPr>
        <p:txBody>
          <a:bodyPr vert="horz" wrap="square" lIns="96497" tIns="48248" rIns="96497" bIns="48248" numCol="1" anchor="t" anchorCtr="0" compatLnSpc="1">
            <a:prstTxWarp prst="textNoShape">
              <a:avLst/>
            </a:prstTxWarp>
          </a:bodyPr>
          <a:lstStyle>
            <a:lvl1pPr algn="r" defTabSz="965200">
              <a:defRPr sz="100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3408363" y="719138"/>
            <a:ext cx="4794250" cy="3595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100013" y="733425"/>
            <a:ext cx="4252912" cy="8172450"/>
          </a:xfrm>
          <a:prstGeom prst="rect">
            <a:avLst/>
          </a:prstGeom>
          <a:noFill/>
          <a:ln w="9525">
            <a:noFill/>
            <a:miter lim="800000"/>
            <a:headEnd/>
            <a:tailEnd/>
          </a:ln>
          <a:effectLst/>
        </p:spPr>
        <p:txBody>
          <a:bodyPr vert="horz" wrap="square" lIns="96497" tIns="48248" rIns="96497" bIns="48248"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8198" name="Rectangle 6"/>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497" tIns="48248" rIns="96497" bIns="48248" numCol="1" anchor="b" anchorCtr="0" compatLnSpc="1">
            <a:prstTxWarp prst="textNoShape">
              <a:avLst/>
            </a:prstTxWarp>
          </a:bodyPr>
          <a:lstStyle>
            <a:lvl1pPr defTabSz="965200">
              <a:defRPr sz="1000"/>
            </a:lvl1pPr>
          </a:lstStyle>
          <a:p>
            <a:pPr>
              <a:defRPr/>
            </a:pPr>
            <a:endParaRPr lang="en-US" altLang="en-US"/>
          </a:p>
        </p:txBody>
      </p:sp>
      <p:sp>
        <p:nvSpPr>
          <p:cNvPr id="8199" name="Rectangle 7"/>
          <p:cNvSpPr>
            <a:spLocks noGrp="1" noChangeArrowheads="1"/>
          </p:cNvSpPr>
          <p:nvPr>
            <p:ph type="sldNum" sz="quarter" idx="5"/>
          </p:nvPr>
        </p:nvSpPr>
        <p:spPr bwMode="auto">
          <a:xfrm>
            <a:off x="4137025" y="9107488"/>
            <a:ext cx="3163888" cy="479425"/>
          </a:xfrm>
          <a:prstGeom prst="rect">
            <a:avLst/>
          </a:prstGeom>
          <a:noFill/>
          <a:ln w="9525">
            <a:noFill/>
            <a:miter lim="800000"/>
            <a:headEnd/>
            <a:tailEnd/>
          </a:ln>
          <a:effectLst/>
        </p:spPr>
        <p:txBody>
          <a:bodyPr vert="horz" wrap="square" lIns="96497" tIns="48248" rIns="96497" bIns="48248" numCol="1" anchor="b" anchorCtr="0" compatLnSpc="1">
            <a:prstTxWarp prst="textNoShape">
              <a:avLst/>
            </a:prstTxWarp>
          </a:bodyPr>
          <a:lstStyle>
            <a:lvl1pPr algn="r" defTabSz="965200">
              <a:defRPr sz="1000"/>
            </a:lvl1pPr>
          </a:lstStyle>
          <a:p>
            <a:pPr>
              <a:defRPr/>
            </a:pPr>
            <a:fld id="{56A47D41-49B5-4534-AA7C-452E521FC1C1}" type="slidenum">
              <a:rPr lang="en-US" altLang="en-US"/>
              <a:pPr>
                <a:defRPr/>
              </a:pPr>
              <a:t>‹#›</a:t>
            </a:fld>
            <a:endParaRPr lang="en-US" altLang="en-US"/>
          </a:p>
        </p:txBody>
      </p:sp>
    </p:spTree>
    <p:extLst>
      <p:ext uri="{BB962C8B-B14F-4D97-AF65-F5344CB8AC3E}">
        <p14:creationId xmlns:p14="http://schemas.microsoft.com/office/powerpoint/2010/main" val="39818122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0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0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0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0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imes New Roman" pitchFamily="18" charset="0"/>
              </a:defRPr>
            </a:lvl1pPr>
            <a:lvl2pPr marL="742950" indent="-285750" defTabSz="965200">
              <a:defRPr sz="2400">
                <a:solidFill>
                  <a:schemeClr val="tx1"/>
                </a:solidFill>
                <a:latin typeface="Times New Roman" pitchFamily="18" charset="0"/>
              </a:defRPr>
            </a:lvl2pPr>
            <a:lvl3pPr marL="1143000" indent="-228600" defTabSz="965200">
              <a:defRPr sz="2400">
                <a:solidFill>
                  <a:schemeClr val="tx1"/>
                </a:solidFill>
                <a:latin typeface="Times New Roman" pitchFamily="18" charset="0"/>
              </a:defRPr>
            </a:lvl3pPr>
            <a:lvl4pPr marL="1600200" indent="-228600" defTabSz="965200">
              <a:defRPr sz="2400">
                <a:solidFill>
                  <a:schemeClr val="tx1"/>
                </a:solidFill>
                <a:latin typeface="Times New Roman" pitchFamily="18" charset="0"/>
              </a:defRPr>
            </a:lvl4pPr>
            <a:lvl5pPr marL="2057400" indent="-228600" defTabSz="965200">
              <a:defRPr sz="2400">
                <a:solidFill>
                  <a:schemeClr val="tx1"/>
                </a:solidFill>
                <a:latin typeface="Times New Roman" pitchFamily="18" charset="0"/>
              </a:defRPr>
            </a:lvl5pPr>
            <a:lvl6pPr marL="2514600" indent="-228600" defTabSz="965200" eaLnBrk="0" fontAlgn="base" hangingPunct="0">
              <a:spcBef>
                <a:spcPct val="0"/>
              </a:spcBef>
              <a:spcAft>
                <a:spcPct val="0"/>
              </a:spcAft>
              <a:defRPr sz="2400">
                <a:solidFill>
                  <a:schemeClr val="tx1"/>
                </a:solidFill>
                <a:latin typeface="Times New Roman" pitchFamily="18" charset="0"/>
              </a:defRPr>
            </a:lvl6pPr>
            <a:lvl7pPr marL="2971800" indent="-228600" defTabSz="965200" eaLnBrk="0" fontAlgn="base" hangingPunct="0">
              <a:spcBef>
                <a:spcPct val="0"/>
              </a:spcBef>
              <a:spcAft>
                <a:spcPct val="0"/>
              </a:spcAft>
              <a:defRPr sz="2400">
                <a:solidFill>
                  <a:schemeClr val="tx1"/>
                </a:solidFill>
                <a:latin typeface="Times New Roman" pitchFamily="18" charset="0"/>
              </a:defRPr>
            </a:lvl7pPr>
            <a:lvl8pPr marL="3429000" indent="-228600" defTabSz="965200" eaLnBrk="0" fontAlgn="base" hangingPunct="0">
              <a:spcBef>
                <a:spcPct val="0"/>
              </a:spcBef>
              <a:spcAft>
                <a:spcPct val="0"/>
              </a:spcAft>
              <a:defRPr sz="2400">
                <a:solidFill>
                  <a:schemeClr val="tx1"/>
                </a:solidFill>
                <a:latin typeface="Times New Roman" pitchFamily="18" charset="0"/>
              </a:defRPr>
            </a:lvl8pPr>
            <a:lvl9pPr marL="3886200" indent="-228600" defTabSz="965200" eaLnBrk="0" fontAlgn="base" hangingPunct="0">
              <a:spcBef>
                <a:spcPct val="0"/>
              </a:spcBef>
              <a:spcAft>
                <a:spcPct val="0"/>
              </a:spcAft>
              <a:defRPr sz="2400">
                <a:solidFill>
                  <a:schemeClr val="tx1"/>
                </a:solidFill>
                <a:latin typeface="Times New Roman" pitchFamily="18" charset="0"/>
              </a:defRPr>
            </a:lvl9pPr>
          </a:lstStyle>
          <a:p>
            <a:fld id="{3D8D07A1-9D9A-402C-BEB8-AE4425E7D75E}" type="slidenum">
              <a:rPr lang="en-US" altLang="en-US" sz="1000" smtClean="0"/>
              <a:pPr/>
              <a:t>22</a:t>
            </a:fld>
            <a:endParaRPr lang="en-US" altLang="en-US" sz="10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100013" y="735013"/>
            <a:ext cx="4252912" cy="8169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Based on Chapter 1 in C++ for Java Programmers by Weiss</a:t>
            </a:r>
          </a:p>
        </p:txBody>
      </p:sp>
    </p:spTree>
    <p:extLst>
      <p:ext uri="{BB962C8B-B14F-4D97-AF65-F5344CB8AC3E}">
        <p14:creationId xmlns:p14="http://schemas.microsoft.com/office/powerpoint/2010/main" val="103828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imes New Roman" pitchFamily="18" charset="0"/>
              </a:defRPr>
            </a:lvl1pPr>
            <a:lvl2pPr marL="742950" indent="-285750" defTabSz="965200">
              <a:defRPr sz="2400">
                <a:solidFill>
                  <a:schemeClr val="tx1"/>
                </a:solidFill>
                <a:latin typeface="Times New Roman" pitchFamily="18" charset="0"/>
              </a:defRPr>
            </a:lvl2pPr>
            <a:lvl3pPr marL="1143000" indent="-228600" defTabSz="965200">
              <a:defRPr sz="2400">
                <a:solidFill>
                  <a:schemeClr val="tx1"/>
                </a:solidFill>
                <a:latin typeface="Times New Roman" pitchFamily="18" charset="0"/>
              </a:defRPr>
            </a:lvl3pPr>
            <a:lvl4pPr marL="1600200" indent="-228600" defTabSz="965200">
              <a:defRPr sz="2400">
                <a:solidFill>
                  <a:schemeClr val="tx1"/>
                </a:solidFill>
                <a:latin typeface="Times New Roman" pitchFamily="18" charset="0"/>
              </a:defRPr>
            </a:lvl4pPr>
            <a:lvl5pPr marL="2057400" indent="-228600" defTabSz="965200">
              <a:defRPr sz="2400">
                <a:solidFill>
                  <a:schemeClr val="tx1"/>
                </a:solidFill>
                <a:latin typeface="Times New Roman" pitchFamily="18" charset="0"/>
              </a:defRPr>
            </a:lvl5pPr>
            <a:lvl6pPr marL="2514600" indent="-228600" defTabSz="965200" eaLnBrk="0" fontAlgn="base" hangingPunct="0">
              <a:spcBef>
                <a:spcPct val="0"/>
              </a:spcBef>
              <a:spcAft>
                <a:spcPct val="0"/>
              </a:spcAft>
              <a:defRPr sz="2400">
                <a:solidFill>
                  <a:schemeClr val="tx1"/>
                </a:solidFill>
                <a:latin typeface="Times New Roman" pitchFamily="18" charset="0"/>
              </a:defRPr>
            </a:lvl6pPr>
            <a:lvl7pPr marL="2971800" indent="-228600" defTabSz="965200" eaLnBrk="0" fontAlgn="base" hangingPunct="0">
              <a:spcBef>
                <a:spcPct val="0"/>
              </a:spcBef>
              <a:spcAft>
                <a:spcPct val="0"/>
              </a:spcAft>
              <a:defRPr sz="2400">
                <a:solidFill>
                  <a:schemeClr val="tx1"/>
                </a:solidFill>
                <a:latin typeface="Times New Roman" pitchFamily="18" charset="0"/>
              </a:defRPr>
            </a:lvl7pPr>
            <a:lvl8pPr marL="3429000" indent="-228600" defTabSz="965200" eaLnBrk="0" fontAlgn="base" hangingPunct="0">
              <a:spcBef>
                <a:spcPct val="0"/>
              </a:spcBef>
              <a:spcAft>
                <a:spcPct val="0"/>
              </a:spcAft>
              <a:defRPr sz="2400">
                <a:solidFill>
                  <a:schemeClr val="tx1"/>
                </a:solidFill>
                <a:latin typeface="Times New Roman" pitchFamily="18" charset="0"/>
              </a:defRPr>
            </a:lvl8pPr>
            <a:lvl9pPr marL="3886200" indent="-228600" defTabSz="965200" eaLnBrk="0" fontAlgn="base" hangingPunct="0">
              <a:spcBef>
                <a:spcPct val="0"/>
              </a:spcBef>
              <a:spcAft>
                <a:spcPct val="0"/>
              </a:spcAft>
              <a:defRPr sz="2400">
                <a:solidFill>
                  <a:schemeClr val="tx1"/>
                </a:solidFill>
                <a:latin typeface="Times New Roman" pitchFamily="18" charset="0"/>
              </a:defRPr>
            </a:lvl9pPr>
          </a:lstStyle>
          <a:p>
            <a:fld id="{3D8D07A1-9D9A-402C-BEB8-AE4425E7D75E}" type="slidenum">
              <a:rPr lang="en-US" altLang="en-US" sz="1000" smtClean="0"/>
              <a:pPr/>
              <a:t>23</a:t>
            </a:fld>
            <a:endParaRPr lang="en-US" altLang="en-US" sz="10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100013" y="735013"/>
            <a:ext cx="4252912" cy="8169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Based on Chapter 1 in C++ for Java Programmers by Weiss</a:t>
            </a:r>
          </a:p>
        </p:txBody>
      </p:sp>
    </p:spTree>
    <p:extLst>
      <p:ext uri="{BB962C8B-B14F-4D97-AF65-F5344CB8AC3E}">
        <p14:creationId xmlns:p14="http://schemas.microsoft.com/office/powerpoint/2010/main" val="283208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imes New Roman" pitchFamily="18" charset="0"/>
              </a:defRPr>
            </a:lvl1pPr>
            <a:lvl2pPr marL="742950" indent="-285750" defTabSz="965200">
              <a:defRPr sz="2400">
                <a:solidFill>
                  <a:schemeClr val="tx1"/>
                </a:solidFill>
                <a:latin typeface="Times New Roman" pitchFamily="18" charset="0"/>
              </a:defRPr>
            </a:lvl2pPr>
            <a:lvl3pPr marL="1143000" indent="-228600" defTabSz="965200">
              <a:defRPr sz="2400">
                <a:solidFill>
                  <a:schemeClr val="tx1"/>
                </a:solidFill>
                <a:latin typeface="Times New Roman" pitchFamily="18" charset="0"/>
              </a:defRPr>
            </a:lvl3pPr>
            <a:lvl4pPr marL="1600200" indent="-228600" defTabSz="965200">
              <a:defRPr sz="2400">
                <a:solidFill>
                  <a:schemeClr val="tx1"/>
                </a:solidFill>
                <a:latin typeface="Times New Roman" pitchFamily="18" charset="0"/>
              </a:defRPr>
            </a:lvl4pPr>
            <a:lvl5pPr marL="2057400" indent="-228600" defTabSz="965200">
              <a:defRPr sz="2400">
                <a:solidFill>
                  <a:schemeClr val="tx1"/>
                </a:solidFill>
                <a:latin typeface="Times New Roman" pitchFamily="18" charset="0"/>
              </a:defRPr>
            </a:lvl5pPr>
            <a:lvl6pPr marL="2514600" indent="-228600" defTabSz="965200" eaLnBrk="0" fontAlgn="base" hangingPunct="0">
              <a:spcBef>
                <a:spcPct val="0"/>
              </a:spcBef>
              <a:spcAft>
                <a:spcPct val="0"/>
              </a:spcAft>
              <a:defRPr sz="2400">
                <a:solidFill>
                  <a:schemeClr val="tx1"/>
                </a:solidFill>
                <a:latin typeface="Times New Roman" pitchFamily="18" charset="0"/>
              </a:defRPr>
            </a:lvl6pPr>
            <a:lvl7pPr marL="2971800" indent="-228600" defTabSz="965200" eaLnBrk="0" fontAlgn="base" hangingPunct="0">
              <a:spcBef>
                <a:spcPct val="0"/>
              </a:spcBef>
              <a:spcAft>
                <a:spcPct val="0"/>
              </a:spcAft>
              <a:defRPr sz="2400">
                <a:solidFill>
                  <a:schemeClr val="tx1"/>
                </a:solidFill>
                <a:latin typeface="Times New Roman" pitchFamily="18" charset="0"/>
              </a:defRPr>
            </a:lvl7pPr>
            <a:lvl8pPr marL="3429000" indent="-228600" defTabSz="965200" eaLnBrk="0" fontAlgn="base" hangingPunct="0">
              <a:spcBef>
                <a:spcPct val="0"/>
              </a:spcBef>
              <a:spcAft>
                <a:spcPct val="0"/>
              </a:spcAft>
              <a:defRPr sz="2400">
                <a:solidFill>
                  <a:schemeClr val="tx1"/>
                </a:solidFill>
                <a:latin typeface="Times New Roman" pitchFamily="18" charset="0"/>
              </a:defRPr>
            </a:lvl8pPr>
            <a:lvl9pPr marL="3886200" indent="-228600" defTabSz="965200" eaLnBrk="0" fontAlgn="base" hangingPunct="0">
              <a:spcBef>
                <a:spcPct val="0"/>
              </a:spcBef>
              <a:spcAft>
                <a:spcPct val="0"/>
              </a:spcAft>
              <a:defRPr sz="2400">
                <a:solidFill>
                  <a:schemeClr val="tx1"/>
                </a:solidFill>
                <a:latin typeface="Times New Roman" pitchFamily="18" charset="0"/>
              </a:defRPr>
            </a:lvl9pPr>
          </a:lstStyle>
          <a:p>
            <a:fld id="{3D8D07A1-9D9A-402C-BEB8-AE4425E7D75E}" type="slidenum">
              <a:rPr lang="en-US" altLang="en-US" sz="1000" smtClean="0"/>
              <a:pPr/>
              <a:t>24</a:t>
            </a:fld>
            <a:endParaRPr lang="en-US" altLang="en-US" sz="10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100013" y="735013"/>
            <a:ext cx="4252912" cy="8169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Based on Chapter 1 in C++ for Java Programmers by Weiss</a:t>
            </a:r>
          </a:p>
        </p:txBody>
      </p:sp>
    </p:spTree>
    <p:extLst>
      <p:ext uri="{BB962C8B-B14F-4D97-AF65-F5344CB8AC3E}">
        <p14:creationId xmlns:p14="http://schemas.microsoft.com/office/powerpoint/2010/main" val="3343901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imes New Roman" pitchFamily="18" charset="0"/>
              </a:defRPr>
            </a:lvl1pPr>
            <a:lvl2pPr marL="742950" indent="-285750" defTabSz="965200">
              <a:defRPr sz="2400">
                <a:solidFill>
                  <a:schemeClr val="tx1"/>
                </a:solidFill>
                <a:latin typeface="Times New Roman" pitchFamily="18" charset="0"/>
              </a:defRPr>
            </a:lvl2pPr>
            <a:lvl3pPr marL="1143000" indent="-228600" defTabSz="965200">
              <a:defRPr sz="2400">
                <a:solidFill>
                  <a:schemeClr val="tx1"/>
                </a:solidFill>
                <a:latin typeface="Times New Roman" pitchFamily="18" charset="0"/>
              </a:defRPr>
            </a:lvl3pPr>
            <a:lvl4pPr marL="1600200" indent="-228600" defTabSz="965200">
              <a:defRPr sz="2400">
                <a:solidFill>
                  <a:schemeClr val="tx1"/>
                </a:solidFill>
                <a:latin typeface="Times New Roman" pitchFamily="18" charset="0"/>
              </a:defRPr>
            </a:lvl4pPr>
            <a:lvl5pPr marL="2057400" indent="-228600" defTabSz="965200">
              <a:defRPr sz="2400">
                <a:solidFill>
                  <a:schemeClr val="tx1"/>
                </a:solidFill>
                <a:latin typeface="Times New Roman" pitchFamily="18" charset="0"/>
              </a:defRPr>
            </a:lvl5pPr>
            <a:lvl6pPr marL="2514600" indent="-228600" defTabSz="965200" eaLnBrk="0" fontAlgn="base" hangingPunct="0">
              <a:spcBef>
                <a:spcPct val="0"/>
              </a:spcBef>
              <a:spcAft>
                <a:spcPct val="0"/>
              </a:spcAft>
              <a:defRPr sz="2400">
                <a:solidFill>
                  <a:schemeClr val="tx1"/>
                </a:solidFill>
                <a:latin typeface="Times New Roman" pitchFamily="18" charset="0"/>
              </a:defRPr>
            </a:lvl6pPr>
            <a:lvl7pPr marL="2971800" indent="-228600" defTabSz="965200" eaLnBrk="0" fontAlgn="base" hangingPunct="0">
              <a:spcBef>
                <a:spcPct val="0"/>
              </a:spcBef>
              <a:spcAft>
                <a:spcPct val="0"/>
              </a:spcAft>
              <a:defRPr sz="2400">
                <a:solidFill>
                  <a:schemeClr val="tx1"/>
                </a:solidFill>
                <a:latin typeface="Times New Roman" pitchFamily="18" charset="0"/>
              </a:defRPr>
            </a:lvl7pPr>
            <a:lvl8pPr marL="3429000" indent="-228600" defTabSz="965200" eaLnBrk="0" fontAlgn="base" hangingPunct="0">
              <a:spcBef>
                <a:spcPct val="0"/>
              </a:spcBef>
              <a:spcAft>
                <a:spcPct val="0"/>
              </a:spcAft>
              <a:defRPr sz="2400">
                <a:solidFill>
                  <a:schemeClr val="tx1"/>
                </a:solidFill>
                <a:latin typeface="Times New Roman" pitchFamily="18" charset="0"/>
              </a:defRPr>
            </a:lvl8pPr>
            <a:lvl9pPr marL="3886200" indent="-228600" defTabSz="965200" eaLnBrk="0" fontAlgn="base" hangingPunct="0">
              <a:spcBef>
                <a:spcPct val="0"/>
              </a:spcBef>
              <a:spcAft>
                <a:spcPct val="0"/>
              </a:spcAft>
              <a:defRPr sz="2400">
                <a:solidFill>
                  <a:schemeClr val="tx1"/>
                </a:solidFill>
                <a:latin typeface="Times New Roman" pitchFamily="18" charset="0"/>
              </a:defRPr>
            </a:lvl9pPr>
          </a:lstStyle>
          <a:p>
            <a:fld id="{3D8D07A1-9D9A-402C-BEB8-AE4425E7D75E}" type="slidenum">
              <a:rPr lang="en-US" altLang="en-US" sz="1000" smtClean="0"/>
              <a:pPr/>
              <a:t>25</a:t>
            </a:fld>
            <a:endParaRPr lang="en-US" altLang="en-US" sz="10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100013" y="735013"/>
            <a:ext cx="4252912" cy="8169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Based on Chapter 1 in C++ for Java Programmers by Weiss</a:t>
            </a:r>
          </a:p>
        </p:txBody>
      </p:sp>
    </p:spTree>
    <p:extLst>
      <p:ext uri="{BB962C8B-B14F-4D97-AF65-F5344CB8AC3E}">
        <p14:creationId xmlns:p14="http://schemas.microsoft.com/office/powerpoint/2010/main" val="4128796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imes New Roman" pitchFamily="18" charset="0"/>
              </a:defRPr>
            </a:lvl1pPr>
            <a:lvl2pPr marL="742950" indent="-285750" defTabSz="965200">
              <a:defRPr sz="2400">
                <a:solidFill>
                  <a:schemeClr val="tx1"/>
                </a:solidFill>
                <a:latin typeface="Times New Roman" pitchFamily="18" charset="0"/>
              </a:defRPr>
            </a:lvl2pPr>
            <a:lvl3pPr marL="1143000" indent="-228600" defTabSz="965200">
              <a:defRPr sz="2400">
                <a:solidFill>
                  <a:schemeClr val="tx1"/>
                </a:solidFill>
                <a:latin typeface="Times New Roman" pitchFamily="18" charset="0"/>
              </a:defRPr>
            </a:lvl3pPr>
            <a:lvl4pPr marL="1600200" indent="-228600" defTabSz="965200">
              <a:defRPr sz="2400">
                <a:solidFill>
                  <a:schemeClr val="tx1"/>
                </a:solidFill>
                <a:latin typeface="Times New Roman" pitchFamily="18" charset="0"/>
              </a:defRPr>
            </a:lvl4pPr>
            <a:lvl5pPr marL="2057400" indent="-228600" defTabSz="965200">
              <a:defRPr sz="2400">
                <a:solidFill>
                  <a:schemeClr val="tx1"/>
                </a:solidFill>
                <a:latin typeface="Times New Roman" pitchFamily="18" charset="0"/>
              </a:defRPr>
            </a:lvl5pPr>
            <a:lvl6pPr marL="2514600" indent="-228600" defTabSz="965200" eaLnBrk="0" fontAlgn="base" hangingPunct="0">
              <a:spcBef>
                <a:spcPct val="0"/>
              </a:spcBef>
              <a:spcAft>
                <a:spcPct val="0"/>
              </a:spcAft>
              <a:defRPr sz="2400">
                <a:solidFill>
                  <a:schemeClr val="tx1"/>
                </a:solidFill>
                <a:latin typeface="Times New Roman" pitchFamily="18" charset="0"/>
              </a:defRPr>
            </a:lvl6pPr>
            <a:lvl7pPr marL="2971800" indent="-228600" defTabSz="965200" eaLnBrk="0" fontAlgn="base" hangingPunct="0">
              <a:spcBef>
                <a:spcPct val="0"/>
              </a:spcBef>
              <a:spcAft>
                <a:spcPct val="0"/>
              </a:spcAft>
              <a:defRPr sz="2400">
                <a:solidFill>
                  <a:schemeClr val="tx1"/>
                </a:solidFill>
                <a:latin typeface="Times New Roman" pitchFamily="18" charset="0"/>
              </a:defRPr>
            </a:lvl7pPr>
            <a:lvl8pPr marL="3429000" indent="-228600" defTabSz="965200" eaLnBrk="0" fontAlgn="base" hangingPunct="0">
              <a:spcBef>
                <a:spcPct val="0"/>
              </a:spcBef>
              <a:spcAft>
                <a:spcPct val="0"/>
              </a:spcAft>
              <a:defRPr sz="2400">
                <a:solidFill>
                  <a:schemeClr val="tx1"/>
                </a:solidFill>
                <a:latin typeface="Times New Roman" pitchFamily="18" charset="0"/>
              </a:defRPr>
            </a:lvl8pPr>
            <a:lvl9pPr marL="3886200" indent="-228600" defTabSz="965200" eaLnBrk="0" fontAlgn="base" hangingPunct="0">
              <a:spcBef>
                <a:spcPct val="0"/>
              </a:spcBef>
              <a:spcAft>
                <a:spcPct val="0"/>
              </a:spcAft>
              <a:defRPr sz="2400">
                <a:solidFill>
                  <a:schemeClr val="tx1"/>
                </a:solidFill>
                <a:latin typeface="Times New Roman" pitchFamily="18" charset="0"/>
              </a:defRPr>
            </a:lvl9pPr>
          </a:lstStyle>
          <a:p>
            <a:fld id="{3D8D07A1-9D9A-402C-BEB8-AE4425E7D75E}" type="slidenum">
              <a:rPr lang="en-US" altLang="en-US" sz="1000" smtClean="0"/>
              <a:pPr/>
              <a:t>26</a:t>
            </a:fld>
            <a:endParaRPr lang="en-US" altLang="en-US" sz="10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100013" y="735013"/>
            <a:ext cx="4252912" cy="8169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Based on Chapter 1 in C++ for Java Programmers by Weiss</a:t>
            </a:r>
          </a:p>
        </p:txBody>
      </p:sp>
    </p:spTree>
    <p:extLst>
      <p:ext uri="{BB962C8B-B14F-4D97-AF65-F5344CB8AC3E}">
        <p14:creationId xmlns:p14="http://schemas.microsoft.com/office/powerpoint/2010/main" val="1701506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89349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171450"/>
            <a:ext cx="5791200" cy="3429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685800"/>
            <a:ext cx="8458200" cy="5715000"/>
          </a:xfrm>
        </p:spPr>
        <p:txBody>
          <a:bodyPr/>
          <a:lstStyle/>
          <a:p>
            <a:pPr lvl="0"/>
            <a:endParaRPr lang="en-US" noProof="0"/>
          </a:p>
        </p:txBody>
      </p:sp>
      <p:sp>
        <p:nvSpPr>
          <p:cNvPr id="4" name="Date Placeholder 3"/>
          <p:cNvSpPr>
            <a:spLocks noGrp="1"/>
          </p:cNvSpPr>
          <p:nvPr>
            <p:ph type="dt" sz="half" idx="10"/>
          </p:nvPr>
        </p:nvSpPr>
        <p:spPr>
          <a:xfrm>
            <a:off x="271463" y="6657975"/>
            <a:ext cx="2101850" cy="150813"/>
          </a:xfrm>
          <a:prstGeom prst="rect">
            <a:avLst/>
          </a:prstGeom>
        </p:spPr>
        <p:txBody>
          <a:bodyPr/>
          <a:lstStyle>
            <a:lvl1pPr>
              <a:defRPr/>
            </a:lvl1pPr>
          </a:lstStyle>
          <a:p>
            <a:pPr>
              <a:defRPr/>
            </a:pPr>
            <a:r>
              <a:rPr lang="en-US" altLang="en-US"/>
              <a:t>CS@VT August 2009</a:t>
            </a:r>
          </a:p>
        </p:txBody>
      </p:sp>
      <p:sp>
        <p:nvSpPr>
          <p:cNvPr id="5" name="Footer Placeholder 4"/>
          <p:cNvSpPr>
            <a:spLocks noGrp="1"/>
          </p:cNvSpPr>
          <p:nvPr>
            <p:ph type="ftr" sz="quarter" idx="11"/>
          </p:nvPr>
        </p:nvSpPr>
        <p:spPr>
          <a:xfrm>
            <a:off x="6019800" y="6629400"/>
            <a:ext cx="2895600" cy="228600"/>
          </a:xfrm>
          <a:prstGeom prst="rect">
            <a:avLst/>
          </a:prstGeom>
        </p:spPr>
        <p:txBody>
          <a:bodyPr/>
          <a:lstStyle>
            <a:lvl1pPr>
              <a:defRPr/>
            </a:lvl1pPr>
          </a:lstStyle>
          <a:p>
            <a:pPr>
              <a:defRPr/>
            </a:pPr>
            <a:r>
              <a:rPr lang="en-US" altLang="en-US"/>
              <a:t>©2006-09  McQuain, Feng &amp; Ribbens </a:t>
            </a:r>
          </a:p>
        </p:txBody>
      </p:sp>
    </p:spTree>
    <p:extLst>
      <p:ext uri="{BB962C8B-B14F-4D97-AF65-F5344CB8AC3E}">
        <p14:creationId xmlns:p14="http://schemas.microsoft.com/office/powerpoint/2010/main" val="147314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54"/>
          <p:cNvGrpSpPr>
            <a:grpSpLocks/>
          </p:cNvGrpSpPr>
          <p:nvPr/>
        </p:nvGrpSpPr>
        <p:grpSpPr bwMode="auto">
          <a:xfrm>
            <a:off x="381000" y="609600"/>
            <a:ext cx="8610600" cy="5867400"/>
            <a:chOff x="240" y="384"/>
            <a:chExt cx="5424" cy="3696"/>
          </a:xfrm>
        </p:grpSpPr>
        <p:sp>
          <p:nvSpPr>
            <p:cNvPr id="1042" name="Rectangle 4"/>
            <p:cNvSpPr>
              <a:spLocks noChangeArrowheads="1"/>
            </p:cNvSpPr>
            <p:nvPr/>
          </p:nvSpPr>
          <p:spPr bwMode="auto">
            <a:xfrm>
              <a:off x="245" y="386"/>
              <a:ext cx="5412" cy="3694"/>
            </a:xfrm>
            <a:prstGeom prst="rect">
              <a:avLst/>
            </a:prstGeom>
            <a:solidFill>
              <a:srgbClr val="F8F8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smtClean="0"/>
            </a:p>
          </p:txBody>
        </p:sp>
        <p:sp>
          <p:nvSpPr>
            <p:cNvPr id="2" name="Freeform 5"/>
            <p:cNvSpPr>
              <a:spLocks/>
            </p:cNvSpPr>
            <p:nvPr/>
          </p:nvSpPr>
          <p:spPr bwMode="auto">
            <a:xfrm>
              <a:off x="240" y="384"/>
              <a:ext cx="5412" cy="3695"/>
            </a:xfrm>
            <a:custGeom>
              <a:avLst/>
              <a:gdLst>
                <a:gd name="T0" fmla="*/ 5864 w 5269"/>
                <a:gd name="T1" fmla="*/ 0 h 2977"/>
                <a:gd name="T2" fmla="*/ 0 w 5269"/>
                <a:gd name="T3" fmla="*/ 0 h 2977"/>
                <a:gd name="T4" fmla="*/ 0 w 5269"/>
                <a:gd name="T5" fmla="*/ 7064 h 2977"/>
                <a:gd name="T6" fmla="*/ 0 60000 65536"/>
                <a:gd name="T7" fmla="*/ 0 60000 65536"/>
                <a:gd name="T8" fmla="*/ 0 60000 65536"/>
              </a:gdLst>
              <a:ahLst/>
              <a:cxnLst>
                <a:cxn ang="T6">
                  <a:pos x="T0" y="T1"/>
                </a:cxn>
                <a:cxn ang="T7">
                  <a:pos x="T2" y="T3"/>
                </a:cxn>
                <a:cxn ang="T8">
                  <a:pos x="T4" y="T5"/>
                </a:cxn>
              </a:cxnLst>
              <a:rect l="0" t="0" r="r" b="b"/>
              <a:pathLst>
                <a:path w="5269" h="2977">
                  <a:moveTo>
                    <a:pt x="5268" y="0"/>
                  </a:moveTo>
                  <a:lnTo>
                    <a:pt x="0" y="0"/>
                  </a:lnTo>
                  <a:lnTo>
                    <a:pt x="0" y="2976"/>
                  </a:lnTo>
                </a:path>
              </a:pathLst>
            </a:custGeom>
            <a:noFill/>
            <a:ln w="12700" cap="rnd" cmpd="sng">
              <a:solidFill>
                <a:srgbClr val="B2B2B2"/>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Freeform 6"/>
            <p:cNvSpPr>
              <a:spLocks/>
            </p:cNvSpPr>
            <p:nvPr/>
          </p:nvSpPr>
          <p:spPr bwMode="auto">
            <a:xfrm>
              <a:off x="252" y="384"/>
              <a:ext cx="5412" cy="3695"/>
            </a:xfrm>
            <a:custGeom>
              <a:avLst/>
              <a:gdLst>
                <a:gd name="T0" fmla="*/ 5864 w 5269"/>
                <a:gd name="T1" fmla="*/ 0 h 2977"/>
                <a:gd name="T2" fmla="*/ 5864 w 5269"/>
                <a:gd name="T3" fmla="*/ 7064 h 2977"/>
                <a:gd name="T4" fmla="*/ 0 w 5269"/>
                <a:gd name="T5" fmla="*/ 7064 h 2977"/>
                <a:gd name="T6" fmla="*/ 0 60000 65536"/>
                <a:gd name="T7" fmla="*/ 0 60000 65536"/>
                <a:gd name="T8" fmla="*/ 0 60000 65536"/>
              </a:gdLst>
              <a:ahLst/>
              <a:cxnLst>
                <a:cxn ang="T6">
                  <a:pos x="T0" y="T1"/>
                </a:cxn>
                <a:cxn ang="T7">
                  <a:pos x="T2" y="T3"/>
                </a:cxn>
                <a:cxn ang="T8">
                  <a:pos x="T4" y="T5"/>
                </a:cxn>
              </a:cxnLst>
              <a:rect l="0" t="0" r="r" b="b"/>
              <a:pathLst>
                <a:path w="5269" h="2977">
                  <a:moveTo>
                    <a:pt x="5268" y="0"/>
                  </a:moveTo>
                  <a:lnTo>
                    <a:pt x="5268" y="2976"/>
                  </a:lnTo>
                  <a:lnTo>
                    <a:pt x="0" y="2976"/>
                  </a:lnTo>
                </a:path>
              </a:pathLst>
            </a:custGeom>
            <a:noFill/>
            <a:ln w="12700" cap="rnd" cmpd="sng">
              <a:solidFill>
                <a:srgbClr val="FFFFFF"/>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27" name="Rectangle 15"/>
          <p:cNvSpPr>
            <a:spLocks noGrp="1" noChangeArrowheads="1"/>
          </p:cNvSpPr>
          <p:nvPr>
            <p:ph type="title"/>
          </p:nvPr>
        </p:nvSpPr>
        <p:spPr bwMode="auto">
          <a:xfrm>
            <a:off x="304800" y="171450"/>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16"/>
          <p:cNvSpPr>
            <a:spLocks noGrp="1" noChangeArrowheads="1"/>
          </p:cNvSpPr>
          <p:nvPr>
            <p:ph type="body" idx="1"/>
          </p:nvPr>
        </p:nvSpPr>
        <p:spPr bwMode="auto">
          <a:xfrm>
            <a:off x="457200" y="685800"/>
            <a:ext cx="84582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0"/>
            <a:r>
              <a:rPr lang="en-US" altLang="en-US" smtClean="0"/>
              <a:t>Second Level</a:t>
            </a:r>
          </a:p>
          <a:p>
            <a:pPr lvl="0"/>
            <a:r>
              <a:rPr lang="en-US" altLang="en-US" smtClean="0"/>
              <a:t>Third Level</a:t>
            </a:r>
          </a:p>
          <a:p>
            <a:pPr lvl="0"/>
            <a:r>
              <a:rPr lang="en-US" altLang="en-US" smtClean="0"/>
              <a:t>Fourth Level</a:t>
            </a:r>
          </a:p>
          <a:p>
            <a:pPr lvl="0"/>
            <a:r>
              <a:rPr lang="en-US" altLang="en-US" smtClean="0"/>
              <a:t>Fifth Level</a:t>
            </a:r>
          </a:p>
        </p:txBody>
      </p:sp>
      <p:grpSp>
        <p:nvGrpSpPr>
          <p:cNvPr id="1029" name="Group 55"/>
          <p:cNvGrpSpPr>
            <a:grpSpLocks/>
          </p:cNvGrpSpPr>
          <p:nvPr/>
        </p:nvGrpSpPr>
        <p:grpSpPr bwMode="auto">
          <a:xfrm>
            <a:off x="39688" y="161925"/>
            <a:ext cx="276225" cy="319088"/>
            <a:chOff x="25" y="102"/>
            <a:chExt cx="173" cy="201"/>
          </a:xfrm>
          <a:solidFill>
            <a:srgbClr val="FF6600"/>
          </a:solidFill>
        </p:grpSpPr>
        <p:sp>
          <p:nvSpPr>
            <p:cNvPr id="1039" name="Rectangle 25"/>
            <p:cNvSpPr>
              <a:spLocks noChangeArrowheads="1"/>
            </p:cNvSpPr>
            <p:nvPr/>
          </p:nvSpPr>
          <p:spPr bwMode="auto">
            <a:xfrm>
              <a:off x="25" y="102"/>
              <a:ext cx="172" cy="20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smtClean="0"/>
            </a:p>
          </p:txBody>
        </p:sp>
        <p:sp>
          <p:nvSpPr>
            <p:cNvPr id="1040" name="Freeform 26"/>
            <p:cNvSpPr>
              <a:spLocks/>
            </p:cNvSpPr>
            <p:nvPr/>
          </p:nvSpPr>
          <p:spPr bwMode="auto">
            <a:xfrm>
              <a:off x="25" y="102"/>
              <a:ext cx="173" cy="201"/>
            </a:xfrm>
            <a:custGeom>
              <a:avLst/>
              <a:gdLst>
                <a:gd name="T0" fmla="*/ 138 w 193"/>
                <a:gd name="T1" fmla="*/ 0 h 721"/>
                <a:gd name="T2" fmla="*/ 0 w 193"/>
                <a:gd name="T3" fmla="*/ 0 h 721"/>
                <a:gd name="T4" fmla="*/ 0 w 193"/>
                <a:gd name="T5" fmla="*/ 16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0" y="0"/>
                  </a:lnTo>
                  <a:lnTo>
                    <a:pt x="0" y="720"/>
                  </a:lnTo>
                </a:path>
              </a:pathLst>
            </a:custGeom>
            <a:grpFill/>
            <a:ln>
              <a:noFill/>
            </a:ln>
            <a:extLst>
              <a:ext uri="{91240B29-F687-4F45-9708-019B960494DF}">
                <a14:hiddenLine xmlns:a14="http://schemas.microsoft.com/office/drawing/2010/main" w="12700" cap="rnd" cmpd="sng">
                  <a:solidFill>
                    <a:srgbClr val="000000"/>
                  </a:solidFill>
                  <a:prstDash val="solid"/>
                  <a:round/>
                  <a:headEnd type="none" w="sm" len="sm"/>
                  <a:tailEnd type="none" w="sm" len="sm"/>
                </a14:hiddenLine>
              </a:ext>
            </a:extLst>
          </p:spPr>
          <p:txBody>
            <a:bodyPr/>
            <a:lstStyle/>
            <a:p>
              <a:pPr>
                <a:defRPr/>
              </a:pPr>
              <a:endParaRPr lang="en-US"/>
            </a:p>
          </p:txBody>
        </p:sp>
        <p:sp>
          <p:nvSpPr>
            <p:cNvPr id="1041" name="Freeform 27"/>
            <p:cNvSpPr>
              <a:spLocks/>
            </p:cNvSpPr>
            <p:nvPr/>
          </p:nvSpPr>
          <p:spPr bwMode="auto">
            <a:xfrm>
              <a:off x="25" y="102"/>
              <a:ext cx="173" cy="201"/>
            </a:xfrm>
            <a:custGeom>
              <a:avLst/>
              <a:gdLst>
                <a:gd name="T0" fmla="*/ 138 w 193"/>
                <a:gd name="T1" fmla="*/ 0 h 721"/>
                <a:gd name="T2" fmla="*/ 138 w 193"/>
                <a:gd name="T3" fmla="*/ 16 h 721"/>
                <a:gd name="T4" fmla="*/ 0 w 193"/>
                <a:gd name="T5" fmla="*/ 16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192" y="720"/>
                  </a:lnTo>
                  <a:lnTo>
                    <a:pt x="0" y="720"/>
                  </a:lnTo>
                </a:path>
              </a:pathLst>
            </a:custGeom>
            <a:grpFill/>
            <a:ln>
              <a:noFill/>
            </a:ln>
            <a:extLst>
              <a:ext uri="{91240B29-F687-4F45-9708-019B960494DF}">
                <a14:hiddenLine xmlns:a14="http://schemas.microsoft.com/office/drawing/2010/main" w="12700" cap="rnd" cmpd="sng">
                  <a:solidFill>
                    <a:srgbClr val="000000"/>
                  </a:solidFill>
                  <a:prstDash val="solid"/>
                  <a:round/>
                  <a:headEnd type="none" w="sm" len="sm"/>
                  <a:tailEnd type="none" w="sm" len="sm"/>
                </a14:hiddenLine>
              </a:ext>
            </a:extLst>
          </p:spPr>
          <p:txBody>
            <a:bodyPr/>
            <a:lstStyle/>
            <a:p>
              <a:pPr>
                <a:defRPr/>
              </a:pPr>
              <a:endParaRPr lang="en-US"/>
            </a:p>
          </p:txBody>
        </p:sp>
      </p:grpSp>
      <p:grpSp>
        <p:nvGrpSpPr>
          <p:cNvPr id="1030" name="Group 56"/>
          <p:cNvGrpSpPr>
            <a:grpSpLocks/>
          </p:cNvGrpSpPr>
          <p:nvPr/>
        </p:nvGrpSpPr>
        <p:grpSpPr bwMode="auto">
          <a:xfrm>
            <a:off x="122238" y="600075"/>
            <a:ext cx="106362" cy="5876925"/>
            <a:chOff x="77" y="378"/>
            <a:chExt cx="67" cy="3702"/>
          </a:xfrm>
          <a:solidFill>
            <a:srgbClr val="660000"/>
          </a:solidFill>
        </p:grpSpPr>
        <p:sp>
          <p:nvSpPr>
            <p:cNvPr id="1036" name="Rectangle 41"/>
            <p:cNvSpPr>
              <a:spLocks noChangeArrowheads="1"/>
            </p:cNvSpPr>
            <p:nvPr/>
          </p:nvSpPr>
          <p:spPr bwMode="auto">
            <a:xfrm flipH="1" flipV="1">
              <a:off x="77" y="383"/>
              <a:ext cx="67" cy="369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smtClean="0"/>
            </a:p>
          </p:txBody>
        </p:sp>
        <p:sp>
          <p:nvSpPr>
            <p:cNvPr id="1037" name="Freeform 42"/>
            <p:cNvSpPr>
              <a:spLocks/>
            </p:cNvSpPr>
            <p:nvPr/>
          </p:nvSpPr>
          <p:spPr bwMode="auto">
            <a:xfrm flipH="1" flipV="1">
              <a:off x="77" y="378"/>
              <a:ext cx="67" cy="3702"/>
            </a:xfrm>
            <a:custGeom>
              <a:avLst/>
              <a:gdLst>
                <a:gd name="T0" fmla="*/ 8 w 193"/>
                <a:gd name="T1" fmla="*/ 0 h 721"/>
                <a:gd name="T2" fmla="*/ 0 w 193"/>
                <a:gd name="T3" fmla="*/ 0 h 721"/>
                <a:gd name="T4" fmla="*/ 0 w 193"/>
                <a:gd name="T5" fmla="*/ 97464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0" y="0"/>
                  </a:lnTo>
                  <a:lnTo>
                    <a:pt x="0" y="720"/>
                  </a:lnTo>
                </a:path>
              </a:pathLst>
            </a:custGeom>
            <a:grpFill/>
            <a:ln>
              <a:noFill/>
            </a:ln>
            <a:extLst>
              <a:ext uri="{91240B29-F687-4F45-9708-019B960494DF}">
                <a14:hiddenLine xmlns:a14="http://schemas.microsoft.com/office/drawing/2010/main" w="12700" cap="rnd" cmpd="sng">
                  <a:solidFill>
                    <a:srgbClr val="000000"/>
                  </a:solidFill>
                  <a:prstDash val="solid"/>
                  <a:round/>
                  <a:headEnd type="none" w="sm" len="sm"/>
                  <a:tailEnd type="none" w="sm" len="sm"/>
                </a14:hiddenLine>
              </a:ext>
            </a:extLst>
          </p:spPr>
          <p:txBody>
            <a:bodyPr/>
            <a:lstStyle/>
            <a:p>
              <a:pPr>
                <a:defRPr/>
              </a:pPr>
              <a:endParaRPr lang="en-US"/>
            </a:p>
          </p:txBody>
        </p:sp>
        <p:sp>
          <p:nvSpPr>
            <p:cNvPr id="1038" name="Freeform 43"/>
            <p:cNvSpPr>
              <a:spLocks/>
            </p:cNvSpPr>
            <p:nvPr/>
          </p:nvSpPr>
          <p:spPr bwMode="auto">
            <a:xfrm flipH="1" flipV="1">
              <a:off x="77" y="378"/>
              <a:ext cx="67" cy="3702"/>
            </a:xfrm>
            <a:custGeom>
              <a:avLst/>
              <a:gdLst>
                <a:gd name="T0" fmla="*/ 8 w 193"/>
                <a:gd name="T1" fmla="*/ 0 h 721"/>
                <a:gd name="T2" fmla="*/ 8 w 193"/>
                <a:gd name="T3" fmla="*/ 97464 h 721"/>
                <a:gd name="T4" fmla="*/ 0 w 193"/>
                <a:gd name="T5" fmla="*/ 97464 h 721"/>
                <a:gd name="T6" fmla="*/ 0 60000 65536"/>
                <a:gd name="T7" fmla="*/ 0 60000 65536"/>
                <a:gd name="T8" fmla="*/ 0 60000 65536"/>
              </a:gdLst>
              <a:ahLst/>
              <a:cxnLst>
                <a:cxn ang="T6">
                  <a:pos x="T0" y="T1"/>
                </a:cxn>
                <a:cxn ang="T7">
                  <a:pos x="T2" y="T3"/>
                </a:cxn>
                <a:cxn ang="T8">
                  <a:pos x="T4" y="T5"/>
                </a:cxn>
              </a:cxnLst>
              <a:rect l="0" t="0" r="r" b="b"/>
              <a:pathLst>
                <a:path w="193" h="721">
                  <a:moveTo>
                    <a:pt x="192" y="0"/>
                  </a:moveTo>
                  <a:lnTo>
                    <a:pt x="192" y="720"/>
                  </a:lnTo>
                  <a:lnTo>
                    <a:pt x="0" y="720"/>
                  </a:lnTo>
                </a:path>
              </a:pathLst>
            </a:custGeom>
            <a:grpFill/>
            <a:ln>
              <a:noFill/>
            </a:ln>
            <a:extLst>
              <a:ext uri="{91240B29-F687-4F45-9708-019B960494DF}">
                <a14:hiddenLine xmlns:a14="http://schemas.microsoft.com/office/drawing/2010/main" w="12700" cap="rnd" cmpd="sng">
                  <a:solidFill>
                    <a:srgbClr val="000000"/>
                  </a:solidFill>
                  <a:prstDash val="solid"/>
                  <a:round/>
                  <a:headEnd type="none" w="sm" len="sm"/>
                  <a:tailEnd type="none" w="sm" len="sm"/>
                </a14:hiddenLine>
              </a:ext>
            </a:extLst>
          </p:spPr>
          <p:txBody>
            <a:bodyPr/>
            <a:lstStyle/>
            <a:p>
              <a:pPr>
                <a:defRPr/>
              </a:pPr>
              <a:endParaRPr lang="en-US"/>
            </a:p>
          </p:txBody>
        </p:sp>
      </p:grpSp>
      <p:sp>
        <p:nvSpPr>
          <p:cNvPr id="1031" name="Rectangle 48"/>
          <p:cNvSpPr>
            <a:spLocks noChangeArrowheads="1"/>
          </p:cNvSpPr>
          <p:nvPr/>
        </p:nvSpPr>
        <p:spPr bwMode="auto">
          <a:xfrm>
            <a:off x="6253967" y="179303"/>
            <a:ext cx="2250616" cy="369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7" rIns="92075" bIns="46037">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altLang="en-US" sz="1800" dirty="0" smtClean="0">
                <a:latin typeface="Helvetica" pitchFamily="34" charset="0"/>
              </a:rPr>
              <a:t>Strings, I/O</a:t>
            </a:r>
            <a:r>
              <a:rPr lang="en-US" altLang="en-US" sz="1800" baseline="0" dirty="0" smtClean="0">
                <a:latin typeface="Helvetica" pitchFamily="34" charset="0"/>
              </a:rPr>
              <a:t>, Parsing</a:t>
            </a:r>
            <a:endParaRPr lang="en-US" altLang="en-US" sz="1800" b="1" dirty="0" smtClean="0">
              <a:latin typeface="Helvetica" pitchFamily="34" charset="0"/>
            </a:endParaRPr>
          </a:p>
        </p:txBody>
      </p:sp>
      <p:sp>
        <p:nvSpPr>
          <p:cNvPr id="1032" name="Rectangle 50"/>
          <p:cNvSpPr>
            <a:spLocks noChangeArrowheads="1"/>
          </p:cNvSpPr>
          <p:nvPr/>
        </p:nvSpPr>
        <p:spPr bwMode="auto">
          <a:xfrm>
            <a:off x="3186113" y="6497638"/>
            <a:ext cx="26971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US" altLang="en-US" sz="1600" b="1" dirty="0" smtClean="0">
                <a:solidFill>
                  <a:srgbClr val="660000"/>
                </a:solidFill>
                <a:latin typeface="Arial" charset="0"/>
              </a:rPr>
              <a:t> Computer Organization I</a:t>
            </a:r>
          </a:p>
        </p:txBody>
      </p:sp>
      <p:sp>
        <p:nvSpPr>
          <p:cNvPr id="1033" name="Text Box 59"/>
          <p:cNvSpPr txBox="1">
            <a:spLocks noChangeArrowheads="1"/>
          </p:cNvSpPr>
          <p:nvPr userDrawn="1"/>
        </p:nvSpPr>
        <p:spPr bwMode="auto">
          <a:xfrm>
            <a:off x="8305800" y="152400"/>
            <a:ext cx="609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defRPr/>
            </a:pPr>
            <a:fld id="{78CF6390-7233-422C-92F4-5552AE5ED153}" type="slidenum">
              <a:rPr lang="en-US" sz="2000" smtClean="0">
                <a:latin typeface="Arial" charset="0"/>
              </a:rPr>
              <a:pPr algn="ctr">
                <a:spcBef>
                  <a:spcPct val="50000"/>
                </a:spcBef>
                <a:defRPr/>
              </a:pPr>
              <a:t>‹#›</a:t>
            </a:fld>
            <a:endParaRPr lang="en-US" sz="2000" smtClean="0">
              <a:latin typeface="Arial" charset="0"/>
            </a:endParaRPr>
          </a:p>
        </p:txBody>
      </p:sp>
      <p:sp>
        <p:nvSpPr>
          <p:cNvPr id="1034" name="Text Box 21"/>
          <p:cNvSpPr txBox="1">
            <a:spLocks noChangeArrowheads="1"/>
          </p:cNvSpPr>
          <p:nvPr userDrawn="1"/>
        </p:nvSpPr>
        <p:spPr bwMode="auto">
          <a:xfrm>
            <a:off x="304800" y="652145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defRPr/>
            </a:pPr>
            <a:r>
              <a:rPr lang="en-US" sz="1400" b="1" dirty="0" smtClean="0">
                <a:solidFill>
                  <a:srgbClr val="660000"/>
                </a:solidFill>
                <a:latin typeface="Arial" charset="0"/>
              </a:rPr>
              <a:t>CS</a:t>
            </a:r>
            <a:r>
              <a:rPr lang="en-US" sz="1400" b="1" dirty="0" smtClean="0">
                <a:solidFill>
                  <a:srgbClr val="FF6600"/>
                </a:solidFill>
                <a:latin typeface="Arial" charset="0"/>
              </a:rPr>
              <a:t>@</a:t>
            </a:r>
            <a:r>
              <a:rPr lang="en-US" sz="1400" b="1" dirty="0" smtClean="0">
                <a:solidFill>
                  <a:srgbClr val="660000"/>
                </a:solidFill>
                <a:latin typeface="Arial" charset="0"/>
              </a:rPr>
              <a:t>VT</a:t>
            </a:r>
          </a:p>
        </p:txBody>
      </p:sp>
      <p:sp>
        <p:nvSpPr>
          <p:cNvPr id="1035" name="Text Box 22"/>
          <p:cNvSpPr txBox="1">
            <a:spLocks noChangeArrowheads="1"/>
          </p:cNvSpPr>
          <p:nvPr userDrawn="1"/>
        </p:nvSpPr>
        <p:spPr bwMode="auto">
          <a:xfrm>
            <a:off x="6400800" y="6553200"/>
            <a:ext cx="2667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defRPr/>
            </a:pPr>
            <a:r>
              <a:rPr lang="en-US" sz="1200" b="1" dirty="0" smtClean="0">
                <a:solidFill>
                  <a:srgbClr val="660000"/>
                </a:solidFill>
                <a:latin typeface="Arial" charset="0"/>
              </a:rPr>
              <a:t>©2018 W</a:t>
            </a:r>
            <a:r>
              <a:rPr lang="en-US" sz="1200" b="1" baseline="0" dirty="0" smtClean="0">
                <a:solidFill>
                  <a:srgbClr val="660000"/>
                </a:solidFill>
                <a:latin typeface="Arial" charset="0"/>
              </a:rPr>
              <a:t> D </a:t>
            </a:r>
            <a:r>
              <a:rPr lang="en-US" sz="1200" b="1" dirty="0" smtClean="0">
                <a:solidFill>
                  <a:srgbClr val="660000"/>
                </a:solidFill>
                <a:latin typeface="Arial" charset="0"/>
              </a:rPr>
              <a:t>McQuain</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timing>
    <p:tnLst>
      <p:par>
        <p:cTn id="1" dur="indefinite" restart="never" nodeType="tmRoot"/>
      </p:par>
    </p:tnLst>
  </p:timing>
  <p:hf sldNum="0" hdr="0"/>
  <p:txStyles>
    <p:title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Helvetica" pitchFamily="34" charset="0"/>
        </a:defRPr>
      </a:lvl2pPr>
      <a:lvl3pPr algn="l" rtl="0" eaLnBrk="0" fontAlgn="base" hangingPunct="0">
        <a:spcBef>
          <a:spcPct val="0"/>
        </a:spcBef>
        <a:spcAft>
          <a:spcPct val="0"/>
        </a:spcAft>
        <a:defRPr sz="2400">
          <a:solidFill>
            <a:schemeClr val="tx2"/>
          </a:solidFill>
          <a:latin typeface="Helvetica" pitchFamily="34" charset="0"/>
        </a:defRPr>
      </a:lvl3pPr>
      <a:lvl4pPr algn="l" rtl="0" eaLnBrk="0" fontAlgn="base" hangingPunct="0">
        <a:spcBef>
          <a:spcPct val="0"/>
        </a:spcBef>
        <a:spcAft>
          <a:spcPct val="0"/>
        </a:spcAft>
        <a:defRPr sz="2400">
          <a:solidFill>
            <a:schemeClr val="tx2"/>
          </a:solidFill>
          <a:latin typeface="Helvetica" pitchFamily="34" charset="0"/>
        </a:defRPr>
      </a:lvl4pPr>
      <a:lvl5pPr algn="l" rtl="0" eaLnBrk="0" fontAlgn="base" hangingPunct="0">
        <a:spcBef>
          <a:spcPct val="0"/>
        </a:spcBef>
        <a:spcAft>
          <a:spcPct val="0"/>
        </a:spcAft>
        <a:defRPr sz="2400">
          <a:solidFill>
            <a:schemeClr val="tx2"/>
          </a:solidFill>
          <a:latin typeface="Helvetica" pitchFamily="34" charset="0"/>
        </a:defRPr>
      </a:lvl5pPr>
      <a:lvl6pPr marL="457200" algn="l" rtl="0" eaLnBrk="0" fontAlgn="base" hangingPunct="0">
        <a:spcBef>
          <a:spcPct val="0"/>
        </a:spcBef>
        <a:spcAft>
          <a:spcPct val="0"/>
        </a:spcAft>
        <a:defRPr sz="2400">
          <a:solidFill>
            <a:schemeClr val="tx2"/>
          </a:solidFill>
          <a:latin typeface="Helvetica" pitchFamily="34" charset="0"/>
        </a:defRPr>
      </a:lvl6pPr>
      <a:lvl7pPr marL="914400" algn="l" rtl="0" eaLnBrk="0" fontAlgn="base" hangingPunct="0">
        <a:spcBef>
          <a:spcPct val="0"/>
        </a:spcBef>
        <a:spcAft>
          <a:spcPct val="0"/>
        </a:spcAft>
        <a:defRPr sz="2400">
          <a:solidFill>
            <a:schemeClr val="tx2"/>
          </a:solidFill>
          <a:latin typeface="Helvetica" pitchFamily="34" charset="0"/>
        </a:defRPr>
      </a:lvl7pPr>
      <a:lvl8pPr marL="1371600" algn="l" rtl="0" eaLnBrk="0" fontAlgn="base" hangingPunct="0">
        <a:spcBef>
          <a:spcPct val="0"/>
        </a:spcBef>
        <a:spcAft>
          <a:spcPct val="0"/>
        </a:spcAft>
        <a:defRPr sz="2400">
          <a:solidFill>
            <a:schemeClr val="tx2"/>
          </a:solidFill>
          <a:latin typeface="Helvetica" pitchFamily="34" charset="0"/>
        </a:defRPr>
      </a:lvl8pPr>
      <a:lvl9pPr marL="1828800" algn="l" rtl="0" eaLnBrk="0" fontAlgn="base" hangingPunct="0">
        <a:spcBef>
          <a:spcPct val="0"/>
        </a:spcBef>
        <a:spcAft>
          <a:spcPct val="0"/>
        </a:spcAft>
        <a:defRPr sz="2400">
          <a:solidFill>
            <a:schemeClr val="tx2"/>
          </a:solidFill>
          <a:latin typeface="Helvetica" pitchFamily="34" charset="0"/>
        </a:defRPr>
      </a:lvl9pPr>
    </p:titleStyle>
    <p:bodyStyle>
      <a:lvl1pPr marL="342900" indent="-342900" algn="l" rtl="0" eaLnBrk="0" fontAlgn="base" hangingPunct="0">
        <a:spcBef>
          <a:spcPct val="20000"/>
        </a:spcBef>
        <a:spcAft>
          <a:spcPct val="0"/>
        </a:spcAft>
        <a:buClr>
          <a:schemeClr val="bg2"/>
        </a:buClr>
        <a:buSzPct val="75000"/>
        <a:buFont typeface="Monotype Sorts" pitchFamily="2" charset="2"/>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pitchFamily="2" charset="2"/>
        <a:buChar char="n"/>
        <a:defRPr sz="16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14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12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12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12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12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C Strings and I/O</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The basic nature of string-handling in C causes some problems with input of strings.</a:t>
            </a:r>
            <a:endParaRPr lang="en-US" sz="1800" dirty="0"/>
          </a:p>
        </p:txBody>
      </p:sp>
      <p:sp>
        <p:nvSpPr>
          <p:cNvPr id="5" name="Text Box 3"/>
          <p:cNvSpPr txBox="1">
            <a:spLocks noChangeArrowheads="1"/>
          </p:cNvSpPr>
          <p:nvPr/>
        </p:nvSpPr>
        <p:spPr bwMode="auto">
          <a:xfrm>
            <a:off x="391048" y="1307068"/>
            <a:ext cx="86106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The fundamental problems are:</a:t>
            </a:r>
          </a:p>
          <a:p>
            <a:pPr marL="573088" indent="-285750">
              <a:spcBef>
                <a:spcPct val="50000"/>
              </a:spcBef>
              <a:buFont typeface="Arial" panose="020B0604020202020204" pitchFamily="34" charset="0"/>
              <a:buChar char="•"/>
              <a:tabLst>
                <a:tab pos="2286000" algn="l"/>
              </a:tabLst>
            </a:pPr>
            <a:r>
              <a:rPr lang="en-US" sz="1800" dirty="0" smtClean="0"/>
              <a:t>strings are stored in arrays of char</a:t>
            </a:r>
          </a:p>
          <a:p>
            <a:pPr marL="573088" indent="-285750">
              <a:spcBef>
                <a:spcPct val="50000"/>
              </a:spcBef>
              <a:buFont typeface="Arial" panose="020B0604020202020204" pitchFamily="34" charset="0"/>
              <a:buChar char="•"/>
              <a:tabLst>
                <a:tab pos="2286000" algn="l"/>
              </a:tabLst>
            </a:pPr>
            <a:r>
              <a:rPr lang="en-US" sz="1800" dirty="0" smtClean="0"/>
              <a:t>these arrays are fixed-length and must be created before the input is read</a:t>
            </a:r>
          </a:p>
          <a:p>
            <a:pPr marL="573088" indent="-285750">
              <a:spcBef>
                <a:spcPct val="50000"/>
              </a:spcBef>
              <a:buFont typeface="Arial" panose="020B0604020202020204" pitchFamily="34" charset="0"/>
              <a:buChar char="•"/>
              <a:tabLst>
                <a:tab pos="2286000" algn="l"/>
              </a:tabLst>
            </a:pPr>
            <a:r>
              <a:rPr lang="en-US" sz="1800" dirty="0" smtClean="0"/>
              <a:t>input may be unpredictable</a:t>
            </a:r>
            <a:endParaRPr lang="en-US" sz="18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8" name="Text Box 3"/>
          <p:cNvSpPr txBox="1">
            <a:spLocks noChangeArrowheads="1"/>
          </p:cNvSpPr>
          <p:nvPr/>
        </p:nvSpPr>
        <p:spPr bwMode="auto">
          <a:xfrm>
            <a:off x="738135" y="1285607"/>
            <a:ext cx="7896330" cy="1323439"/>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Naomi</a:t>
            </a:r>
          </a:p>
          <a:p>
            <a:pPr>
              <a:spcBef>
                <a:spcPts val="0"/>
              </a:spcBef>
            </a:pPr>
            <a:r>
              <a:rPr lang="en-US" sz="1600" dirty="0">
                <a:latin typeface="Courier New" panose="02070309020205020404" pitchFamily="49" charset="0"/>
                <a:cs typeface="Courier New" panose="02070309020205020404" pitchFamily="49" charset="0"/>
              </a:rPr>
              <a:t>Ellen</a:t>
            </a:r>
          </a:p>
          <a:p>
            <a:pPr>
              <a:spcBef>
                <a:spcPts val="0"/>
              </a:spcBef>
            </a:pPr>
            <a:r>
              <a:rPr lang="en-US" sz="1600" dirty="0">
                <a:latin typeface="Courier New" panose="02070309020205020404" pitchFamily="49" charset="0"/>
                <a:cs typeface="Courier New" panose="02070309020205020404" pitchFamily="49" charset="0"/>
              </a:rPr>
              <a:t>Watts</a:t>
            </a:r>
          </a:p>
          <a:p>
            <a:pPr>
              <a:spcBef>
                <a:spcPts val="0"/>
              </a:spcBef>
            </a:pPr>
            <a:r>
              <a:rPr lang="en-US" sz="1600" dirty="0" err="1">
                <a:latin typeface="Courier New" panose="02070309020205020404" pitchFamily="49" charset="0"/>
                <a:cs typeface="Courier New" panose="02070309020205020404" pitchFamily="49" charset="0"/>
              </a:rPr>
              <a:t>Llanfairpwllgwyngyllgogerycchwyrndrobwlllllantysilioggogogoch</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Wales</a:t>
            </a:r>
          </a:p>
        </p:txBody>
      </p:sp>
      <p:sp>
        <p:nvSpPr>
          <p:cNvPr id="9"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However, things appear to still be OK.  Here's the output from the given code:</a:t>
            </a:r>
            <a:endParaRPr lang="en-US" sz="1800" dirty="0"/>
          </a:p>
        </p:txBody>
      </p:sp>
      <p:sp>
        <p:nvSpPr>
          <p:cNvPr id="10" name="Text Box 3"/>
          <p:cNvSpPr txBox="1">
            <a:spLocks noChangeArrowheads="1"/>
          </p:cNvSpPr>
          <p:nvPr/>
        </p:nvSpPr>
        <p:spPr bwMode="auto">
          <a:xfrm>
            <a:off x="381000" y="298346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But… let's add some </a:t>
            </a:r>
            <a:r>
              <a:rPr lang="en-US" sz="1800" dirty="0" err="1" smtClean="0">
                <a:latin typeface="Courier New" panose="02070309020205020404" pitchFamily="49" charset="0"/>
                <a:cs typeface="Courier New" panose="02070309020205020404" pitchFamily="49" charset="0"/>
              </a:rPr>
              <a:t>printf</a:t>
            </a:r>
            <a:r>
              <a:rPr lang="en-US" sz="1800" dirty="0" smtClean="0">
                <a:latin typeface="Courier New" panose="02070309020205020404" pitchFamily="49" charset="0"/>
                <a:cs typeface="Courier New" panose="02070309020205020404" pitchFamily="49" charset="0"/>
              </a:rPr>
              <a:t>()</a:t>
            </a:r>
            <a:r>
              <a:rPr lang="en-US" sz="1800" dirty="0" smtClean="0"/>
              <a:t> statements to check the strings after everything has been read:</a:t>
            </a:r>
            <a:endParaRPr lang="en-US" sz="1800" dirty="0"/>
          </a:p>
        </p:txBody>
      </p:sp>
      <p:sp>
        <p:nvSpPr>
          <p:cNvPr id="11" name="Text Box 3"/>
          <p:cNvSpPr txBox="1">
            <a:spLocks noChangeArrowheads="1"/>
          </p:cNvSpPr>
          <p:nvPr/>
        </p:nvSpPr>
        <p:spPr bwMode="auto">
          <a:xfrm>
            <a:off x="790470" y="3724870"/>
            <a:ext cx="7896330" cy="1323439"/>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Naomi</a:t>
            </a:r>
          </a:p>
          <a:p>
            <a:pPr>
              <a:spcBef>
                <a:spcPts val="0"/>
              </a:spcBef>
            </a:pPr>
            <a:r>
              <a:rPr lang="en-US" sz="1600" dirty="0">
                <a:latin typeface="Courier New" panose="02070309020205020404" pitchFamily="49" charset="0"/>
                <a:cs typeface="Courier New" panose="02070309020205020404" pitchFamily="49" charset="0"/>
              </a:rPr>
              <a:t>Ellen</a:t>
            </a:r>
          </a:p>
          <a:p>
            <a:pPr>
              <a:spcBef>
                <a:spcPts val="0"/>
              </a:spcBef>
            </a:pPr>
            <a:r>
              <a:rPr lang="en-US" sz="1600" dirty="0" err="1">
                <a:latin typeface="Courier New" panose="02070309020205020404" pitchFamily="49" charset="0"/>
                <a:cs typeface="Courier New" panose="02070309020205020404" pitchFamily="49" charset="0"/>
              </a:rPr>
              <a:t>ndrobwlllllantysilioggogogoch</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a:latin typeface="Courier New" panose="02070309020205020404" pitchFamily="49" charset="0"/>
                <a:cs typeface="Courier New" panose="02070309020205020404" pitchFamily="49" charset="0"/>
              </a:rPr>
              <a:t>Llanfairpwllgwyngyllgogerycchwyrndrobwlllllantysilioggogogoch</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Wales</a:t>
            </a:r>
          </a:p>
        </p:txBody>
      </p:sp>
      <p:sp>
        <p:nvSpPr>
          <p:cNvPr id="12" name="Text Box 3"/>
          <p:cNvSpPr txBox="1">
            <a:spLocks noChangeArrowheads="1"/>
          </p:cNvSpPr>
          <p:nvPr/>
        </p:nvSpPr>
        <p:spPr bwMode="auto">
          <a:xfrm>
            <a:off x="381000" y="5401270"/>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Apparently, reading that long place name has caused the array holding the last name to be corrupted… with the tail end of the long place name… and there's no runtime error… just incorrect results…</a:t>
            </a:r>
            <a:endParaRPr lang="en-US" sz="1800" dirty="0"/>
          </a:p>
        </p:txBody>
      </p:sp>
    </p:spTree>
    <p:extLst>
      <p:ext uri="{BB962C8B-B14F-4D97-AF65-F5344CB8AC3E}">
        <p14:creationId xmlns:p14="http://schemas.microsoft.com/office/powerpoint/2010/main" val="27763271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So, using </a:t>
            </a:r>
            <a:r>
              <a:rPr lang="en-US" sz="1800" dirty="0" err="1" smtClean="0">
                <a:latin typeface="Courier New" panose="02070309020205020404" pitchFamily="49" charset="0"/>
                <a:cs typeface="Courier New" panose="02070309020205020404" pitchFamily="49" charset="0"/>
              </a:rPr>
              <a:t>fscanf</a:t>
            </a:r>
            <a:r>
              <a:rPr lang="en-US" sz="1800" dirty="0" smtClean="0">
                <a:latin typeface="Courier New" panose="02070309020205020404" pitchFamily="49" charset="0"/>
                <a:cs typeface="Courier New" panose="02070309020205020404" pitchFamily="49" charset="0"/>
              </a:rPr>
              <a:t>()</a:t>
            </a:r>
            <a:r>
              <a:rPr lang="en-US" sz="1800" dirty="0" smtClean="0"/>
              <a:t> to read character data can lead to silent errors.</a:t>
            </a:r>
          </a:p>
          <a:p>
            <a:pPr>
              <a:spcBef>
                <a:spcPct val="50000"/>
              </a:spcBef>
            </a:pPr>
            <a:r>
              <a:rPr lang="en-US" sz="1800" dirty="0" smtClean="0"/>
              <a:t>It can also lead to runtime errors.</a:t>
            </a:r>
          </a:p>
          <a:p>
            <a:pPr>
              <a:spcBef>
                <a:spcPct val="50000"/>
              </a:spcBef>
            </a:pPr>
            <a:r>
              <a:rPr lang="en-US" sz="1800" dirty="0" smtClean="0"/>
              <a:t>If we merely change the placement of the array declarations in the code shown earlier, execution leads to a </a:t>
            </a:r>
            <a:r>
              <a:rPr lang="en-US" sz="1800" dirty="0" err="1" smtClean="0"/>
              <a:t>segfault</a:t>
            </a:r>
            <a:r>
              <a:rPr lang="en-US" sz="1800" dirty="0" smtClean="0"/>
              <a:t>…</a:t>
            </a:r>
            <a:endParaRPr lang="en-US" sz="1800" dirty="0"/>
          </a:p>
        </p:txBody>
      </p:sp>
      <p:sp>
        <p:nvSpPr>
          <p:cNvPr id="9" name="Text Box 3"/>
          <p:cNvSpPr txBox="1">
            <a:spLocks noChangeArrowheads="1"/>
          </p:cNvSpPr>
          <p:nvPr/>
        </p:nvSpPr>
        <p:spPr bwMode="auto">
          <a:xfrm>
            <a:off x="1649604" y="2438400"/>
            <a:ext cx="4419600" cy="2062103"/>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#define MAX_NLENGTH 25</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[MAX_NLENGTH + 1</a:t>
            </a:r>
            <a:r>
              <a:rPr lang="en-US" sz="1600" dirty="0" smtClean="0">
                <a:latin typeface="Courier New" panose="02070309020205020404" pitchFamily="49" charset="0"/>
                <a:cs typeface="Courier New" panose="02070309020205020404" pitchFamily="49" charset="0"/>
              </a:rPr>
              <a:t>];</a:t>
            </a:r>
          </a:p>
          <a:p>
            <a:pPr>
              <a:spcBef>
                <a:spcPts val="0"/>
              </a:spcBef>
            </a:pPr>
            <a:r>
              <a:rPr lang="en-US" sz="1600" dirty="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p:txBody>
      </p:sp>
      <p:sp>
        <p:nvSpPr>
          <p:cNvPr id="10" name="Text Box 3"/>
          <p:cNvSpPr txBox="1">
            <a:spLocks noChangeArrowheads="1"/>
          </p:cNvSpPr>
          <p:nvPr/>
        </p:nvSpPr>
        <p:spPr bwMode="auto">
          <a:xfrm>
            <a:off x="381000" y="4992469"/>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Using </a:t>
            </a:r>
            <a:r>
              <a:rPr lang="en-US" sz="1800" dirty="0" err="1" smtClean="0">
                <a:latin typeface="Courier New" panose="02070309020205020404" pitchFamily="49" charset="0"/>
                <a:cs typeface="Courier New" panose="02070309020205020404" pitchFamily="49" charset="0"/>
              </a:rPr>
              <a:t>fscanf</a:t>
            </a:r>
            <a:r>
              <a:rPr lang="en-US" sz="1800" dirty="0" smtClean="0">
                <a:latin typeface="Courier New" panose="02070309020205020404" pitchFamily="49" charset="0"/>
                <a:cs typeface="Courier New" panose="02070309020205020404" pitchFamily="49" charset="0"/>
              </a:rPr>
              <a:t>()</a:t>
            </a:r>
            <a:r>
              <a:rPr lang="en-US" sz="1800" dirty="0" smtClean="0"/>
              <a:t> to read character data is clearly risky, but can be considered safe if precise assumptions about the input data can be justified.</a:t>
            </a:r>
            <a:endParaRPr lang="en-US" sz="1800" dirty="0"/>
          </a:p>
        </p:txBody>
      </p:sp>
    </p:spTree>
    <p:extLst>
      <p:ext uri="{BB962C8B-B14F-4D97-AF65-F5344CB8AC3E}">
        <p14:creationId xmlns:p14="http://schemas.microsoft.com/office/powerpoint/2010/main" val="130799457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Reading Delimited Data</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Suppose we have an input file with information about music tracks:</a:t>
            </a:r>
            <a:endParaRPr lang="en-US" sz="1800" dirty="0"/>
          </a:p>
        </p:txBody>
      </p:sp>
      <p:sp>
        <p:nvSpPr>
          <p:cNvPr id="6" name="Text Box 3"/>
          <p:cNvSpPr txBox="1">
            <a:spLocks noChangeArrowheads="1"/>
          </p:cNvSpPr>
          <p:nvPr/>
        </p:nvSpPr>
        <p:spPr bwMode="auto">
          <a:xfrm>
            <a:off x="2795535" y="1143000"/>
            <a:ext cx="5967465" cy="1077218"/>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Buddy Guy   Skin Deep   00:04:30</a:t>
            </a:r>
          </a:p>
          <a:p>
            <a:pPr>
              <a:spcBef>
                <a:spcPts val="0"/>
              </a:spcBef>
            </a:pPr>
            <a:r>
              <a:rPr lang="en-US" sz="1600" dirty="0">
                <a:latin typeface="Courier New" panose="02070309020205020404" pitchFamily="49" charset="0"/>
                <a:cs typeface="Courier New" panose="02070309020205020404" pitchFamily="49" charset="0"/>
              </a:rPr>
              <a:t>Eric Clapton   I'm Tore Down  00:03:03</a:t>
            </a:r>
          </a:p>
          <a:p>
            <a:pPr>
              <a:spcBef>
                <a:spcPts val="0"/>
              </a:spcBef>
            </a:pPr>
            <a:r>
              <a:rPr lang="en-US" sz="1600" dirty="0">
                <a:latin typeface="Courier New" panose="02070309020205020404" pitchFamily="49" charset="0"/>
                <a:cs typeface="Courier New" panose="02070309020205020404" pitchFamily="49" charset="0"/>
              </a:rPr>
              <a:t>B. B. King  A World Full of Strangers  00:04:22</a:t>
            </a:r>
          </a:p>
          <a:p>
            <a:pPr>
              <a:spcBef>
                <a:spcPts val="0"/>
              </a:spcBef>
            </a:pPr>
            <a:r>
              <a:rPr lang="en-US" sz="1600" dirty="0">
                <a:latin typeface="Courier New" panose="02070309020205020404" pitchFamily="49" charset="0"/>
                <a:cs typeface="Courier New" panose="02070309020205020404" pitchFamily="49" charset="0"/>
              </a:rPr>
              <a:t>Eagles   Long Road out of Eden   00:10:17</a:t>
            </a:r>
          </a:p>
        </p:txBody>
      </p:sp>
      <p:sp>
        <p:nvSpPr>
          <p:cNvPr id="7" name="Text Box 3"/>
          <p:cNvSpPr txBox="1">
            <a:spLocks noChangeArrowheads="1"/>
          </p:cNvSpPr>
          <p:nvPr/>
        </p:nvSpPr>
        <p:spPr bwMode="auto">
          <a:xfrm>
            <a:off x="381000" y="2602468"/>
            <a:ext cx="86106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Each line follows the pattern:  </a:t>
            </a:r>
          </a:p>
          <a:p>
            <a:pPr>
              <a:spcBef>
                <a:spcPct val="50000"/>
              </a:spcBef>
            </a:pPr>
            <a:r>
              <a:rPr lang="en-US" sz="1800" dirty="0">
                <a:latin typeface="Courier New" panose="02070309020205020404" pitchFamily="49" charset="0"/>
                <a:cs typeface="Courier New" panose="02070309020205020404" pitchFamily="49" charset="0"/>
              </a:rPr>
              <a:t>	</a:t>
            </a:r>
            <a:r>
              <a:rPr lang="en-US" sz="1800" dirty="0" smtClean="0">
                <a:latin typeface="Courier New" panose="02070309020205020404" pitchFamily="49" charset="0"/>
                <a:cs typeface="Courier New" panose="02070309020205020404" pitchFamily="49" charset="0"/>
              </a:rPr>
              <a:t>&lt;artist&gt;&lt;\t&gt;&lt;track name&gt;&lt;\t&gt;&lt;track length&gt;&lt;\n&gt;</a:t>
            </a:r>
            <a:endParaRPr lang="en-US" sz="1800" dirty="0"/>
          </a:p>
        </p:txBody>
      </p:sp>
      <p:sp>
        <p:nvSpPr>
          <p:cNvPr id="8" name="Text Box 3"/>
          <p:cNvSpPr txBox="1">
            <a:spLocks noChangeArrowheads="1"/>
          </p:cNvSpPr>
          <p:nvPr/>
        </p:nvSpPr>
        <p:spPr bwMode="auto">
          <a:xfrm>
            <a:off x="381000" y="3581400"/>
            <a:ext cx="86106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Where:</a:t>
            </a:r>
          </a:p>
          <a:p>
            <a:pPr marL="461963" defTabSz="1000125">
              <a:spcBef>
                <a:spcPct val="50000"/>
              </a:spcBef>
              <a:tabLst>
                <a:tab pos="2290763" algn="l"/>
              </a:tabLst>
            </a:pPr>
            <a:r>
              <a:rPr lang="en-US" sz="1800" dirty="0" smtClean="0"/>
              <a:t>artist	alphanumeric plus spaces, no length limit</a:t>
            </a:r>
          </a:p>
          <a:p>
            <a:pPr marL="461963" defTabSz="1000125">
              <a:spcBef>
                <a:spcPct val="50000"/>
              </a:spcBef>
              <a:tabLst>
                <a:tab pos="2290763" algn="l"/>
              </a:tabLst>
            </a:pPr>
            <a:r>
              <a:rPr lang="en-US" sz="1800" dirty="0" smtClean="0"/>
              <a:t>track name	alphanumeric plus spaces, no length limit</a:t>
            </a:r>
          </a:p>
          <a:p>
            <a:pPr marL="461963" defTabSz="1000125">
              <a:spcBef>
                <a:spcPct val="50000"/>
              </a:spcBef>
              <a:tabLst>
                <a:tab pos="2290763" algn="l"/>
              </a:tabLst>
            </a:pPr>
            <a:r>
              <a:rPr lang="en-US" sz="1800" dirty="0" smtClean="0"/>
              <a:t>track length	</a:t>
            </a:r>
            <a:r>
              <a:rPr lang="en-US" sz="1800" dirty="0" err="1" smtClean="0"/>
              <a:t>hh:mm:ss</a:t>
            </a:r>
            <a:r>
              <a:rPr lang="en-US" sz="1800" dirty="0" smtClean="0"/>
              <a:t>, where h, m and s are digits</a:t>
            </a:r>
            <a:endParaRPr lang="en-US" sz="1800" dirty="0"/>
          </a:p>
        </p:txBody>
      </p:sp>
      <p:sp>
        <p:nvSpPr>
          <p:cNvPr id="9" name="Text Box 3"/>
          <p:cNvSpPr txBox="1">
            <a:spLocks noChangeArrowheads="1"/>
          </p:cNvSpPr>
          <p:nvPr/>
        </p:nvSpPr>
        <p:spPr bwMode="auto">
          <a:xfrm>
            <a:off x="381000" y="557426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Now, </a:t>
            </a:r>
            <a:r>
              <a:rPr lang="en-US" sz="1800" dirty="0" err="1" smtClean="0">
                <a:latin typeface="Courier New" panose="02070309020205020404" pitchFamily="49" charset="0"/>
                <a:cs typeface="Courier New" panose="02070309020205020404" pitchFamily="49" charset="0"/>
              </a:rPr>
              <a:t>fscanf</a:t>
            </a:r>
            <a:r>
              <a:rPr lang="en-US" sz="1800" dirty="0" smtClean="0">
                <a:latin typeface="Courier New" panose="02070309020205020404" pitchFamily="49" charset="0"/>
                <a:cs typeface="Courier New" panose="02070309020205020404" pitchFamily="49" charset="0"/>
              </a:rPr>
              <a:t>()</a:t>
            </a:r>
            <a:r>
              <a:rPr lang="en-US" sz="1800" dirty="0" smtClean="0"/>
              <a:t> evidently won't do for the artist and track name fields, since they may contain spaces.</a:t>
            </a:r>
            <a:endParaRPr lang="en-US" sz="1800" dirty="0"/>
          </a:p>
        </p:txBody>
      </p:sp>
    </p:spTree>
    <p:extLst>
      <p:ext uri="{BB962C8B-B14F-4D97-AF65-F5344CB8AC3E}">
        <p14:creationId xmlns:p14="http://schemas.microsoft.com/office/powerpoint/2010/main" val="198391528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fgets</a:t>
            </a:r>
            <a:r>
              <a:rPr lang="en-US" altLang="en-US" sz="2400" dirty="0" smtClean="0">
                <a:solidFill>
                  <a:schemeClr val="tx2"/>
                </a:solidFill>
                <a:latin typeface="Helvetica" pitchFamily="34" charset="0"/>
              </a:rPr>
              <a:t>(), </a:t>
            </a:r>
            <a:r>
              <a:rPr lang="en-US" altLang="en-US" sz="2400" dirty="0" err="1" smtClean="0">
                <a:solidFill>
                  <a:schemeClr val="tx2"/>
                </a:solidFill>
                <a:latin typeface="Helvetica" pitchFamily="34" charset="0"/>
              </a:rPr>
              <a:t>strtok</a:t>
            </a:r>
            <a:r>
              <a:rPr lang="en-US" altLang="en-US" sz="2400" dirty="0" smtClean="0">
                <a:solidFill>
                  <a:schemeClr val="tx2"/>
                </a:solidFill>
                <a:latin typeface="Helvetica" pitchFamily="34" charset="0"/>
              </a:rPr>
              <a:t>(), String Library Functions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Here, the strings are delimited by tab characters; can we take advantage of that?</a:t>
            </a:r>
            <a:endParaRPr lang="en-US" sz="1800" dirty="0"/>
          </a:p>
        </p:txBody>
      </p:sp>
      <p:sp>
        <p:nvSpPr>
          <p:cNvPr id="6" name="Text Box 3"/>
          <p:cNvSpPr txBox="1">
            <a:spLocks noChangeArrowheads="1"/>
          </p:cNvSpPr>
          <p:nvPr/>
        </p:nvSpPr>
        <p:spPr bwMode="auto">
          <a:xfrm>
            <a:off x="2795535" y="1143000"/>
            <a:ext cx="5967465" cy="1077218"/>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Buddy Guy   Skin Deep   </a:t>
            </a:r>
            <a:r>
              <a:rPr lang="en-US" sz="1600" dirty="0" smtClean="0">
                <a:latin typeface="Courier New" panose="02070309020205020404" pitchFamily="49" charset="0"/>
                <a:cs typeface="Courier New" panose="02070309020205020404" pitchFamily="49" charset="0"/>
              </a:rPr>
              <a:t>4:30</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Eric Clapton   I'm Tore Down  </a:t>
            </a:r>
            <a:r>
              <a:rPr lang="en-US" sz="1600" dirty="0" smtClean="0">
                <a:latin typeface="Courier New" panose="02070309020205020404" pitchFamily="49" charset="0"/>
                <a:cs typeface="Courier New" panose="02070309020205020404" pitchFamily="49" charset="0"/>
              </a:rPr>
              <a:t>3:03</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B. B. King  A World Full of Strangers  </a:t>
            </a:r>
            <a:r>
              <a:rPr lang="en-US" sz="1600" dirty="0" smtClean="0">
                <a:latin typeface="Courier New" panose="02070309020205020404" pitchFamily="49" charset="0"/>
                <a:cs typeface="Courier New" panose="02070309020205020404" pitchFamily="49" charset="0"/>
              </a:rPr>
              <a:t>4:22</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Eagles   Long Road out of Eden   </a:t>
            </a:r>
            <a:r>
              <a:rPr lang="en-US" sz="1600" dirty="0" smtClean="0">
                <a:latin typeface="Courier New" panose="02070309020205020404" pitchFamily="49" charset="0"/>
                <a:cs typeface="Courier New" panose="02070309020205020404" pitchFamily="49" charset="0"/>
              </a:rPr>
              <a:t>10:17</a:t>
            </a:r>
            <a:endParaRPr lang="en-US" sz="1600" dirty="0">
              <a:latin typeface="Courier New" panose="02070309020205020404" pitchFamily="49" charset="0"/>
              <a:cs typeface="Courier New" panose="02070309020205020404" pitchFamily="49" charset="0"/>
            </a:endParaRPr>
          </a:p>
        </p:txBody>
      </p:sp>
      <p:sp>
        <p:nvSpPr>
          <p:cNvPr id="7" name="Text Box 3"/>
          <p:cNvSpPr txBox="1">
            <a:spLocks noChangeArrowheads="1"/>
          </p:cNvSpPr>
          <p:nvPr/>
        </p:nvSpPr>
        <p:spPr bwMode="auto">
          <a:xfrm>
            <a:off x="381000" y="260246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latin typeface="Courier New" panose="02070309020205020404" pitchFamily="49" charset="0"/>
                <a:cs typeface="Courier New" panose="02070309020205020404" pitchFamily="49" charset="0"/>
              </a:rPr>
              <a:t>fgets</a:t>
            </a:r>
            <a:r>
              <a:rPr lang="en-US" sz="1800" dirty="0" smtClean="0">
                <a:latin typeface="Courier New" panose="02070309020205020404" pitchFamily="49" charset="0"/>
                <a:cs typeface="Courier New" panose="02070309020205020404" pitchFamily="49" charset="0"/>
              </a:rPr>
              <a:t>()</a:t>
            </a:r>
            <a:r>
              <a:rPr lang="en-US" sz="1800" dirty="0" smtClean="0"/>
              <a:t> can be used to safely read entire lines of character data, if we have a reasonable idea of the maximum length of the line.</a:t>
            </a:r>
            <a:endParaRPr lang="en-US" sz="1800" dirty="0"/>
          </a:p>
        </p:txBody>
      </p:sp>
      <p:sp>
        <p:nvSpPr>
          <p:cNvPr id="10" name="Text Box 3"/>
          <p:cNvSpPr txBox="1">
            <a:spLocks noChangeArrowheads="1"/>
          </p:cNvSpPr>
          <p:nvPr/>
        </p:nvSpPr>
        <p:spPr bwMode="auto">
          <a:xfrm>
            <a:off x="381000" y="3581400"/>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latin typeface="Courier New" panose="02070309020205020404" pitchFamily="49" charset="0"/>
                <a:cs typeface="Courier New" panose="02070309020205020404" pitchFamily="49" charset="0"/>
              </a:rPr>
              <a:t>strtok</a:t>
            </a:r>
            <a:r>
              <a:rPr lang="en-US" sz="1800" dirty="0" smtClean="0">
                <a:latin typeface="Courier New" panose="02070309020205020404" pitchFamily="49" charset="0"/>
                <a:cs typeface="Courier New" panose="02070309020205020404" pitchFamily="49" charset="0"/>
              </a:rPr>
              <a:t>()</a:t>
            </a:r>
            <a:r>
              <a:rPr lang="en-US" sz="1800" dirty="0" smtClean="0"/>
              <a:t> can be used break up a character string into chunks, based on the occurrence of delimiting characters.</a:t>
            </a:r>
            <a:endParaRPr lang="en-US" sz="1800" dirty="0"/>
          </a:p>
        </p:txBody>
      </p:sp>
      <p:sp>
        <p:nvSpPr>
          <p:cNvPr id="11" name="Text Box 3"/>
          <p:cNvSpPr txBox="1">
            <a:spLocks noChangeArrowheads="1"/>
          </p:cNvSpPr>
          <p:nvPr/>
        </p:nvSpPr>
        <p:spPr bwMode="auto">
          <a:xfrm>
            <a:off x="381000" y="4535269"/>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latin typeface="Courier New" panose="02070309020205020404" pitchFamily="49" charset="0"/>
                <a:cs typeface="Courier New" panose="02070309020205020404" pitchFamily="49" charset="0"/>
              </a:rPr>
              <a:t>strlen</a:t>
            </a:r>
            <a:r>
              <a:rPr lang="en-US" sz="1800" dirty="0" smtClean="0">
                <a:latin typeface="Courier New" panose="02070309020205020404" pitchFamily="49" charset="0"/>
                <a:cs typeface="Courier New" panose="02070309020205020404" pitchFamily="49" charset="0"/>
              </a:rPr>
              <a:t>()</a:t>
            </a:r>
            <a:r>
              <a:rPr lang="en-US" sz="1800" dirty="0" smtClean="0"/>
              <a:t> and </a:t>
            </a:r>
            <a:r>
              <a:rPr lang="en-US" sz="1800" dirty="0" err="1" smtClean="0">
                <a:latin typeface="Courier New" panose="02070309020205020404" pitchFamily="49" charset="0"/>
                <a:cs typeface="Courier New" panose="02070309020205020404" pitchFamily="49" charset="0"/>
              </a:rPr>
              <a:t>strncpy</a:t>
            </a:r>
            <a:r>
              <a:rPr lang="en-US" sz="1800" dirty="0" smtClean="0">
                <a:latin typeface="Courier New" panose="02070309020205020404" pitchFamily="49" charset="0"/>
                <a:cs typeface="Courier New" panose="02070309020205020404" pitchFamily="49" charset="0"/>
              </a:rPr>
              <a:t>()</a:t>
            </a:r>
            <a:r>
              <a:rPr lang="en-US" sz="1800" dirty="0" smtClean="0"/>
              <a:t> can be used to safely copy the chunks into individual arrays.</a:t>
            </a:r>
            <a:endParaRPr lang="en-US" sz="1800" dirty="0"/>
          </a:p>
        </p:txBody>
      </p:sp>
      <p:sp>
        <p:nvSpPr>
          <p:cNvPr id="12" name="Text Box 3"/>
          <p:cNvSpPr txBox="1">
            <a:spLocks noChangeArrowheads="1"/>
          </p:cNvSpPr>
          <p:nvPr/>
        </p:nvSpPr>
        <p:spPr bwMode="auto">
          <a:xfrm>
            <a:off x="381000" y="5221069"/>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latin typeface="Courier New" panose="02070309020205020404" pitchFamily="49" charset="0"/>
                <a:cs typeface="Courier New" panose="02070309020205020404" pitchFamily="49" charset="0"/>
              </a:rPr>
              <a:t>calloc</a:t>
            </a:r>
            <a:r>
              <a:rPr lang="en-US" sz="1800" dirty="0" smtClean="0">
                <a:latin typeface="Courier New" panose="02070309020205020404" pitchFamily="49" charset="0"/>
                <a:cs typeface="Courier New" panose="02070309020205020404" pitchFamily="49" charset="0"/>
              </a:rPr>
              <a:t>()</a:t>
            </a:r>
            <a:r>
              <a:rPr lang="en-US" sz="1800" dirty="0" smtClean="0"/>
              <a:t> and </a:t>
            </a:r>
            <a:r>
              <a:rPr lang="en-US" sz="1800" dirty="0" err="1" smtClean="0">
                <a:latin typeface="Courier New" panose="02070309020205020404" pitchFamily="49" charset="0"/>
                <a:cs typeface="Courier New" panose="02070309020205020404" pitchFamily="49" charset="0"/>
              </a:rPr>
              <a:t>strlen</a:t>
            </a:r>
            <a:r>
              <a:rPr lang="en-US" sz="1800" dirty="0" smtClean="0">
                <a:latin typeface="Courier New" panose="02070309020205020404" pitchFamily="49" charset="0"/>
                <a:cs typeface="Courier New" panose="02070309020205020404" pitchFamily="49" charset="0"/>
              </a:rPr>
              <a:t>()</a:t>
            </a:r>
            <a:r>
              <a:rPr lang="en-US" sz="1800" dirty="0" smtClean="0"/>
              <a:t> can be used create custom-sized arrays to hold the chunks.</a:t>
            </a:r>
            <a:endParaRPr lang="en-US" sz="1800" dirty="0"/>
          </a:p>
        </p:txBody>
      </p:sp>
    </p:spTree>
    <p:extLst>
      <p:ext uri="{BB962C8B-B14F-4D97-AF65-F5344CB8AC3E}">
        <p14:creationId xmlns:p14="http://schemas.microsoft.com/office/powerpoint/2010/main" val="294771401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fgets</a:t>
            </a:r>
            <a:r>
              <a:rPr lang="en-US" altLang="en-US" sz="2400" dirty="0" smtClean="0">
                <a:solidFill>
                  <a:schemeClr val="tx2"/>
                </a:solidFill>
                <a:latin typeface="Helvetica" pitchFamily="34" charset="0"/>
              </a:rPr>
              <a:t>()</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fgets</a:t>
            </a:r>
            <a:r>
              <a:rPr lang="en-US" sz="1600" dirty="0" smtClean="0">
                <a:latin typeface="Courier New" panose="02070309020205020404" pitchFamily="49" charset="0"/>
                <a:cs typeface="Courier New" panose="02070309020205020404" pitchFamily="49" charset="0"/>
              </a:rPr>
              <a:t>(char* s, </a:t>
            </a:r>
            <a:r>
              <a:rPr lang="en-US" sz="1600" dirty="0" err="1" smtClean="0">
                <a:latin typeface="Courier New" panose="02070309020205020404" pitchFamily="49" charset="0"/>
                <a:cs typeface="Courier New" panose="02070309020205020404" pitchFamily="49" charset="0"/>
              </a:rPr>
              <a:t>int</a:t>
            </a:r>
            <a:r>
              <a:rPr lang="en-US" sz="1600" dirty="0" smtClean="0">
                <a:latin typeface="Courier New" panose="02070309020205020404" pitchFamily="49" charset="0"/>
                <a:cs typeface="Courier New" panose="02070309020205020404" pitchFamily="49" charset="0"/>
              </a:rPr>
              <a:t> n, FILE* stream);</a:t>
            </a:r>
            <a:endParaRPr lang="en-US" sz="1600" dirty="0">
              <a:latin typeface="Courier New" panose="02070309020205020404" pitchFamily="49" charset="0"/>
              <a:cs typeface="Courier New" panose="02070309020205020404" pitchFamily="49" charset="0"/>
            </a:endParaRPr>
          </a:p>
        </p:txBody>
      </p:sp>
      <p:sp>
        <p:nvSpPr>
          <p:cNvPr id="12" name="Text Box 3"/>
          <p:cNvSpPr txBox="1">
            <a:spLocks noChangeArrowheads="1"/>
          </p:cNvSpPr>
          <p:nvPr/>
        </p:nvSpPr>
        <p:spPr bwMode="auto">
          <a:xfrm>
            <a:off x="381000" y="27432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For the input shown below, this code would read the lines sequentially into the array:</a:t>
            </a:r>
            <a:endParaRPr lang="en-US" sz="1800" dirty="0"/>
          </a:p>
        </p:txBody>
      </p:sp>
      <p:sp>
        <p:nvSpPr>
          <p:cNvPr id="13" name="Text Box 3"/>
          <p:cNvSpPr txBox="1">
            <a:spLocks noChangeArrowheads="1"/>
          </p:cNvSpPr>
          <p:nvPr/>
        </p:nvSpPr>
        <p:spPr bwMode="auto">
          <a:xfrm>
            <a:off x="914400" y="1109246"/>
            <a:ext cx="80772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latin typeface="+mn-lt"/>
                <a:cs typeface="Courier New" panose="02070309020205020404" pitchFamily="49" charset="0"/>
              </a:rPr>
              <a:t>reads bytes from the stream into the array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until </a:t>
            </a:r>
            <a:r>
              <a:rPr lang="en-US" sz="1800" i="1" dirty="0" smtClean="0">
                <a:latin typeface="+mn-lt"/>
                <a:cs typeface="Courier New" panose="02070309020205020404" pitchFamily="49" charset="0"/>
              </a:rPr>
              <a:t>n - 1</a:t>
            </a:r>
            <a:r>
              <a:rPr lang="en-US" sz="1800" dirty="0" smtClean="0">
                <a:latin typeface="+mn-lt"/>
                <a:cs typeface="Courier New" panose="02070309020205020404" pitchFamily="49" charset="0"/>
              </a:rPr>
              <a:t> bytes have been read, or a newline character has been read (and transferred to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or an EOF is encountered.</a:t>
            </a:r>
          </a:p>
          <a:p>
            <a:pPr>
              <a:spcBef>
                <a:spcPct val="50000"/>
              </a:spcBef>
            </a:pP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is then terminated with a zero byte.</a:t>
            </a:r>
          </a:p>
          <a:p>
            <a:pPr>
              <a:spcBef>
                <a:spcPct val="50000"/>
              </a:spcBef>
            </a:pPr>
            <a:r>
              <a:rPr lang="en-US" sz="1800" dirty="0" smtClean="0">
                <a:latin typeface="+mn-lt"/>
                <a:cs typeface="Courier New" panose="02070309020205020404" pitchFamily="49" charset="0"/>
              </a:rPr>
              <a:t>returns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on success; returns </a:t>
            </a:r>
            <a:r>
              <a:rPr lang="en-US" sz="1800" dirty="0" smtClean="0">
                <a:latin typeface="Courier New" panose="02070309020205020404" pitchFamily="49" charset="0"/>
                <a:cs typeface="Courier New" panose="02070309020205020404" pitchFamily="49" charset="0"/>
              </a:rPr>
              <a:t>NULL</a:t>
            </a:r>
            <a:r>
              <a:rPr lang="en-US" sz="1800" dirty="0" smtClean="0">
                <a:latin typeface="+mn-lt"/>
                <a:cs typeface="Courier New" panose="02070309020205020404" pitchFamily="49" charset="0"/>
              </a:rPr>
              <a:t> if an error occurs or no data is read.</a:t>
            </a:r>
            <a:endParaRPr lang="en-US" sz="1800" dirty="0">
              <a:latin typeface="+mn-lt"/>
              <a:cs typeface="Courier New" panose="02070309020205020404" pitchFamily="49" charset="0"/>
            </a:endParaRPr>
          </a:p>
        </p:txBody>
      </p:sp>
      <p:sp>
        <p:nvSpPr>
          <p:cNvPr id="14" name="Text Box 3"/>
          <p:cNvSpPr txBox="1">
            <a:spLocks noChangeArrowheads="1"/>
          </p:cNvSpPr>
          <p:nvPr/>
        </p:nvSpPr>
        <p:spPr bwMode="auto">
          <a:xfrm>
            <a:off x="914400" y="3471446"/>
            <a:ext cx="7315200" cy="1569660"/>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#define MAX_LINELENGTH 10000     // absurdly large guess</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a:latin typeface="Courier New" panose="02070309020205020404" pitchFamily="49" charset="0"/>
                <a:cs typeface="Courier New" panose="02070309020205020404" pitchFamily="49" charset="0"/>
              </a:rPr>
              <a:t>data[MAX_LINELENGTH + 1</a:t>
            </a:r>
            <a:r>
              <a:rPr lang="en-US" sz="1600" dirty="0" smtClean="0">
                <a:latin typeface="Courier New" panose="02070309020205020404" pitchFamily="49" charset="0"/>
                <a:cs typeface="Courier New" panose="02070309020205020404" pitchFamily="49" charset="0"/>
              </a:rPr>
              <a:t>];</a:t>
            </a:r>
          </a:p>
          <a:p>
            <a:pPr>
              <a:spcBef>
                <a:spcPts val="0"/>
              </a:spcBef>
            </a:pP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while ( </a:t>
            </a:r>
            <a:r>
              <a:rPr lang="en-US" sz="1600" dirty="0" err="1" smtClean="0">
                <a:latin typeface="Courier New" panose="02070309020205020404" pitchFamily="49" charset="0"/>
                <a:cs typeface="Courier New" panose="02070309020205020404" pitchFamily="49" charset="0"/>
              </a:rPr>
              <a:t>fgets</a:t>
            </a:r>
            <a:r>
              <a:rPr lang="en-US" sz="1600" dirty="0" smtClean="0">
                <a:latin typeface="Courier New" panose="02070309020205020404" pitchFamily="49" charset="0"/>
                <a:cs typeface="Courier New" panose="02070309020205020404" pitchFamily="49" charset="0"/>
              </a:rPr>
              <a:t>(data</a:t>
            </a:r>
            <a:r>
              <a:rPr lang="en-US" sz="1600" dirty="0">
                <a:latin typeface="Courier New" panose="02070309020205020404" pitchFamily="49" charset="0"/>
                <a:cs typeface="Courier New" panose="02070309020205020404" pitchFamily="49" charset="0"/>
              </a:rPr>
              <a:t>, MAX_LINELENGTH + 1, in</a:t>
            </a:r>
            <a:r>
              <a:rPr lang="en-US" sz="1600" dirty="0" smtClean="0">
                <a:latin typeface="Courier New" panose="02070309020205020404" pitchFamily="49" charset="0"/>
                <a:cs typeface="Courier New" panose="02070309020205020404" pitchFamily="49" charset="0"/>
              </a:rPr>
              <a:t>) != NULL ) {</a:t>
            </a: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 process the data</a:t>
            </a:r>
          </a:p>
          <a:p>
            <a:pPr>
              <a:spcBef>
                <a:spcPts val="0"/>
              </a:spcBef>
            </a:pPr>
            <a:r>
              <a:rPr lang="en-US" sz="1600" dirty="0">
                <a:latin typeface="Courier New" panose="02070309020205020404" pitchFamily="49" charset="0"/>
                <a:cs typeface="Courier New" panose="02070309020205020404" pitchFamily="49" charset="0"/>
              </a:rPr>
              <a:t>}</a:t>
            </a:r>
          </a:p>
        </p:txBody>
      </p:sp>
      <p:sp>
        <p:nvSpPr>
          <p:cNvPr id="15" name="Text Box 3"/>
          <p:cNvSpPr txBox="1">
            <a:spLocks noChangeArrowheads="1"/>
          </p:cNvSpPr>
          <p:nvPr/>
        </p:nvSpPr>
        <p:spPr bwMode="auto">
          <a:xfrm>
            <a:off x="2795535" y="5247382"/>
            <a:ext cx="5967465" cy="1077218"/>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Buddy Guy   Skin Deep   </a:t>
            </a:r>
            <a:r>
              <a:rPr lang="en-US" sz="1600" dirty="0" smtClean="0">
                <a:latin typeface="Courier New" panose="02070309020205020404" pitchFamily="49" charset="0"/>
                <a:cs typeface="Courier New" panose="02070309020205020404" pitchFamily="49" charset="0"/>
              </a:rPr>
              <a:t>4:30</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Eric Clapton   I'm Tore Down  </a:t>
            </a:r>
            <a:r>
              <a:rPr lang="en-US" sz="1600" dirty="0" smtClean="0">
                <a:latin typeface="Courier New" panose="02070309020205020404" pitchFamily="49" charset="0"/>
                <a:cs typeface="Courier New" panose="02070309020205020404" pitchFamily="49" charset="0"/>
              </a:rPr>
              <a:t>3:03</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B. B. King  A World Full of Strangers  </a:t>
            </a:r>
            <a:r>
              <a:rPr lang="en-US" sz="1600" dirty="0" smtClean="0">
                <a:latin typeface="Courier New" panose="02070309020205020404" pitchFamily="49" charset="0"/>
                <a:cs typeface="Courier New" panose="02070309020205020404" pitchFamily="49" charset="0"/>
              </a:rPr>
              <a:t>4:22</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Eagles   Long Road out of Eden   </a:t>
            </a:r>
            <a:r>
              <a:rPr lang="en-US" sz="1600" dirty="0" smtClean="0">
                <a:latin typeface="Courier New" panose="02070309020205020404" pitchFamily="49" charset="0"/>
                <a:cs typeface="Courier New" panose="02070309020205020404" pitchFamily="49" charset="0"/>
              </a:rPr>
              <a:t>10:17</a:t>
            </a:r>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0431844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strtok</a:t>
            </a:r>
            <a:r>
              <a:rPr lang="en-US" altLang="en-US" sz="2400" dirty="0" smtClean="0">
                <a:solidFill>
                  <a:schemeClr val="tx2"/>
                </a:solidFill>
                <a:latin typeface="Helvetica" pitchFamily="34" charset="0"/>
              </a:rPr>
              <a:t>()</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strtok</a:t>
            </a:r>
            <a:r>
              <a:rPr lang="en-US" sz="1600" dirty="0" smtClean="0">
                <a:latin typeface="Courier New" panose="02070309020205020404" pitchFamily="49" charset="0"/>
                <a:cs typeface="Courier New" panose="02070309020205020404" pitchFamily="49" charset="0"/>
              </a:rPr>
              <a:t>(char* s, </a:t>
            </a:r>
            <a:r>
              <a:rPr lang="en-US" sz="1600" dirty="0" err="1" smtClean="0">
                <a:latin typeface="Courier New" panose="02070309020205020404" pitchFamily="49" charset="0"/>
                <a:cs typeface="Courier New" panose="02070309020205020404" pitchFamily="49" charset="0"/>
              </a:rPr>
              <a:t>const</a:t>
            </a:r>
            <a:r>
              <a:rPr lang="en-US" sz="1600" dirty="0" smtClean="0">
                <a:latin typeface="Courier New" panose="02070309020205020404" pitchFamily="49" charset="0"/>
                <a:cs typeface="Courier New" panose="02070309020205020404" pitchFamily="49" charset="0"/>
              </a:rPr>
              <a:t> char* delimiters);</a:t>
            </a:r>
            <a:endParaRPr lang="en-US" sz="1600" dirty="0">
              <a:latin typeface="Courier New" panose="02070309020205020404" pitchFamily="49" charset="0"/>
              <a:cs typeface="Courier New" panose="02070309020205020404" pitchFamily="49" charset="0"/>
            </a:endParaRPr>
          </a:p>
        </p:txBody>
      </p:sp>
      <p:sp>
        <p:nvSpPr>
          <p:cNvPr id="13" name="Text Box 3"/>
          <p:cNvSpPr txBox="1">
            <a:spLocks noChangeArrowheads="1"/>
          </p:cNvSpPr>
          <p:nvPr/>
        </p:nvSpPr>
        <p:spPr bwMode="auto">
          <a:xfrm>
            <a:off x="914400" y="1109246"/>
            <a:ext cx="80772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latin typeface="+mn-lt"/>
                <a:cs typeface="Courier New" panose="02070309020205020404" pitchFamily="49" charset="0"/>
              </a:rPr>
              <a:t>if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is not </a:t>
            </a:r>
            <a:r>
              <a:rPr lang="en-US" sz="1800" dirty="0" smtClean="0">
                <a:latin typeface="Courier New" panose="02070309020205020404" pitchFamily="49" charset="0"/>
                <a:cs typeface="Courier New" panose="02070309020205020404" pitchFamily="49" charset="0"/>
              </a:rPr>
              <a:t>NULL</a:t>
            </a:r>
            <a:r>
              <a:rPr lang="en-US" sz="1800" dirty="0" smtClean="0">
                <a:latin typeface="+mn-lt"/>
                <a:cs typeface="Courier New" panose="02070309020205020404" pitchFamily="49" charset="0"/>
              </a:rPr>
              <a:t>:</a:t>
            </a:r>
          </a:p>
          <a:p>
            <a:pPr marL="231775">
              <a:spcBef>
                <a:spcPct val="50000"/>
              </a:spcBef>
            </a:pPr>
            <a:r>
              <a:rPr lang="en-US" sz="1800" dirty="0" smtClean="0">
                <a:latin typeface="+mn-lt"/>
                <a:cs typeface="Courier New" panose="02070309020205020404" pitchFamily="49" charset="0"/>
              </a:rPr>
              <a:t>searches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for first character that is not in delimiters; returns </a:t>
            </a:r>
            <a:r>
              <a:rPr lang="en-US" sz="1800" dirty="0" smtClean="0">
                <a:latin typeface="Courier New" panose="02070309020205020404" pitchFamily="49" charset="0"/>
                <a:cs typeface="Courier New" panose="02070309020205020404" pitchFamily="49" charset="0"/>
              </a:rPr>
              <a:t>NULL</a:t>
            </a:r>
            <a:r>
              <a:rPr lang="en-US" sz="1800" dirty="0" smtClean="0">
                <a:latin typeface="+mn-lt"/>
                <a:cs typeface="Courier New" panose="02070309020205020404" pitchFamily="49" charset="0"/>
              </a:rPr>
              <a:t> if this fails.</a:t>
            </a:r>
          </a:p>
          <a:p>
            <a:pPr marL="231775">
              <a:spcBef>
                <a:spcPct val="50000"/>
              </a:spcBef>
            </a:pPr>
            <a:r>
              <a:rPr lang="en-US" sz="1800" dirty="0" smtClean="0">
                <a:latin typeface="+mn-lt"/>
                <a:cs typeface="Courier New" panose="02070309020205020404" pitchFamily="49" charset="0"/>
              </a:rPr>
              <a:t>otherwise notes the beginning of a token, searches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for next character that is in delimiters, replaces that with a terminator, returns pointer to beginning of token</a:t>
            </a:r>
          </a:p>
          <a:p>
            <a:pPr>
              <a:spcBef>
                <a:spcPct val="50000"/>
              </a:spcBef>
            </a:pPr>
            <a:r>
              <a:rPr lang="en-US" sz="1800" dirty="0" smtClean="0">
                <a:latin typeface="+mn-lt"/>
                <a:cs typeface="Courier New" panose="02070309020205020404" pitchFamily="49" charset="0"/>
              </a:rPr>
              <a:t>if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is </a:t>
            </a:r>
            <a:r>
              <a:rPr lang="en-US" sz="1800" dirty="0" smtClean="0">
                <a:latin typeface="Courier New" panose="02070309020205020404" pitchFamily="49" charset="0"/>
                <a:cs typeface="Courier New" panose="02070309020205020404" pitchFamily="49" charset="0"/>
              </a:rPr>
              <a:t>NULL</a:t>
            </a:r>
            <a:r>
              <a:rPr lang="en-US" sz="1800" dirty="0" smtClean="0">
                <a:latin typeface="+mn-lt"/>
                <a:cs typeface="Courier New" panose="02070309020205020404" pitchFamily="49" charset="0"/>
              </a:rPr>
              <a:t>:</a:t>
            </a:r>
          </a:p>
          <a:p>
            <a:pPr marL="231775">
              <a:spcBef>
                <a:spcPct val="50000"/>
              </a:spcBef>
            </a:pPr>
            <a:r>
              <a:rPr lang="en-US" sz="1800" dirty="0" smtClean="0">
                <a:latin typeface="+mn-lt"/>
                <a:cs typeface="Courier New" panose="02070309020205020404" pitchFamily="49" charset="0"/>
              </a:rPr>
              <a:t>performs actions above, using last string </a:t>
            </a:r>
            <a:r>
              <a:rPr lang="en-US" sz="1800" dirty="0" smtClean="0">
                <a:latin typeface="Courier New" panose="02070309020205020404" pitchFamily="49" charset="0"/>
                <a:cs typeface="Courier New" panose="02070309020205020404" pitchFamily="49" charset="0"/>
              </a:rPr>
              <a:t>s</a:t>
            </a:r>
            <a:r>
              <a:rPr lang="en-US" sz="1800" dirty="0" smtClean="0">
                <a:latin typeface="+mn-lt"/>
                <a:cs typeface="Courier New" panose="02070309020205020404" pitchFamily="49" charset="0"/>
              </a:rPr>
              <a:t> passed in, beginning immediately after the end of the previous token that was found </a:t>
            </a:r>
            <a:endParaRPr lang="en-US" sz="1800" dirty="0">
              <a:latin typeface="+mn-lt"/>
              <a:cs typeface="Courier New" panose="02070309020205020404" pitchFamily="49" charset="0"/>
            </a:endParaRPr>
          </a:p>
        </p:txBody>
      </p:sp>
    </p:spTree>
    <p:extLst>
      <p:ext uri="{BB962C8B-B14F-4D97-AF65-F5344CB8AC3E}">
        <p14:creationId xmlns:p14="http://schemas.microsoft.com/office/powerpoint/2010/main" val="66731595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strtok</a:t>
            </a:r>
            <a:r>
              <a:rPr lang="en-US" altLang="en-US" sz="2400" dirty="0" smtClean="0">
                <a:solidFill>
                  <a:schemeClr val="tx2"/>
                </a:solidFill>
                <a:latin typeface="Helvetica" pitchFamily="34" charset="0"/>
              </a:rPr>
              <a:t>()</a:t>
            </a:r>
            <a:endParaRPr lang="en-US" altLang="en-US" sz="2400" dirty="0">
              <a:solidFill>
                <a:schemeClr val="tx2"/>
              </a:solidFill>
              <a:latin typeface="Helvetica" pitchFamily="34" charset="0"/>
            </a:endParaRPr>
          </a:p>
        </p:txBody>
      </p:sp>
      <p:sp>
        <p:nvSpPr>
          <p:cNvPr id="12"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Suppose the first line of input shown below has been read into an array </a:t>
            </a:r>
            <a:r>
              <a:rPr lang="en-US" sz="1800" dirty="0" smtClean="0">
                <a:latin typeface="Courier New" panose="02070309020205020404" pitchFamily="49" charset="0"/>
                <a:cs typeface="Courier New" panose="02070309020205020404" pitchFamily="49" charset="0"/>
              </a:rPr>
              <a:t>data</a:t>
            </a:r>
            <a:r>
              <a:rPr lang="en-US" sz="1800" dirty="0" smtClean="0"/>
              <a:t>:</a:t>
            </a:r>
            <a:endParaRPr lang="en-US" sz="1800" dirty="0"/>
          </a:p>
        </p:txBody>
      </p:sp>
      <p:sp>
        <p:nvSpPr>
          <p:cNvPr id="15" name="Text Box 3"/>
          <p:cNvSpPr txBox="1">
            <a:spLocks noChangeArrowheads="1"/>
          </p:cNvSpPr>
          <p:nvPr/>
        </p:nvSpPr>
        <p:spPr bwMode="auto">
          <a:xfrm>
            <a:off x="4624335" y="1143000"/>
            <a:ext cx="4214865" cy="338554"/>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Buddy Guy   Skin Deep   </a:t>
            </a:r>
            <a:r>
              <a:rPr lang="en-US" sz="1600" dirty="0" smtClean="0">
                <a:latin typeface="Courier New" panose="02070309020205020404" pitchFamily="49" charset="0"/>
                <a:cs typeface="Courier New" panose="02070309020205020404" pitchFamily="49" charset="0"/>
              </a:rPr>
              <a:t>4:30</a:t>
            </a:r>
            <a:endParaRPr lang="en-US" sz="1600" dirty="0">
              <a:latin typeface="Courier New" panose="02070309020205020404" pitchFamily="49" charset="0"/>
              <a:cs typeface="Courier New" panose="02070309020205020404" pitchFamily="49" charset="0"/>
            </a:endParaRPr>
          </a:p>
        </p:txBody>
      </p:sp>
      <p:sp>
        <p:nvSpPr>
          <p:cNvPr id="9" name="Text Box 3"/>
          <p:cNvSpPr txBox="1">
            <a:spLocks noChangeArrowheads="1"/>
          </p:cNvSpPr>
          <p:nvPr/>
        </p:nvSpPr>
        <p:spPr bwMode="auto">
          <a:xfrm>
            <a:off x="381000" y="2844192"/>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We </a:t>
            </a:r>
            <a:r>
              <a:rPr lang="en-US" sz="1800" dirty="0" smtClean="0"/>
              <a:t>can use </a:t>
            </a:r>
            <a:r>
              <a:rPr lang="en-US" sz="1800" dirty="0" err="1" smtClean="0">
                <a:latin typeface="Courier New" panose="02070309020205020404" pitchFamily="49" charset="0"/>
                <a:cs typeface="Courier New" panose="02070309020205020404" pitchFamily="49" charset="0"/>
              </a:rPr>
              <a:t>strtok</a:t>
            </a:r>
            <a:r>
              <a:rPr lang="en-US" sz="1800" dirty="0" smtClean="0">
                <a:latin typeface="Courier New" panose="02070309020205020404" pitchFamily="49" charset="0"/>
                <a:cs typeface="Courier New" panose="02070309020205020404" pitchFamily="49" charset="0"/>
              </a:rPr>
              <a:t>()</a:t>
            </a:r>
            <a:r>
              <a:rPr lang="en-US" sz="1800" dirty="0" smtClean="0"/>
              <a:t> to isolate the artist name, since it's followed by a tab character:</a:t>
            </a:r>
            <a:endParaRPr lang="en-US" sz="1800" dirty="0"/>
          </a:p>
        </p:txBody>
      </p:sp>
      <p:sp>
        <p:nvSpPr>
          <p:cNvPr id="10" name="Text Box 3"/>
          <p:cNvSpPr txBox="1">
            <a:spLocks noChangeArrowheads="1"/>
          </p:cNvSpPr>
          <p:nvPr/>
        </p:nvSpPr>
        <p:spPr bwMode="auto">
          <a:xfrm>
            <a:off x="1524000" y="3377592"/>
            <a:ext cx="4495800" cy="338554"/>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char</a:t>
            </a:r>
            <a:r>
              <a:rPr lang="en-US" sz="1600" dirty="0">
                <a:latin typeface="Courier New" panose="02070309020205020404" pitchFamily="49" charset="0"/>
                <a:cs typeface="Courier New" panose="02070309020205020404" pitchFamily="49" charset="0"/>
              </a:rPr>
              <a:t>* token = </a:t>
            </a:r>
            <a:r>
              <a:rPr lang="en-US" sz="1600" dirty="0" err="1">
                <a:latin typeface="Courier New" panose="02070309020205020404" pitchFamily="49" charset="0"/>
                <a:cs typeface="Courier New" panose="02070309020205020404" pitchFamily="49" charset="0"/>
              </a:rPr>
              <a:t>strtok</a:t>
            </a:r>
            <a:r>
              <a:rPr lang="en-US" sz="1600" dirty="0">
                <a:latin typeface="Courier New" panose="02070309020205020404" pitchFamily="49" charset="0"/>
                <a:cs typeface="Courier New" panose="02070309020205020404" pitchFamily="49" charset="0"/>
              </a:rPr>
              <a:t>(data, "\t</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325042403"/>
              </p:ext>
            </p:extLst>
          </p:nvPr>
        </p:nvGraphicFramePr>
        <p:xfrm>
          <a:off x="478716" y="4596792"/>
          <a:ext cx="8382000" cy="370840"/>
        </p:xfrm>
        <a:graphic>
          <a:graphicData uri="http://schemas.openxmlformats.org/drawingml/2006/table">
            <a:tbl>
              <a:tblPr firstRow="1" bandRow="1">
                <a:tableStyleId>{5C22544A-7EE6-4342-B048-85BDC9FD1C3A}</a:tableStyleId>
              </a:tblPr>
              <a:tblGrid>
                <a:gridCol w="698500">
                  <a:extLst>
                    <a:ext uri="{9D8B030D-6E8A-4147-A177-3AD203B41FA5}">
                      <a16:colId xmlns:a16="http://schemas.microsoft.com/office/drawing/2014/main" val="1539817518"/>
                    </a:ext>
                  </a:extLst>
                </a:gridCol>
                <a:gridCol w="698500">
                  <a:extLst>
                    <a:ext uri="{9D8B030D-6E8A-4147-A177-3AD203B41FA5}">
                      <a16:colId xmlns:a16="http://schemas.microsoft.com/office/drawing/2014/main" val="701159148"/>
                    </a:ext>
                  </a:extLst>
                </a:gridCol>
                <a:gridCol w="698500">
                  <a:extLst>
                    <a:ext uri="{9D8B030D-6E8A-4147-A177-3AD203B41FA5}">
                      <a16:colId xmlns:a16="http://schemas.microsoft.com/office/drawing/2014/main" val="4209745995"/>
                    </a:ext>
                  </a:extLst>
                </a:gridCol>
                <a:gridCol w="698500">
                  <a:extLst>
                    <a:ext uri="{9D8B030D-6E8A-4147-A177-3AD203B41FA5}">
                      <a16:colId xmlns:a16="http://schemas.microsoft.com/office/drawing/2014/main" val="2696875516"/>
                    </a:ext>
                  </a:extLst>
                </a:gridCol>
                <a:gridCol w="698500">
                  <a:extLst>
                    <a:ext uri="{9D8B030D-6E8A-4147-A177-3AD203B41FA5}">
                      <a16:colId xmlns:a16="http://schemas.microsoft.com/office/drawing/2014/main" val="3975941946"/>
                    </a:ext>
                  </a:extLst>
                </a:gridCol>
                <a:gridCol w="698500">
                  <a:extLst>
                    <a:ext uri="{9D8B030D-6E8A-4147-A177-3AD203B41FA5}">
                      <a16:colId xmlns:a16="http://schemas.microsoft.com/office/drawing/2014/main" val="2068255475"/>
                    </a:ext>
                  </a:extLst>
                </a:gridCol>
                <a:gridCol w="698500">
                  <a:extLst>
                    <a:ext uri="{9D8B030D-6E8A-4147-A177-3AD203B41FA5}">
                      <a16:colId xmlns:a16="http://schemas.microsoft.com/office/drawing/2014/main" val="3394635484"/>
                    </a:ext>
                  </a:extLst>
                </a:gridCol>
                <a:gridCol w="698500">
                  <a:extLst>
                    <a:ext uri="{9D8B030D-6E8A-4147-A177-3AD203B41FA5}">
                      <a16:colId xmlns:a16="http://schemas.microsoft.com/office/drawing/2014/main" val="1728857043"/>
                    </a:ext>
                  </a:extLst>
                </a:gridCol>
                <a:gridCol w="698500">
                  <a:extLst>
                    <a:ext uri="{9D8B030D-6E8A-4147-A177-3AD203B41FA5}">
                      <a16:colId xmlns:a16="http://schemas.microsoft.com/office/drawing/2014/main" val="2928955127"/>
                    </a:ext>
                  </a:extLst>
                </a:gridCol>
                <a:gridCol w="698500">
                  <a:extLst>
                    <a:ext uri="{9D8B030D-6E8A-4147-A177-3AD203B41FA5}">
                      <a16:colId xmlns:a16="http://schemas.microsoft.com/office/drawing/2014/main" val="738779979"/>
                    </a:ext>
                  </a:extLst>
                </a:gridCol>
                <a:gridCol w="698500">
                  <a:extLst>
                    <a:ext uri="{9D8B030D-6E8A-4147-A177-3AD203B41FA5}">
                      <a16:colId xmlns:a16="http://schemas.microsoft.com/office/drawing/2014/main" val="2613068511"/>
                    </a:ext>
                  </a:extLst>
                </a:gridCol>
                <a:gridCol w="698500">
                  <a:extLst>
                    <a:ext uri="{9D8B030D-6E8A-4147-A177-3AD203B41FA5}">
                      <a16:colId xmlns:a16="http://schemas.microsoft.com/office/drawing/2014/main" val="1352388401"/>
                    </a:ext>
                  </a:extLst>
                </a:gridCol>
              </a:tblGrid>
              <a:tr h="370840">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'B'</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'u'</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'y'</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 '</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'G'</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'u'</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'y'</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'\0'</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'S'</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3199613"/>
                  </a:ext>
                </a:extLst>
              </a:tr>
            </a:tbl>
          </a:graphicData>
        </a:graphic>
      </p:graphicFrame>
      <p:sp>
        <p:nvSpPr>
          <p:cNvPr id="16" name="Text Box 3"/>
          <p:cNvSpPr txBox="1">
            <a:spLocks noChangeArrowheads="1"/>
          </p:cNvSpPr>
          <p:nvPr/>
        </p:nvSpPr>
        <p:spPr bwMode="auto">
          <a:xfrm>
            <a:off x="381000" y="407506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After the call to </a:t>
            </a:r>
            <a:r>
              <a:rPr lang="en-US" sz="1800" dirty="0" err="1" smtClean="0">
                <a:latin typeface="Courier New" panose="02070309020205020404" pitchFamily="49" charset="0"/>
                <a:cs typeface="Courier New" panose="02070309020205020404" pitchFamily="49" charset="0"/>
              </a:rPr>
              <a:t>strtok</a:t>
            </a:r>
            <a:r>
              <a:rPr lang="en-US" sz="1800" dirty="0" smtClean="0">
                <a:latin typeface="Courier New" panose="02070309020205020404" pitchFamily="49" charset="0"/>
                <a:cs typeface="Courier New" panose="02070309020205020404" pitchFamily="49" charset="0"/>
              </a:rPr>
              <a:t>()</a:t>
            </a:r>
            <a:r>
              <a:rPr lang="en-US" sz="1800" dirty="0" smtClean="0"/>
              <a:t>, </a:t>
            </a:r>
            <a:r>
              <a:rPr lang="en-US" sz="1800" dirty="0" smtClean="0">
                <a:latin typeface="Courier New" panose="02070309020205020404" pitchFamily="49" charset="0"/>
                <a:cs typeface="Courier New" panose="02070309020205020404" pitchFamily="49" charset="0"/>
              </a:rPr>
              <a:t>data[]</a:t>
            </a:r>
            <a:r>
              <a:rPr lang="en-US" sz="1800" dirty="0" smtClean="0"/>
              <a:t> looks like this:</a:t>
            </a:r>
            <a:endParaRPr lang="en-US" sz="1800" dirty="0"/>
          </a:p>
        </p:txBody>
      </p:sp>
      <p:sp>
        <p:nvSpPr>
          <p:cNvPr id="17" name="Text Box 3"/>
          <p:cNvSpPr txBox="1">
            <a:spLocks noChangeArrowheads="1"/>
          </p:cNvSpPr>
          <p:nvPr/>
        </p:nvSpPr>
        <p:spPr bwMode="auto">
          <a:xfrm>
            <a:off x="381000" y="54102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And, </a:t>
            </a:r>
            <a:r>
              <a:rPr lang="en-US" sz="1800" dirty="0" smtClean="0">
                <a:latin typeface="Courier New" panose="02070309020205020404" pitchFamily="49" charset="0"/>
                <a:cs typeface="Courier New" panose="02070309020205020404" pitchFamily="49" charset="0"/>
              </a:rPr>
              <a:t>token</a:t>
            </a:r>
            <a:r>
              <a:rPr lang="en-US" sz="1800" dirty="0" smtClean="0"/>
              <a:t> points to the first character in </a:t>
            </a:r>
            <a:r>
              <a:rPr lang="en-US" sz="1800" dirty="0" smtClean="0">
                <a:latin typeface="Courier New" panose="02070309020205020404" pitchFamily="49" charset="0"/>
                <a:cs typeface="Courier New" panose="02070309020205020404" pitchFamily="49" charset="0"/>
              </a:rPr>
              <a:t>data[]</a:t>
            </a:r>
            <a:r>
              <a:rPr lang="en-US" sz="1800" dirty="0" smtClean="0"/>
              <a:t>. . . </a:t>
            </a:r>
            <a:endParaRPr lang="en-US" sz="1800" dirty="0"/>
          </a:p>
        </p:txBody>
      </p:sp>
      <p:sp>
        <p:nvSpPr>
          <p:cNvPr id="3" name="Freeform 2"/>
          <p:cNvSpPr/>
          <p:nvPr/>
        </p:nvSpPr>
        <p:spPr bwMode="auto">
          <a:xfrm>
            <a:off x="903642" y="4994825"/>
            <a:ext cx="540735" cy="527125"/>
          </a:xfrm>
          <a:custGeom>
            <a:avLst/>
            <a:gdLst>
              <a:gd name="connsiteX0" fmla="*/ 333487 w 540735"/>
              <a:gd name="connsiteY0" fmla="*/ 527125 h 527125"/>
              <a:gd name="connsiteX1" fmla="*/ 527125 w 540735"/>
              <a:gd name="connsiteY1" fmla="*/ 290456 h 527125"/>
              <a:gd name="connsiteX2" fmla="*/ 0 w 540735"/>
              <a:gd name="connsiteY2" fmla="*/ 0 h 527125"/>
            </a:gdLst>
            <a:ahLst/>
            <a:cxnLst>
              <a:cxn ang="0">
                <a:pos x="connsiteX0" y="connsiteY0"/>
              </a:cxn>
              <a:cxn ang="0">
                <a:pos x="connsiteX1" y="connsiteY1"/>
              </a:cxn>
              <a:cxn ang="0">
                <a:pos x="connsiteX2" y="connsiteY2"/>
              </a:cxn>
            </a:cxnLst>
            <a:rect l="l" t="t" r="r" b="b"/>
            <a:pathLst>
              <a:path w="540735" h="527125">
                <a:moveTo>
                  <a:pt x="333487" y="527125"/>
                </a:moveTo>
                <a:cubicBezTo>
                  <a:pt x="458096" y="452717"/>
                  <a:pt x="582706" y="378310"/>
                  <a:pt x="527125" y="290456"/>
                </a:cubicBezTo>
                <a:cubicBezTo>
                  <a:pt x="471544" y="202602"/>
                  <a:pt x="235772" y="101301"/>
                  <a:pt x="0" y="0"/>
                </a:cubicBezTo>
              </a:path>
            </a:pathLst>
          </a:custGeom>
          <a:noFill/>
          <a:ln w="25400" cap="flat" cmpd="sng" algn="ctr">
            <a:solidFill>
              <a:srgbClr val="0033CC"/>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8" name="Text Box 3"/>
          <p:cNvSpPr txBox="1">
            <a:spLocks noChangeArrowheads="1"/>
          </p:cNvSpPr>
          <p:nvPr/>
        </p:nvSpPr>
        <p:spPr bwMode="auto">
          <a:xfrm>
            <a:off x="381000" y="58674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 . . and so </a:t>
            </a:r>
            <a:r>
              <a:rPr lang="en-US" sz="1800" dirty="0" smtClean="0">
                <a:latin typeface="Courier New" panose="02070309020205020404" pitchFamily="49" charset="0"/>
                <a:cs typeface="Courier New" panose="02070309020205020404" pitchFamily="49" charset="0"/>
              </a:rPr>
              <a:t>token</a:t>
            </a:r>
            <a:r>
              <a:rPr lang="en-US" sz="1800" dirty="0" smtClean="0"/>
              <a:t> points to a valid C-string with a terminator.</a:t>
            </a:r>
            <a:endParaRPr lang="en-US" sz="1800" dirty="0"/>
          </a:p>
        </p:txBody>
      </p:sp>
      <p:graphicFrame>
        <p:nvGraphicFramePr>
          <p:cNvPr id="13" name="Table 12"/>
          <p:cNvGraphicFramePr>
            <a:graphicFrameLocks noGrp="1"/>
          </p:cNvGraphicFramePr>
          <p:nvPr>
            <p:extLst>
              <p:ext uri="{D42A27DB-BD31-4B8C-83A1-F6EECF244321}">
                <p14:modId xmlns:p14="http://schemas.microsoft.com/office/powerpoint/2010/main" val="2369198692"/>
              </p:ext>
            </p:extLst>
          </p:nvPr>
        </p:nvGraphicFramePr>
        <p:xfrm>
          <a:off x="495300" y="2145740"/>
          <a:ext cx="8382000" cy="335280"/>
        </p:xfrm>
        <a:graphic>
          <a:graphicData uri="http://schemas.openxmlformats.org/drawingml/2006/table">
            <a:tbl>
              <a:tblPr firstRow="1" bandRow="1">
                <a:tableStyleId>{5C22544A-7EE6-4342-B048-85BDC9FD1C3A}</a:tableStyleId>
              </a:tblPr>
              <a:tblGrid>
                <a:gridCol w="698500">
                  <a:extLst>
                    <a:ext uri="{9D8B030D-6E8A-4147-A177-3AD203B41FA5}">
                      <a16:colId xmlns:a16="http://schemas.microsoft.com/office/drawing/2014/main" val="1539817518"/>
                    </a:ext>
                  </a:extLst>
                </a:gridCol>
                <a:gridCol w="698500">
                  <a:extLst>
                    <a:ext uri="{9D8B030D-6E8A-4147-A177-3AD203B41FA5}">
                      <a16:colId xmlns:a16="http://schemas.microsoft.com/office/drawing/2014/main" val="701159148"/>
                    </a:ext>
                  </a:extLst>
                </a:gridCol>
                <a:gridCol w="698500">
                  <a:extLst>
                    <a:ext uri="{9D8B030D-6E8A-4147-A177-3AD203B41FA5}">
                      <a16:colId xmlns:a16="http://schemas.microsoft.com/office/drawing/2014/main" val="4209745995"/>
                    </a:ext>
                  </a:extLst>
                </a:gridCol>
                <a:gridCol w="698500">
                  <a:extLst>
                    <a:ext uri="{9D8B030D-6E8A-4147-A177-3AD203B41FA5}">
                      <a16:colId xmlns:a16="http://schemas.microsoft.com/office/drawing/2014/main" val="2696875516"/>
                    </a:ext>
                  </a:extLst>
                </a:gridCol>
                <a:gridCol w="698500">
                  <a:extLst>
                    <a:ext uri="{9D8B030D-6E8A-4147-A177-3AD203B41FA5}">
                      <a16:colId xmlns:a16="http://schemas.microsoft.com/office/drawing/2014/main" val="3975941946"/>
                    </a:ext>
                  </a:extLst>
                </a:gridCol>
                <a:gridCol w="698500">
                  <a:extLst>
                    <a:ext uri="{9D8B030D-6E8A-4147-A177-3AD203B41FA5}">
                      <a16:colId xmlns:a16="http://schemas.microsoft.com/office/drawing/2014/main" val="2068255475"/>
                    </a:ext>
                  </a:extLst>
                </a:gridCol>
                <a:gridCol w="698500">
                  <a:extLst>
                    <a:ext uri="{9D8B030D-6E8A-4147-A177-3AD203B41FA5}">
                      <a16:colId xmlns:a16="http://schemas.microsoft.com/office/drawing/2014/main" val="3394635484"/>
                    </a:ext>
                  </a:extLst>
                </a:gridCol>
                <a:gridCol w="698500">
                  <a:extLst>
                    <a:ext uri="{9D8B030D-6E8A-4147-A177-3AD203B41FA5}">
                      <a16:colId xmlns:a16="http://schemas.microsoft.com/office/drawing/2014/main" val="1728857043"/>
                    </a:ext>
                  </a:extLst>
                </a:gridCol>
                <a:gridCol w="698500">
                  <a:extLst>
                    <a:ext uri="{9D8B030D-6E8A-4147-A177-3AD203B41FA5}">
                      <a16:colId xmlns:a16="http://schemas.microsoft.com/office/drawing/2014/main" val="2928955127"/>
                    </a:ext>
                  </a:extLst>
                </a:gridCol>
                <a:gridCol w="698500">
                  <a:extLst>
                    <a:ext uri="{9D8B030D-6E8A-4147-A177-3AD203B41FA5}">
                      <a16:colId xmlns:a16="http://schemas.microsoft.com/office/drawing/2014/main" val="738779979"/>
                    </a:ext>
                  </a:extLst>
                </a:gridCol>
                <a:gridCol w="698500">
                  <a:extLst>
                    <a:ext uri="{9D8B030D-6E8A-4147-A177-3AD203B41FA5}">
                      <a16:colId xmlns:a16="http://schemas.microsoft.com/office/drawing/2014/main" val="2613068511"/>
                    </a:ext>
                  </a:extLst>
                </a:gridCol>
                <a:gridCol w="698500">
                  <a:extLst>
                    <a:ext uri="{9D8B030D-6E8A-4147-A177-3AD203B41FA5}">
                      <a16:colId xmlns:a16="http://schemas.microsoft.com/office/drawing/2014/main" val="1352388401"/>
                    </a:ext>
                  </a:extLst>
                </a:gridCol>
              </a:tblGrid>
              <a:tr h="152400">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'B'</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'u'</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'y'</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 '</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'G'</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'u'</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'y'</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'\t'</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'S'</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3199613"/>
                  </a:ext>
                </a:extLst>
              </a:tr>
            </a:tbl>
          </a:graphicData>
        </a:graphic>
      </p:graphicFrame>
      <p:sp>
        <p:nvSpPr>
          <p:cNvPr id="14" name="Text Box 3"/>
          <p:cNvSpPr txBox="1">
            <a:spLocks noChangeArrowheads="1"/>
          </p:cNvSpPr>
          <p:nvPr/>
        </p:nvSpPr>
        <p:spPr bwMode="auto">
          <a:xfrm>
            <a:off x="381000" y="1611868"/>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The array contents would be:</a:t>
            </a:r>
            <a:endParaRPr lang="en-US" sz="1800" dirty="0"/>
          </a:p>
        </p:txBody>
      </p:sp>
    </p:spTree>
    <p:extLst>
      <p:ext uri="{BB962C8B-B14F-4D97-AF65-F5344CB8AC3E}">
        <p14:creationId xmlns:p14="http://schemas.microsoft.com/office/powerpoint/2010/main" val="113607359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dirty="0"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strtok</a:t>
            </a:r>
            <a:r>
              <a:rPr lang="en-US" altLang="en-US" sz="2400" dirty="0" smtClean="0">
                <a:solidFill>
                  <a:schemeClr val="tx2"/>
                </a:solidFill>
                <a:latin typeface="Helvetica" pitchFamily="34" charset="0"/>
              </a:rPr>
              <a:t>()</a:t>
            </a:r>
            <a:endParaRPr lang="en-US" altLang="en-US" sz="2400" dirty="0">
              <a:solidFill>
                <a:schemeClr val="tx2"/>
              </a:solidFill>
              <a:latin typeface="Helvetica" pitchFamily="34" charset="0"/>
            </a:endParaRPr>
          </a:p>
        </p:txBody>
      </p:sp>
      <p:sp>
        <p:nvSpPr>
          <p:cNvPr id="9" name="Text Box 3"/>
          <p:cNvSpPr txBox="1">
            <a:spLocks noChangeArrowheads="1"/>
          </p:cNvSpPr>
          <p:nvPr/>
        </p:nvSpPr>
        <p:spPr bwMode="auto">
          <a:xfrm>
            <a:off x="381000" y="19050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We can use </a:t>
            </a:r>
            <a:r>
              <a:rPr lang="en-US" sz="1800" dirty="0" err="1" smtClean="0">
                <a:latin typeface="Courier New" panose="02070309020205020404" pitchFamily="49" charset="0"/>
                <a:cs typeface="Courier New" panose="02070309020205020404" pitchFamily="49" charset="0"/>
              </a:rPr>
              <a:t>strtok</a:t>
            </a:r>
            <a:r>
              <a:rPr lang="en-US" sz="1800" dirty="0" smtClean="0">
                <a:latin typeface="Courier New" panose="02070309020205020404" pitchFamily="49" charset="0"/>
                <a:cs typeface="Courier New" panose="02070309020205020404" pitchFamily="49" charset="0"/>
              </a:rPr>
              <a:t>()</a:t>
            </a:r>
            <a:r>
              <a:rPr lang="en-US" sz="1800" dirty="0" smtClean="0"/>
              <a:t> again to isolate the title, since it's followed by a tab character:</a:t>
            </a:r>
            <a:endParaRPr lang="en-US" sz="1800" dirty="0"/>
          </a:p>
        </p:txBody>
      </p:sp>
      <p:sp>
        <p:nvSpPr>
          <p:cNvPr id="10" name="Text Box 3"/>
          <p:cNvSpPr txBox="1">
            <a:spLocks noChangeArrowheads="1"/>
          </p:cNvSpPr>
          <p:nvPr/>
        </p:nvSpPr>
        <p:spPr bwMode="auto">
          <a:xfrm>
            <a:off x="1524000" y="2438400"/>
            <a:ext cx="4419600" cy="338554"/>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char</a:t>
            </a:r>
            <a:r>
              <a:rPr lang="en-US" sz="1600" dirty="0">
                <a:latin typeface="Courier New" panose="02070309020205020404" pitchFamily="49" charset="0"/>
                <a:cs typeface="Courier New" panose="02070309020205020404" pitchFamily="49" charset="0"/>
              </a:rPr>
              <a:t>* token = </a:t>
            </a:r>
            <a:r>
              <a:rPr lang="en-US" sz="1600" dirty="0" err="1" smtClean="0">
                <a:latin typeface="Courier New" panose="02070309020205020404" pitchFamily="49" charset="0"/>
                <a:cs typeface="Courier New" panose="02070309020205020404" pitchFamily="49" charset="0"/>
              </a:rPr>
              <a:t>strtok</a:t>
            </a:r>
            <a:r>
              <a:rPr lang="en-US" sz="1600" dirty="0" smtClean="0">
                <a:latin typeface="Courier New" panose="02070309020205020404" pitchFamily="49" charset="0"/>
                <a:cs typeface="Courier New" panose="02070309020205020404" pitchFamily="49" charset="0"/>
              </a:rPr>
              <a:t>(NULL, </a:t>
            </a:r>
            <a:r>
              <a:rPr lang="en-US" sz="1600" dirty="0">
                <a:latin typeface="Courier New" panose="02070309020205020404" pitchFamily="49" charset="0"/>
                <a:cs typeface="Courier New" panose="02070309020205020404" pitchFamily="49" charset="0"/>
              </a:rPr>
              <a:t>"\t</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421414428"/>
              </p:ext>
            </p:extLst>
          </p:nvPr>
        </p:nvGraphicFramePr>
        <p:xfrm>
          <a:off x="478716" y="1207532"/>
          <a:ext cx="8382000" cy="370840"/>
        </p:xfrm>
        <a:graphic>
          <a:graphicData uri="http://schemas.openxmlformats.org/drawingml/2006/table">
            <a:tbl>
              <a:tblPr firstRow="1" bandRow="1">
                <a:tableStyleId>{5C22544A-7EE6-4342-B048-85BDC9FD1C3A}</a:tableStyleId>
              </a:tblPr>
              <a:tblGrid>
                <a:gridCol w="698500">
                  <a:extLst>
                    <a:ext uri="{9D8B030D-6E8A-4147-A177-3AD203B41FA5}">
                      <a16:colId xmlns:a16="http://schemas.microsoft.com/office/drawing/2014/main" val="1539817518"/>
                    </a:ext>
                  </a:extLst>
                </a:gridCol>
                <a:gridCol w="698500">
                  <a:extLst>
                    <a:ext uri="{9D8B030D-6E8A-4147-A177-3AD203B41FA5}">
                      <a16:colId xmlns:a16="http://schemas.microsoft.com/office/drawing/2014/main" val="701159148"/>
                    </a:ext>
                  </a:extLst>
                </a:gridCol>
                <a:gridCol w="698500">
                  <a:extLst>
                    <a:ext uri="{9D8B030D-6E8A-4147-A177-3AD203B41FA5}">
                      <a16:colId xmlns:a16="http://schemas.microsoft.com/office/drawing/2014/main" val="4209745995"/>
                    </a:ext>
                  </a:extLst>
                </a:gridCol>
                <a:gridCol w="698500">
                  <a:extLst>
                    <a:ext uri="{9D8B030D-6E8A-4147-A177-3AD203B41FA5}">
                      <a16:colId xmlns:a16="http://schemas.microsoft.com/office/drawing/2014/main" val="2696875516"/>
                    </a:ext>
                  </a:extLst>
                </a:gridCol>
                <a:gridCol w="698500">
                  <a:extLst>
                    <a:ext uri="{9D8B030D-6E8A-4147-A177-3AD203B41FA5}">
                      <a16:colId xmlns:a16="http://schemas.microsoft.com/office/drawing/2014/main" val="3975941946"/>
                    </a:ext>
                  </a:extLst>
                </a:gridCol>
                <a:gridCol w="698500">
                  <a:extLst>
                    <a:ext uri="{9D8B030D-6E8A-4147-A177-3AD203B41FA5}">
                      <a16:colId xmlns:a16="http://schemas.microsoft.com/office/drawing/2014/main" val="2068255475"/>
                    </a:ext>
                  </a:extLst>
                </a:gridCol>
                <a:gridCol w="698500">
                  <a:extLst>
                    <a:ext uri="{9D8B030D-6E8A-4147-A177-3AD203B41FA5}">
                      <a16:colId xmlns:a16="http://schemas.microsoft.com/office/drawing/2014/main" val="3394635484"/>
                    </a:ext>
                  </a:extLst>
                </a:gridCol>
                <a:gridCol w="698500">
                  <a:extLst>
                    <a:ext uri="{9D8B030D-6E8A-4147-A177-3AD203B41FA5}">
                      <a16:colId xmlns:a16="http://schemas.microsoft.com/office/drawing/2014/main" val="1728857043"/>
                    </a:ext>
                  </a:extLst>
                </a:gridCol>
                <a:gridCol w="698500">
                  <a:extLst>
                    <a:ext uri="{9D8B030D-6E8A-4147-A177-3AD203B41FA5}">
                      <a16:colId xmlns:a16="http://schemas.microsoft.com/office/drawing/2014/main" val="2928955127"/>
                    </a:ext>
                  </a:extLst>
                </a:gridCol>
                <a:gridCol w="698500">
                  <a:extLst>
                    <a:ext uri="{9D8B030D-6E8A-4147-A177-3AD203B41FA5}">
                      <a16:colId xmlns:a16="http://schemas.microsoft.com/office/drawing/2014/main" val="738779979"/>
                    </a:ext>
                  </a:extLst>
                </a:gridCol>
                <a:gridCol w="698500">
                  <a:extLst>
                    <a:ext uri="{9D8B030D-6E8A-4147-A177-3AD203B41FA5}">
                      <a16:colId xmlns:a16="http://schemas.microsoft.com/office/drawing/2014/main" val="2613068511"/>
                    </a:ext>
                  </a:extLst>
                </a:gridCol>
                <a:gridCol w="698500">
                  <a:extLst>
                    <a:ext uri="{9D8B030D-6E8A-4147-A177-3AD203B41FA5}">
                      <a16:colId xmlns:a16="http://schemas.microsoft.com/office/drawing/2014/main" val="1352388401"/>
                    </a:ext>
                  </a:extLst>
                </a:gridCol>
              </a:tblGrid>
              <a:tr h="370840">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'B'</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'u'</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'y'</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 '</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'G'</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'u'</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'y'</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'\0'</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'S'</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3199613"/>
                  </a:ext>
                </a:extLst>
              </a:tr>
            </a:tbl>
          </a:graphicData>
        </a:graphic>
      </p:graphicFrame>
      <p:sp>
        <p:nvSpPr>
          <p:cNvPr id="16"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Now, </a:t>
            </a:r>
            <a:r>
              <a:rPr lang="en-US" sz="1800" dirty="0" smtClean="0">
                <a:latin typeface="Courier New" panose="02070309020205020404" pitchFamily="49" charset="0"/>
                <a:cs typeface="Courier New" panose="02070309020205020404" pitchFamily="49" charset="0"/>
              </a:rPr>
              <a:t>data[]</a:t>
            </a:r>
            <a:r>
              <a:rPr lang="en-US" sz="1800" dirty="0" smtClean="0"/>
              <a:t> looks like this:</a:t>
            </a:r>
            <a:endParaRPr lang="en-US" sz="1800" dirty="0"/>
          </a:p>
        </p:txBody>
      </p:sp>
      <p:graphicFrame>
        <p:nvGraphicFramePr>
          <p:cNvPr id="11" name="Table 10"/>
          <p:cNvGraphicFramePr>
            <a:graphicFrameLocks noGrp="1"/>
          </p:cNvGraphicFramePr>
          <p:nvPr>
            <p:extLst>
              <p:ext uri="{D42A27DB-BD31-4B8C-83A1-F6EECF244321}">
                <p14:modId xmlns:p14="http://schemas.microsoft.com/office/powerpoint/2010/main" val="1612896053"/>
              </p:ext>
            </p:extLst>
          </p:nvPr>
        </p:nvGraphicFramePr>
        <p:xfrm>
          <a:off x="478716" y="3591560"/>
          <a:ext cx="8382000" cy="370840"/>
        </p:xfrm>
        <a:graphic>
          <a:graphicData uri="http://schemas.openxmlformats.org/drawingml/2006/table">
            <a:tbl>
              <a:tblPr firstRow="1" bandRow="1">
                <a:tableStyleId>{5C22544A-7EE6-4342-B048-85BDC9FD1C3A}</a:tableStyleId>
              </a:tblPr>
              <a:tblGrid>
                <a:gridCol w="698500">
                  <a:extLst>
                    <a:ext uri="{9D8B030D-6E8A-4147-A177-3AD203B41FA5}">
                      <a16:colId xmlns:a16="http://schemas.microsoft.com/office/drawing/2014/main" val="1539817518"/>
                    </a:ext>
                  </a:extLst>
                </a:gridCol>
                <a:gridCol w="698500">
                  <a:extLst>
                    <a:ext uri="{9D8B030D-6E8A-4147-A177-3AD203B41FA5}">
                      <a16:colId xmlns:a16="http://schemas.microsoft.com/office/drawing/2014/main" val="701159148"/>
                    </a:ext>
                  </a:extLst>
                </a:gridCol>
                <a:gridCol w="698500">
                  <a:extLst>
                    <a:ext uri="{9D8B030D-6E8A-4147-A177-3AD203B41FA5}">
                      <a16:colId xmlns:a16="http://schemas.microsoft.com/office/drawing/2014/main" val="4209745995"/>
                    </a:ext>
                  </a:extLst>
                </a:gridCol>
                <a:gridCol w="698500">
                  <a:extLst>
                    <a:ext uri="{9D8B030D-6E8A-4147-A177-3AD203B41FA5}">
                      <a16:colId xmlns:a16="http://schemas.microsoft.com/office/drawing/2014/main" val="2696875516"/>
                    </a:ext>
                  </a:extLst>
                </a:gridCol>
                <a:gridCol w="698500">
                  <a:extLst>
                    <a:ext uri="{9D8B030D-6E8A-4147-A177-3AD203B41FA5}">
                      <a16:colId xmlns:a16="http://schemas.microsoft.com/office/drawing/2014/main" val="3975941946"/>
                    </a:ext>
                  </a:extLst>
                </a:gridCol>
                <a:gridCol w="698500">
                  <a:extLst>
                    <a:ext uri="{9D8B030D-6E8A-4147-A177-3AD203B41FA5}">
                      <a16:colId xmlns:a16="http://schemas.microsoft.com/office/drawing/2014/main" val="2068255475"/>
                    </a:ext>
                  </a:extLst>
                </a:gridCol>
                <a:gridCol w="698500">
                  <a:extLst>
                    <a:ext uri="{9D8B030D-6E8A-4147-A177-3AD203B41FA5}">
                      <a16:colId xmlns:a16="http://schemas.microsoft.com/office/drawing/2014/main" val="3394635484"/>
                    </a:ext>
                  </a:extLst>
                </a:gridCol>
                <a:gridCol w="698500">
                  <a:extLst>
                    <a:ext uri="{9D8B030D-6E8A-4147-A177-3AD203B41FA5}">
                      <a16:colId xmlns:a16="http://schemas.microsoft.com/office/drawing/2014/main" val="1728857043"/>
                    </a:ext>
                  </a:extLst>
                </a:gridCol>
                <a:gridCol w="698500">
                  <a:extLst>
                    <a:ext uri="{9D8B030D-6E8A-4147-A177-3AD203B41FA5}">
                      <a16:colId xmlns:a16="http://schemas.microsoft.com/office/drawing/2014/main" val="2928955127"/>
                    </a:ext>
                  </a:extLst>
                </a:gridCol>
                <a:gridCol w="698500">
                  <a:extLst>
                    <a:ext uri="{9D8B030D-6E8A-4147-A177-3AD203B41FA5}">
                      <a16:colId xmlns:a16="http://schemas.microsoft.com/office/drawing/2014/main" val="738779979"/>
                    </a:ext>
                  </a:extLst>
                </a:gridCol>
                <a:gridCol w="698500">
                  <a:extLst>
                    <a:ext uri="{9D8B030D-6E8A-4147-A177-3AD203B41FA5}">
                      <a16:colId xmlns:a16="http://schemas.microsoft.com/office/drawing/2014/main" val="2613068511"/>
                    </a:ext>
                  </a:extLst>
                </a:gridCol>
                <a:gridCol w="698500">
                  <a:extLst>
                    <a:ext uri="{9D8B030D-6E8A-4147-A177-3AD203B41FA5}">
                      <a16:colId xmlns:a16="http://schemas.microsoft.com/office/drawing/2014/main" val="1352388401"/>
                    </a:ext>
                  </a:extLst>
                </a:gridCol>
              </a:tblGrid>
              <a:tr h="370840">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'\0'</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'S'</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'k'</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a:t>
                      </a:r>
                      <a:r>
                        <a:rPr lang="en-US" sz="1600" b="0" dirty="0" err="1" smtClean="0">
                          <a:solidFill>
                            <a:schemeClr val="tx1"/>
                          </a:solidFill>
                          <a:latin typeface="Courier New" panose="02070309020205020404" pitchFamily="49" charset="0"/>
                          <a:cs typeface="Courier New" panose="02070309020205020404" pitchFamily="49" charset="0"/>
                        </a:rPr>
                        <a:t>i</a:t>
                      </a:r>
                      <a:r>
                        <a:rPr lang="en-US" sz="1600" b="0" dirty="0" smtClean="0">
                          <a:solidFill>
                            <a:schemeClr val="tx1"/>
                          </a:solidFill>
                          <a:latin typeface="Courier New" panose="02070309020205020404" pitchFamily="49" charset="0"/>
                          <a:cs typeface="Courier New" panose="02070309020205020404" pitchFamily="49" charset="0"/>
                        </a:rPr>
                        <a:t>'</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'n'</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 '</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'D'</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'e'</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'e'</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'p'</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'\0'</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0" dirty="0" smtClean="0">
                          <a:solidFill>
                            <a:schemeClr val="tx1"/>
                          </a:solidFill>
                          <a:latin typeface="Courier New" panose="02070309020205020404" pitchFamily="49" charset="0"/>
                          <a:cs typeface="Courier New" panose="02070309020205020404" pitchFamily="49" charset="0"/>
                        </a:rPr>
                        <a:t>...</a:t>
                      </a:r>
                      <a:endParaRPr lang="en-US" sz="1600" b="0" dirty="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3199613"/>
                  </a:ext>
                </a:extLst>
              </a:tr>
            </a:tbl>
          </a:graphicData>
        </a:graphic>
      </p:graphicFrame>
      <p:sp>
        <p:nvSpPr>
          <p:cNvPr id="13" name="Text Box 3"/>
          <p:cNvSpPr txBox="1">
            <a:spLocks noChangeArrowheads="1"/>
          </p:cNvSpPr>
          <p:nvPr/>
        </p:nvSpPr>
        <p:spPr bwMode="auto">
          <a:xfrm>
            <a:off x="381000" y="3069828"/>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Now, </a:t>
            </a:r>
            <a:r>
              <a:rPr lang="en-US" sz="1800" dirty="0" smtClean="0">
                <a:latin typeface="Courier New" panose="02070309020205020404" pitchFamily="49" charset="0"/>
                <a:cs typeface="Courier New" panose="02070309020205020404" pitchFamily="49" charset="0"/>
              </a:rPr>
              <a:t>data[]</a:t>
            </a:r>
            <a:r>
              <a:rPr lang="en-US" sz="1800" dirty="0" smtClean="0"/>
              <a:t> looks like this:</a:t>
            </a:r>
            <a:endParaRPr lang="en-US" sz="1800" dirty="0"/>
          </a:p>
        </p:txBody>
      </p:sp>
      <p:sp>
        <p:nvSpPr>
          <p:cNvPr id="17" name="Text Box 3"/>
          <p:cNvSpPr txBox="1">
            <a:spLocks noChangeArrowheads="1"/>
          </p:cNvSpPr>
          <p:nvPr/>
        </p:nvSpPr>
        <p:spPr bwMode="auto">
          <a:xfrm>
            <a:off x="381000" y="449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And, </a:t>
            </a:r>
            <a:r>
              <a:rPr lang="en-US" sz="1800" dirty="0" smtClean="0">
                <a:latin typeface="Courier New" panose="02070309020205020404" pitchFamily="49" charset="0"/>
                <a:cs typeface="Courier New" panose="02070309020205020404" pitchFamily="49" charset="0"/>
              </a:rPr>
              <a:t>token</a:t>
            </a:r>
            <a:r>
              <a:rPr lang="en-US" sz="1800" dirty="0" smtClean="0"/>
              <a:t> points to the first character in the second token in </a:t>
            </a:r>
            <a:r>
              <a:rPr lang="en-US" sz="1800" dirty="0" smtClean="0">
                <a:latin typeface="Courier New" panose="02070309020205020404" pitchFamily="49" charset="0"/>
                <a:cs typeface="Courier New" panose="02070309020205020404" pitchFamily="49" charset="0"/>
              </a:rPr>
              <a:t>data[]</a:t>
            </a:r>
            <a:r>
              <a:rPr lang="en-US" sz="1800" dirty="0" smtClean="0"/>
              <a:t>. . . </a:t>
            </a:r>
            <a:endParaRPr lang="en-US" sz="1800" dirty="0"/>
          </a:p>
        </p:txBody>
      </p:sp>
      <p:sp>
        <p:nvSpPr>
          <p:cNvPr id="3" name="Freeform 2"/>
          <p:cNvSpPr/>
          <p:nvPr/>
        </p:nvSpPr>
        <p:spPr bwMode="auto">
          <a:xfrm>
            <a:off x="1269180" y="4023360"/>
            <a:ext cx="247648" cy="505609"/>
          </a:xfrm>
          <a:custGeom>
            <a:avLst/>
            <a:gdLst>
              <a:gd name="connsiteX0" fmla="*/ 21738 w 247648"/>
              <a:gd name="connsiteY0" fmla="*/ 505609 h 505609"/>
              <a:gd name="connsiteX1" fmla="*/ 21738 w 247648"/>
              <a:gd name="connsiteY1" fmla="*/ 344245 h 505609"/>
              <a:gd name="connsiteX2" fmla="*/ 247648 w 247648"/>
              <a:gd name="connsiteY2" fmla="*/ 0 h 505609"/>
            </a:gdLst>
            <a:ahLst/>
            <a:cxnLst>
              <a:cxn ang="0">
                <a:pos x="connsiteX0" y="connsiteY0"/>
              </a:cxn>
              <a:cxn ang="0">
                <a:pos x="connsiteX1" y="connsiteY1"/>
              </a:cxn>
              <a:cxn ang="0">
                <a:pos x="connsiteX2" y="connsiteY2"/>
              </a:cxn>
            </a:cxnLst>
            <a:rect l="l" t="t" r="r" b="b"/>
            <a:pathLst>
              <a:path w="247648" h="505609">
                <a:moveTo>
                  <a:pt x="21738" y="505609"/>
                </a:moveTo>
                <a:cubicBezTo>
                  <a:pt x="2912" y="467061"/>
                  <a:pt x="-15914" y="428513"/>
                  <a:pt x="21738" y="344245"/>
                </a:cubicBezTo>
                <a:cubicBezTo>
                  <a:pt x="59390" y="259977"/>
                  <a:pt x="153519" y="129988"/>
                  <a:pt x="247648" y="0"/>
                </a:cubicBezTo>
              </a:path>
            </a:pathLst>
          </a:custGeom>
          <a:noFill/>
          <a:ln w="25400" cap="flat" cmpd="sng" algn="ctr">
            <a:solidFill>
              <a:srgbClr val="0033CC"/>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40066931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dirty="0"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Copying the Token</a:t>
            </a:r>
            <a:endParaRPr lang="en-US" altLang="en-US" sz="2400" dirty="0">
              <a:solidFill>
                <a:schemeClr val="tx2"/>
              </a:solidFill>
              <a:latin typeface="Helvetica" pitchFamily="34" charset="0"/>
            </a:endParaRPr>
          </a:p>
        </p:txBody>
      </p:sp>
      <p:sp>
        <p:nvSpPr>
          <p:cNvPr id="12"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So, we can identify the artist name, and then copy it into an appropriate array:</a:t>
            </a:r>
            <a:endParaRPr lang="en-US" sz="1800" dirty="0"/>
          </a:p>
        </p:txBody>
      </p:sp>
      <p:sp>
        <p:nvSpPr>
          <p:cNvPr id="14" name="Text Box 3"/>
          <p:cNvSpPr txBox="1">
            <a:spLocks noChangeArrowheads="1"/>
          </p:cNvSpPr>
          <p:nvPr/>
        </p:nvSpPr>
        <p:spPr bwMode="auto">
          <a:xfrm>
            <a:off x="685800" y="1524000"/>
            <a:ext cx="8077200" cy="2308324"/>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char* token = </a:t>
            </a:r>
            <a:r>
              <a:rPr lang="en-US" sz="1600" dirty="0" err="1">
                <a:latin typeface="Courier New" panose="02070309020205020404" pitchFamily="49" charset="0"/>
                <a:cs typeface="Courier New" panose="02070309020205020404" pitchFamily="49" charset="0"/>
              </a:rPr>
              <a:t>strtok</a:t>
            </a:r>
            <a:r>
              <a:rPr lang="en-US" sz="1600" dirty="0">
                <a:latin typeface="Courier New" panose="02070309020205020404" pitchFamily="49" charset="0"/>
                <a:cs typeface="Courier New" panose="02070309020205020404" pitchFamily="49" charset="0"/>
              </a:rPr>
              <a:t>(data, "\t</a:t>
            </a:r>
            <a:r>
              <a:rPr lang="en-US" sz="1600" dirty="0" smtClean="0">
                <a:latin typeface="Courier New" panose="02070309020205020404" pitchFamily="49" charset="0"/>
                <a:cs typeface="Courier New" panose="02070309020205020404" pitchFamily="49" charset="0"/>
              </a:rPr>
              <a:t>");</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uint32_t </a:t>
            </a:r>
            <a:r>
              <a:rPr lang="en-US" sz="1600" dirty="0" err="1">
                <a:latin typeface="Courier New" panose="02070309020205020404" pitchFamily="49" charset="0"/>
                <a:cs typeface="Courier New" panose="02070309020205020404" pitchFamily="49" charset="0"/>
              </a:rPr>
              <a:t>tokenLength</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strlen</a:t>
            </a:r>
            <a:r>
              <a:rPr lang="en-US" sz="1600" dirty="0">
                <a:latin typeface="Courier New" panose="02070309020205020404" pitchFamily="49" charset="0"/>
                <a:cs typeface="Courier New" panose="02070309020205020404" pitchFamily="49" charset="0"/>
              </a:rPr>
              <a:t>(token</a:t>
            </a:r>
            <a:r>
              <a:rPr lang="en-US" sz="1600" dirty="0" smtClean="0">
                <a:latin typeface="Courier New" panose="02070309020205020404" pitchFamily="49" charset="0"/>
                <a:cs typeface="Courier New" panose="02070309020205020404" pitchFamily="49" charset="0"/>
              </a:rPr>
              <a:t>);   // get token length</a:t>
            </a:r>
          </a:p>
          <a:p>
            <a:pPr>
              <a:spcBef>
                <a:spcPts val="0"/>
              </a:spcBef>
            </a:pP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 allocate an array of exactly the right length</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a:t>
            </a:r>
            <a:r>
              <a:rPr lang="en-US" sz="1600" dirty="0">
                <a:latin typeface="Courier New" panose="02070309020205020404" pitchFamily="49" charset="0"/>
                <a:cs typeface="Courier New" panose="02070309020205020404" pitchFamily="49" charset="0"/>
              </a:rPr>
              <a:t>* artist = </a:t>
            </a:r>
            <a:r>
              <a:rPr lang="en-US" sz="1600" dirty="0" err="1">
                <a:latin typeface="Courier New" panose="02070309020205020404" pitchFamily="49" charset="0"/>
                <a:cs typeface="Courier New" panose="02070309020205020404" pitchFamily="49" charset="0"/>
              </a:rPr>
              <a:t>calloc</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tokenLength</a:t>
            </a:r>
            <a:r>
              <a:rPr lang="en-US" sz="1600" dirty="0">
                <a:latin typeface="Courier New" panose="02070309020205020404" pitchFamily="49" charset="0"/>
                <a:cs typeface="Courier New" panose="02070309020205020404" pitchFamily="49" charset="0"/>
              </a:rPr>
              <a:t> + 1, </a:t>
            </a:r>
            <a:r>
              <a:rPr lang="en-US" sz="1600" dirty="0" err="1">
                <a:latin typeface="Courier New" panose="02070309020205020404" pitchFamily="49" charset="0"/>
                <a:cs typeface="Courier New" panose="02070309020205020404" pitchFamily="49" charset="0"/>
              </a:rPr>
              <a:t>sizeof</a:t>
            </a:r>
            <a:r>
              <a:rPr lang="en-US" sz="1600" dirty="0">
                <a:latin typeface="Courier New" panose="02070309020205020404" pitchFamily="49" charset="0"/>
                <a:cs typeface="Courier New" panose="02070309020205020404" pitchFamily="49" charset="0"/>
              </a:rPr>
              <a:t>(char</a:t>
            </a:r>
            <a:r>
              <a:rPr lang="en-US" sz="1600" dirty="0" smtClean="0">
                <a:latin typeface="Courier New" panose="02070309020205020404" pitchFamily="49" charset="0"/>
                <a:cs typeface="Courier New" panose="02070309020205020404" pitchFamily="49" charset="0"/>
              </a:rPr>
              <a:t>));</a:t>
            </a:r>
          </a:p>
          <a:p>
            <a:pPr>
              <a:spcBef>
                <a:spcPts val="0"/>
              </a:spcBef>
            </a:pP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 copy the token into the new array</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smtClean="0">
                <a:latin typeface="Courier New" panose="02070309020205020404" pitchFamily="49" charset="0"/>
                <a:cs typeface="Courier New" panose="02070309020205020404" pitchFamily="49" charset="0"/>
              </a:rPr>
              <a:t>strncpy</a:t>
            </a:r>
            <a:r>
              <a:rPr lang="en-US" sz="1600" dirty="0" smtClean="0">
                <a:latin typeface="Courier New" panose="02070309020205020404" pitchFamily="49" charset="0"/>
                <a:cs typeface="Courier New" panose="02070309020205020404" pitchFamily="49" charset="0"/>
              </a:rPr>
              <a:t>(artist</a:t>
            </a:r>
            <a:r>
              <a:rPr lang="en-US" sz="1600" dirty="0">
                <a:latin typeface="Courier New" panose="02070309020205020404" pitchFamily="49" charset="0"/>
                <a:cs typeface="Courier New" panose="02070309020205020404" pitchFamily="49" charset="0"/>
              </a:rPr>
              <a:t>, token, </a:t>
            </a:r>
            <a:r>
              <a:rPr lang="en-US" sz="1600" dirty="0" err="1">
                <a:latin typeface="Courier New" panose="02070309020205020404" pitchFamily="49" charset="0"/>
                <a:cs typeface="Courier New" panose="02070309020205020404" pitchFamily="49" charset="0"/>
              </a:rPr>
              <a:t>tokenLength</a:t>
            </a:r>
            <a:r>
              <a:rPr lang="en-US" sz="1600" dirty="0">
                <a:latin typeface="Courier New" panose="02070309020205020404" pitchFamily="49" charset="0"/>
                <a:cs typeface="Courier New" panose="02070309020205020404" pitchFamily="49" charset="0"/>
              </a:rPr>
              <a:t>);</a:t>
            </a:r>
          </a:p>
        </p:txBody>
      </p:sp>
      <p:sp>
        <p:nvSpPr>
          <p:cNvPr id="16" name="Text Box 3"/>
          <p:cNvSpPr txBox="1">
            <a:spLocks noChangeArrowheads="1"/>
          </p:cNvSpPr>
          <p:nvPr/>
        </p:nvSpPr>
        <p:spPr bwMode="auto">
          <a:xfrm>
            <a:off x="381000" y="4114800"/>
            <a:ext cx="8610600"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A few points:</a:t>
            </a:r>
          </a:p>
          <a:p>
            <a:pPr marL="515938" indent="-285750">
              <a:spcBef>
                <a:spcPct val="50000"/>
              </a:spcBef>
              <a:buFont typeface="Arial" panose="020B0604020202020204" pitchFamily="34" charset="0"/>
              <a:buChar char="•"/>
              <a:tabLst>
                <a:tab pos="2286000" algn="l"/>
              </a:tabLst>
            </a:pPr>
            <a:r>
              <a:rPr lang="en-US" sz="1800" dirty="0" smtClean="0"/>
              <a:t>calling </a:t>
            </a:r>
            <a:r>
              <a:rPr lang="en-US" sz="1800" dirty="0" err="1" smtClean="0">
                <a:latin typeface="Courier New" panose="02070309020205020404" pitchFamily="49" charset="0"/>
                <a:cs typeface="Courier New" panose="02070309020205020404" pitchFamily="49" charset="0"/>
              </a:rPr>
              <a:t>strlen</a:t>
            </a:r>
            <a:r>
              <a:rPr lang="en-US" sz="1800" dirty="0" smtClean="0">
                <a:latin typeface="Courier New" panose="02070309020205020404" pitchFamily="49" charset="0"/>
                <a:cs typeface="Courier New" panose="02070309020205020404" pitchFamily="49" charset="0"/>
              </a:rPr>
              <a:t>()</a:t>
            </a:r>
            <a:r>
              <a:rPr lang="en-US" sz="1800" dirty="0" smtClean="0"/>
              <a:t> is safe because we know the token is terminated</a:t>
            </a:r>
          </a:p>
          <a:p>
            <a:pPr marL="515938" indent="-285750">
              <a:spcBef>
                <a:spcPct val="50000"/>
              </a:spcBef>
              <a:buFont typeface="Arial" panose="020B0604020202020204" pitchFamily="34" charset="0"/>
              <a:buChar char="•"/>
              <a:tabLst>
                <a:tab pos="2286000" algn="l"/>
              </a:tabLst>
            </a:pPr>
            <a:r>
              <a:rPr lang="en-US" sz="1800" dirty="0" err="1" smtClean="0">
                <a:latin typeface="Courier New" panose="02070309020205020404" pitchFamily="49" charset="0"/>
                <a:cs typeface="Courier New" panose="02070309020205020404" pitchFamily="49" charset="0"/>
              </a:rPr>
              <a:t>calloc</a:t>
            </a:r>
            <a:r>
              <a:rPr lang="en-US" sz="1800" dirty="0" smtClean="0">
                <a:latin typeface="Courier New" panose="02070309020205020404" pitchFamily="49" charset="0"/>
                <a:cs typeface="Courier New" panose="02070309020205020404" pitchFamily="49" charset="0"/>
              </a:rPr>
              <a:t>()</a:t>
            </a:r>
            <a:r>
              <a:rPr lang="en-US" sz="1800" dirty="0" smtClean="0"/>
              <a:t> fills the new array with zeros, so we have a terminator for the new string</a:t>
            </a:r>
          </a:p>
          <a:p>
            <a:pPr marL="515938" indent="-285750">
              <a:spcBef>
                <a:spcPct val="50000"/>
              </a:spcBef>
              <a:buFont typeface="Arial" panose="020B0604020202020204" pitchFamily="34" charset="0"/>
              <a:buChar char="•"/>
              <a:tabLst>
                <a:tab pos="2286000" algn="l"/>
              </a:tabLst>
            </a:pPr>
            <a:r>
              <a:rPr lang="en-US" sz="1800" dirty="0" err="1" smtClean="0">
                <a:latin typeface="Courier New" panose="02070309020205020404" pitchFamily="49" charset="0"/>
                <a:cs typeface="Courier New" panose="02070309020205020404" pitchFamily="49" charset="0"/>
              </a:rPr>
              <a:t>strncpy</a:t>
            </a:r>
            <a:r>
              <a:rPr lang="en-US" sz="1800" dirty="0" smtClean="0">
                <a:latin typeface="Courier New" panose="02070309020205020404" pitchFamily="49" charset="0"/>
                <a:cs typeface="Courier New" panose="02070309020205020404" pitchFamily="49" charset="0"/>
              </a:rPr>
              <a:t>()</a:t>
            </a:r>
            <a:r>
              <a:rPr lang="en-US" sz="1800" dirty="0" smtClean="0"/>
              <a:t> is safe because the array we are copying into is known to be large enough</a:t>
            </a:r>
            <a:endParaRPr lang="en-US" sz="1800" dirty="0"/>
          </a:p>
        </p:txBody>
      </p:sp>
    </p:spTree>
    <p:extLst>
      <p:ext uri="{BB962C8B-B14F-4D97-AF65-F5344CB8AC3E}">
        <p14:creationId xmlns:p14="http://schemas.microsoft.com/office/powerpoint/2010/main" val="420329565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dirty="0"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Reading the Following Data</a:t>
            </a:r>
            <a:endParaRPr lang="en-US" altLang="en-US" sz="2400" dirty="0">
              <a:solidFill>
                <a:schemeClr val="tx2"/>
              </a:solidFill>
              <a:latin typeface="Helvetica" pitchFamily="34" charset="0"/>
            </a:endParaRPr>
          </a:p>
        </p:txBody>
      </p:sp>
      <p:sp>
        <p:nvSpPr>
          <p:cNvPr id="12" name="Text Box 3"/>
          <p:cNvSpPr txBox="1">
            <a:spLocks noChangeArrowheads="1"/>
          </p:cNvSpPr>
          <p:nvPr/>
        </p:nvSpPr>
        <p:spPr bwMode="auto">
          <a:xfrm>
            <a:off x="381000" y="685800"/>
            <a:ext cx="8610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Each input line has a length </a:t>
            </a:r>
            <a:r>
              <a:rPr lang="en-US" sz="1800" dirty="0" smtClean="0"/>
              <a:t>field (time) </a:t>
            </a:r>
            <a:r>
              <a:rPr lang="en-US" sz="1800" dirty="0" smtClean="0"/>
              <a:t>after the title field.</a:t>
            </a:r>
          </a:p>
          <a:p>
            <a:pPr>
              <a:spcBef>
                <a:spcPct val="50000"/>
              </a:spcBef>
            </a:pPr>
            <a:r>
              <a:rPr lang="en-US" sz="1800" dirty="0" smtClean="0"/>
              <a:t>This is numeric data, and should be read as such.</a:t>
            </a:r>
          </a:p>
          <a:p>
            <a:pPr>
              <a:spcBef>
                <a:spcPct val="50000"/>
              </a:spcBef>
            </a:pPr>
            <a:r>
              <a:rPr lang="en-US" sz="1800" dirty="0" smtClean="0"/>
              <a:t>The interesting part is how to get a pointer to the beginning of the length field:</a:t>
            </a:r>
            <a:endParaRPr lang="en-US" sz="1800" dirty="0"/>
          </a:p>
        </p:txBody>
      </p:sp>
      <p:sp>
        <p:nvSpPr>
          <p:cNvPr id="14" name="Text Box 3"/>
          <p:cNvSpPr txBox="1">
            <a:spLocks noChangeArrowheads="1"/>
          </p:cNvSpPr>
          <p:nvPr/>
        </p:nvSpPr>
        <p:spPr bwMode="auto">
          <a:xfrm>
            <a:off x="685800" y="2290971"/>
            <a:ext cx="6019800" cy="338554"/>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char</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lengthField</a:t>
            </a:r>
            <a:r>
              <a:rPr lang="en-US" sz="1600" dirty="0">
                <a:latin typeface="Courier New" panose="02070309020205020404" pitchFamily="49" charset="0"/>
                <a:cs typeface="Courier New" panose="02070309020205020404" pitchFamily="49" charset="0"/>
              </a:rPr>
              <a:t> = token + </a:t>
            </a:r>
            <a:r>
              <a:rPr lang="en-US" sz="1600" dirty="0" err="1">
                <a:latin typeface="Courier New" panose="02070309020205020404" pitchFamily="49" charset="0"/>
                <a:cs typeface="Courier New" panose="02070309020205020404" pitchFamily="49" charset="0"/>
              </a:rPr>
              <a:t>strlen</a:t>
            </a:r>
            <a:r>
              <a:rPr lang="en-US" sz="1600" dirty="0">
                <a:latin typeface="Courier New" panose="02070309020205020404" pitchFamily="49" charset="0"/>
                <a:cs typeface="Courier New" panose="02070309020205020404" pitchFamily="49" charset="0"/>
              </a:rPr>
              <a:t>(token) + 1</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sp>
        <p:nvSpPr>
          <p:cNvPr id="16" name="Text Box 3"/>
          <p:cNvSpPr txBox="1">
            <a:spLocks noChangeArrowheads="1"/>
          </p:cNvSpPr>
          <p:nvPr/>
        </p:nvSpPr>
        <p:spPr bwMode="auto">
          <a:xfrm>
            <a:off x="381000" y="3205371"/>
            <a:ext cx="861060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latin typeface="Courier New" panose="02070309020205020404" pitchFamily="49" charset="0"/>
                <a:cs typeface="Courier New" panose="02070309020205020404" pitchFamily="49" charset="0"/>
              </a:rPr>
              <a:t>strlen</a:t>
            </a:r>
            <a:r>
              <a:rPr lang="en-US" sz="1800" dirty="0" smtClean="0">
                <a:latin typeface="Courier New" panose="02070309020205020404" pitchFamily="49" charset="0"/>
                <a:cs typeface="Courier New" panose="02070309020205020404" pitchFamily="49" charset="0"/>
              </a:rPr>
              <a:t>(token)</a:t>
            </a:r>
            <a:r>
              <a:rPr lang="en-US" sz="1800" dirty="0" smtClean="0"/>
              <a:t> gives us the number of characters in the title field.</a:t>
            </a:r>
          </a:p>
          <a:p>
            <a:pPr>
              <a:spcBef>
                <a:spcPct val="50000"/>
              </a:spcBef>
            </a:pPr>
            <a:r>
              <a:rPr lang="en-US" sz="1800" dirty="0" smtClean="0"/>
              <a:t>We need to add 1 to that to account for the </a:t>
            </a:r>
            <a:r>
              <a:rPr lang="en-US" sz="1800" dirty="0" smtClean="0">
                <a:latin typeface="Courier New" panose="02070309020205020404" pitchFamily="49" charset="0"/>
                <a:cs typeface="Courier New" panose="02070309020205020404" pitchFamily="49" charset="0"/>
              </a:rPr>
              <a:t>'\0'</a:t>
            </a:r>
            <a:r>
              <a:rPr lang="en-US" sz="1800" dirty="0" smtClean="0"/>
              <a:t> that </a:t>
            </a:r>
            <a:r>
              <a:rPr lang="en-US" sz="1800" dirty="0" err="1" smtClean="0">
                <a:latin typeface="Courier New" panose="02070309020205020404" pitchFamily="49" charset="0"/>
                <a:cs typeface="Courier New" panose="02070309020205020404" pitchFamily="49" charset="0"/>
              </a:rPr>
              <a:t>strtok</a:t>
            </a:r>
            <a:r>
              <a:rPr lang="en-US" sz="1800" dirty="0" smtClean="0">
                <a:latin typeface="Courier New" panose="02070309020205020404" pitchFamily="49" charset="0"/>
                <a:cs typeface="Courier New" panose="02070309020205020404" pitchFamily="49" charset="0"/>
              </a:rPr>
              <a:t>()</a:t>
            </a:r>
            <a:r>
              <a:rPr lang="en-US" sz="1800" dirty="0" smtClean="0"/>
              <a:t> inserted in place of the tab.</a:t>
            </a:r>
          </a:p>
        </p:txBody>
      </p:sp>
    </p:spTree>
    <p:extLst>
      <p:ext uri="{BB962C8B-B14F-4D97-AF65-F5344CB8AC3E}">
        <p14:creationId xmlns:p14="http://schemas.microsoft.com/office/powerpoint/2010/main" val="376343939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Output and C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Assuming a properly-terminated C string, writing it to a file, or standard output, is simple and safe.</a:t>
            </a:r>
          </a:p>
          <a:p>
            <a:pPr>
              <a:spcBef>
                <a:spcPct val="50000"/>
              </a:spcBef>
            </a:pPr>
            <a:endParaRPr lang="en-US" sz="1800" dirty="0"/>
          </a:p>
          <a:p>
            <a:pPr>
              <a:spcBef>
                <a:spcPct val="50000"/>
              </a:spcBef>
            </a:pPr>
            <a:r>
              <a:rPr lang="en-US" sz="1800" dirty="0" smtClean="0"/>
              <a:t>The most common approach is to use </a:t>
            </a:r>
            <a:r>
              <a:rPr lang="en-US" sz="1800" dirty="0" err="1" smtClean="0">
                <a:latin typeface="Courier New" panose="02070309020205020404" pitchFamily="49" charset="0"/>
                <a:cs typeface="Courier New" panose="02070309020205020404" pitchFamily="49" charset="0"/>
              </a:rPr>
              <a:t>fprintf</a:t>
            </a:r>
            <a:r>
              <a:rPr lang="en-US" sz="1800" dirty="0" smtClean="0">
                <a:latin typeface="Courier New" panose="02070309020205020404" pitchFamily="49" charset="0"/>
                <a:cs typeface="Courier New" panose="02070309020205020404" pitchFamily="49" charset="0"/>
              </a:rPr>
              <a:t>()</a:t>
            </a:r>
            <a:r>
              <a:rPr lang="en-US" sz="1800" dirty="0" smtClean="0"/>
              <a:t>:</a:t>
            </a:r>
            <a:endParaRPr lang="en-US" sz="1800" dirty="0"/>
          </a:p>
        </p:txBody>
      </p:sp>
      <p:sp>
        <p:nvSpPr>
          <p:cNvPr id="6" name="Text Box 3"/>
          <p:cNvSpPr txBox="1">
            <a:spLocks noChangeArrowheads="1"/>
          </p:cNvSpPr>
          <p:nvPr/>
        </p:nvSpPr>
        <p:spPr bwMode="auto">
          <a:xfrm>
            <a:off x="1295400" y="2445603"/>
            <a:ext cx="6781800" cy="830997"/>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 = "some very long string ... ending here";</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smtClean="0">
                <a:latin typeface="Courier New" panose="02070309020205020404" pitchFamily="49" charset="0"/>
                <a:cs typeface="Courier New" panose="02070309020205020404" pitchFamily="49" charset="0"/>
              </a:rPr>
              <a:t>fprintf</a:t>
            </a:r>
            <a:r>
              <a:rPr lang="en-US" sz="1600" dirty="0" smtClean="0">
                <a:latin typeface="Courier New" panose="02070309020205020404" pitchFamily="49" charset="0"/>
                <a:cs typeface="Courier New" panose="02070309020205020404" pitchFamily="49" charset="0"/>
              </a:rPr>
              <a:t>(out,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 %s\n",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sp>
        <p:nvSpPr>
          <p:cNvPr id="7" name="Text Box 3"/>
          <p:cNvSpPr txBox="1">
            <a:spLocks noChangeArrowheads="1"/>
          </p:cNvSpPr>
          <p:nvPr/>
        </p:nvSpPr>
        <p:spPr bwMode="auto">
          <a:xfrm>
            <a:off x="381000" y="3752671"/>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With a properly-terminated string, this operation cannot fail unless the output device is full, which seems unlikely.</a:t>
            </a:r>
            <a:endParaRPr lang="en-US" sz="1800" dirty="0"/>
          </a:p>
        </p:txBody>
      </p:sp>
    </p:spTree>
    <p:extLst>
      <p:ext uri="{BB962C8B-B14F-4D97-AF65-F5344CB8AC3E}">
        <p14:creationId xmlns:p14="http://schemas.microsoft.com/office/powerpoint/2010/main" val="317242867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dirty="0"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Reading the Following Data</a:t>
            </a:r>
            <a:endParaRPr lang="en-US" altLang="en-US" sz="2400" dirty="0">
              <a:solidFill>
                <a:schemeClr val="tx2"/>
              </a:solidFill>
              <a:latin typeface="Helvetica" pitchFamily="34" charset="0"/>
            </a:endParaRPr>
          </a:p>
        </p:txBody>
      </p:sp>
      <p:sp>
        <p:nvSpPr>
          <p:cNvPr id="12"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Reading the length data is fairly trivial:</a:t>
            </a:r>
            <a:endParaRPr lang="en-US" sz="1800" dirty="0"/>
          </a:p>
        </p:txBody>
      </p:sp>
      <p:sp>
        <p:nvSpPr>
          <p:cNvPr id="14" name="Text Box 3"/>
          <p:cNvSpPr txBox="1">
            <a:spLocks noChangeArrowheads="1"/>
          </p:cNvSpPr>
          <p:nvPr/>
        </p:nvSpPr>
        <p:spPr bwMode="auto">
          <a:xfrm>
            <a:off x="685800" y="1295400"/>
            <a:ext cx="8077200" cy="830997"/>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err="1" smtClean="0">
                <a:latin typeface="Courier New" panose="02070309020205020404" pitchFamily="49" charset="0"/>
                <a:cs typeface="Courier New" panose="02070309020205020404" pitchFamily="49" charset="0"/>
              </a:rPr>
              <a:t>int</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minutes, seconds</a:t>
            </a:r>
            <a:r>
              <a:rPr lang="en-US" sz="1600" dirty="0" smtClean="0">
                <a:latin typeface="Courier New" panose="02070309020205020404" pitchFamily="49" charset="0"/>
                <a:cs typeface="Courier New" panose="02070309020205020404" pitchFamily="49" charset="0"/>
              </a:rPr>
              <a:t>;</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smtClean="0">
                <a:latin typeface="Courier New" panose="02070309020205020404" pitchFamily="49" charset="0"/>
                <a:cs typeface="Courier New" panose="02070309020205020404" pitchFamily="49" charset="0"/>
              </a:rPr>
              <a:t>sscanf</a:t>
            </a:r>
            <a:r>
              <a:rPr lang="en-US" sz="1600" dirty="0" smtClean="0">
                <a:latin typeface="Courier New" panose="02070309020205020404" pitchFamily="49" charset="0"/>
                <a:cs typeface="Courier New" panose="02070309020205020404" pitchFamily="49" charset="0"/>
              </a:rPr>
              <a:t>(</a:t>
            </a:r>
            <a:r>
              <a:rPr lang="en-US" sz="1600" dirty="0" err="1" smtClean="0">
                <a:latin typeface="Courier New" panose="02070309020205020404" pitchFamily="49" charset="0"/>
                <a:cs typeface="Courier New" panose="02070309020205020404" pitchFamily="49" charset="0"/>
              </a:rPr>
              <a:t>lengthField</a:t>
            </a:r>
            <a:r>
              <a:rPr lang="en-US" sz="1600" dirty="0">
                <a:latin typeface="Courier New" panose="02070309020205020404" pitchFamily="49" charset="0"/>
                <a:cs typeface="Courier New" panose="02070309020205020404" pitchFamily="49" charset="0"/>
              </a:rPr>
              <a:t>, "%d%*</a:t>
            </a:r>
            <a:r>
              <a:rPr lang="en-US" sz="1600" dirty="0" err="1">
                <a:latin typeface="Courier New" panose="02070309020205020404" pitchFamily="49" charset="0"/>
                <a:cs typeface="Courier New" panose="02070309020205020404" pitchFamily="49" charset="0"/>
              </a:rPr>
              <a:t>c%d</a:t>
            </a:r>
            <a:r>
              <a:rPr lang="en-US" sz="1600" dirty="0">
                <a:latin typeface="Courier New" panose="02070309020205020404" pitchFamily="49" charset="0"/>
                <a:cs typeface="Courier New" panose="02070309020205020404" pitchFamily="49" charset="0"/>
              </a:rPr>
              <a:t>", &amp;minutes, &amp;seconds);</a:t>
            </a:r>
          </a:p>
        </p:txBody>
      </p:sp>
      <p:sp>
        <p:nvSpPr>
          <p:cNvPr id="7" name="Text Box 3"/>
          <p:cNvSpPr txBox="1">
            <a:spLocks noChangeArrowheads="1"/>
          </p:cNvSpPr>
          <p:nvPr/>
        </p:nvSpPr>
        <p:spPr bwMode="auto">
          <a:xfrm>
            <a:off x="4776735" y="2504182"/>
            <a:ext cx="3986265" cy="1077218"/>
          </a:xfrm>
          <a:prstGeom prst="rect">
            <a:avLst/>
          </a:prstGeom>
          <a:solidFill>
            <a:schemeClr val="bg1">
              <a:lumMod val="95000"/>
            </a:schemeClr>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mn-lt"/>
                <a:cs typeface="Courier New" panose="02070309020205020404" pitchFamily="49" charset="0"/>
              </a:rPr>
              <a:t>The </a:t>
            </a:r>
            <a:r>
              <a:rPr lang="en-US" sz="1600" dirty="0" smtClean="0">
                <a:latin typeface="Courier New" panose="02070309020205020404" pitchFamily="49" charset="0"/>
                <a:cs typeface="Courier New" panose="02070309020205020404" pitchFamily="49" charset="0"/>
              </a:rPr>
              <a:t>%*c</a:t>
            </a:r>
            <a:r>
              <a:rPr lang="en-US" sz="1600" dirty="0" smtClean="0">
                <a:latin typeface="+mn-lt"/>
                <a:cs typeface="Courier New" panose="02070309020205020404" pitchFamily="49" charset="0"/>
              </a:rPr>
              <a:t> specifier accounts for the </a:t>
            </a:r>
            <a:r>
              <a:rPr lang="en-US" sz="1600" dirty="0" smtClean="0">
                <a:latin typeface="Courier New" panose="02070309020205020404" pitchFamily="49" charset="0"/>
                <a:cs typeface="Courier New" panose="02070309020205020404" pitchFamily="49" charset="0"/>
              </a:rPr>
              <a:t>':'</a:t>
            </a:r>
            <a:r>
              <a:rPr lang="en-US" sz="1600" dirty="0" smtClean="0">
                <a:latin typeface="+mn-lt"/>
                <a:cs typeface="Courier New" panose="02070309020205020404" pitchFamily="49" charset="0"/>
              </a:rPr>
              <a:t> that follows the minutes value in the input data.</a:t>
            </a:r>
          </a:p>
          <a:p>
            <a:pPr>
              <a:spcBef>
                <a:spcPts val="0"/>
              </a:spcBef>
            </a:pPr>
            <a:endParaRPr lang="en-US" sz="1600" dirty="0">
              <a:latin typeface="+mn-lt"/>
              <a:cs typeface="Courier New" panose="02070309020205020404" pitchFamily="49" charset="0"/>
            </a:endParaRPr>
          </a:p>
          <a:p>
            <a:pPr>
              <a:spcBef>
                <a:spcPts val="0"/>
              </a:spcBef>
            </a:pPr>
            <a:r>
              <a:rPr lang="en-US" sz="1600" dirty="0" smtClean="0">
                <a:latin typeface="+mn-lt"/>
                <a:cs typeface="Courier New" panose="02070309020205020404" pitchFamily="49" charset="0"/>
              </a:rPr>
              <a:t>The single character is read, but discarded.</a:t>
            </a:r>
            <a:endParaRPr lang="en-US" sz="1600" dirty="0">
              <a:latin typeface="+mn-lt"/>
              <a:cs typeface="Courier New" panose="02070309020205020404" pitchFamily="49" charset="0"/>
            </a:endParaRPr>
          </a:p>
        </p:txBody>
      </p:sp>
      <p:sp>
        <p:nvSpPr>
          <p:cNvPr id="2" name="Freeform 1"/>
          <p:cNvSpPr/>
          <p:nvPr/>
        </p:nvSpPr>
        <p:spPr bwMode="auto">
          <a:xfrm>
            <a:off x="3808325" y="2069960"/>
            <a:ext cx="924449" cy="659124"/>
          </a:xfrm>
          <a:custGeom>
            <a:avLst/>
            <a:gdLst>
              <a:gd name="connsiteX0" fmla="*/ 924449 w 924449"/>
              <a:gd name="connsiteY0" fmla="*/ 602902 h 659124"/>
              <a:gd name="connsiteX1" fmla="*/ 783772 w 924449"/>
              <a:gd name="connsiteY1" fmla="*/ 633047 h 659124"/>
              <a:gd name="connsiteX2" fmla="*/ 241161 w 924449"/>
              <a:gd name="connsiteY2" fmla="*/ 602902 h 659124"/>
              <a:gd name="connsiteX3" fmla="*/ 0 w 924449"/>
              <a:gd name="connsiteY3" fmla="*/ 0 h 659124"/>
            </a:gdLst>
            <a:ahLst/>
            <a:cxnLst>
              <a:cxn ang="0">
                <a:pos x="connsiteX0" y="connsiteY0"/>
              </a:cxn>
              <a:cxn ang="0">
                <a:pos x="connsiteX1" y="connsiteY1"/>
              </a:cxn>
              <a:cxn ang="0">
                <a:pos x="connsiteX2" y="connsiteY2"/>
              </a:cxn>
              <a:cxn ang="0">
                <a:pos x="connsiteX3" y="connsiteY3"/>
              </a:cxn>
            </a:cxnLst>
            <a:rect l="l" t="t" r="r" b="b"/>
            <a:pathLst>
              <a:path w="924449" h="659124">
                <a:moveTo>
                  <a:pt x="924449" y="602902"/>
                </a:moveTo>
                <a:cubicBezTo>
                  <a:pt x="911051" y="617974"/>
                  <a:pt x="897653" y="633047"/>
                  <a:pt x="783772" y="633047"/>
                </a:cubicBezTo>
                <a:cubicBezTo>
                  <a:pt x="669891" y="633047"/>
                  <a:pt x="371790" y="708410"/>
                  <a:pt x="241161" y="602902"/>
                </a:cubicBezTo>
                <a:cubicBezTo>
                  <a:pt x="110532" y="497394"/>
                  <a:pt x="55266" y="248697"/>
                  <a:pt x="0" y="0"/>
                </a:cubicBezTo>
              </a:path>
            </a:pathLst>
          </a:custGeom>
          <a:noFill/>
          <a:ln w="25400" cap="flat" cmpd="sng" algn="ctr">
            <a:solidFill>
              <a:srgbClr val="0033CC"/>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267322792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dirty="0"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Putting it all together…</a:t>
            </a:r>
            <a:endParaRPr lang="en-US" altLang="en-US" sz="2400" dirty="0">
              <a:solidFill>
                <a:schemeClr val="tx2"/>
              </a:solidFill>
              <a:latin typeface="Helvetica" pitchFamily="34" charset="0"/>
            </a:endParaRPr>
          </a:p>
        </p:txBody>
      </p:sp>
      <p:sp>
        <p:nvSpPr>
          <p:cNvPr id="14" name="Text Box 3"/>
          <p:cNvSpPr txBox="1">
            <a:spLocks noChangeArrowheads="1"/>
          </p:cNvSpPr>
          <p:nvPr/>
        </p:nvSpPr>
        <p:spPr bwMode="auto">
          <a:xfrm>
            <a:off x="685800" y="685800"/>
            <a:ext cx="6781800" cy="5693866"/>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400" dirty="0">
                <a:latin typeface="Courier New" panose="02070309020205020404" pitchFamily="49" charset="0"/>
                <a:cs typeface="Courier New" panose="02070309020205020404" pitchFamily="49" charset="0"/>
              </a:rPr>
              <a:t>char data[MAX_LINELENGTH + 1];</a:t>
            </a:r>
          </a:p>
          <a:p>
            <a:pPr>
              <a:spcBef>
                <a:spcPts val="0"/>
              </a:spcBef>
            </a:pPr>
            <a:r>
              <a:rPr lang="en-US" sz="1400" dirty="0">
                <a:latin typeface="Courier New" panose="02070309020205020404" pitchFamily="49" charset="0"/>
                <a:cs typeface="Courier New" panose="02070309020205020404" pitchFamily="49" charset="0"/>
              </a:rPr>
              <a:t>FILE* in = </a:t>
            </a:r>
            <a:r>
              <a:rPr lang="en-US" sz="1400" dirty="0" err="1">
                <a:latin typeface="Courier New" panose="02070309020205020404" pitchFamily="49" charset="0"/>
                <a:cs typeface="Courier New" panose="02070309020205020404" pitchFamily="49" charset="0"/>
              </a:rPr>
              <a:t>fopen</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argv</a:t>
            </a:r>
            <a:r>
              <a:rPr lang="en-US" sz="1400" dirty="0">
                <a:latin typeface="Courier New" panose="02070309020205020404" pitchFamily="49" charset="0"/>
                <a:cs typeface="Courier New" panose="02070309020205020404" pitchFamily="49" charset="0"/>
              </a:rPr>
              <a:t>[1], "r");</a:t>
            </a:r>
          </a:p>
          <a:p>
            <a:pPr>
              <a:spcBef>
                <a:spcPts val="0"/>
              </a:spcBef>
            </a:pPr>
            <a:endParaRPr lang="en-US" sz="1400" dirty="0">
              <a:latin typeface="Courier New" panose="02070309020205020404" pitchFamily="49" charset="0"/>
              <a:cs typeface="Courier New" panose="02070309020205020404" pitchFamily="49" charset="0"/>
            </a:endParaRPr>
          </a:p>
          <a:p>
            <a:pPr>
              <a:spcBef>
                <a:spcPts val="0"/>
              </a:spcBef>
            </a:pPr>
            <a:r>
              <a:rPr lang="en-US" sz="1400" dirty="0">
                <a:latin typeface="Courier New" panose="02070309020205020404" pitchFamily="49" charset="0"/>
                <a:cs typeface="Courier New" panose="02070309020205020404" pitchFamily="49" charset="0"/>
              </a:rPr>
              <a:t>while ( </a:t>
            </a:r>
            <a:r>
              <a:rPr lang="en-US" sz="1400" dirty="0" err="1">
                <a:latin typeface="Courier New" panose="02070309020205020404" pitchFamily="49" charset="0"/>
                <a:cs typeface="Courier New" panose="02070309020205020404" pitchFamily="49" charset="0"/>
              </a:rPr>
              <a:t>fgets</a:t>
            </a:r>
            <a:r>
              <a:rPr lang="en-US" sz="1400" dirty="0">
                <a:latin typeface="Courier New" panose="02070309020205020404" pitchFamily="49" charset="0"/>
                <a:cs typeface="Courier New" panose="02070309020205020404" pitchFamily="49" charset="0"/>
              </a:rPr>
              <a:t>(data, MAX_LINELENGTH + 1, in) != NULL) {</a:t>
            </a:r>
          </a:p>
          <a:p>
            <a:pPr>
              <a:spcBef>
                <a:spcPts val="0"/>
              </a:spcBef>
            </a:pPr>
            <a:endParaRPr lang="en-US" sz="1400" dirty="0">
              <a:latin typeface="Courier New" panose="02070309020205020404" pitchFamily="49" charset="0"/>
              <a:cs typeface="Courier New" panose="02070309020205020404" pitchFamily="49" charset="0"/>
            </a:endParaRPr>
          </a:p>
          <a:p>
            <a:pPr>
              <a:spcBef>
                <a:spcPts val="0"/>
              </a:spcBef>
            </a:pPr>
            <a:r>
              <a:rPr lang="en-US" sz="1400" dirty="0">
                <a:latin typeface="Courier New" panose="02070309020205020404" pitchFamily="49" charset="0"/>
                <a:cs typeface="Courier New" panose="02070309020205020404" pitchFamily="49" charset="0"/>
              </a:rPr>
              <a:t>   char* token = </a:t>
            </a:r>
            <a:r>
              <a:rPr lang="en-US" sz="1400" dirty="0" err="1">
                <a:latin typeface="Courier New" panose="02070309020205020404" pitchFamily="49" charset="0"/>
                <a:cs typeface="Courier New" panose="02070309020205020404" pitchFamily="49" charset="0"/>
              </a:rPr>
              <a:t>strtok</a:t>
            </a:r>
            <a:r>
              <a:rPr lang="en-US" sz="1400" dirty="0">
                <a:latin typeface="Courier New" panose="02070309020205020404" pitchFamily="49" charset="0"/>
                <a:cs typeface="Courier New" panose="02070309020205020404" pitchFamily="49" charset="0"/>
              </a:rPr>
              <a:t>(data, "\t");</a:t>
            </a:r>
          </a:p>
          <a:p>
            <a:pPr>
              <a:spcBef>
                <a:spcPts val="0"/>
              </a:spcBef>
            </a:pPr>
            <a:r>
              <a:rPr lang="en-US" sz="1400" dirty="0">
                <a:latin typeface="Courier New" panose="02070309020205020404" pitchFamily="49" charset="0"/>
                <a:cs typeface="Courier New" panose="02070309020205020404" pitchFamily="49" charset="0"/>
              </a:rPr>
              <a:t>   uint32_t </a:t>
            </a:r>
            <a:r>
              <a:rPr lang="en-US" sz="1400" dirty="0" err="1">
                <a:latin typeface="Courier New" panose="02070309020205020404" pitchFamily="49" charset="0"/>
                <a:cs typeface="Courier New" panose="02070309020205020404" pitchFamily="49" charset="0"/>
              </a:rPr>
              <a:t>tokenLength</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strlen</a:t>
            </a:r>
            <a:r>
              <a:rPr lang="en-US" sz="1400" dirty="0">
                <a:latin typeface="Courier New" panose="02070309020205020404" pitchFamily="49" charset="0"/>
                <a:cs typeface="Courier New" panose="02070309020205020404" pitchFamily="49" charset="0"/>
              </a:rPr>
              <a:t>(token);</a:t>
            </a:r>
          </a:p>
          <a:p>
            <a:pPr>
              <a:spcBef>
                <a:spcPts val="0"/>
              </a:spcBef>
            </a:pPr>
            <a:r>
              <a:rPr lang="en-US" sz="1400" dirty="0">
                <a:latin typeface="Courier New" panose="02070309020205020404" pitchFamily="49" charset="0"/>
                <a:cs typeface="Courier New" panose="02070309020205020404" pitchFamily="49" charset="0"/>
              </a:rPr>
              <a:t>   char* artist = </a:t>
            </a:r>
            <a:r>
              <a:rPr lang="en-US" sz="1400" dirty="0" err="1">
                <a:latin typeface="Courier New" panose="02070309020205020404" pitchFamily="49" charset="0"/>
                <a:cs typeface="Courier New" panose="02070309020205020404" pitchFamily="49" charset="0"/>
              </a:rPr>
              <a:t>calloc</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tokenLength</a:t>
            </a:r>
            <a:r>
              <a:rPr lang="en-US" sz="1400" dirty="0">
                <a:latin typeface="Courier New" panose="02070309020205020404" pitchFamily="49" charset="0"/>
                <a:cs typeface="Courier New" panose="02070309020205020404" pitchFamily="49" charset="0"/>
              </a:rPr>
              <a:t> + 1, </a:t>
            </a:r>
            <a:r>
              <a:rPr lang="en-US" sz="1400" dirty="0" err="1">
                <a:latin typeface="Courier New" panose="02070309020205020404" pitchFamily="49" charset="0"/>
                <a:cs typeface="Courier New" panose="02070309020205020404" pitchFamily="49" charset="0"/>
              </a:rPr>
              <a:t>sizeof</a:t>
            </a:r>
            <a:r>
              <a:rPr lang="en-US" sz="1400" dirty="0">
                <a:latin typeface="Courier New" panose="02070309020205020404" pitchFamily="49" charset="0"/>
                <a:cs typeface="Courier New" panose="02070309020205020404" pitchFamily="49" charset="0"/>
              </a:rPr>
              <a:t>(char));</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strncpy</a:t>
            </a:r>
            <a:r>
              <a:rPr lang="en-US" sz="1400" dirty="0">
                <a:latin typeface="Courier New" panose="02070309020205020404" pitchFamily="49" charset="0"/>
                <a:cs typeface="Courier New" panose="02070309020205020404" pitchFamily="49" charset="0"/>
              </a:rPr>
              <a:t>(artist, token, </a:t>
            </a:r>
            <a:r>
              <a:rPr lang="en-US" sz="1400" dirty="0" err="1">
                <a:latin typeface="Courier New" panose="02070309020205020404" pitchFamily="49" charset="0"/>
                <a:cs typeface="Courier New" panose="02070309020205020404" pitchFamily="49" charset="0"/>
              </a:rPr>
              <a:t>tokenLength</a:t>
            </a:r>
            <a:r>
              <a:rPr lang="en-US" sz="1400" dirty="0">
                <a:latin typeface="Courier New" panose="02070309020205020404" pitchFamily="49" charset="0"/>
                <a:cs typeface="Courier New" panose="02070309020205020404" pitchFamily="49" charset="0"/>
              </a:rPr>
              <a:t>);</a:t>
            </a:r>
          </a:p>
          <a:p>
            <a:pPr>
              <a:spcBef>
                <a:spcPts val="0"/>
              </a:spcBef>
            </a:pPr>
            <a:endParaRPr lang="en-US" sz="1400" dirty="0">
              <a:latin typeface="Courier New" panose="02070309020205020404" pitchFamily="49" charset="0"/>
              <a:cs typeface="Courier New" panose="02070309020205020404" pitchFamily="49" charset="0"/>
            </a:endParaRPr>
          </a:p>
          <a:p>
            <a:pPr>
              <a:spcBef>
                <a:spcPts val="0"/>
              </a:spcBef>
            </a:pPr>
            <a:r>
              <a:rPr lang="en-US" sz="1400" dirty="0">
                <a:latin typeface="Courier New" panose="02070309020205020404" pitchFamily="49" charset="0"/>
                <a:cs typeface="Courier New" panose="02070309020205020404" pitchFamily="49" charset="0"/>
              </a:rPr>
              <a:t>   token = </a:t>
            </a:r>
            <a:r>
              <a:rPr lang="en-US" sz="1400" dirty="0" err="1">
                <a:latin typeface="Courier New" panose="02070309020205020404" pitchFamily="49" charset="0"/>
                <a:cs typeface="Courier New" panose="02070309020205020404" pitchFamily="49" charset="0"/>
              </a:rPr>
              <a:t>strtok</a:t>
            </a:r>
            <a:r>
              <a:rPr lang="en-US" sz="1400" dirty="0">
                <a:latin typeface="Courier New" panose="02070309020205020404" pitchFamily="49" charset="0"/>
                <a:cs typeface="Courier New" panose="02070309020205020404" pitchFamily="49" charset="0"/>
              </a:rPr>
              <a:t>(NULL, "\t");</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tokenLength</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strlen</a:t>
            </a:r>
            <a:r>
              <a:rPr lang="en-US" sz="1400" dirty="0">
                <a:latin typeface="Courier New" panose="02070309020205020404" pitchFamily="49" charset="0"/>
                <a:cs typeface="Courier New" panose="02070309020205020404" pitchFamily="49" charset="0"/>
              </a:rPr>
              <a:t>(token);</a:t>
            </a:r>
          </a:p>
          <a:p>
            <a:pPr>
              <a:spcBef>
                <a:spcPts val="0"/>
              </a:spcBef>
            </a:pPr>
            <a:r>
              <a:rPr lang="en-US" sz="1400" dirty="0">
                <a:latin typeface="Courier New" panose="02070309020205020404" pitchFamily="49" charset="0"/>
                <a:cs typeface="Courier New" panose="02070309020205020404" pitchFamily="49" charset="0"/>
              </a:rPr>
              <a:t>   char* title = </a:t>
            </a:r>
            <a:r>
              <a:rPr lang="en-US" sz="1400" dirty="0" err="1">
                <a:latin typeface="Courier New" panose="02070309020205020404" pitchFamily="49" charset="0"/>
                <a:cs typeface="Courier New" panose="02070309020205020404" pitchFamily="49" charset="0"/>
              </a:rPr>
              <a:t>calloc</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tokenLength</a:t>
            </a:r>
            <a:r>
              <a:rPr lang="en-US" sz="1400" dirty="0">
                <a:latin typeface="Courier New" panose="02070309020205020404" pitchFamily="49" charset="0"/>
                <a:cs typeface="Courier New" panose="02070309020205020404" pitchFamily="49" charset="0"/>
              </a:rPr>
              <a:t> + 1, </a:t>
            </a:r>
            <a:r>
              <a:rPr lang="en-US" sz="1400" dirty="0" err="1">
                <a:latin typeface="Courier New" panose="02070309020205020404" pitchFamily="49" charset="0"/>
                <a:cs typeface="Courier New" panose="02070309020205020404" pitchFamily="49" charset="0"/>
              </a:rPr>
              <a:t>sizeof</a:t>
            </a:r>
            <a:r>
              <a:rPr lang="en-US" sz="1400" dirty="0">
                <a:latin typeface="Courier New" panose="02070309020205020404" pitchFamily="49" charset="0"/>
                <a:cs typeface="Courier New" panose="02070309020205020404" pitchFamily="49" charset="0"/>
              </a:rPr>
              <a:t>(char));</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strncpy</a:t>
            </a:r>
            <a:r>
              <a:rPr lang="en-US" sz="1400" dirty="0">
                <a:latin typeface="Courier New" panose="02070309020205020404" pitchFamily="49" charset="0"/>
                <a:cs typeface="Courier New" panose="02070309020205020404" pitchFamily="49" charset="0"/>
              </a:rPr>
              <a:t>(title, token, </a:t>
            </a:r>
            <a:r>
              <a:rPr lang="en-US" sz="1400" dirty="0" err="1">
                <a:latin typeface="Courier New" panose="02070309020205020404" pitchFamily="49" charset="0"/>
                <a:cs typeface="Courier New" panose="02070309020205020404" pitchFamily="49" charset="0"/>
              </a:rPr>
              <a:t>tokenLength</a:t>
            </a:r>
            <a:r>
              <a:rPr lang="en-US" sz="1400" dirty="0">
                <a:latin typeface="Courier New" panose="02070309020205020404" pitchFamily="49" charset="0"/>
                <a:cs typeface="Courier New" panose="02070309020205020404" pitchFamily="49" charset="0"/>
              </a:rPr>
              <a:t>);</a:t>
            </a:r>
          </a:p>
          <a:p>
            <a:pPr>
              <a:spcBef>
                <a:spcPts val="0"/>
              </a:spcBef>
            </a:pPr>
            <a:endParaRPr lang="en-US" sz="1400" dirty="0">
              <a:latin typeface="Courier New" panose="02070309020205020404" pitchFamily="49" charset="0"/>
              <a:cs typeface="Courier New" panose="02070309020205020404" pitchFamily="49" charset="0"/>
            </a:endParaRPr>
          </a:p>
          <a:p>
            <a:pPr>
              <a:spcBef>
                <a:spcPts val="0"/>
              </a:spcBef>
            </a:pPr>
            <a:r>
              <a:rPr lang="en-US" sz="1400" dirty="0">
                <a:latin typeface="Courier New" panose="02070309020205020404" pitchFamily="49" charset="0"/>
                <a:cs typeface="Courier New" panose="02070309020205020404" pitchFamily="49" charset="0"/>
              </a:rPr>
              <a:t>   char* </a:t>
            </a:r>
            <a:r>
              <a:rPr lang="en-US" sz="1400" dirty="0" err="1">
                <a:latin typeface="Courier New" panose="02070309020205020404" pitchFamily="49" charset="0"/>
                <a:cs typeface="Courier New" panose="02070309020205020404" pitchFamily="49" charset="0"/>
              </a:rPr>
              <a:t>lengthField</a:t>
            </a:r>
            <a:r>
              <a:rPr lang="en-US" sz="1400" dirty="0">
                <a:latin typeface="Courier New" panose="02070309020205020404" pitchFamily="49" charset="0"/>
                <a:cs typeface="Courier New" panose="02070309020205020404" pitchFamily="49" charset="0"/>
              </a:rPr>
              <a:t> = token + </a:t>
            </a:r>
            <a:r>
              <a:rPr lang="en-US" sz="1400" dirty="0" err="1">
                <a:latin typeface="Courier New" panose="02070309020205020404" pitchFamily="49" charset="0"/>
                <a:cs typeface="Courier New" panose="02070309020205020404" pitchFamily="49" charset="0"/>
              </a:rPr>
              <a:t>strlen</a:t>
            </a:r>
            <a:r>
              <a:rPr lang="en-US" sz="1400" dirty="0">
                <a:latin typeface="Courier New" panose="02070309020205020404" pitchFamily="49" charset="0"/>
                <a:cs typeface="Courier New" panose="02070309020205020404" pitchFamily="49" charset="0"/>
              </a:rPr>
              <a:t>(token) + 1;</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int</a:t>
            </a:r>
            <a:r>
              <a:rPr lang="en-US" sz="1400" dirty="0">
                <a:latin typeface="Courier New" panose="02070309020205020404" pitchFamily="49" charset="0"/>
                <a:cs typeface="Courier New" panose="02070309020205020404" pitchFamily="49" charset="0"/>
              </a:rPr>
              <a:t> minutes, seconds;</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sscanf</a:t>
            </a:r>
            <a:r>
              <a:rPr lang="en-US" sz="1400" dirty="0">
                <a:latin typeface="Courier New" panose="02070309020205020404" pitchFamily="49" charset="0"/>
                <a:cs typeface="Courier New" panose="02070309020205020404" pitchFamily="49" charset="0"/>
              </a:rPr>
              <a:t>(</a:t>
            </a:r>
            <a:r>
              <a:rPr lang="en-US" sz="1400" dirty="0" err="1">
                <a:latin typeface="Courier New" panose="02070309020205020404" pitchFamily="49" charset="0"/>
                <a:cs typeface="Courier New" panose="02070309020205020404" pitchFamily="49" charset="0"/>
              </a:rPr>
              <a:t>lengthField</a:t>
            </a:r>
            <a:r>
              <a:rPr lang="en-US" sz="1400" dirty="0">
                <a:latin typeface="Courier New" panose="02070309020205020404" pitchFamily="49" charset="0"/>
                <a:cs typeface="Courier New" panose="02070309020205020404" pitchFamily="49" charset="0"/>
              </a:rPr>
              <a:t>, "%d%*</a:t>
            </a:r>
            <a:r>
              <a:rPr lang="en-US" sz="1400" dirty="0" err="1">
                <a:latin typeface="Courier New" panose="02070309020205020404" pitchFamily="49" charset="0"/>
                <a:cs typeface="Courier New" panose="02070309020205020404" pitchFamily="49" charset="0"/>
              </a:rPr>
              <a:t>c%d</a:t>
            </a:r>
            <a:r>
              <a:rPr lang="en-US" sz="1400" dirty="0">
                <a:latin typeface="Courier New" panose="02070309020205020404" pitchFamily="49" charset="0"/>
                <a:cs typeface="Courier New" panose="02070309020205020404" pitchFamily="49" charset="0"/>
              </a:rPr>
              <a:t>", &amp;minutes, &amp;seconds);</a:t>
            </a:r>
          </a:p>
          <a:p>
            <a:pPr>
              <a:spcBef>
                <a:spcPts val="0"/>
              </a:spcBef>
            </a:pPr>
            <a:r>
              <a:rPr lang="en-US" sz="1400" dirty="0">
                <a:latin typeface="Courier New" panose="02070309020205020404" pitchFamily="49" charset="0"/>
                <a:cs typeface="Courier New" panose="02070309020205020404" pitchFamily="49" charset="0"/>
              </a:rPr>
              <a:t> </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printf</a:t>
            </a:r>
            <a:r>
              <a:rPr lang="en-US" sz="1400" dirty="0">
                <a:latin typeface="Courier New" panose="02070309020205020404" pitchFamily="49" charset="0"/>
                <a:cs typeface="Courier New" panose="02070309020205020404" pitchFamily="49" charset="0"/>
              </a:rPr>
              <a:t>("Artist: %s\n", artist);</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printf</a:t>
            </a:r>
            <a:r>
              <a:rPr lang="en-US" sz="1400" dirty="0">
                <a:latin typeface="Courier New" panose="02070309020205020404" pitchFamily="49" charset="0"/>
                <a:cs typeface="Courier New" panose="02070309020205020404" pitchFamily="49" charset="0"/>
              </a:rPr>
              <a:t>("Title:  %s\n", title);</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printf</a:t>
            </a:r>
            <a:r>
              <a:rPr lang="en-US" sz="1400" dirty="0">
                <a:latin typeface="Courier New" panose="02070309020205020404" pitchFamily="49" charset="0"/>
                <a:cs typeface="Courier New" panose="02070309020205020404" pitchFamily="49" charset="0"/>
              </a:rPr>
              <a:t>("Length: %</a:t>
            </a:r>
            <a:r>
              <a:rPr lang="en-US" sz="1400" dirty="0" err="1">
                <a:latin typeface="Courier New" panose="02070309020205020404" pitchFamily="49" charset="0"/>
                <a:cs typeface="Courier New" panose="02070309020205020404" pitchFamily="49" charset="0"/>
              </a:rPr>
              <a:t>dm</a:t>
            </a:r>
            <a:r>
              <a:rPr lang="en-US" sz="1400" dirty="0">
                <a:latin typeface="Courier New" panose="02070309020205020404" pitchFamily="49" charset="0"/>
                <a:cs typeface="Courier New" panose="02070309020205020404" pitchFamily="49" charset="0"/>
              </a:rPr>
              <a:t> %ds\n", minutes, seconds);</a:t>
            </a:r>
          </a:p>
          <a:p>
            <a:pPr>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printf</a:t>
            </a:r>
            <a:r>
              <a:rPr lang="en-US" sz="1400" dirty="0">
                <a:latin typeface="Courier New" panose="02070309020205020404" pitchFamily="49" charset="0"/>
                <a:cs typeface="Courier New" panose="02070309020205020404" pitchFamily="49" charset="0"/>
              </a:rPr>
              <a:t>("\n");</a:t>
            </a:r>
          </a:p>
          <a:p>
            <a:pPr>
              <a:spcBef>
                <a:spcPts val="0"/>
              </a:spcBef>
            </a:pPr>
            <a:r>
              <a:rPr lang="en-US" sz="1400" dirty="0">
                <a:latin typeface="Courier New" panose="02070309020205020404" pitchFamily="49" charset="0"/>
                <a:cs typeface="Courier New" panose="02070309020205020404" pitchFamily="49" charset="0"/>
              </a:rPr>
              <a:t>}</a:t>
            </a:r>
          </a:p>
          <a:p>
            <a:pPr>
              <a:spcBef>
                <a:spcPts val="0"/>
              </a:spcBef>
            </a:pPr>
            <a:endParaRPr lang="en-US" sz="1400" dirty="0">
              <a:latin typeface="Courier New" panose="02070309020205020404" pitchFamily="49" charset="0"/>
              <a:cs typeface="Courier New" panose="02070309020205020404" pitchFamily="49" charset="0"/>
            </a:endParaRPr>
          </a:p>
          <a:p>
            <a:pPr>
              <a:spcBef>
                <a:spcPts val="0"/>
              </a:spcBef>
            </a:pPr>
            <a:r>
              <a:rPr lang="en-US" sz="1400" dirty="0" err="1">
                <a:latin typeface="Courier New" panose="02070309020205020404" pitchFamily="49" charset="0"/>
                <a:cs typeface="Courier New" panose="02070309020205020404" pitchFamily="49" charset="0"/>
              </a:rPr>
              <a:t>fclose</a:t>
            </a:r>
            <a:r>
              <a:rPr lang="en-US" sz="1400" dirty="0">
                <a:latin typeface="Courier New" panose="02070309020205020404" pitchFamily="49" charset="0"/>
                <a:cs typeface="Courier New" panose="02070309020205020404" pitchFamily="49" charset="0"/>
              </a:rPr>
              <a:t>(in);</a:t>
            </a:r>
            <a:endParaRPr lang="en-US" sz="1400"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92246209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dirty="0" err="1" smtClean="0"/>
              <a:t>scanset</a:t>
            </a:r>
            <a:r>
              <a:rPr lang="en-US" altLang="en-US" dirty="0" smtClean="0"/>
              <a:t>*</a:t>
            </a:r>
            <a:r>
              <a:rPr lang="en-US" altLang="en-US" dirty="0" smtClean="0">
                <a:latin typeface="Arial" charset="0"/>
                <a:cs typeface="Arial" charset="0"/>
              </a:rPr>
              <a:t> Format Specifiers</a:t>
            </a:r>
          </a:p>
        </p:txBody>
      </p:sp>
      <p:sp>
        <p:nvSpPr>
          <p:cNvPr id="15363" name="Text Box 3"/>
          <p:cNvSpPr txBox="1">
            <a:spLocks noChangeArrowheads="1"/>
          </p:cNvSpPr>
          <p:nvPr/>
        </p:nvSpPr>
        <p:spPr bwMode="auto">
          <a:xfrm>
            <a:off x="381000" y="685800"/>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It is also possible to specify a set of characters so that a scan operation is limited to consuming only input characters that occur in that set: </a:t>
            </a:r>
            <a:endParaRPr lang="en-US" sz="1800" dirty="0"/>
          </a:p>
        </p:txBody>
      </p:sp>
      <p:sp>
        <p:nvSpPr>
          <p:cNvPr id="11" name="Text Box 3"/>
          <p:cNvSpPr txBox="1">
            <a:spLocks noChangeArrowheads="1"/>
          </p:cNvSpPr>
          <p:nvPr/>
        </p:nvSpPr>
        <p:spPr bwMode="auto">
          <a:xfrm>
            <a:off x="533400" y="1578114"/>
            <a:ext cx="8458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dest</a:t>
            </a:r>
            <a:r>
              <a:rPr lang="en-US" sz="1600" dirty="0" smtClean="0">
                <a:latin typeface="Courier New" panose="02070309020205020404" pitchFamily="49" charset="0"/>
                <a:cs typeface="Courier New" panose="02070309020205020404" pitchFamily="49" charset="0"/>
              </a:rPr>
              <a:t>[100] = {'\0'};</a:t>
            </a:r>
          </a:p>
          <a:p>
            <a:pPr>
              <a:spcBef>
                <a:spcPct val="50000"/>
              </a:spcBef>
            </a:pPr>
            <a:r>
              <a:rPr lang="en-US" sz="1600" dirty="0" err="1" smtClean="0">
                <a:latin typeface="Courier New" panose="02070309020205020404" pitchFamily="49" charset="0"/>
                <a:cs typeface="Courier New" panose="02070309020205020404" pitchFamily="49" charset="0"/>
              </a:rPr>
              <a:t>scanf</a:t>
            </a:r>
            <a:r>
              <a:rPr lang="en-US" sz="1600" dirty="0" smtClean="0">
                <a:latin typeface="Courier New" panose="02070309020205020404" pitchFamily="49" charset="0"/>
                <a:cs typeface="Courier New" panose="02070309020205020404" pitchFamily="49" charset="0"/>
              </a:rPr>
              <a:t>("%[0123456789]", </a:t>
            </a:r>
            <a:r>
              <a:rPr lang="en-US" sz="1600" dirty="0" err="1" smtClean="0">
                <a:latin typeface="Courier New" panose="02070309020205020404" pitchFamily="49" charset="0"/>
                <a:cs typeface="Courier New" panose="02070309020205020404" pitchFamily="49" charset="0"/>
              </a:rPr>
              <a:t>dest</a:t>
            </a:r>
            <a:r>
              <a:rPr lang="en-US" sz="1600" dirty="0" smtClean="0">
                <a:latin typeface="Courier New" panose="02070309020205020404" pitchFamily="49" charset="0"/>
                <a:cs typeface="Courier New" panose="02070309020205020404" pitchFamily="49" charset="0"/>
              </a:rPr>
              <a:t>);      // input is "540-231-5605"</a:t>
            </a:r>
            <a:endParaRPr lang="en-US" sz="1600" dirty="0">
              <a:latin typeface="Courier New" panose="02070309020205020404" pitchFamily="49" charset="0"/>
              <a:cs typeface="Courier New" panose="02070309020205020404" pitchFamily="49" charset="0"/>
            </a:endParaRPr>
          </a:p>
        </p:txBody>
      </p:sp>
      <p:sp>
        <p:nvSpPr>
          <p:cNvPr id="12" name="Text Box 3"/>
          <p:cNvSpPr txBox="1">
            <a:spLocks noChangeArrowheads="1"/>
          </p:cNvSpPr>
          <p:nvPr/>
        </p:nvSpPr>
        <p:spPr bwMode="auto">
          <a:xfrm>
            <a:off x="381000" y="2706469"/>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This would put the characters </a:t>
            </a:r>
            <a:r>
              <a:rPr lang="en-US" sz="1800" dirty="0" smtClean="0">
                <a:latin typeface="Courier New" panose="02070309020205020404" pitchFamily="49" charset="0"/>
                <a:cs typeface="Courier New" panose="02070309020205020404" pitchFamily="49" charset="0"/>
              </a:rPr>
              <a:t>"540"</a:t>
            </a:r>
            <a:r>
              <a:rPr lang="en-US" sz="1800" dirty="0" smtClean="0"/>
              <a:t> into the array </a:t>
            </a:r>
            <a:r>
              <a:rPr lang="en-US" sz="1800" dirty="0" err="1" smtClean="0">
                <a:latin typeface="Courier New" panose="02070309020205020404" pitchFamily="49" charset="0"/>
                <a:cs typeface="Courier New" panose="02070309020205020404" pitchFamily="49" charset="0"/>
              </a:rPr>
              <a:t>dest</a:t>
            </a:r>
            <a:r>
              <a:rPr lang="en-US" sz="1800" dirty="0" smtClean="0">
                <a:latin typeface="Courier New" panose="02070309020205020404" pitchFamily="49" charset="0"/>
                <a:cs typeface="Courier New" panose="02070309020205020404" pitchFamily="49" charset="0"/>
              </a:rPr>
              <a:t>[]</a:t>
            </a:r>
            <a:r>
              <a:rPr lang="en-US" sz="1800" dirty="0" smtClean="0"/>
              <a:t>, properly terminated.</a:t>
            </a:r>
            <a:endParaRPr lang="en-US" sz="1800" dirty="0"/>
          </a:p>
        </p:txBody>
      </p:sp>
      <p:sp>
        <p:nvSpPr>
          <p:cNvPr id="13" name="Text Box 3"/>
          <p:cNvSpPr txBox="1">
            <a:spLocks noChangeArrowheads="1"/>
          </p:cNvSpPr>
          <p:nvPr/>
        </p:nvSpPr>
        <p:spPr bwMode="auto">
          <a:xfrm>
            <a:off x="381000" y="3392269"/>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You can also specify the complement of the set by putting </a:t>
            </a:r>
            <a:r>
              <a:rPr lang="en-US" sz="1800" dirty="0" smtClean="0">
                <a:latin typeface="Courier New" panose="02070309020205020404" pitchFamily="49" charset="0"/>
                <a:cs typeface="Courier New" panose="02070309020205020404" pitchFamily="49" charset="0"/>
              </a:rPr>
              <a:t>'^'</a:t>
            </a:r>
            <a:r>
              <a:rPr lang="en-US" sz="1800" dirty="0" smtClean="0"/>
              <a:t> at the beginning of the </a:t>
            </a:r>
            <a:r>
              <a:rPr lang="en-US" sz="1800" dirty="0" err="1" smtClean="0"/>
              <a:t>scanset</a:t>
            </a:r>
            <a:r>
              <a:rPr lang="en-US" sz="1800" dirty="0" smtClean="0"/>
              <a:t> specifier:</a:t>
            </a:r>
            <a:endParaRPr lang="en-US" sz="1800" dirty="0"/>
          </a:p>
        </p:txBody>
      </p:sp>
      <p:sp>
        <p:nvSpPr>
          <p:cNvPr id="14" name="Text Box 3"/>
          <p:cNvSpPr txBox="1">
            <a:spLocks noChangeArrowheads="1"/>
          </p:cNvSpPr>
          <p:nvPr/>
        </p:nvSpPr>
        <p:spPr bwMode="auto">
          <a:xfrm>
            <a:off x="533400" y="4343400"/>
            <a:ext cx="8458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dest</a:t>
            </a:r>
            <a:r>
              <a:rPr lang="en-US" sz="1600" dirty="0" smtClean="0">
                <a:latin typeface="Courier New" panose="02070309020205020404" pitchFamily="49" charset="0"/>
                <a:cs typeface="Courier New" panose="02070309020205020404" pitchFamily="49" charset="0"/>
              </a:rPr>
              <a:t>[100];</a:t>
            </a:r>
          </a:p>
          <a:p>
            <a:pPr>
              <a:spcBef>
                <a:spcPct val="50000"/>
              </a:spcBef>
            </a:pPr>
            <a:r>
              <a:rPr lang="en-US" sz="1600" dirty="0" err="1" smtClean="0">
                <a:latin typeface="Courier New" panose="02070309020205020404" pitchFamily="49" charset="0"/>
                <a:cs typeface="Courier New" panose="02070309020205020404" pitchFamily="49" charset="0"/>
              </a:rPr>
              <a:t>scanf</a:t>
            </a: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dest</a:t>
            </a:r>
            <a:r>
              <a:rPr lang="en-US" sz="1600" dirty="0" smtClean="0">
                <a:latin typeface="Courier New" panose="02070309020205020404" pitchFamily="49" charset="0"/>
                <a:cs typeface="Courier New" panose="02070309020205020404" pitchFamily="49" charset="0"/>
              </a:rPr>
              <a:t>);      // input is "540-231-5605"</a:t>
            </a:r>
            <a:endParaRPr lang="en-US" sz="1600" dirty="0">
              <a:latin typeface="Courier New" panose="02070309020205020404" pitchFamily="49" charset="0"/>
              <a:cs typeface="Courier New" panose="02070309020205020404" pitchFamily="49" charset="0"/>
            </a:endParaRPr>
          </a:p>
        </p:txBody>
      </p:sp>
      <p:sp>
        <p:nvSpPr>
          <p:cNvPr id="15" name="Text Box 3"/>
          <p:cNvSpPr txBox="1">
            <a:spLocks noChangeArrowheads="1"/>
          </p:cNvSpPr>
          <p:nvPr/>
        </p:nvSpPr>
        <p:spPr bwMode="auto">
          <a:xfrm>
            <a:off x="381000" y="5269468"/>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This would also put the characters </a:t>
            </a:r>
            <a:r>
              <a:rPr lang="en-US" sz="1800" dirty="0" smtClean="0">
                <a:latin typeface="Courier New" panose="02070309020205020404" pitchFamily="49" charset="0"/>
                <a:cs typeface="Courier New" panose="02070309020205020404" pitchFamily="49" charset="0"/>
              </a:rPr>
              <a:t>"540"</a:t>
            </a:r>
            <a:r>
              <a:rPr lang="en-US" sz="1800" dirty="0" smtClean="0"/>
              <a:t> into the array </a:t>
            </a:r>
            <a:r>
              <a:rPr lang="en-US" sz="1800" dirty="0" err="1" smtClean="0">
                <a:latin typeface="Courier New" panose="02070309020205020404" pitchFamily="49" charset="0"/>
                <a:cs typeface="Courier New" panose="02070309020205020404" pitchFamily="49" charset="0"/>
              </a:rPr>
              <a:t>dest</a:t>
            </a:r>
            <a:r>
              <a:rPr lang="en-US" sz="1800" dirty="0" smtClean="0">
                <a:latin typeface="Courier New" panose="02070309020205020404" pitchFamily="49" charset="0"/>
                <a:cs typeface="Courier New" panose="02070309020205020404" pitchFamily="49" charset="0"/>
              </a:rPr>
              <a:t>[]</a:t>
            </a:r>
            <a:r>
              <a:rPr lang="en-US" sz="1800" dirty="0" smtClean="0"/>
              <a:t>, properly terminated.</a:t>
            </a:r>
            <a:endParaRPr lang="en-US" sz="1800" dirty="0"/>
          </a:p>
        </p:txBody>
      </p:sp>
    </p:spTree>
    <p:extLst>
      <p:ext uri="{BB962C8B-B14F-4D97-AF65-F5344CB8AC3E}">
        <p14:creationId xmlns:p14="http://schemas.microsoft.com/office/powerpoint/2010/main" val="283952511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dirty="0" err="1" smtClean="0"/>
              <a:t>gcc</a:t>
            </a:r>
            <a:r>
              <a:rPr lang="en-US" altLang="en-US" dirty="0" smtClean="0"/>
              <a:t> </a:t>
            </a:r>
            <a:r>
              <a:rPr lang="en-US" altLang="en-US" dirty="0" err="1" smtClean="0"/>
              <a:t>scanset</a:t>
            </a:r>
            <a:r>
              <a:rPr lang="en-US" altLang="en-US" dirty="0" smtClean="0">
                <a:latin typeface="Arial" charset="0"/>
                <a:cs typeface="Arial" charset="0"/>
              </a:rPr>
              <a:t> Format Specifiers</a:t>
            </a:r>
          </a:p>
        </p:txBody>
      </p:sp>
      <p:sp>
        <p:nvSpPr>
          <p:cNvPr id="15363"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t>gcc</a:t>
            </a:r>
            <a:r>
              <a:rPr lang="en-US" sz="1800" dirty="0" smtClean="0"/>
              <a:t> also supports using character ranges when specifying a </a:t>
            </a:r>
            <a:r>
              <a:rPr lang="en-US" sz="1800" dirty="0" err="1" smtClean="0"/>
              <a:t>scanset</a:t>
            </a:r>
            <a:r>
              <a:rPr lang="en-US" sz="1800" dirty="0" smtClean="0"/>
              <a:t>:</a:t>
            </a:r>
            <a:endParaRPr lang="en-US" sz="1800" dirty="0"/>
          </a:p>
        </p:txBody>
      </p:sp>
      <p:sp>
        <p:nvSpPr>
          <p:cNvPr id="11" name="Text Box 3"/>
          <p:cNvSpPr txBox="1">
            <a:spLocks noChangeArrowheads="1"/>
          </p:cNvSpPr>
          <p:nvPr/>
        </p:nvSpPr>
        <p:spPr bwMode="auto">
          <a:xfrm>
            <a:off x="533400" y="1219200"/>
            <a:ext cx="7086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dest</a:t>
            </a:r>
            <a:r>
              <a:rPr lang="en-US" sz="1600" dirty="0" smtClean="0">
                <a:latin typeface="Courier New" panose="02070309020205020404" pitchFamily="49" charset="0"/>
                <a:cs typeface="Courier New" panose="02070309020205020404" pitchFamily="49" charset="0"/>
              </a:rPr>
              <a:t>[100] = {'\0'};</a:t>
            </a:r>
          </a:p>
          <a:p>
            <a:pPr>
              <a:spcBef>
                <a:spcPct val="50000"/>
              </a:spcBef>
            </a:pPr>
            <a:r>
              <a:rPr lang="en-US" sz="1600" dirty="0" err="1" smtClean="0">
                <a:latin typeface="Courier New" panose="02070309020205020404" pitchFamily="49" charset="0"/>
                <a:cs typeface="Courier New" panose="02070309020205020404" pitchFamily="49" charset="0"/>
              </a:rPr>
              <a:t>scanf</a:t>
            </a:r>
            <a:r>
              <a:rPr lang="en-US" sz="1600" dirty="0" smtClean="0">
                <a:latin typeface="Courier New" panose="02070309020205020404" pitchFamily="49" charset="0"/>
                <a:cs typeface="Courier New" panose="02070309020205020404" pitchFamily="49" charset="0"/>
              </a:rPr>
              <a:t>("%[0-9]", </a:t>
            </a:r>
            <a:r>
              <a:rPr lang="en-US" sz="1600" dirty="0" err="1" smtClean="0">
                <a:latin typeface="Courier New" panose="02070309020205020404" pitchFamily="49" charset="0"/>
                <a:cs typeface="Courier New" panose="02070309020205020404" pitchFamily="49" charset="0"/>
              </a:rPr>
              <a:t>dest</a:t>
            </a:r>
            <a:r>
              <a:rPr lang="en-US" sz="1600" dirty="0" smtClean="0">
                <a:latin typeface="Courier New" panose="02070309020205020404" pitchFamily="49" charset="0"/>
                <a:cs typeface="Courier New" panose="02070309020205020404" pitchFamily="49" charset="0"/>
              </a:rPr>
              <a:t>);      // input is "540-231-5605"</a:t>
            </a:r>
            <a:endParaRPr lang="en-US" sz="1600" dirty="0">
              <a:latin typeface="Courier New" panose="02070309020205020404" pitchFamily="49" charset="0"/>
              <a:cs typeface="Courier New" panose="02070309020205020404" pitchFamily="49" charset="0"/>
            </a:endParaRPr>
          </a:p>
        </p:txBody>
      </p:sp>
      <p:sp>
        <p:nvSpPr>
          <p:cNvPr id="12" name="Text Box 3"/>
          <p:cNvSpPr txBox="1">
            <a:spLocks noChangeArrowheads="1"/>
          </p:cNvSpPr>
          <p:nvPr/>
        </p:nvSpPr>
        <p:spPr bwMode="auto">
          <a:xfrm>
            <a:off x="381000" y="2133600"/>
            <a:ext cx="8610600"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This would put the characters </a:t>
            </a:r>
            <a:r>
              <a:rPr lang="en-US" sz="1800" dirty="0" smtClean="0">
                <a:latin typeface="Courier New" panose="02070309020205020404" pitchFamily="49" charset="0"/>
                <a:cs typeface="Courier New" panose="02070309020205020404" pitchFamily="49" charset="0"/>
              </a:rPr>
              <a:t>"540"</a:t>
            </a:r>
            <a:r>
              <a:rPr lang="en-US" sz="1800" dirty="0" smtClean="0"/>
              <a:t> into the array </a:t>
            </a:r>
            <a:r>
              <a:rPr lang="en-US" sz="1800" dirty="0" err="1" smtClean="0">
                <a:latin typeface="Courier New" panose="02070309020205020404" pitchFamily="49" charset="0"/>
                <a:cs typeface="Courier New" panose="02070309020205020404" pitchFamily="49" charset="0"/>
              </a:rPr>
              <a:t>dest</a:t>
            </a:r>
            <a:r>
              <a:rPr lang="en-US" sz="1800" dirty="0" smtClean="0">
                <a:latin typeface="Courier New" panose="02070309020205020404" pitchFamily="49" charset="0"/>
                <a:cs typeface="Courier New" panose="02070309020205020404" pitchFamily="49" charset="0"/>
              </a:rPr>
              <a:t>[]</a:t>
            </a:r>
            <a:r>
              <a:rPr lang="en-US" sz="1800" dirty="0" smtClean="0"/>
              <a:t>, properly terminated.</a:t>
            </a:r>
          </a:p>
          <a:p>
            <a:pPr>
              <a:spcBef>
                <a:spcPct val="50000"/>
              </a:spcBef>
            </a:pPr>
            <a:r>
              <a:rPr lang="en-US" sz="1800" dirty="0" smtClean="0"/>
              <a:t>Note that the C Standard does not require this to be supported.</a:t>
            </a:r>
            <a:endParaRPr lang="en-US" sz="1800" dirty="0"/>
          </a:p>
        </p:txBody>
      </p:sp>
    </p:spTree>
    <p:extLst>
      <p:ext uri="{BB962C8B-B14F-4D97-AF65-F5344CB8AC3E}">
        <p14:creationId xmlns:p14="http://schemas.microsoft.com/office/powerpoint/2010/main" val="228220676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dirty="0" err="1" smtClean="0"/>
              <a:t>scanset</a:t>
            </a:r>
            <a:r>
              <a:rPr lang="en-US" altLang="en-US" dirty="0" smtClean="0">
                <a:latin typeface="Arial" charset="0"/>
                <a:cs typeface="Arial" charset="0"/>
              </a:rPr>
              <a:t> Format Specifiers</a:t>
            </a:r>
          </a:p>
        </p:txBody>
      </p:sp>
      <p:sp>
        <p:nvSpPr>
          <p:cNvPr id="15363"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Here's a fancier example that processes the entire phone number:</a:t>
            </a:r>
            <a:endParaRPr lang="en-US" sz="1800" dirty="0"/>
          </a:p>
        </p:txBody>
      </p:sp>
      <p:sp>
        <p:nvSpPr>
          <p:cNvPr id="11" name="Text Box 3"/>
          <p:cNvSpPr txBox="1">
            <a:spLocks noChangeArrowheads="1"/>
          </p:cNvSpPr>
          <p:nvPr/>
        </p:nvSpPr>
        <p:spPr bwMode="auto">
          <a:xfrm>
            <a:off x="533400" y="1219200"/>
            <a:ext cx="84582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areacode</a:t>
            </a:r>
            <a:r>
              <a:rPr lang="en-US" sz="1600" dirty="0">
                <a:latin typeface="Courier New" panose="02070309020205020404" pitchFamily="49" charset="0"/>
                <a:cs typeface="Courier New" panose="02070309020205020404" pitchFamily="49" charset="0"/>
              </a:rPr>
              <a:t>[4] = {'\0'};</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a:latin typeface="Courier New" panose="02070309020205020404" pitchFamily="49" charset="0"/>
                <a:cs typeface="Courier New" panose="02070309020205020404" pitchFamily="49" charset="0"/>
              </a:rPr>
              <a:t>prefix[4]   = {'\0'};</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a:latin typeface="Courier New" panose="02070309020205020404" pitchFamily="49" charset="0"/>
                <a:cs typeface="Courier New" panose="02070309020205020404" pitchFamily="49" charset="0"/>
              </a:rPr>
              <a:t>customer[5] = {'\0</a:t>
            </a:r>
            <a:r>
              <a:rPr lang="en-US" sz="1600" dirty="0" smtClean="0">
                <a:latin typeface="Courier New" panose="02070309020205020404" pitchFamily="49" charset="0"/>
                <a:cs typeface="Courier New" panose="02070309020205020404" pitchFamily="49" charset="0"/>
              </a:rPr>
              <a:t>'};</a:t>
            </a:r>
          </a:p>
          <a:p>
            <a:pPr>
              <a:spcBef>
                <a:spcPts val="0"/>
              </a:spcBef>
            </a:pPr>
            <a:r>
              <a:rPr lang="en-US" sz="1600" dirty="0" smtClean="0">
                <a:latin typeface="Courier New" panose="02070309020205020404" pitchFamily="49" charset="0"/>
                <a:cs typeface="Courier New" panose="02070309020205020404" pitchFamily="49" charset="0"/>
              </a:rPr>
              <a:t>                                   // </a:t>
            </a:r>
            <a:r>
              <a:rPr lang="en-US" sz="1600" dirty="0">
                <a:latin typeface="Courier New" panose="02070309020205020404" pitchFamily="49" charset="0"/>
                <a:cs typeface="Courier New" panose="02070309020205020404" pitchFamily="49" charset="0"/>
              </a:rPr>
              <a:t>input is "540-231-5605"</a:t>
            </a:r>
          </a:p>
          <a:p>
            <a:pPr>
              <a:spcBef>
                <a:spcPts val="0"/>
              </a:spcBef>
            </a:pPr>
            <a:r>
              <a:rPr lang="en-US" sz="1600" dirty="0" err="1" smtClean="0">
                <a:latin typeface="Courier New" panose="02070309020205020404" pitchFamily="49" charset="0"/>
                <a:cs typeface="Courier New" panose="02070309020205020404" pitchFamily="49" charset="0"/>
              </a:rPr>
              <a:t>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"%[^-]%*c%[^-]%*c%[0-9]", </a:t>
            </a:r>
            <a:r>
              <a:rPr lang="en-US" sz="1600" dirty="0" err="1">
                <a:latin typeface="Courier New" panose="02070309020205020404" pitchFamily="49" charset="0"/>
                <a:cs typeface="Courier New" panose="02070309020205020404" pitchFamily="49" charset="0"/>
              </a:rPr>
              <a:t>areacode</a:t>
            </a:r>
            <a:r>
              <a:rPr lang="en-US" sz="1600" dirty="0">
                <a:latin typeface="Courier New" panose="02070309020205020404" pitchFamily="49" charset="0"/>
                <a:cs typeface="Courier New" panose="02070309020205020404" pitchFamily="49" charset="0"/>
              </a:rPr>
              <a:t>, prefix, customer);      </a:t>
            </a:r>
          </a:p>
        </p:txBody>
      </p:sp>
      <p:sp>
        <p:nvSpPr>
          <p:cNvPr id="12" name="Text Box 3"/>
          <p:cNvSpPr txBox="1">
            <a:spLocks noChangeArrowheads="1"/>
          </p:cNvSpPr>
          <p:nvPr/>
        </p:nvSpPr>
        <p:spPr bwMode="auto">
          <a:xfrm>
            <a:off x="381000" y="2743200"/>
            <a:ext cx="86106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This would:</a:t>
            </a:r>
          </a:p>
          <a:p>
            <a:pPr marL="517525" indent="-285750">
              <a:spcBef>
                <a:spcPct val="50000"/>
              </a:spcBef>
              <a:buFont typeface="Arial" panose="020B0604020202020204" pitchFamily="34" charset="0"/>
              <a:buChar char="•"/>
              <a:tabLst>
                <a:tab pos="2286000" algn="l"/>
              </a:tabLst>
            </a:pPr>
            <a:r>
              <a:rPr lang="en-US" sz="1800" dirty="0" smtClean="0"/>
              <a:t>put the characters </a:t>
            </a:r>
            <a:r>
              <a:rPr lang="en-US" sz="1800" dirty="0" smtClean="0">
                <a:latin typeface="Courier New" panose="02070309020205020404" pitchFamily="49" charset="0"/>
                <a:cs typeface="Courier New" panose="02070309020205020404" pitchFamily="49" charset="0"/>
              </a:rPr>
              <a:t>"540"</a:t>
            </a:r>
            <a:r>
              <a:rPr lang="en-US" sz="1800" dirty="0" smtClean="0"/>
              <a:t> into the array </a:t>
            </a:r>
            <a:r>
              <a:rPr lang="en-US" sz="1800" dirty="0" err="1" smtClean="0">
                <a:latin typeface="Courier New" panose="02070309020205020404" pitchFamily="49" charset="0"/>
                <a:cs typeface="Courier New" panose="02070309020205020404" pitchFamily="49" charset="0"/>
              </a:rPr>
              <a:t>areacode</a:t>
            </a:r>
            <a:r>
              <a:rPr lang="en-US" sz="1800" dirty="0" smtClean="0">
                <a:latin typeface="Courier New" panose="02070309020205020404" pitchFamily="49" charset="0"/>
                <a:cs typeface="Courier New" panose="02070309020205020404" pitchFamily="49" charset="0"/>
              </a:rPr>
              <a:t>[]</a:t>
            </a:r>
            <a:r>
              <a:rPr lang="en-US" sz="1800" dirty="0" smtClean="0"/>
              <a:t>, properly terminated</a:t>
            </a:r>
          </a:p>
          <a:p>
            <a:pPr marL="517525" indent="-285750">
              <a:spcBef>
                <a:spcPct val="50000"/>
              </a:spcBef>
              <a:buFont typeface="Arial" panose="020B0604020202020204" pitchFamily="34" charset="0"/>
              <a:buChar char="•"/>
              <a:tabLst>
                <a:tab pos="2286000" algn="l"/>
              </a:tabLst>
            </a:pPr>
            <a:r>
              <a:rPr lang="en-US" sz="1800" dirty="0"/>
              <a:t>put the characters </a:t>
            </a:r>
            <a:r>
              <a:rPr lang="en-US" sz="1800" dirty="0" smtClean="0">
                <a:latin typeface="Courier New" panose="02070309020205020404" pitchFamily="49" charset="0"/>
                <a:cs typeface="Courier New" panose="02070309020205020404" pitchFamily="49" charset="0"/>
              </a:rPr>
              <a:t>"231"</a:t>
            </a:r>
            <a:r>
              <a:rPr lang="en-US" sz="1800" dirty="0" smtClean="0"/>
              <a:t> </a:t>
            </a:r>
            <a:r>
              <a:rPr lang="en-US" sz="1800" dirty="0"/>
              <a:t>into the array </a:t>
            </a:r>
            <a:r>
              <a:rPr lang="en-US" sz="1800" dirty="0" err="1">
                <a:latin typeface="Courier New" panose="02070309020205020404" pitchFamily="49" charset="0"/>
                <a:cs typeface="Courier New" panose="02070309020205020404" pitchFamily="49" charset="0"/>
              </a:rPr>
              <a:t>areacode</a:t>
            </a:r>
            <a:r>
              <a:rPr lang="en-US" sz="1800" dirty="0">
                <a:latin typeface="Courier New" panose="02070309020205020404" pitchFamily="49" charset="0"/>
                <a:cs typeface="Courier New" panose="02070309020205020404" pitchFamily="49" charset="0"/>
              </a:rPr>
              <a:t>[]</a:t>
            </a:r>
            <a:r>
              <a:rPr lang="en-US" sz="1800" dirty="0"/>
              <a:t>, properly terminated</a:t>
            </a:r>
          </a:p>
          <a:p>
            <a:pPr marL="517525" indent="-285750">
              <a:spcBef>
                <a:spcPct val="50000"/>
              </a:spcBef>
              <a:buFont typeface="Arial" panose="020B0604020202020204" pitchFamily="34" charset="0"/>
              <a:buChar char="•"/>
              <a:tabLst>
                <a:tab pos="2286000" algn="l"/>
              </a:tabLst>
            </a:pPr>
            <a:r>
              <a:rPr lang="en-US" sz="1800" dirty="0"/>
              <a:t>put the characters </a:t>
            </a:r>
            <a:r>
              <a:rPr lang="en-US" sz="1800" dirty="0" smtClean="0">
                <a:latin typeface="Courier New" panose="02070309020205020404" pitchFamily="49" charset="0"/>
                <a:cs typeface="Courier New" panose="02070309020205020404" pitchFamily="49" charset="0"/>
              </a:rPr>
              <a:t>"5605"</a:t>
            </a:r>
            <a:r>
              <a:rPr lang="en-US" sz="1800" dirty="0" smtClean="0"/>
              <a:t> </a:t>
            </a:r>
            <a:r>
              <a:rPr lang="en-US" sz="1800" dirty="0"/>
              <a:t>into the array </a:t>
            </a:r>
            <a:r>
              <a:rPr lang="en-US" sz="1800" dirty="0" err="1">
                <a:latin typeface="Courier New" panose="02070309020205020404" pitchFamily="49" charset="0"/>
                <a:cs typeface="Courier New" panose="02070309020205020404" pitchFamily="49" charset="0"/>
              </a:rPr>
              <a:t>areacode</a:t>
            </a:r>
            <a:r>
              <a:rPr lang="en-US" sz="1800" dirty="0">
                <a:latin typeface="Courier New" panose="02070309020205020404" pitchFamily="49" charset="0"/>
                <a:cs typeface="Courier New" panose="02070309020205020404" pitchFamily="49" charset="0"/>
              </a:rPr>
              <a:t>[]</a:t>
            </a:r>
            <a:r>
              <a:rPr lang="en-US" sz="1800" dirty="0"/>
              <a:t>, properly </a:t>
            </a:r>
            <a:r>
              <a:rPr lang="en-US" sz="1800" dirty="0" smtClean="0"/>
              <a:t>terminated</a:t>
            </a:r>
            <a:endParaRPr lang="en-US" sz="1800" dirty="0"/>
          </a:p>
        </p:txBody>
      </p:sp>
    </p:spTree>
    <p:extLst>
      <p:ext uri="{BB962C8B-B14F-4D97-AF65-F5344CB8AC3E}">
        <p14:creationId xmlns:p14="http://schemas.microsoft.com/office/powerpoint/2010/main" val="328325904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dirty="0" err="1" smtClean="0"/>
              <a:t>scanset</a:t>
            </a:r>
            <a:r>
              <a:rPr lang="en-US" altLang="en-US" dirty="0" smtClean="0">
                <a:latin typeface="Arial" charset="0"/>
                <a:cs typeface="Arial" charset="0"/>
              </a:rPr>
              <a:t> Format Specifiers</a:t>
            </a:r>
          </a:p>
        </p:txBody>
      </p:sp>
      <p:sp>
        <p:nvSpPr>
          <p:cNvPr id="15363"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Let's analyze that format string:</a:t>
            </a:r>
            <a:endParaRPr lang="en-US" sz="1800" dirty="0"/>
          </a:p>
        </p:txBody>
      </p:sp>
      <p:sp>
        <p:nvSpPr>
          <p:cNvPr id="11" name="Text Box 3"/>
          <p:cNvSpPr txBox="1">
            <a:spLocks noChangeArrowheads="1"/>
          </p:cNvSpPr>
          <p:nvPr/>
        </p:nvSpPr>
        <p:spPr bwMode="auto">
          <a:xfrm>
            <a:off x="533400" y="1836003"/>
            <a:ext cx="8458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err="1" smtClean="0">
                <a:latin typeface="Courier New" panose="02070309020205020404" pitchFamily="49" charset="0"/>
                <a:cs typeface="Courier New" panose="02070309020205020404" pitchFamily="49" charset="0"/>
              </a:rPr>
              <a:t>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"%[^-]%*c%[^-]%*c%[0-9]", </a:t>
            </a: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areacode</a:t>
            </a:r>
            <a:r>
              <a:rPr lang="en-US" sz="1600" dirty="0" smtClean="0">
                <a:latin typeface="Courier New" panose="02070309020205020404" pitchFamily="49" charset="0"/>
                <a:cs typeface="Courier New" panose="02070309020205020404" pitchFamily="49" charset="0"/>
              </a:rPr>
              <a:t>,</a:t>
            </a: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prefix,</a:t>
            </a: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customer</a:t>
            </a:r>
            <a:r>
              <a:rPr lang="en-US" sz="1600" dirty="0">
                <a:latin typeface="Courier New" panose="02070309020205020404" pitchFamily="49" charset="0"/>
                <a:cs typeface="Courier New" panose="02070309020205020404" pitchFamily="49" charset="0"/>
              </a:rPr>
              <a:t>);      </a:t>
            </a:r>
          </a:p>
        </p:txBody>
      </p:sp>
      <p:sp>
        <p:nvSpPr>
          <p:cNvPr id="7" name="TextBox 6"/>
          <p:cNvSpPr txBox="1"/>
          <p:nvPr/>
        </p:nvSpPr>
        <p:spPr>
          <a:xfrm>
            <a:off x="533400" y="2753380"/>
            <a:ext cx="2133600" cy="523220"/>
          </a:xfrm>
          <a:prstGeom prst="rect">
            <a:avLst/>
          </a:prstGeom>
          <a:solidFill>
            <a:srgbClr val="FFFF00"/>
          </a:solidFill>
        </p:spPr>
        <p:txBody>
          <a:bodyPr wrap="square" rtlCol="0">
            <a:spAutoFit/>
          </a:bodyPr>
          <a:lstStyle/>
          <a:p>
            <a:r>
              <a:rPr lang="en-US" sz="1400" dirty="0" smtClean="0">
                <a:latin typeface="Arial" panose="020B0604020202020204" pitchFamily="34" charset="0"/>
                <a:cs typeface="Arial" panose="020B0604020202020204" pitchFamily="34" charset="0"/>
              </a:rPr>
              <a:t>eat until you see a hyphen</a:t>
            </a:r>
            <a:endParaRPr lang="en-US" sz="1400" dirty="0">
              <a:latin typeface="Arial" panose="020B0604020202020204" pitchFamily="34" charset="0"/>
              <a:cs typeface="Arial" panose="020B0604020202020204" pitchFamily="34" charset="0"/>
            </a:endParaRPr>
          </a:p>
        </p:txBody>
      </p:sp>
      <p:sp>
        <p:nvSpPr>
          <p:cNvPr id="8" name="TextBox 7"/>
          <p:cNvSpPr txBox="1"/>
          <p:nvPr/>
        </p:nvSpPr>
        <p:spPr>
          <a:xfrm>
            <a:off x="533400" y="3604736"/>
            <a:ext cx="2133600" cy="738664"/>
          </a:xfrm>
          <a:prstGeom prst="rect">
            <a:avLst/>
          </a:prstGeom>
          <a:solidFill>
            <a:srgbClr val="FFFF00"/>
          </a:solidFill>
        </p:spPr>
        <p:txBody>
          <a:bodyPr wrap="square" rtlCol="0">
            <a:spAutoFit/>
          </a:bodyPr>
          <a:lstStyle/>
          <a:p>
            <a:r>
              <a:rPr lang="en-US" sz="1400" dirty="0" smtClean="0">
                <a:latin typeface="Arial" panose="020B0604020202020204" pitchFamily="34" charset="0"/>
                <a:cs typeface="Arial" panose="020B0604020202020204" pitchFamily="34" charset="0"/>
              </a:rPr>
              <a:t>eat one character, which will be a hyphen, and </a:t>
            </a:r>
            <a:r>
              <a:rPr lang="en-US" sz="1400" b="1" dirty="0" smtClean="0">
                <a:latin typeface="Arial" panose="020B0604020202020204" pitchFamily="34" charset="0"/>
                <a:cs typeface="Arial" panose="020B0604020202020204" pitchFamily="34" charset="0"/>
              </a:rPr>
              <a:t>throw it away</a:t>
            </a:r>
            <a:endParaRPr lang="en-US" sz="1400" b="1" dirty="0">
              <a:latin typeface="Arial" panose="020B0604020202020204" pitchFamily="34" charset="0"/>
              <a:cs typeface="Arial" panose="020B0604020202020204" pitchFamily="34" charset="0"/>
            </a:endParaRPr>
          </a:p>
        </p:txBody>
      </p:sp>
      <p:cxnSp>
        <p:nvCxnSpPr>
          <p:cNvPr id="3" name="Straight Connector 2"/>
          <p:cNvCxnSpPr/>
          <p:nvPr/>
        </p:nvCxnSpPr>
        <p:spPr bwMode="auto">
          <a:xfrm>
            <a:off x="1965163" y="2133600"/>
            <a:ext cx="586740" cy="0"/>
          </a:xfrm>
          <a:prstGeom prst="line">
            <a:avLst/>
          </a:prstGeom>
          <a:solidFill>
            <a:schemeClr val="accent1"/>
          </a:solidFill>
          <a:ln w="25400" cap="flat" cmpd="sng" algn="ctr">
            <a:solidFill>
              <a:schemeClr val="tx1"/>
            </a:solidFill>
            <a:prstDash val="solid"/>
            <a:round/>
            <a:headEnd type="none" w="med" len="med"/>
            <a:tailEnd type="none" w="lg" len="lg"/>
          </a:ln>
          <a:effectLst/>
        </p:spPr>
      </p:cxnSp>
      <p:cxnSp>
        <p:nvCxnSpPr>
          <p:cNvPr id="13" name="Straight Connector 12"/>
          <p:cNvCxnSpPr/>
          <p:nvPr/>
        </p:nvCxnSpPr>
        <p:spPr bwMode="auto">
          <a:xfrm>
            <a:off x="2598800" y="2133600"/>
            <a:ext cx="363231" cy="0"/>
          </a:xfrm>
          <a:prstGeom prst="line">
            <a:avLst/>
          </a:prstGeom>
          <a:solidFill>
            <a:schemeClr val="accent1"/>
          </a:solidFill>
          <a:ln w="25400" cap="flat" cmpd="sng" algn="ctr">
            <a:solidFill>
              <a:schemeClr val="tx1"/>
            </a:solidFill>
            <a:prstDash val="solid"/>
            <a:round/>
            <a:headEnd type="none" w="med" len="med"/>
            <a:tailEnd type="none" w="lg" len="lg"/>
          </a:ln>
          <a:effectLst/>
        </p:spPr>
      </p:cxnSp>
      <p:cxnSp>
        <p:nvCxnSpPr>
          <p:cNvPr id="14" name="Straight Connector 13"/>
          <p:cNvCxnSpPr/>
          <p:nvPr/>
        </p:nvCxnSpPr>
        <p:spPr bwMode="auto">
          <a:xfrm>
            <a:off x="2994835" y="2133600"/>
            <a:ext cx="533400" cy="0"/>
          </a:xfrm>
          <a:prstGeom prst="line">
            <a:avLst/>
          </a:prstGeom>
          <a:solidFill>
            <a:schemeClr val="accent1"/>
          </a:solidFill>
          <a:ln w="25400" cap="flat" cmpd="sng" algn="ctr">
            <a:solidFill>
              <a:schemeClr val="tx1"/>
            </a:solidFill>
            <a:prstDash val="solid"/>
            <a:round/>
            <a:headEnd type="none" w="med" len="med"/>
            <a:tailEnd type="none" w="lg" len="lg"/>
          </a:ln>
          <a:effectLst/>
        </p:spPr>
      </p:cxnSp>
      <p:cxnSp>
        <p:nvCxnSpPr>
          <p:cNvPr id="15" name="Straight Connector 14"/>
          <p:cNvCxnSpPr/>
          <p:nvPr/>
        </p:nvCxnSpPr>
        <p:spPr bwMode="auto">
          <a:xfrm>
            <a:off x="3576998" y="2133600"/>
            <a:ext cx="363231" cy="0"/>
          </a:xfrm>
          <a:prstGeom prst="line">
            <a:avLst/>
          </a:prstGeom>
          <a:solidFill>
            <a:schemeClr val="accent1"/>
          </a:solidFill>
          <a:ln w="25400" cap="flat" cmpd="sng" algn="ctr">
            <a:solidFill>
              <a:schemeClr val="tx1"/>
            </a:solidFill>
            <a:prstDash val="solid"/>
            <a:round/>
            <a:headEnd type="none" w="med" len="med"/>
            <a:tailEnd type="none" w="lg" len="lg"/>
          </a:ln>
          <a:effectLst/>
        </p:spPr>
      </p:cxnSp>
      <p:cxnSp>
        <p:nvCxnSpPr>
          <p:cNvPr id="16" name="Straight Connector 15"/>
          <p:cNvCxnSpPr/>
          <p:nvPr/>
        </p:nvCxnSpPr>
        <p:spPr bwMode="auto">
          <a:xfrm>
            <a:off x="3981520" y="2133600"/>
            <a:ext cx="645414" cy="0"/>
          </a:xfrm>
          <a:prstGeom prst="line">
            <a:avLst/>
          </a:prstGeom>
          <a:solidFill>
            <a:schemeClr val="accent1"/>
          </a:solidFill>
          <a:ln w="25400" cap="flat" cmpd="sng" algn="ctr">
            <a:solidFill>
              <a:schemeClr val="tx1"/>
            </a:solidFill>
            <a:prstDash val="solid"/>
            <a:round/>
            <a:headEnd type="none" w="med" len="med"/>
            <a:tailEnd type="none" w="lg" len="lg"/>
          </a:ln>
          <a:effectLst/>
        </p:spPr>
      </p:cxnSp>
      <p:sp>
        <p:nvSpPr>
          <p:cNvPr id="17" name="TextBox 16"/>
          <p:cNvSpPr txBox="1"/>
          <p:nvPr/>
        </p:nvSpPr>
        <p:spPr>
          <a:xfrm>
            <a:off x="533400" y="4595336"/>
            <a:ext cx="2133600" cy="738664"/>
          </a:xfrm>
          <a:prstGeom prst="rect">
            <a:avLst/>
          </a:prstGeom>
          <a:solidFill>
            <a:srgbClr val="FFFF00"/>
          </a:solidFill>
        </p:spPr>
        <p:txBody>
          <a:bodyPr wrap="square" rtlCol="0">
            <a:spAutoFit/>
          </a:bodyPr>
          <a:lstStyle/>
          <a:p>
            <a:r>
              <a:rPr lang="en-US" sz="1400" dirty="0" smtClean="0">
                <a:latin typeface="Arial" panose="020B0604020202020204" pitchFamily="34" charset="0"/>
                <a:cs typeface="Arial" panose="020B0604020202020204" pitchFamily="34" charset="0"/>
              </a:rPr>
              <a:t>eat until you see a character that is not a digit</a:t>
            </a:r>
            <a:endParaRPr lang="en-US" sz="1400" dirty="0">
              <a:latin typeface="Arial" panose="020B0604020202020204" pitchFamily="34" charset="0"/>
              <a:cs typeface="Arial" panose="020B0604020202020204" pitchFamily="34" charset="0"/>
            </a:endParaRPr>
          </a:p>
        </p:txBody>
      </p:sp>
      <p:sp>
        <p:nvSpPr>
          <p:cNvPr id="5" name="Freeform 4"/>
          <p:cNvSpPr/>
          <p:nvPr/>
        </p:nvSpPr>
        <p:spPr bwMode="auto">
          <a:xfrm>
            <a:off x="1509823" y="2151321"/>
            <a:ext cx="754912" cy="627321"/>
          </a:xfrm>
          <a:custGeom>
            <a:avLst/>
            <a:gdLst>
              <a:gd name="connsiteX0" fmla="*/ 0 w 754912"/>
              <a:gd name="connsiteY0" fmla="*/ 627321 h 627321"/>
              <a:gd name="connsiteX1" fmla="*/ 542261 w 754912"/>
              <a:gd name="connsiteY1" fmla="*/ 350874 h 627321"/>
              <a:gd name="connsiteX2" fmla="*/ 754912 w 754912"/>
              <a:gd name="connsiteY2" fmla="*/ 0 h 627321"/>
            </a:gdLst>
            <a:ahLst/>
            <a:cxnLst>
              <a:cxn ang="0">
                <a:pos x="connsiteX0" y="connsiteY0"/>
              </a:cxn>
              <a:cxn ang="0">
                <a:pos x="connsiteX1" y="connsiteY1"/>
              </a:cxn>
              <a:cxn ang="0">
                <a:pos x="connsiteX2" y="connsiteY2"/>
              </a:cxn>
            </a:cxnLst>
            <a:rect l="l" t="t" r="r" b="b"/>
            <a:pathLst>
              <a:path w="754912" h="627321">
                <a:moveTo>
                  <a:pt x="0" y="627321"/>
                </a:moveTo>
                <a:cubicBezTo>
                  <a:pt x="208221" y="541374"/>
                  <a:pt x="416442" y="455427"/>
                  <a:pt x="542261" y="350874"/>
                </a:cubicBezTo>
                <a:cubicBezTo>
                  <a:pt x="668080" y="246321"/>
                  <a:pt x="711496" y="123160"/>
                  <a:pt x="754912" y="0"/>
                </a:cubicBezTo>
              </a:path>
            </a:pathLst>
          </a:custGeom>
          <a:noFill/>
          <a:ln w="25400" cap="flat" cmpd="sng" algn="ctr">
            <a:solidFill>
              <a:srgbClr val="0070C0"/>
            </a:solidFill>
            <a:prstDash val="solid"/>
            <a:round/>
            <a:headEnd type="none" w="med" len="med"/>
            <a:tailEnd type="stealth" w="lg" len="lg"/>
          </a:ln>
          <a:effectLst/>
        </p:spPr>
        <p:txBody>
          <a:bodyPr rtlCol="0" anchor="ctr"/>
          <a:lstStyle/>
          <a:p>
            <a:pPr algn="ctr"/>
            <a:endParaRPr lang="en-US"/>
          </a:p>
        </p:txBody>
      </p:sp>
      <p:sp>
        <p:nvSpPr>
          <p:cNvPr id="9" name="Freeform 8"/>
          <p:cNvSpPr/>
          <p:nvPr/>
        </p:nvSpPr>
        <p:spPr bwMode="auto">
          <a:xfrm>
            <a:off x="1531088" y="2140688"/>
            <a:ext cx="1807535" cy="637954"/>
          </a:xfrm>
          <a:custGeom>
            <a:avLst/>
            <a:gdLst>
              <a:gd name="connsiteX0" fmla="*/ 0 w 1807535"/>
              <a:gd name="connsiteY0" fmla="*/ 637954 h 637954"/>
              <a:gd name="connsiteX1" fmla="*/ 1180214 w 1807535"/>
              <a:gd name="connsiteY1" fmla="*/ 510363 h 637954"/>
              <a:gd name="connsiteX2" fmla="*/ 1807535 w 1807535"/>
              <a:gd name="connsiteY2" fmla="*/ 0 h 637954"/>
            </a:gdLst>
            <a:ahLst/>
            <a:cxnLst>
              <a:cxn ang="0">
                <a:pos x="connsiteX0" y="connsiteY0"/>
              </a:cxn>
              <a:cxn ang="0">
                <a:pos x="connsiteX1" y="connsiteY1"/>
              </a:cxn>
              <a:cxn ang="0">
                <a:pos x="connsiteX2" y="connsiteY2"/>
              </a:cxn>
            </a:cxnLst>
            <a:rect l="l" t="t" r="r" b="b"/>
            <a:pathLst>
              <a:path w="1807535" h="637954">
                <a:moveTo>
                  <a:pt x="0" y="637954"/>
                </a:moveTo>
                <a:cubicBezTo>
                  <a:pt x="439479" y="627321"/>
                  <a:pt x="878958" y="616689"/>
                  <a:pt x="1180214" y="510363"/>
                </a:cubicBezTo>
                <a:cubicBezTo>
                  <a:pt x="1481470" y="404037"/>
                  <a:pt x="1644502" y="202018"/>
                  <a:pt x="1807535" y="0"/>
                </a:cubicBezTo>
              </a:path>
            </a:pathLst>
          </a:custGeom>
          <a:noFill/>
          <a:ln w="25400" cap="flat" cmpd="sng" algn="ctr">
            <a:solidFill>
              <a:srgbClr val="0070C0"/>
            </a:solidFill>
            <a:prstDash val="solid"/>
            <a:round/>
            <a:headEnd type="none" w="med" len="med"/>
            <a:tailEnd type="stealth" w="lg" len="lg"/>
          </a:ln>
          <a:effectLst/>
        </p:spPr>
        <p:txBody>
          <a:bodyPr rtlCol="0" anchor="ctr"/>
          <a:lstStyle/>
          <a:p>
            <a:pPr algn="ctr"/>
            <a:endParaRPr lang="en-US"/>
          </a:p>
        </p:txBody>
      </p:sp>
      <p:sp>
        <p:nvSpPr>
          <p:cNvPr id="10" name="Freeform 9"/>
          <p:cNvSpPr/>
          <p:nvPr/>
        </p:nvSpPr>
        <p:spPr bwMode="auto">
          <a:xfrm>
            <a:off x="2679405" y="2161953"/>
            <a:ext cx="819463" cy="1793674"/>
          </a:xfrm>
          <a:custGeom>
            <a:avLst/>
            <a:gdLst>
              <a:gd name="connsiteX0" fmla="*/ 0 w 819463"/>
              <a:gd name="connsiteY0" fmla="*/ 1743740 h 1793674"/>
              <a:gd name="connsiteX1" fmla="*/ 818707 w 819463"/>
              <a:gd name="connsiteY1" fmla="*/ 1573619 h 1793674"/>
              <a:gd name="connsiteX2" fmla="*/ 116958 w 819463"/>
              <a:gd name="connsiteY2" fmla="*/ 0 h 1793674"/>
            </a:gdLst>
            <a:ahLst/>
            <a:cxnLst>
              <a:cxn ang="0">
                <a:pos x="connsiteX0" y="connsiteY0"/>
              </a:cxn>
              <a:cxn ang="0">
                <a:pos x="connsiteX1" y="connsiteY1"/>
              </a:cxn>
              <a:cxn ang="0">
                <a:pos x="connsiteX2" y="connsiteY2"/>
              </a:cxn>
            </a:cxnLst>
            <a:rect l="l" t="t" r="r" b="b"/>
            <a:pathLst>
              <a:path w="819463" h="1793674">
                <a:moveTo>
                  <a:pt x="0" y="1743740"/>
                </a:moveTo>
                <a:cubicBezTo>
                  <a:pt x="399607" y="1803991"/>
                  <a:pt x="799214" y="1864242"/>
                  <a:pt x="818707" y="1573619"/>
                </a:cubicBezTo>
                <a:cubicBezTo>
                  <a:pt x="838200" y="1282996"/>
                  <a:pt x="477579" y="641498"/>
                  <a:pt x="116958" y="0"/>
                </a:cubicBezTo>
              </a:path>
            </a:pathLst>
          </a:custGeom>
          <a:noFill/>
          <a:ln w="25400" cap="flat" cmpd="sng" algn="ctr">
            <a:solidFill>
              <a:srgbClr val="0070C0"/>
            </a:solidFill>
            <a:prstDash val="solid"/>
            <a:round/>
            <a:headEnd type="none" w="med" len="med"/>
            <a:tailEnd type="stealth" w="lg" len="lg"/>
          </a:ln>
          <a:effectLst/>
        </p:spPr>
        <p:txBody>
          <a:bodyPr rtlCol="0" anchor="ctr"/>
          <a:lstStyle/>
          <a:p>
            <a:pPr algn="ctr"/>
            <a:endParaRPr lang="en-US"/>
          </a:p>
        </p:txBody>
      </p:sp>
      <p:sp>
        <p:nvSpPr>
          <p:cNvPr id="18" name="Freeform 17"/>
          <p:cNvSpPr/>
          <p:nvPr/>
        </p:nvSpPr>
        <p:spPr bwMode="auto">
          <a:xfrm>
            <a:off x="2700670" y="2140688"/>
            <a:ext cx="1290410" cy="2062778"/>
          </a:xfrm>
          <a:custGeom>
            <a:avLst/>
            <a:gdLst>
              <a:gd name="connsiteX0" fmla="*/ 0 w 1290410"/>
              <a:gd name="connsiteY0" fmla="*/ 1765005 h 2062778"/>
              <a:gd name="connsiteX1" fmla="*/ 669851 w 1290410"/>
              <a:gd name="connsiteY1" fmla="*/ 2062717 h 2062778"/>
              <a:gd name="connsiteX2" fmla="*/ 1275907 w 1290410"/>
              <a:gd name="connsiteY2" fmla="*/ 1743740 h 2062778"/>
              <a:gd name="connsiteX3" fmla="*/ 1041990 w 1290410"/>
              <a:gd name="connsiteY3" fmla="*/ 0 h 2062778"/>
            </a:gdLst>
            <a:ahLst/>
            <a:cxnLst>
              <a:cxn ang="0">
                <a:pos x="connsiteX0" y="connsiteY0"/>
              </a:cxn>
              <a:cxn ang="0">
                <a:pos x="connsiteX1" y="connsiteY1"/>
              </a:cxn>
              <a:cxn ang="0">
                <a:pos x="connsiteX2" y="connsiteY2"/>
              </a:cxn>
              <a:cxn ang="0">
                <a:pos x="connsiteX3" y="connsiteY3"/>
              </a:cxn>
            </a:cxnLst>
            <a:rect l="l" t="t" r="r" b="b"/>
            <a:pathLst>
              <a:path w="1290410" h="2062778">
                <a:moveTo>
                  <a:pt x="0" y="1765005"/>
                </a:moveTo>
                <a:cubicBezTo>
                  <a:pt x="228600" y="1915633"/>
                  <a:pt x="457200" y="2066261"/>
                  <a:pt x="669851" y="2062717"/>
                </a:cubicBezTo>
                <a:cubicBezTo>
                  <a:pt x="882502" y="2059173"/>
                  <a:pt x="1213884" y="2087526"/>
                  <a:pt x="1275907" y="1743740"/>
                </a:cubicBezTo>
                <a:cubicBezTo>
                  <a:pt x="1337930" y="1399954"/>
                  <a:pt x="1189960" y="699977"/>
                  <a:pt x="1041990" y="0"/>
                </a:cubicBezTo>
              </a:path>
            </a:pathLst>
          </a:custGeom>
          <a:noFill/>
          <a:ln w="25400" cap="flat" cmpd="sng" algn="ctr">
            <a:solidFill>
              <a:srgbClr val="0070C0"/>
            </a:solidFill>
            <a:prstDash val="solid"/>
            <a:round/>
            <a:headEnd type="none" w="med" len="med"/>
            <a:tailEnd type="stealth" w="lg" len="lg"/>
          </a:ln>
          <a:effectLst/>
        </p:spPr>
        <p:txBody>
          <a:bodyPr rtlCol="0" anchor="ctr"/>
          <a:lstStyle/>
          <a:p>
            <a:pPr algn="ctr"/>
            <a:endParaRPr lang="en-US"/>
          </a:p>
        </p:txBody>
      </p:sp>
      <p:sp>
        <p:nvSpPr>
          <p:cNvPr id="19" name="Freeform 18"/>
          <p:cNvSpPr/>
          <p:nvPr/>
        </p:nvSpPr>
        <p:spPr bwMode="auto">
          <a:xfrm>
            <a:off x="2679405" y="2140688"/>
            <a:ext cx="2185061" cy="2930831"/>
          </a:xfrm>
          <a:custGeom>
            <a:avLst/>
            <a:gdLst>
              <a:gd name="connsiteX0" fmla="*/ 0 w 2185061"/>
              <a:gd name="connsiteY0" fmla="*/ 2860159 h 2930831"/>
              <a:gd name="connsiteX1" fmla="*/ 1382232 w 2185061"/>
              <a:gd name="connsiteY1" fmla="*/ 2817628 h 2930831"/>
              <a:gd name="connsiteX2" fmla="*/ 2179674 w 2185061"/>
              <a:gd name="connsiteY2" fmla="*/ 1796903 h 2930831"/>
              <a:gd name="connsiteX3" fmla="*/ 1669311 w 2185061"/>
              <a:gd name="connsiteY3" fmla="*/ 0 h 2930831"/>
            </a:gdLst>
            <a:ahLst/>
            <a:cxnLst>
              <a:cxn ang="0">
                <a:pos x="connsiteX0" y="connsiteY0"/>
              </a:cxn>
              <a:cxn ang="0">
                <a:pos x="connsiteX1" y="connsiteY1"/>
              </a:cxn>
              <a:cxn ang="0">
                <a:pos x="connsiteX2" y="connsiteY2"/>
              </a:cxn>
              <a:cxn ang="0">
                <a:pos x="connsiteX3" y="connsiteY3"/>
              </a:cxn>
            </a:cxnLst>
            <a:rect l="l" t="t" r="r" b="b"/>
            <a:pathLst>
              <a:path w="2185061" h="2930831">
                <a:moveTo>
                  <a:pt x="0" y="2860159"/>
                </a:moveTo>
                <a:cubicBezTo>
                  <a:pt x="509476" y="2927498"/>
                  <a:pt x="1018953" y="2994837"/>
                  <a:pt x="1382232" y="2817628"/>
                </a:cubicBezTo>
                <a:cubicBezTo>
                  <a:pt x="1745511" y="2640419"/>
                  <a:pt x="2131828" y="2266508"/>
                  <a:pt x="2179674" y="1796903"/>
                </a:cubicBezTo>
                <a:cubicBezTo>
                  <a:pt x="2227520" y="1327298"/>
                  <a:pt x="1948415" y="663649"/>
                  <a:pt x="1669311" y="0"/>
                </a:cubicBezTo>
              </a:path>
            </a:pathLst>
          </a:custGeom>
          <a:noFill/>
          <a:ln w="25400" cap="flat" cmpd="sng" algn="ctr">
            <a:solidFill>
              <a:srgbClr val="0070C0"/>
            </a:solidFill>
            <a:prstDash val="solid"/>
            <a:round/>
            <a:headEnd type="none" w="med" len="med"/>
            <a:tailEnd type="stealth" w="lg" len="lg"/>
          </a:ln>
          <a:effectLst/>
        </p:spPr>
        <p:txBody>
          <a:bodyPr rtlCol="0" anchor="ctr"/>
          <a:lstStyle/>
          <a:p>
            <a:pPr algn="ctr"/>
            <a:endParaRPr lang="en-US"/>
          </a:p>
        </p:txBody>
      </p:sp>
      <p:sp>
        <p:nvSpPr>
          <p:cNvPr id="20" name="Freeform 19"/>
          <p:cNvSpPr/>
          <p:nvPr/>
        </p:nvSpPr>
        <p:spPr bwMode="auto">
          <a:xfrm>
            <a:off x="2381693" y="910620"/>
            <a:ext cx="3859619" cy="981975"/>
          </a:xfrm>
          <a:custGeom>
            <a:avLst/>
            <a:gdLst>
              <a:gd name="connsiteX0" fmla="*/ 0 w 3859619"/>
              <a:gd name="connsiteY0" fmla="*/ 960710 h 981975"/>
              <a:gd name="connsiteX1" fmla="*/ 1052623 w 3859619"/>
              <a:gd name="connsiteY1" fmla="*/ 227064 h 981975"/>
              <a:gd name="connsiteX2" fmla="*/ 2838893 w 3859619"/>
              <a:gd name="connsiteY2" fmla="*/ 46310 h 981975"/>
              <a:gd name="connsiteX3" fmla="*/ 3859619 w 3859619"/>
              <a:gd name="connsiteY3" fmla="*/ 981975 h 981975"/>
            </a:gdLst>
            <a:ahLst/>
            <a:cxnLst>
              <a:cxn ang="0">
                <a:pos x="connsiteX0" y="connsiteY0"/>
              </a:cxn>
              <a:cxn ang="0">
                <a:pos x="connsiteX1" y="connsiteY1"/>
              </a:cxn>
              <a:cxn ang="0">
                <a:pos x="connsiteX2" y="connsiteY2"/>
              </a:cxn>
              <a:cxn ang="0">
                <a:pos x="connsiteX3" y="connsiteY3"/>
              </a:cxn>
            </a:cxnLst>
            <a:rect l="l" t="t" r="r" b="b"/>
            <a:pathLst>
              <a:path w="3859619" h="981975">
                <a:moveTo>
                  <a:pt x="0" y="960710"/>
                </a:moveTo>
                <a:cubicBezTo>
                  <a:pt x="289737" y="670087"/>
                  <a:pt x="579474" y="379464"/>
                  <a:pt x="1052623" y="227064"/>
                </a:cubicBezTo>
                <a:cubicBezTo>
                  <a:pt x="1525772" y="74664"/>
                  <a:pt x="2371060" y="-79508"/>
                  <a:pt x="2838893" y="46310"/>
                </a:cubicBezTo>
                <a:cubicBezTo>
                  <a:pt x="3306726" y="172128"/>
                  <a:pt x="3583172" y="577051"/>
                  <a:pt x="3859619" y="981975"/>
                </a:cubicBezTo>
              </a:path>
            </a:pathLst>
          </a:custGeom>
          <a:noFill/>
          <a:ln w="25400" cap="flat" cmpd="sng" algn="ctr">
            <a:solidFill>
              <a:srgbClr val="C00000"/>
            </a:solidFill>
            <a:prstDash val="solid"/>
            <a:round/>
            <a:headEnd type="none" w="med" len="med"/>
            <a:tailEnd type="stealth" w="lg" len="lg"/>
          </a:ln>
          <a:effectLst/>
        </p:spPr>
        <p:txBody>
          <a:bodyPr rtlCol="0" anchor="ctr"/>
          <a:lstStyle/>
          <a:p>
            <a:pPr algn="ctr"/>
            <a:endParaRPr lang="en-US"/>
          </a:p>
        </p:txBody>
      </p:sp>
      <p:sp>
        <p:nvSpPr>
          <p:cNvPr id="22" name="Freeform 21"/>
          <p:cNvSpPr/>
          <p:nvPr/>
        </p:nvSpPr>
        <p:spPr bwMode="auto">
          <a:xfrm>
            <a:off x="3338623" y="1274510"/>
            <a:ext cx="2860158" cy="894532"/>
          </a:xfrm>
          <a:custGeom>
            <a:avLst/>
            <a:gdLst>
              <a:gd name="connsiteX0" fmla="*/ 0 w 2860158"/>
              <a:gd name="connsiteY0" fmla="*/ 586188 h 894532"/>
              <a:gd name="connsiteX1" fmla="*/ 1031358 w 2860158"/>
              <a:gd name="connsiteY1" fmla="*/ 1397 h 894532"/>
              <a:gd name="connsiteX2" fmla="*/ 2381693 w 2860158"/>
              <a:gd name="connsiteY2" fmla="*/ 437332 h 894532"/>
              <a:gd name="connsiteX3" fmla="*/ 2860158 w 2860158"/>
              <a:gd name="connsiteY3" fmla="*/ 894532 h 894532"/>
            </a:gdLst>
            <a:ahLst/>
            <a:cxnLst>
              <a:cxn ang="0">
                <a:pos x="connsiteX0" y="connsiteY0"/>
              </a:cxn>
              <a:cxn ang="0">
                <a:pos x="connsiteX1" y="connsiteY1"/>
              </a:cxn>
              <a:cxn ang="0">
                <a:pos x="connsiteX2" y="connsiteY2"/>
              </a:cxn>
              <a:cxn ang="0">
                <a:pos x="connsiteX3" y="connsiteY3"/>
              </a:cxn>
            </a:cxnLst>
            <a:rect l="l" t="t" r="r" b="b"/>
            <a:pathLst>
              <a:path w="2860158" h="894532">
                <a:moveTo>
                  <a:pt x="0" y="586188"/>
                </a:moveTo>
                <a:cubicBezTo>
                  <a:pt x="317204" y="306197"/>
                  <a:pt x="634409" y="26206"/>
                  <a:pt x="1031358" y="1397"/>
                </a:cubicBezTo>
                <a:cubicBezTo>
                  <a:pt x="1428307" y="-23412"/>
                  <a:pt x="2076893" y="288476"/>
                  <a:pt x="2381693" y="437332"/>
                </a:cubicBezTo>
                <a:cubicBezTo>
                  <a:pt x="2686493" y="586188"/>
                  <a:pt x="2773325" y="740360"/>
                  <a:pt x="2860158" y="894532"/>
                </a:cubicBezTo>
              </a:path>
            </a:pathLst>
          </a:custGeom>
          <a:noFill/>
          <a:ln w="25400" cap="flat" cmpd="sng" algn="ctr">
            <a:solidFill>
              <a:srgbClr val="C00000"/>
            </a:solidFill>
            <a:prstDash val="solid"/>
            <a:round/>
            <a:headEnd type="none" w="med" len="med"/>
            <a:tailEnd type="stealth" w="lg" len="lg"/>
          </a:ln>
          <a:effectLst/>
        </p:spPr>
        <p:txBody>
          <a:bodyPr rtlCol="0" anchor="ctr"/>
          <a:lstStyle/>
          <a:p>
            <a:pPr algn="ctr"/>
            <a:endParaRPr lang="en-US"/>
          </a:p>
        </p:txBody>
      </p:sp>
      <p:sp>
        <p:nvSpPr>
          <p:cNvPr id="23" name="Freeform 22"/>
          <p:cNvSpPr/>
          <p:nvPr/>
        </p:nvSpPr>
        <p:spPr bwMode="auto">
          <a:xfrm>
            <a:off x="4327451" y="1653295"/>
            <a:ext cx="1903228" cy="866621"/>
          </a:xfrm>
          <a:custGeom>
            <a:avLst/>
            <a:gdLst>
              <a:gd name="connsiteX0" fmla="*/ 0 w 1903228"/>
              <a:gd name="connsiteY0" fmla="*/ 228668 h 866621"/>
              <a:gd name="connsiteX1" fmla="*/ 531628 w 1903228"/>
              <a:gd name="connsiteY1" fmla="*/ 16017 h 866621"/>
              <a:gd name="connsiteX2" fmla="*/ 1329070 w 1903228"/>
              <a:gd name="connsiteY2" fmla="*/ 611440 h 866621"/>
              <a:gd name="connsiteX3" fmla="*/ 1903228 w 1903228"/>
              <a:gd name="connsiteY3" fmla="*/ 866621 h 866621"/>
            </a:gdLst>
            <a:ahLst/>
            <a:cxnLst>
              <a:cxn ang="0">
                <a:pos x="connsiteX0" y="connsiteY0"/>
              </a:cxn>
              <a:cxn ang="0">
                <a:pos x="connsiteX1" y="connsiteY1"/>
              </a:cxn>
              <a:cxn ang="0">
                <a:pos x="connsiteX2" y="connsiteY2"/>
              </a:cxn>
              <a:cxn ang="0">
                <a:pos x="connsiteX3" y="connsiteY3"/>
              </a:cxn>
            </a:cxnLst>
            <a:rect l="l" t="t" r="r" b="b"/>
            <a:pathLst>
              <a:path w="1903228" h="866621">
                <a:moveTo>
                  <a:pt x="0" y="228668"/>
                </a:moveTo>
                <a:cubicBezTo>
                  <a:pt x="155058" y="90445"/>
                  <a:pt x="310116" y="-47778"/>
                  <a:pt x="531628" y="16017"/>
                </a:cubicBezTo>
                <a:cubicBezTo>
                  <a:pt x="753140" y="79812"/>
                  <a:pt x="1100470" y="469673"/>
                  <a:pt x="1329070" y="611440"/>
                </a:cubicBezTo>
                <a:cubicBezTo>
                  <a:pt x="1557670" y="753207"/>
                  <a:pt x="1730449" y="809914"/>
                  <a:pt x="1903228" y="866621"/>
                </a:cubicBezTo>
              </a:path>
            </a:pathLst>
          </a:custGeom>
          <a:noFill/>
          <a:ln w="25400" cap="flat" cmpd="sng" algn="ctr">
            <a:solidFill>
              <a:srgbClr val="C00000"/>
            </a:solidFill>
            <a:prstDash val="solid"/>
            <a:round/>
            <a:headEnd type="none" w="med" len="med"/>
            <a:tailEnd type="stealth" w="lg" len="lg"/>
          </a:ln>
          <a:effectLst/>
        </p:spPr>
        <p:txBody>
          <a:bodyPr rtlCol="0" anchor="ctr"/>
          <a:lstStyle/>
          <a:p>
            <a:pPr algn="ctr"/>
            <a:endParaRPr lang="en-US"/>
          </a:p>
        </p:txBody>
      </p:sp>
    </p:spTree>
    <p:extLst>
      <p:ext uri="{BB962C8B-B14F-4D97-AF65-F5344CB8AC3E}">
        <p14:creationId xmlns:p14="http://schemas.microsoft.com/office/powerpoint/2010/main" val="146495958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dirty="0" smtClean="0"/>
              <a:t>Revisiting Music Data with </a:t>
            </a:r>
            <a:r>
              <a:rPr lang="en-US" altLang="en-US" dirty="0" err="1" smtClean="0"/>
              <a:t>scansets</a:t>
            </a:r>
            <a:endParaRPr lang="en-US" altLang="en-US" dirty="0" smtClean="0">
              <a:latin typeface="Arial" charset="0"/>
              <a:cs typeface="Arial" charset="0"/>
            </a:endParaRPr>
          </a:p>
        </p:txBody>
      </p:sp>
      <p:sp>
        <p:nvSpPr>
          <p:cNvPr id="24" name="Text Box 3"/>
          <p:cNvSpPr txBox="1">
            <a:spLocks noChangeArrowheads="1"/>
          </p:cNvSpPr>
          <p:nvPr/>
        </p:nvSpPr>
        <p:spPr bwMode="auto">
          <a:xfrm>
            <a:off x="457200" y="756821"/>
            <a:ext cx="8458200" cy="5262979"/>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#define MAX_ARTISTLENGTH  100</a:t>
            </a:r>
          </a:p>
          <a:p>
            <a:pPr>
              <a:spcBef>
                <a:spcPts val="0"/>
              </a:spcBef>
            </a:pPr>
            <a:r>
              <a:rPr lang="en-US" sz="1600" dirty="0">
                <a:latin typeface="Courier New" panose="02070309020205020404" pitchFamily="49" charset="0"/>
                <a:cs typeface="Courier New" panose="02070309020205020404" pitchFamily="49" charset="0"/>
              </a:rPr>
              <a:t>#define MAX_TITLELENGTH   100</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main(</a:t>
            </a:r>
            <a:r>
              <a:rPr lang="en-US" sz="1600" dirty="0" err="1">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argc</a:t>
            </a:r>
            <a:r>
              <a:rPr lang="en-US" sz="1600" dirty="0">
                <a:latin typeface="Courier New" panose="02070309020205020404" pitchFamily="49" charset="0"/>
                <a:cs typeface="Courier New" panose="02070309020205020404" pitchFamily="49" charset="0"/>
              </a:rPr>
              <a:t>, 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   char </a:t>
            </a:r>
            <a:r>
              <a:rPr lang="en-US" sz="1600" dirty="0">
                <a:latin typeface="Courier New" panose="02070309020205020404" pitchFamily="49" charset="0"/>
                <a:cs typeface="Courier New" panose="02070309020205020404" pitchFamily="49" charset="0"/>
              </a:rPr>
              <a:t>artist[MAX_ARTISTLENGTH + 1];</a:t>
            </a:r>
          </a:p>
          <a:p>
            <a:pPr>
              <a:spcBef>
                <a:spcPts val="0"/>
              </a:spcBef>
            </a:pPr>
            <a:r>
              <a:rPr lang="en-US" sz="1600" dirty="0" smtClean="0">
                <a:latin typeface="Courier New" panose="02070309020205020404" pitchFamily="49" charset="0"/>
                <a:cs typeface="Courier New" panose="02070309020205020404" pitchFamily="49" charset="0"/>
              </a:rPr>
              <a:t>   char </a:t>
            </a:r>
            <a:r>
              <a:rPr lang="en-US" sz="1600" dirty="0">
                <a:latin typeface="Courier New" panose="02070309020205020404" pitchFamily="49" charset="0"/>
                <a:cs typeface="Courier New" panose="02070309020205020404" pitchFamily="49" charset="0"/>
              </a:rPr>
              <a:t>title[MAX_TITLELENGTH + 1];</a:t>
            </a:r>
          </a:p>
          <a:p>
            <a:pPr>
              <a:spcBef>
                <a:spcPts val="0"/>
              </a:spcBef>
            </a:pP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int</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minutes, seconds;</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   FILE</a:t>
            </a:r>
            <a:r>
              <a:rPr lang="en-US" sz="1600" dirty="0">
                <a:latin typeface="Courier New" panose="02070309020205020404" pitchFamily="49" charset="0"/>
                <a:cs typeface="Courier New" panose="02070309020205020404" pitchFamily="49" charset="0"/>
              </a:rPr>
              <a:t>* in = </a:t>
            </a:r>
            <a:r>
              <a:rPr lang="en-US" sz="1600" dirty="0" err="1">
                <a:latin typeface="Courier New" panose="02070309020205020404" pitchFamily="49" charset="0"/>
                <a:cs typeface="Courier New" panose="02070309020205020404" pitchFamily="49" charset="0"/>
              </a:rPr>
              <a:t>fopen</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[1], "r");</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   while </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fscanf</a:t>
            </a:r>
            <a:r>
              <a:rPr lang="en-US" sz="1600" dirty="0">
                <a:latin typeface="Courier New" panose="02070309020205020404" pitchFamily="49" charset="0"/>
                <a:cs typeface="Courier New" panose="02070309020205020404" pitchFamily="49" charset="0"/>
              </a:rPr>
              <a:t>(in, "%[^\t]%*c%[^\t]%d:%d\n", </a:t>
            </a: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artist</a:t>
            </a:r>
            <a:r>
              <a:rPr lang="en-US" sz="1600" dirty="0">
                <a:latin typeface="Courier New" panose="02070309020205020404" pitchFamily="49" charset="0"/>
                <a:cs typeface="Courier New" panose="02070309020205020404" pitchFamily="49" charset="0"/>
              </a:rPr>
              <a:t>, title, &amp;minutes, &amp;seconds) == 4 ) {</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("Artist: %s\n", artist);</a:t>
            </a:r>
          </a:p>
          <a:p>
            <a:pPr>
              <a:spcBef>
                <a:spcPts val="0"/>
              </a:spcBef>
            </a:pP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("Title:  %s\n", title);</a:t>
            </a:r>
          </a:p>
          <a:p>
            <a:pPr>
              <a:spcBef>
                <a:spcPts val="0"/>
              </a:spcBef>
            </a:pP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("Length: %</a:t>
            </a:r>
            <a:r>
              <a:rPr lang="en-US" sz="1600" dirty="0" err="1">
                <a:latin typeface="Courier New" panose="02070309020205020404" pitchFamily="49" charset="0"/>
                <a:cs typeface="Courier New" panose="02070309020205020404" pitchFamily="49" charset="0"/>
              </a:rPr>
              <a:t>dm</a:t>
            </a:r>
            <a:r>
              <a:rPr lang="en-US" sz="1600" dirty="0">
                <a:latin typeface="Courier New" panose="02070309020205020404" pitchFamily="49" charset="0"/>
                <a:cs typeface="Courier New" panose="02070309020205020404" pitchFamily="49" charset="0"/>
              </a:rPr>
              <a:t> %ds\n", minutes, seconds);</a:t>
            </a:r>
          </a:p>
          <a:p>
            <a:pPr>
              <a:spcBef>
                <a:spcPts val="0"/>
              </a:spcBef>
            </a:pP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("\n</a:t>
            </a:r>
            <a:r>
              <a:rPr lang="en-US" sz="1600" dirty="0" smtClean="0">
                <a:latin typeface="Courier New" panose="02070309020205020404" pitchFamily="49" charset="0"/>
                <a:cs typeface="Courier New" panose="02070309020205020404" pitchFamily="49" charset="0"/>
              </a:rPr>
              <a:t>");</a:t>
            </a: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fclose</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95936395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dirty="0"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Revisiting Music Data with </a:t>
            </a:r>
            <a:r>
              <a:rPr lang="en-US" altLang="en-US" sz="2400" dirty="0" err="1" smtClean="0">
                <a:solidFill>
                  <a:schemeClr val="tx2"/>
                </a:solidFill>
                <a:latin typeface="Helvetica" pitchFamily="34" charset="0"/>
              </a:rPr>
              <a:t>scansets</a:t>
            </a:r>
            <a:endParaRPr lang="en-US" altLang="en-US" sz="2400" dirty="0">
              <a:solidFill>
                <a:schemeClr val="tx2"/>
              </a:solidFill>
              <a:latin typeface="Helvetica" pitchFamily="34" charset="0"/>
            </a:endParaRPr>
          </a:p>
        </p:txBody>
      </p:sp>
      <p:sp>
        <p:nvSpPr>
          <p:cNvPr id="14" name="Text Box 3"/>
          <p:cNvSpPr txBox="1">
            <a:spLocks noChangeArrowheads="1"/>
          </p:cNvSpPr>
          <p:nvPr/>
        </p:nvSpPr>
        <p:spPr bwMode="auto">
          <a:xfrm>
            <a:off x="457200" y="2334161"/>
            <a:ext cx="8458200" cy="2308324"/>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   while </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fscanf</a:t>
            </a:r>
            <a:r>
              <a:rPr lang="en-US" sz="1600" dirty="0">
                <a:latin typeface="Courier New" panose="02070309020205020404" pitchFamily="49" charset="0"/>
                <a:cs typeface="Courier New" panose="02070309020205020404" pitchFamily="49" charset="0"/>
              </a:rPr>
              <a:t>(in, "%[^\t]%*c%[^\t]%d:%d\n</a:t>
            </a:r>
            <a:r>
              <a:rPr lang="en-US" sz="1600" dirty="0" smtClean="0">
                <a:latin typeface="Courier New" panose="02070309020205020404" pitchFamily="49" charset="0"/>
                <a:cs typeface="Courier New" panose="02070309020205020404" pitchFamily="49" charset="0"/>
              </a:rPr>
              <a:t>",</a:t>
            </a:r>
          </a:p>
          <a:p>
            <a:pPr>
              <a:spcBef>
                <a:spcPts val="0"/>
              </a:spcBef>
            </a:pPr>
            <a:r>
              <a:rPr lang="en-US" sz="1600" dirty="0" smtClean="0">
                <a:latin typeface="Courier New" panose="02070309020205020404" pitchFamily="49" charset="0"/>
                <a:cs typeface="Courier New" panose="02070309020205020404" pitchFamily="49" charset="0"/>
              </a:rPr>
              <a:t> </a:t>
            </a: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artist</a:t>
            </a:r>
            <a:r>
              <a:rPr lang="en-US" sz="1600" dirty="0">
                <a:latin typeface="Courier New" panose="02070309020205020404" pitchFamily="49" charset="0"/>
                <a:cs typeface="Courier New" panose="02070309020205020404" pitchFamily="49" charset="0"/>
              </a:rPr>
              <a:t>, </a:t>
            </a: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title</a:t>
            </a:r>
            <a:r>
              <a:rPr lang="en-US" sz="1600" dirty="0">
                <a:latin typeface="Courier New" panose="02070309020205020404" pitchFamily="49" charset="0"/>
                <a:cs typeface="Courier New" panose="02070309020205020404" pitchFamily="49" charset="0"/>
              </a:rPr>
              <a:t>, </a:t>
            </a: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&amp;</a:t>
            </a:r>
            <a:r>
              <a:rPr lang="en-US" sz="1600" dirty="0">
                <a:latin typeface="Courier New" panose="02070309020205020404" pitchFamily="49" charset="0"/>
                <a:cs typeface="Courier New" panose="02070309020205020404" pitchFamily="49" charset="0"/>
              </a:rPr>
              <a:t>minutes, </a:t>
            </a: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&amp;</a:t>
            </a:r>
            <a:r>
              <a:rPr lang="en-US" sz="1600" dirty="0">
                <a:latin typeface="Courier New" panose="02070309020205020404" pitchFamily="49" charset="0"/>
                <a:cs typeface="Courier New" panose="02070309020205020404" pitchFamily="49" charset="0"/>
              </a:rPr>
              <a:t>seconds) == 4 ) {</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      . . .</a:t>
            </a:r>
          </a:p>
          <a:p>
            <a:pPr>
              <a:spcBef>
                <a:spcPts val="0"/>
              </a:spcBef>
            </a:pP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p>
        </p:txBody>
      </p:sp>
      <p:sp>
        <p:nvSpPr>
          <p:cNvPr id="7" name="Text Box 3"/>
          <p:cNvSpPr txBox="1">
            <a:spLocks noChangeArrowheads="1"/>
          </p:cNvSpPr>
          <p:nvPr/>
        </p:nvSpPr>
        <p:spPr bwMode="auto">
          <a:xfrm>
            <a:off x="2947935" y="663012"/>
            <a:ext cx="5967465" cy="1077218"/>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Buddy Guy   Skin Deep   </a:t>
            </a:r>
            <a:r>
              <a:rPr lang="en-US" sz="1600" dirty="0" smtClean="0">
                <a:latin typeface="Courier New" panose="02070309020205020404" pitchFamily="49" charset="0"/>
                <a:cs typeface="Courier New" panose="02070309020205020404" pitchFamily="49" charset="0"/>
              </a:rPr>
              <a:t>4:30</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Eric Clapton   I'm Tore Down  </a:t>
            </a:r>
            <a:r>
              <a:rPr lang="en-US" sz="1600" dirty="0" smtClean="0">
                <a:latin typeface="Courier New" panose="02070309020205020404" pitchFamily="49" charset="0"/>
                <a:cs typeface="Courier New" panose="02070309020205020404" pitchFamily="49" charset="0"/>
              </a:rPr>
              <a:t>3:03</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B. B. King  A World Full of Strangers  </a:t>
            </a:r>
            <a:r>
              <a:rPr lang="en-US" sz="1600" dirty="0" smtClean="0">
                <a:latin typeface="Courier New" panose="02070309020205020404" pitchFamily="49" charset="0"/>
                <a:cs typeface="Courier New" panose="02070309020205020404" pitchFamily="49" charset="0"/>
              </a:rPr>
              <a:t>4:22</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Eagles   Long Road out of Eden   </a:t>
            </a:r>
            <a:r>
              <a:rPr lang="en-US" sz="1600" dirty="0" smtClean="0">
                <a:latin typeface="Courier New" panose="02070309020205020404" pitchFamily="49" charset="0"/>
                <a:cs typeface="Courier New" panose="02070309020205020404" pitchFamily="49" charset="0"/>
              </a:rPr>
              <a:t>10:17</a:t>
            </a:r>
            <a:endParaRPr lang="en-US" sz="1600" dirty="0">
              <a:latin typeface="Courier New" panose="02070309020205020404" pitchFamily="49" charset="0"/>
              <a:cs typeface="Courier New" panose="02070309020205020404" pitchFamily="49" charset="0"/>
            </a:endParaRPr>
          </a:p>
        </p:txBody>
      </p:sp>
      <p:sp>
        <p:nvSpPr>
          <p:cNvPr id="2" name="Freeform 1"/>
          <p:cNvSpPr/>
          <p:nvPr/>
        </p:nvSpPr>
        <p:spPr bwMode="auto">
          <a:xfrm>
            <a:off x="3341782" y="2672862"/>
            <a:ext cx="2245102" cy="455984"/>
          </a:xfrm>
          <a:custGeom>
            <a:avLst/>
            <a:gdLst>
              <a:gd name="connsiteX0" fmla="*/ 74658 w 2245102"/>
              <a:gd name="connsiteY0" fmla="*/ 0 h 455984"/>
              <a:gd name="connsiteX1" fmla="*/ 265576 w 2245102"/>
              <a:gd name="connsiteY1" fmla="*/ 442127 h 455984"/>
              <a:gd name="connsiteX2" fmla="*/ 2245102 w 2245102"/>
              <a:gd name="connsiteY2" fmla="*/ 301450 h 455984"/>
            </a:gdLst>
            <a:ahLst/>
            <a:cxnLst>
              <a:cxn ang="0">
                <a:pos x="connsiteX0" y="connsiteY0"/>
              </a:cxn>
              <a:cxn ang="0">
                <a:pos x="connsiteX1" y="connsiteY1"/>
              </a:cxn>
              <a:cxn ang="0">
                <a:pos x="connsiteX2" y="connsiteY2"/>
              </a:cxn>
            </a:cxnLst>
            <a:rect l="l" t="t" r="r" b="b"/>
            <a:pathLst>
              <a:path w="2245102" h="455984">
                <a:moveTo>
                  <a:pt x="74658" y="0"/>
                </a:moveTo>
                <a:cubicBezTo>
                  <a:pt x="-10754" y="195942"/>
                  <a:pt x="-96165" y="391885"/>
                  <a:pt x="265576" y="442127"/>
                </a:cubicBezTo>
                <a:cubicBezTo>
                  <a:pt x="627317" y="492369"/>
                  <a:pt x="1436209" y="396909"/>
                  <a:pt x="2245102" y="301450"/>
                </a:cubicBezTo>
              </a:path>
            </a:pathLst>
          </a:custGeom>
          <a:noFill/>
          <a:ln w="25400" cap="flat" cmpd="sng" algn="ctr">
            <a:solidFill>
              <a:srgbClr val="0033CC"/>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3" name="Freeform 2"/>
          <p:cNvSpPr/>
          <p:nvPr/>
        </p:nvSpPr>
        <p:spPr bwMode="auto">
          <a:xfrm>
            <a:off x="4369541" y="2632668"/>
            <a:ext cx="1227391" cy="810187"/>
          </a:xfrm>
          <a:custGeom>
            <a:avLst/>
            <a:gdLst>
              <a:gd name="connsiteX0" fmla="*/ 182362 w 1227391"/>
              <a:gd name="connsiteY0" fmla="*/ 0 h 810187"/>
              <a:gd name="connsiteX1" fmla="*/ 81879 w 1227391"/>
              <a:gd name="connsiteY1" fmla="*/ 773723 h 810187"/>
              <a:gd name="connsiteX2" fmla="*/ 1227391 w 1227391"/>
              <a:gd name="connsiteY2" fmla="*/ 612950 h 810187"/>
            </a:gdLst>
            <a:ahLst/>
            <a:cxnLst>
              <a:cxn ang="0">
                <a:pos x="connsiteX0" y="connsiteY0"/>
              </a:cxn>
              <a:cxn ang="0">
                <a:pos x="connsiteX1" y="connsiteY1"/>
              </a:cxn>
              <a:cxn ang="0">
                <a:pos x="connsiteX2" y="connsiteY2"/>
              </a:cxn>
            </a:cxnLst>
            <a:rect l="l" t="t" r="r" b="b"/>
            <a:pathLst>
              <a:path w="1227391" h="810187">
                <a:moveTo>
                  <a:pt x="182362" y="0"/>
                </a:moveTo>
                <a:cubicBezTo>
                  <a:pt x="45035" y="335782"/>
                  <a:pt x="-92292" y="671565"/>
                  <a:pt x="81879" y="773723"/>
                </a:cubicBezTo>
                <a:cubicBezTo>
                  <a:pt x="256050" y="875881"/>
                  <a:pt x="741720" y="744415"/>
                  <a:pt x="1227391" y="612950"/>
                </a:cubicBezTo>
              </a:path>
            </a:pathLst>
          </a:custGeom>
          <a:noFill/>
          <a:ln w="25400" cap="flat" cmpd="sng" algn="ctr">
            <a:solidFill>
              <a:srgbClr val="0033CC"/>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 name="Freeform 3"/>
          <p:cNvSpPr/>
          <p:nvPr/>
        </p:nvSpPr>
        <p:spPr bwMode="auto">
          <a:xfrm>
            <a:off x="3854672" y="2602523"/>
            <a:ext cx="2536080" cy="2451798"/>
          </a:xfrm>
          <a:custGeom>
            <a:avLst/>
            <a:gdLst>
              <a:gd name="connsiteX0" fmla="*/ 295297 w 2536080"/>
              <a:gd name="connsiteY0" fmla="*/ 0 h 2451798"/>
              <a:gd name="connsiteX1" fmla="*/ 194814 w 2536080"/>
              <a:gd name="connsiteY1" fmla="*/ 2140299 h 2451798"/>
              <a:gd name="connsiteX2" fmla="*/ 2536080 w 2536080"/>
              <a:gd name="connsiteY2" fmla="*/ 2451798 h 2451798"/>
            </a:gdLst>
            <a:ahLst/>
            <a:cxnLst>
              <a:cxn ang="0">
                <a:pos x="connsiteX0" y="connsiteY0"/>
              </a:cxn>
              <a:cxn ang="0">
                <a:pos x="connsiteX1" y="connsiteY1"/>
              </a:cxn>
              <a:cxn ang="0">
                <a:pos x="connsiteX2" y="connsiteY2"/>
              </a:cxn>
            </a:cxnLst>
            <a:rect l="l" t="t" r="r" b="b"/>
            <a:pathLst>
              <a:path w="2536080" h="2451798">
                <a:moveTo>
                  <a:pt x="295297" y="0"/>
                </a:moveTo>
                <a:cubicBezTo>
                  <a:pt x="58323" y="865833"/>
                  <a:pt x="-178650" y="1731666"/>
                  <a:pt x="194814" y="2140299"/>
                </a:cubicBezTo>
                <a:cubicBezTo>
                  <a:pt x="568278" y="2548932"/>
                  <a:pt x="2102326" y="2418304"/>
                  <a:pt x="2536080" y="2451798"/>
                </a:cubicBezTo>
              </a:path>
            </a:pathLst>
          </a:custGeom>
          <a:noFill/>
          <a:ln w="25400" cap="flat" cmpd="sng" algn="ctr">
            <a:solidFill>
              <a:srgbClr val="0033CC"/>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1" name="Text Box 3"/>
          <p:cNvSpPr txBox="1">
            <a:spLocks noChangeArrowheads="1"/>
          </p:cNvSpPr>
          <p:nvPr/>
        </p:nvSpPr>
        <p:spPr bwMode="auto">
          <a:xfrm>
            <a:off x="6477000" y="4820917"/>
            <a:ext cx="1776465" cy="584775"/>
          </a:xfrm>
          <a:prstGeom prst="rect">
            <a:avLst/>
          </a:prstGeom>
          <a:solidFill>
            <a:schemeClr val="bg1">
              <a:lumMod val="95000"/>
            </a:schemeClr>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Arial" panose="020B0604020202020204" pitchFamily="34" charset="0"/>
                <a:cs typeface="Arial" panose="020B0604020202020204" pitchFamily="34" charset="0"/>
              </a:rPr>
              <a:t>eat tab after artist name, discard</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994960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smtClean="0">
                <a:solidFill>
                  <a:schemeClr val="tx2"/>
                </a:solidFill>
                <a:latin typeface="Helvetica" pitchFamily="34" charset="0"/>
              </a:rPr>
              <a:t>Output and C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We can also sprint() and </a:t>
            </a:r>
            <a:r>
              <a:rPr lang="en-US" sz="1800" dirty="0" err="1" smtClean="0"/>
              <a:t>snprintf</a:t>
            </a:r>
            <a:r>
              <a:rPr lang="en-US" sz="1800" dirty="0" smtClean="0"/>
              <a:t>()…</a:t>
            </a:r>
            <a:endParaRPr lang="en-US" sz="1800" dirty="0"/>
          </a:p>
        </p:txBody>
      </p:sp>
      <p:sp>
        <p:nvSpPr>
          <p:cNvPr id="6" name="Text Box 3"/>
          <p:cNvSpPr txBox="1">
            <a:spLocks noChangeArrowheads="1"/>
          </p:cNvSpPr>
          <p:nvPr/>
        </p:nvSpPr>
        <p:spPr bwMode="auto">
          <a:xfrm>
            <a:off x="1295400" y="2445603"/>
            <a:ext cx="6781800" cy="830997"/>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 = "some very long string ... ending here";</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smtClean="0">
                <a:latin typeface="Courier New" panose="02070309020205020404" pitchFamily="49" charset="0"/>
                <a:cs typeface="Courier New" panose="02070309020205020404" pitchFamily="49" charset="0"/>
              </a:rPr>
              <a:t>fprintf</a:t>
            </a:r>
            <a:r>
              <a:rPr lang="en-US" sz="1600" dirty="0" smtClean="0">
                <a:latin typeface="Courier New" panose="02070309020205020404" pitchFamily="49" charset="0"/>
                <a:cs typeface="Courier New" panose="02070309020205020404" pitchFamily="49" charset="0"/>
              </a:rPr>
              <a:t>(out,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 %s\n",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sp>
        <p:nvSpPr>
          <p:cNvPr id="7" name="Text Box 3"/>
          <p:cNvSpPr txBox="1">
            <a:spLocks noChangeArrowheads="1"/>
          </p:cNvSpPr>
          <p:nvPr/>
        </p:nvSpPr>
        <p:spPr bwMode="auto">
          <a:xfrm>
            <a:off x="381000" y="3752671"/>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With a properly-terminated string, this operation cannot fail unless the output device is full, which seems unlikely.</a:t>
            </a:r>
            <a:endParaRPr lang="en-US" sz="1800" dirty="0"/>
          </a:p>
        </p:txBody>
      </p:sp>
    </p:spTree>
    <p:extLst>
      <p:ext uri="{BB962C8B-B14F-4D97-AF65-F5344CB8AC3E}">
        <p14:creationId xmlns:p14="http://schemas.microsoft.com/office/powerpoint/2010/main" val="247998222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You may use the %s switch in </a:t>
            </a:r>
            <a:r>
              <a:rPr lang="en-US" sz="1800" dirty="0" err="1" smtClean="0"/>
              <a:t>fscanf</a:t>
            </a:r>
            <a:r>
              <a:rPr lang="en-US" sz="1800" dirty="0" smtClean="0"/>
              <a:t>() to read character data into a char array:</a:t>
            </a:r>
            <a:endParaRPr lang="en-US" sz="1800" dirty="0"/>
          </a:p>
        </p:txBody>
      </p:sp>
      <p:sp>
        <p:nvSpPr>
          <p:cNvPr id="5" name="Text Box 3"/>
          <p:cNvSpPr txBox="1">
            <a:spLocks noChangeArrowheads="1"/>
          </p:cNvSpPr>
          <p:nvPr/>
        </p:nvSpPr>
        <p:spPr bwMode="auto">
          <a:xfrm>
            <a:off x="990600" y="1295400"/>
            <a:ext cx="3581400" cy="1323439"/>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#define </a:t>
            </a:r>
            <a:r>
              <a:rPr lang="en-US" sz="1600" dirty="0" smtClean="0">
                <a:latin typeface="Courier New" panose="02070309020205020404" pitchFamily="49" charset="0"/>
                <a:cs typeface="Courier New" panose="02070309020205020404" pitchFamily="49" charset="0"/>
              </a:rPr>
              <a:t>MAX_LENGTH </a:t>
            </a:r>
            <a:r>
              <a:rPr lang="en-US" sz="1600" dirty="0">
                <a:latin typeface="Courier New" panose="02070309020205020404" pitchFamily="49" charset="0"/>
                <a:cs typeface="Courier New" panose="02070309020205020404" pitchFamily="49" charset="0"/>
              </a:rPr>
              <a:t>25</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[MAX_NLENGTH </a:t>
            </a:r>
            <a:r>
              <a:rPr lang="en-US" sz="1600" dirty="0">
                <a:latin typeface="Courier New" panose="02070309020205020404" pitchFamily="49" charset="0"/>
                <a:cs typeface="Courier New" panose="02070309020205020404" pitchFamily="49" charset="0"/>
              </a:rPr>
              <a:t>+ 1];</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"%s", </a:t>
            </a:r>
            <a:r>
              <a:rPr lang="en-US" sz="1600" dirty="0" err="1" smtClean="0">
                <a:latin typeface="Courier New" panose="02070309020205020404" pitchFamily="49" charset="0"/>
                <a:cs typeface="Courier New" panose="02070309020205020404" pitchFamily="49" charset="0"/>
              </a:rPr>
              <a:t>str</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sp>
        <p:nvSpPr>
          <p:cNvPr id="9" name="Text Box 3"/>
          <p:cNvSpPr txBox="1">
            <a:spLocks noChangeArrowheads="1"/>
          </p:cNvSpPr>
          <p:nvPr/>
        </p:nvSpPr>
        <p:spPr bwMode="auto">
          <a:xfrm>
            <a:off x="381000" y="2831068"/>
            <a:ext cx="86106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err="1" smtClean="0">
                <a:latin typeface="Courier New" panose="02070309020205020404" pitchFamily="49" charset="0"/>
                <a:cs typeface="Courier New" panose="02070309020205020404" pitchFamily="49" charset="0"/>
              </a:rPr>
              <a:t>fscanf</a:t>
            </a:r>
            <a:r>
              <a:rPr lang="en-US" sz="1800" dirty="0" smtClean="0">
                <a:latin typeface="Courier New" panose="02070309020205020404" pitchFamily="49" charset="0"/>
                <a:cs typeface="Courier New" panose="02070309020205020404" pitchFamily="49" charset="0"/>
              </a:rPr>
              <a:t>() </a:t>
            </a:r>
            <a:r>
              <a:rPr lang="en-US" sz="1800" dirty="0" smtClean="0"/>
              <a:t>will:</a:t>
            </a:r>
          </a:p>
          <a:p>
            <a:pPr marL="512763" indent="-285750">
              <a:spcBef>
                <a:spcPct val="50000"/>
              </a:spcBef>
              <a:buFont typeface="Arial" panose="020B0604020202020204" pitchFamily="34" charset="0"/>
              <a:buChar char="•"/>
              <a:tabLst>
                <a:tab pos="2286000" algn="l"/>
              </a:tabLst>
            </a:pPr>
            <a:r>
              <a:rPr lang="en-US" sz="1800" dirty="0" smtClean="0"/>
              <a:t>skip leading whitespace,</a:t>
            </a:r>
          </a:p>
          <a:p>
            <a:pPr marL="512763" indent="-285750">
              <a:spcBef>
                <a:spcPct val="50000"/>
              </a:spcBef>
              <a:buFont typeface="Arial" panose="020B0604020202020204" pitchFamily="34" charset="0"/>
              <a:buChar char="•"/>
              <a:tabLst>
                <a:tab pos="2286000" algn="l"/>
              </a:tabLst>
            </a:pPr>
            <a:r>
              <a:rPr lang="en-US" sz="1800" dirty="0" smtClean="0"/>
              <a:t>read and store characters into </a:t>
            </a:r>
            <a:r>
              <a:rPr lang="en-US" sz="1800" dirty="0" err="1" smtClean="0">
                <a:latin typeface="Courier New" panose="02070309020205020404" pitchFamily="49" charset="0"/>
                <a:cs typeface="Courier New" panose="02070309020205020404" pitchFamily="49" charset="0"/>
              </a:rPr>
              <a:t>str</a:t>
            </a:r>
            <a:r>
              <a:rPr lang="en-US" sz="1800" dirty="0" smtClean="0">
                <a:latin typeface="Courier New" panose="02070309020205020404" pitchFamily="49" charset="0"/>
                <a:cs typeface="Courier New" panose="02070309020205020404" pitchFamily="49" charset="0"/>
              </a:rPr>
              <a:t>[]</a:t>
            </a:r>
            <a:r>
              <a:rPr lang="en-US" sz="1800" dirty="0" smtClean="0"/>
              <a:t> until whitespace or EOF is encountered,</a:t>
            </a:r>
          </a:p>
          <a:p>
            <a:pPr marL="512763" indent="-285750">
              <a:spcBef>
                <a:spcPct val="50000"/>
              </a:spcBef>
              <a:buFont typeface="Arial" panose="020B0604020202020204" pitchFamily="34" charset="0"/>
              <a:buChar char="•"/>
              <a:tabLst>
                <a:tab pos="2286000" algn="l"/>
              </a:tabLst>
            </a:pPr>
            <a:r>
              <a:rPr lang="en-US" sz="1800" dirty="0" smtClean="0"/>
              <a:t>write a terminating </a:t>
            </a:r>
            <a:r>
              <a:rPr lang="en-US" sz="1800" dirty="0" smtClean="0">
                <a:latin typeface="Courier New" panose="02070309020205020404" pitchFamily="49" charset="0"/>
                <a:cs typeface="Courier New" panose="02070309020205020404" pitchFamily="49" charset="0"/>
              </a:rPr>
              <a:t>'\0'</a:t>
            </a:r>
            <a:r>
              <a:rPr lang="en-US" sz="1800" dirty="0" smtClean="0"/>
              <a:t> into </a:t>
            </a:r>
            <a:r>
              <a:rPr lang="en-US" sz="1800" dirty="0" err="1" smtClean="0">
                <a:latin typeface="Courier New" panose="02070309020205020404" pitchFamily="49" charset="0"/>
                <a:cs typeface="Courier New" panose="02070309020205020404" pitchFamily="49" charset="0"/>
              </a:rPr>
              <a:t>str</a:t>
            </a:r>
            <a:r>
              <a:rPr lang="en-US" sz="1800" dirty="0" smtClean="0">
                <a:latin typeface="Courier New" panose="02070309020205020404" pitchFamily="49" charset="0"/>
                <a:cs typeface="Courier New" panose="02070309020205020404" pitchFamily="49" charset="0"/>
              </a:rPr>
              <a:t>[]</a:t>
            </a:r>
          </a:p>
        </p:txBody>
      </p:sp>
      <p:sp>
        <p:nvSpPr>
          <p:cNvPr id="10" name="Text Box 3"/>
          <p:cNvSpPr txBox="1">
            <a:spLocks noChangeArrowheads="1"/>
          </p:cNvSpPr>
          <p:nvPr/>
        </p:nvSpPr>
        <p:spPr bwMode="auto">
          <a:xfrm>
            <a:off x="381000" y="496466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BUT, </a:t>
            </a:r>
            <a:r>
              <a:rPr lang="en-US" sz="1800" dirty="0" err="1" smtClean="0">
                <a:latin typeface="Courier New" panose="02070309020205020404" pitchFamily="49" charset="0"/>
                <a:cs typeface="Courier New" panose="02070309020205020404" pitchFamily="49" charset="0"/>
              </a:rPr>
              <a:t>fscanf</a:t>
            </a:r>
            <a:r>
              <a:rPr lang="en-US" sz="1800" dirty="0" smtClean="0">
                <a:latin typeface="Courier New" panose="02070309020205020404" pitchFamily="49" charset="0"/>
                <a:cs typeface="Courier New" panose="02070309020205020404" pitchFamily="49" charset="0"/>
              </a:rPr>
              <a:t>()</a:t>
            </a:r>
            <a:r>
              <a:rPr lang="en-US" sz="1800" dirty="0" smtClean="0"/>
              <a:t> has no information about the length of </a:t>
            </a:r>
            <a:r>
              <a:rPr lang="en-US" sz="1800" dirty="0" err="1" smtClean="0">
                <a:latin typeface="Courier New" panose="02070309020205020404" pitchFamily="49" charset="0"/>
                <a:cs typeface="Courier New" panose="02070309020205020404" pitchFamily="49" charset="0"/>
              </a:rPr>
              <a:t>str</a:t>
            </a:r>
            <a:r>
              <a:rPr lang="en-US" sz="1800" dirty="0" smtClean="0">
                <a:latin typeface="Courier New" panose="02070309020205020404" pitchFamily="49" charset="0"/>
                <a:cs typeface="Courier New" panose="02070309020205020404" pitchFamily="49" charset="0"/>
              </a:rPr>
              <a:t>[]</a:t>
            </a:r>
            <a:r>
              <a:rPr lang="en-US" sz="1800" dirty="0" smtClean="0"/>
              <a:t>, so it may write past the end of the array!</a:t>
            </a:r>
            <a:endParaRPr lang="en-US" sz="1800" dirty="0"/>
          </a:p>
        </p:txBody>
      </p:sp>
      <p:sp>
        <p:nvSpPr>
          <p:cNvPr id="11" name="Text Box 3"/>
          <p:cNvSpPr txBox="1">
            <a:spLocks noChangeArrowheads="1"/>
          </p:cNvSpPr>
          <p:nvPr/>
        </p:nvSpPr>
        <p:spPr bwMode="auto">
          <a:xfrm>
            <a:off x="381000" y="5802868"/>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This is (arguably) safe when the format of the input date is tightly specified.</a:t>
            </a:r>
            <a:endParaRPr lang="en-US" sz="1800" dirty="0"/>
          </a:p>
        </p:txBody>
      </p:sp>
    </p:spTree>
    <p:extLst>
      <p:ext uri="{BB962C8B-B14F-4D97-AF65-F5344CB8AC3E}">
        <p14:creationId xmlns:p14="http://schemas.microsoft.com/office/powerpoint/2010/main" val="2901434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Suppose we want to read personal names from an input file, and we are told each line of the input file will obey the following formatting rule:</a:t>
            </a:r>
            <a:endParaRPr lang="en-US" sz="1800" dirty="0"/>
          </a:p>
        </p:txBody>
      </p:sp>
      <p:sp>
        <p:nvSpPr>
          <p:cNvPr id="6" name="Text Box 3"/>
          <p:cNvSpPr txBox="1">
            <a:spLocks noChangeArrowheads="1"/>
          </p:cNvSpPr>
          <p:nvPr/>
        </p:nvSpPr>
        <p:spPr bwMode="auto">
          <a:xfrm>
            <a:off x="1066800" y="1677233"/>
            <a:ext cx="6248400" cy="338554"/>
          </a:xfrm>
          <a:prstGeom prst="rect">
            <a:avLst/>
          </a:prstGeom>
          <a:solidFill>
            <a:srgbClr val="2DED13"/>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&lt;first name&gt;&lt;\t&gt;&lt;middle name&gt;&lt;\t&gt;&lt;last name&gt;&lt;\n&gt;</a:t>
            </a:r>
            <a:endParaRPr lang="en-US" sz="1600" dirty="0">
              <a:latin typeface="Courier New" panose="02070309020205020404" pitchFamily="49" charset="0"/>
              <a:cs typeface="Courier New" panose="02070309020205020404" pitchFamily="49" charset="0"/>
            </a:endParaRPr>
          </a:p>
        </p:txBody>
      </p:sp>
      <p:sp>
        <p:nvSpPr>
          <p:cNvPr id="9" name="Text Box 3"/>
          <p:cNvSpPr txBox="1">
            <a:spLocks noChangeArrowheads="1"/>
          </p:cNvSpPr>
          <p:nvPr/>
        </p:nvSpPr>
        <p:spPr bwMode="auto">
          <a:xfrm>
            <a:off x="2514600" y="2970729"/>
            <a:ext cx="3733800" cy="338554"/>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Marion\</a:t>
            </a:r>
            <a:r>
              <a:rPr lang="en-US" sz="1600" dirty="0" err="1" smtClean="0">
                <a:latin typeface="Courier New" panose="02070309020205020404" pitchFamily="49" charset="0"/>
                <a:cs typeface="Courier New" panose="02070309020205020404" pitchFamily="49" charset="0"/>
              </a:rPr>
              <a:t>tMitchell</a:t>
            </a:r>
            <a:r>
              <a:rPr lang="en-US" sz="1600" dirty="0" smtClean="0">
                <a:latin typeface="Courier New" panose="02070309020205020404" pitchFamily="49" charset="0"/>
                <a:cs typeface="Courier New" panose="02070309020205020404" pitchFamily="49" charset="0"/>
              </a:rPr>
              <a:t>\</a:t>
            </a:r>
            <a:r>
              <a:rPr lang="en-US" sz="1600" dirty="0" err="1" smtClean="0">
                <a:latin typeface="Courier New" panose="02070309020205020404" pitchFamily="49" charset="0"/>
                <a:cs typeface="Courier New" panose="02070309020205020404" pitchFamily="49" charset="0"/>
              </a:rPr>
              <a:t>tMorrison</a:t>
            </a:r>
            <a:endParaRPr lang="en-US" sz="1600" dirty="0">
              <a:latin typeface="Courier New" panose="02070309020205020404" pitchFamily="49" charset="0"/>
              <a:cs typeface="Courier New" panose="02070309020205020404" pitchFamily="49" charset="0"/>
            </a:endParaRPr>
          </a:p>
        </p:txBody>
      </p:sp>
      <p:sp>
        <p:nvSpPr>
          <p:cNvPr id="10" name="Text Box 3"/>
          <p:cNvSpPr txBox="1">
            <a:spLocks noChangeArrowheads="1"/>
          </p:cNvSpPr>
          <p:nvPr/>
        </p:nvSpPr>
        <p:spPr bwMode="auto">
          <a:xfrm>
            <a:off x="401096" y="2477869"/>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For example:</a:t>
            </a:r>
            <a:endParaRPr lang="en-US" sz="1800" dirty="0"/>
          </a:p>
        </p:txBody>
      </p:sp>
      <p:sp>
        <p:nvSpPr>
          <p:cNvPr id="11" name="Text Box 3"/>
          <p:cNvSpPr txBox="1">
            <a:spLocks noChangeArrowheads="1"/>
          </p:cNvSpPr>
          <p:nvPr/>
        </p:nvSpPr>
        <p:spPr bwMode="auto">
          <a:xfrm>
            <a:off x="381000" y="38100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But… how long might one of those strings be?</a:t>
            </a:r>
            <a:endParaRPr lang="en-US" sz="1800" dirty="0"/>
          </a:p>
        </p:txBody>
      </p:sp>
      <p:sp>
        <p:nvSpPr>
          <p:cNvPr id="12" name="Text Box 3"/>
          <p:cNvSpPr txBox="1">
            <a:spLocks noChangeArrowheads="1"/>
          </p:cNvSpPr>
          <p:nvPr/>
        </p:nvSpPr>
        <p:spPr bwMode="auto">
          <a:xfrm>
            <a:off x="381000" y="4431268"/>
            <a:ext cx="8610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We have two cases:</a:t>
            </a:r>
          </a:p>
          <a:p>
            <a:pPr marL="573088" indent="-342900">
              <a:spcBef>
                <a:spcPct val="50000"/>
              </a:spcBef>
              <a:buFont typeface="+mj-lt"/>
              <a:buAutoNum type="alphaLcParenR"/>
              <a:tabLst>
                <a:tab pos="2286000" algn="l"/>
              </a:tabLst>
            </a:pPr>
            <a:r>
              <a:rPr lang="en-US" sz="1800" dirty="0" smtClean="0"/>
              <a:t>a maximum length is specified by whatever is supplying the input data</a:t>
            </a:r>
          </a:p>
          <a:p>
            <a:pPr marL="573088" indent="-342900">
              <a:spcBef>
                <a:spcPct val="50000"/>
              </a:spcBef>
              <a:buFont typeface="+mj-lt"/>
              <a:buAutoNum type="alphaLcParenR"/>
              <a:tabLst>
                <a:tab pos="2286000" algn="l"/>
              </a:tabLst>
            </a:pPr>
            <a:r>
              <a:rPr lang="en-US" sz="1800" dirty="0" smtClean="0"/>
              <a:t>in the absence of such guarantee, we can merely make a good guess</a:t>
            </a:r>
            <a:endParaRPr lang="en-US" sz="1800" dirty="0"/>
          </a:p>
        </p:txBody>
      </p:sp>
    </p:spTree>
    <p:extLst>
      <p:ext uri="{BB962C8B-B14F-4D97-AF65-F5344CB8AC3E}">
        <p14:creationId xmlns:p14="http://schemas.microsoft.com/office/powerpoint/2010/main" val="5703035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Let's say we decide the maximum name length is 25 characters:</a:t>
            </a:r>
            <a:endParaRPr lang="en-US" sz="1800" dirty="0"/>
          </a:p>
        </p:txBody>
      </p:sp>
      <p:sp>
        <p:nvSpPr>
          <p:cNvPr id="5" name="Text Box 3"/>
          <p:cNvSpPr txBox="1">
            <a:spLocks noChangeArrowheads="1"/>
          </p:cNvSpPr>
          <p:nvPr/>
        </p:nvSpPr>
        <p:spPr bwMode="auto">
          <a:xfrm>
            <a:off x="391048" y="1307068"/>
            <a:ext cx="5704952" cy="2308324"/>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#define MAX_NLENGTH 25</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%s %s",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lname</a:t>
            </a:r>
            <a:r>
              <a:rPr lang="en-US" sz="1600" dirty="0" smtClean="0">
                <a:latin typeface="Courier New" panose="02070309020205020404" pitchFamily="49" charset="0"/>
                <a:cs typeface="Courier New" panose="02070309020205020404" pitchFamily="49" charset="0"/>
              </a:rPr>
              <a:t>);</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a:t>
            </a:r>
            <a:r>
              <a:rPr lang="en-US" sz="1600" dirty="0" err="1">
                <a:latin typeface="Courier New" panose="02070309020205020404" pitchFamily="49" charset="0"/>
                <a:cs typeface="Courier New" panose="02070309020205020404" pitchFamily="49" charset="0"/>
              </a:rPr>
              <a:t>n%s</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n%s</a:t>
            </a:r>
            <a:r>
              <a:rPr lang="en-US" sz="1600" dirty="0">
                <a:latin typeface="Courier New" panose="02070309020205020404" pitchFamily="49" charset="0"/>
                <a:cs typeface="Courier New" panose="02070309020205020404" pitchFamily="49" charset="0"/>
              </a:rPr>
              <a:t>\n",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lname</a:t>
            </a:r>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p:txBody>
      </p:sp>
      <p:sp>
        <p:nvSpPr>
          <p:cNvPr id="6" name="Text Box 3"/>
          <p:cNvSpPr txBox="1">
            <a:spLocks noChangeArrowheads="1"/>
          </p:cNvSpPr>
          <p:nvPr/>
        </p:nvSpPr>
        <p:spPr bwMode="auto">
          <a:xfrm>
            <a:off x="5257800" y="1371600"/>
            <a:ext cx="3429000" cy="338554"/>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Marion\</a:t>
            </a:r>
            <a:r>
              <a:rPr lang="en-US" sz="1600" dirty="0" err="1" smtClean="0">
                <a:latin typeface="Courier New" panose="02070309020205020404" pitchFamily="49" charset="0"/>
                <a:cs typeface="Courier New" panose="02070309020205020404" pitchFamily="49" charset="0"/>
              </a:rPr>
              <a:t>tMitchell</a:t>
            </a:r>
            <a:r>
              <a:rPr lang="en-US" sz="1600" dirty="0" smtClean="0">
                <a:latin typeface="Courier New" panose="02070309020205020404" pitchFamily="49" charset="0"/>
                <a:cs typeface="Courier New" panose="02070309020205020404" pitchFamily="49" charset="0"/>
              </a:rPr>
              <a:t>\</a:t>
            </a:r>
            <a:r>
              <a:rPr lang="en-US" sz="1600" dirty="0" err="1" smtClean="0">
                <a:latin typeface="Courier New" panose="02070309020205020404" pitchFamily="49" charset="0"/>
                <a:cs typeface="Courier New" panose="02070309020205020404" pitchFamily="49" charset="0"/>
              </a:rPr>
              <a:t>tMorrison</a:t>
            </a:r>
            <a:endParaRPr lang="en-US" sz="1600" dirty="0">
              <a:latin typeface="Courier New" panose="02070309020205020404" pitchFamily="49" charset="0"/>
              <a:cs typeface="Courier New" panose="02070309020205020404" pitchFamily="49" charset="0"/>
            </a:endParaRPr>
          </a:p>
        </p:txBody>
      </p:sp>
      <p:sp>
        <p:nvSpPr>
          <p:cNvPr id="8" name="Text Box 3"/>
          <p:cNvSpPr txBox="1">
            <a:spLocks noChangeArrowheads="1"/>
          </p:cNvSpPr>
          <p:nvPr/>
        </p:nvSpPr>
        <p:spPr bwMode="auto">
          <a:xfrm>
            <a:off x="6699320" y="2907505"/>
            <a:ext cx="1447800" cy="830997"/>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Marion</a:t>
            </a:r>
          </a:p>
          <a:p>
            <a:pPr>
              <a:spcBef>
                <a:spcPts val="0"/>
              </a:spcBef>
            </a:pPr>
            <a:r>
              <a:rPr lang="en-US" sz="1600" dirty="0">
                <a:latin typeface="Courier New" panose="02070309020205020404" pitchFamily="49" charset="0"/>
                <a:cs typeface="Courier New" panose="02070309020205020404" pitchFamily="49" charset="0"/>
              </a:rPr>
              <a:t>Mitchell</a:t>
            </a:r>
          </a:p>
          <a:p>
            <a:pPr>
              <a:spcBef>
                <a:spcPts val="0"/>
              </a:spcBef>
            </a:pPr>
            <a:r>
              <a:rPr lang="en-US" sz="1600" dirty="0" smtClean="0">
                <a:latin typeface="Courier New" panose="02070309020205020404" pitchFamily="49" charset="0"/>
                <a:cs typeface="Courier New" panose="02070309020205020404" pitchFamily="49" charset="0"/>
              </a:rPr>
              <a:t>Morrison</a:t>
            </a:r>
            <a:endParaRPr lang="en-US" sz="1600" dirty="0">
              <a:latin typeface="Courier New" panose="02070309020205020404" pitchFamily="49" charset="0"/>
              <a:cs typeface="Courier New" panose="02070309020205020404" pitchFamily="49" charset="0"/>
            </a:endParaRPr>
          </a:p>
        </p:txBody>
      </p:sp>
      <p:sp>
        <p:nvSpPr>
          <p:cNvPr id="9" name="Text Box 3"/>
          <p:cNvSpPr txBox="1">
            <a:spLocks noChangeArrowheads="1"/>
          </p:cNvSpPr>
          <p:nvPr/>
        </p:nvSpPr>
        <p:spPr bwMode="auto">
          <a:xfrm>
            <a:off x="381000" y="43434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OK, that worked as desired…</a:t>
            </a:r>
            <a:endParaRPr lang="en-US" sz="1800" dirty="0"/>
          </a:p>
        </p:txBody>
      </p:sp>
    </p:spTree>
    <p:extLst>
      <p:ext uri="{BB962C8B-B14F-4D97-AF65-F5344CB8AC3E}">
        <p14:creationId xmlns:p14="http://schemas.microsoft.com/office/powerpoint/2010/main" val="131174183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Now suppose the input file also contains a city name and a country name, so we have records that are formatted like so:</a:t>
            </a:r>
            <a:endParaRPr lang="en-US" sz="1800" dirty="0"/>
          </a:p>
        </p:txBody>
      </p:sp>
      <p:sp>
        <p:nvSpPr>
          <p:cNvPr id="6" name="Text Box 3"/>
          <p:cNvSpPr txBox="1">
            <a:spLocks noChangeArrowheads="1"/>
          </p:cNvSpPr>
          <p:nvPr/>
        </p:nvSpPr>
        <p:spPr bwMode="auto">
          <a:xfrm>
            <a:off x="1066800" y="1677233"/>
            <a:ext cx="6248400" cy="830997"/>
          </a:xfrm>
          <a:prstGeom prst="rect">
            <a:avLst/>
          </a:prstGeom>
          <a:solidFill>
            <a:srgbClr val="2DED13"/>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&lt;first name&gt;&lt;\t&gt;&lt;middle name&gt;&lt;\t&gt;&lt;last name&gt;&lt;\n&gt;</a:t>
            </a:r>
          </a:p>
          <a:p>
            <a:pPr>
              <a:spcBef>
                <a:spcPts val="0"/>
              </a:spcBef>
            </a:pPr>
            <a:r>
              <a:rPr lang="en-US" sz="1600" dirty="0" smtClean="0">
                <a:latin typeface="Courier New" panose="02070309020205020404" pitchFamily="49" charset="0"/>
                <a:cs typeface="Courier New" panose="02070309020205020404" pitchFamily="49" charset="0"/>
              </a:rPr>
              <a:t>&lt;city name&gt;&lt;\n&gt;</a:t>
            </a:r>
          </a:p>
          <a:p>
            <a:pPr>
              <a:spcBef>
                <a:spcPts val="0"/>
              </a:spcBef>
            </a:pPr>
            <a:r>
              <a:rPr lang="en-US" sz="1600" dirty="0">
                <a:latin typeface="Courier New" panose="02070309020205020404" pitchFamily="49" charset="0"/>
                <a:cs typeface="Courier New" panose="02070309020205020404" pitchFamily="49" charset="0"/>
              </a:rPr>
              <a:t>&lt;</a:t>
            </a:r>
            <a:r>
              <a:rPr lang="en-US" sz="1600" dirty="0" smtClean="0">
                <a:latin typeface="Courier New" panose="02070309020205020404" pitchFamily="49" charset="0"/>
                <a:cs typeface="Courier New" panose="02070309020205020404" pitchFamily="49" charset="0"/>
              </a:rPr>
              <a:t>country </a:t>
            </a:r>
            <a:r>
              <a:rPr lang="en-US" sz="1600" dirty="0">
                <a:latin typeface="Courier New" panose="02070309020205020404" pitchFamily="49" charset="0"/>
                <a:cs typeface="Courier New" panose="02070309020205020404" pitchFamily="49" charset="0"/>
              </a:rPr>
              <a:t>name&gt;&lt;\n&gt;</a:t>
            </a:r>
          </a:p>
        </p:txBody>
      </p:sp>
      <p:sp>
        <p:nvSpPr>
          <p:cNvPr id="9" name="Text Box 3"/>
          <p:cNvSpPr txBox="1">
            <a:spLocks noChangeArrowheads="1"/>
          </p:cNvSpPr>
          <p:nvPr/>
        </p:nvSpPr>
        <p:spPr bwMode="auto">
          <a:xfrm>
            <a:off x="2514600" y="3242846"/>
            <a:ext cx="3733800" cy="830997"/>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Marion\</a:t>
            </a:r>
            <a:r>
              <a:rPr lang="en-US" sz="1600" dirty="0" err="1" smtClean="0">
                <a:latin typeface="Courier New" panose="02070309020205020404" pitchFamily="49" charset="0"/>
                <a:cs typeface="Courier New" panose="02070309020205020404" pitchFamily="49" charset="0"/>
              </a:rPr>
              <a:t>tMitchell</a:t>
            </a:r>
            <a:r>
              <a:rPr lang="en-US" sz="1600" dirty="0" smtClean="0">
                <a:latin typeface="Courier New" panose="02070309020205020404" pitchFamily="49" charset="0"/>
                <a:cs typeface="Courier New" panose="02070309020205020404" pitchFamily="49" charset="0"/>
              </a:rPr>
              <a:t>\</a:t>
            </a:r>
            <a:r>
              <a:rPr lang="en-US" sz="1600" dirty="0" err="1" smtClean="0">
                <a:latin typeface="Courier New" panose="02070309020205020404" pitchFamily="49" charset="0"/>
                <a:cs typeface="Courier New" panose="02070309020205020404" pitchFamily="49" charset="0"/>
              </a:rPr>
              <a:t>tMorrison</a:t>
            </a:r>
            <a:endParaRPr lang="en-US" sz="1600" dirty="0" smtClean="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Winterset</a:t>
            </a:r>
          </a:p>
          <a:p>
            <a:pPr>
              <a:spcBef>
                <a:spcPts val="0"/>
              </a:spcBef>
            </a:pPr>
            <a:r>
              <a:rPr lang="en-US" sz="1600" dirty="0" smtClean="0">
                <a:latin typeface="Courier New" panose="02070309020205020404" pitchFamily="49" charset="0"/>
                <a:cs typeface="Courier New" panose="02070309020205020404" pitchFamily="49" charset="0"/>
              </a:rPr>
              <a:t>Iowa</a:t>
            </a:r>
            <a:endParaRPr lang="en-US" sz="1600" dirty="0">
              <a:latin typeface="Courier New" panose="02070309020205020404" pitchFamily="49" charset="0"/>
              <a:cs typeface="Courier New" panose="02070309020205020404" pitchFamily="49" charset="0"/>
            </a:endParaRPr>
          </a:p>
        </p:txBody>
      </p:sp>
      <p:sp>
        <p:nvSpPr>
          <p:cNvPr id="10" name="Text Box 3"/>
          <p:cNvSpPr txBox="1">
            <a:spLocks noChangeArrowheads="1"/>
          </p:cNvSpPr>
          <p:nvPr/>
        </p:nvSpPr>
        <p:spPr bwMode="auto">
          <a:xfrm>
            <a:off x="401096" y="2749986"/>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For example:</a:t>
            </a:r>
            <a:endParaRPr lang="en-US" sz="1800" dirty="0"/>
          </a:p>
        </p:txBody>
      </p:sp>
      <p:sp>
        <p:nvSpPr>
          <p:cNvPr id="11" name="Text Box 3"/>
          <p:cNvSpPr txBox="1">
            <a:spLocks noChangeArrowheads="1"/>
          </p:cNvSpPr>
          <p:nvPr/>
        </p:nvSpPr>
        <p:spPr bwMode="auto">
          <a:xfrm>
            <a:off x="381000" y="4426803"/>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Now… how long might a city or country name be?</a:t>
            </a:r>
            <a:endParaRPr lang="en-US" sz="1800" dirty="0"/>
          </a:p>
        </p:txBody>
      </p:sp>
    </p:spTree>
    <p:extLst>
      <p:ext uri="{BB962C8B-B14F-4D97-AF65-F5344CB8AC3E}">
        <p14:creationId xmlns:p14="http://schemas.microsoft.com/office/powerpoint/2010/main" val="7893991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Let's say we assume our earlier guess is still safe:</a:t>
            </a:r>
            <a:endParaRPr lang="en-US" sz="1800" dirty="0"/>
          </a:p>
        </p:txBody>
      </p:sp>
      <p:sp>
        <p:nvSpPr>
          <p:cNvPr id="5" name="Text Box 3"/>
          <p:cNvSpPr txBox="1">
            <a:spLocks noChangeArrowheads="1"/>
          </p:cNvSpPr>
          <p:nvPr/>
        </p:nvSpPr>
        <p:spPr bwMode="auto">
          <a:xfrm>
            <a:off x="543448" y="1295400"/>
            <a:ext cx="5704952" cy="4031873"/>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#define MAX_NLENGTH 25</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%s %s",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a:t>
            </a:r>
            <a:r>
              <a:rPr lang="en-US" sz="1600" dirty="0" err="1">
                <a:latin typeface="Courier New" panose="02070309020205020404" pitchFamily="49" charset="0"/>
                <a:cs typeface="Courier New" panose="02070309020205020404" pitchFamily="49" charset="0"/>
              </a:rPr>
              <a:t>n%s</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n%s</a:t>
            </a:r>
            <a:r>
              <a:rPr lang="en-US" sz="1600" dirty="0">
                <a:latin typeface="Courier New" panose="02070309020205020404" pitchFamily="49" charset="0"/>
                <a:cs typeface="Courier New" panose="02070309020205020404" pitchFamily="49" charset="0"/>
              </a:rPr>
              <a:t>\n",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("%s\n",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("%s\n",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a:t>
            </a:r>
          </a:p>
        </p:txBody>
      </p:sp>
      <p:sp>
        <p:nvSpPr>
          <p:cNvPr id="9" name="Text Box 3"/>
          <p:cNvSpPr txBox="1">
            <a:spLocks noChangeArrowheads="1"/>
          </p:cNvSpPr>
          <p:nvPr/>
        </p:nvSpPr>
        <p:spPr bwMode="auto">
          <a:xfrm>
            <a:off x="5257800" y="1371600"/>
            <a:ext cx="3429000" cy="338554"/>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smtClean="0">
                <a:latin typeface="Courier New" panose="02070309020205020404" pitchFamily="49" charset="0"/>
                <a:cs typeface="Courier New" panose="02070309020205020404" pitchFamily="49" charset="0"/>
              </a:rPr>
              <a:t>Marion\</a:t>
            </a:r>
            <a:r>
              <a:rPr lang="en-US" sz="1600" dirty="0" err="1" smtClean="0">
                <a:latin typeface="Courier New" panose="02070309020205020404" pitchFamily="49" charset="0"/>
                <a:cs typeface="Courier New" panose="02070309020205020404" pitchFamily="49" charset="0"/>
              </a:rPr>
              <a:t>tMitchell</a:t>
            </a:r>
            <a:r>
              <a:rPr lang="en-US" sz="1600" dirty="0" smtClean="0">
                <a:latin typeface="Courier New" panose="02070309020205020404" pitchFamily="49" charset="0"/>
                <a:cs typeface="Courier New" panose="02070309020205020404" pitchFamily="49" charset="0"/>
              </a:rPr>
              <a:t>\</a:t>
            </a:r>
            <a:r>
              <a:rPr lang="en-US" sz="1600" dirty="0" err="1" smtClean="0">
                <a:latin typeface="Courier New" panose="02070309020205020404" pitchFamily="49" charset="0"/>
                <a:cs typeface="Courier New" panose="02070309020205020404" pitchFamily="49" charset="0"/>
              </a:rPr>
              <a:t>tMorrison</a:t>
            </a:r>
            <a:endParaRPr lang="en-US" sz="1600" dirty="0">
              <a:latin typeface="Courier New" panose="02070309020205020404" pitchFamily="49" charset="0"/>
              <a:cs typeface="Courier New" panose="02070309020205020404" pitchFamily="49" charset="0"/>
            </a:endParaRPr>
          </a:p>
        </p:txBody>
      </p:sp>
      <p:sp>
        <p:nvSpPr>
          <p:cNvPr id="10" name="Text Box 3"/>
          <p:cNvSpPr txBox="1">
            <a:spLocks noChangeArrowheads="1"/>
          </p:cNvSpPr>
          <p:nvPr/>
        </p:nvSpPr>
        <p:spPr bwMode="auto">
          <a:xfrm>
            <a:off x="6699320" y="2907505"/>
            <a:ext cx="1447800" cy="830997"/>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Marion</a:t>
            </a:r>
          </a:p>
          <a:p>
            <a:pPr>
              <a:spcBef>
                <a:spcPts val="0"/>
              </a:spcBef>
            </a:pPr>
            <a:r>
              <a:rPr lang="en-US" sz="1600" dirty="0">
                <a:latin typeface="Courier New" panose="02070309020205020404" pitchFamily="49" charset="0"/>
                <a:cs typeface="Courier New" panose="02070309020205020404" pitchFamily="49" charset="0"/>
              </a:rPr>
              <a:t>Mitchell</a:t>
            </a:r>
          </a:p>
          <a:p>
            <a:pPr>
              <a:spcBef>
                <a:spcPts val="0"/>
              </a:spcBef>
            </a:pPr>
            <a:r>
              <a:rPr lang="en-US" sz="1600" dirty="0" smtClean="0">
                <a:latin typeface="Courier New" panose="02070309020205020404" pitchFamily="49" charset="0"/>
                <a:cs typeface="Courier New" panose="02070309020205020404" pitchFamily="49" charset="0"/>
              </a:rPr>
              <a:t>Morrison</a:t>
            </a:r>
            <a:endParaRPr lang="en-US" sz="1600" dirty="0">
              <a:latin typeface="Courier New" panose="02070309020205020404" pitchFamily="49" charset="0"/>
              <a:cs typeface="Courier New" panose="02070309020205020404" pitchFamily="49" charset="0"/>
            </a:endParaRPr>
          </a:p>
        </p:txBody>
      </p:sp>
      <p:sp>
        <p:nvSpPr>
          <p:cNvPr id="11" name="Text Box 3"/>
          <p:cNvSpPr txBox="1">
            <a:spLocks noChangeArrowheads="1"/>
          </p:cNvSpPr>
          <p:nvPr/>
        </p:nvSpPr>
        <p:spPr bwMode="auto">
          <a:xfrm>
            <a:off x="381000" y="5650468"/>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That looks OK…</a:t>
            </a:r>
            <a:endParaRPr lang="en-US" sz="1800" dirty="0"/>
          </a:p>
        </p:txBody>
      </p:sp>
    </p:spTree>
    <p:extLst>
      <p:ext uri="{BB962C8B-B14F-4D97-AF65-F5344CB8AC3E}">
        <p14:creationId xmlns:p14="http://schemas.microsoft.com/office/powerpoint/2010/main" val="79262679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noFill/>
        </p:spPr>
        <p:txBody>
          <a:bodyPr lIns="90487" tIns="44450" rIns="90487" bIns="44450"/>
          <a:lstStyle/>
          <a:p>
            <a:r>
              <a:rPr lang="en-US" altLang="en-US" smtClean="0"/>
              <a:t> </a:t>
            </a:r>
          </a:p>
        </p:txBody>
      </p:sp>
      <p:sp>
        <p:nvSpPr>
          <p:cNvPr id="2051" name="Rectangle 8"/>
          <p:cNvSpPr>
            <a:spLocks noChangeArrowheads="1"/>
          </p:cNvSpPr>
          <p:nvPr/>
        </p:nvSpPr>
        <p:spPr bwMode="auto">
          <a:xfrm>
            <a:off x="304800" y="161925"/>
            <a:ext cx="5791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bg2"/>
              </a:buClr>
              <a:buSzPct val="75000"/>
              <a:buFont typeface="Monotype Sorts" pitchFamily="2" charset="2"/>
              <a:defRPr sz="2000">
                <a:solidFill>
                  <a:schemeClr val="tx1"/>
                </a:solidFill>
                <a:latin typeface="Times New Roman" pitchFamily="18" charset="0"/>
              </a:defRPr>
            </a:lvl1pPr>
            <a:lvl2pPr marL="742950" indent="-285750">
              <a:spcBef>
                <a:spcPct val="20000"/>
              </a:spcBef>
              <a:buClr>
                <a:schemeClr val="bg2"/>
              </a:buClr>
              <a:buSzPct val="75000"/>
              <a:buChar char="–"/>
              <a:defRPr>
                <a:solidFill>
                  <a:schemeClr val="tx1"/>
                </a:solidFill>
                <a:latin typeface="Times New Roman" pitchFamily="18" charset="0"/>
              </a:defRPr>
            </a:lvl2pPr>
            <a:lvl3pPr marL="1143000" indent="-228600">
              <a:spcBef>
                <a:spcPct val="20000"/>
              </a:spcBef>
              <a:buClr>
                <a:schemeClr val="bg2"/>
              </a:buClr>
              <a:buSzPct val="75000"/>
              <a:buFont typeface="Monotype Sorts" pitchFamily="2" charset="2"/>
              <a:buChar char="n"/>
              <a:defRPr sz="1600">
                <a:solidFill>
                  <a:schemeClr val="tx1"/>
                </a:solidFill>
                <a:latin typeface="Times New Roman" pitchFamily="18" charset="0"/>
              </a:defRPr>
            </a:lvl3pPr>
            <a:lvl4pPr marL="1600200" indent="-228600">
              <a:spcBef>
                <a:spcPct val="20000"/>
              </a:spcBef>
              <a:buClr>
                <a:schemeClr val="bg2"/>
              </a:buClr>
              <a:buSzPct val="75000"/>
              <a:buChar char="–"/>
              <a:defRPr sz="1400">
                <a:solidFill>
                  <a:schemeClr val="tx1"/>
                </a:solidFill>
                <a:latin typeface="Times New Roman" pitchFamily="18" charset="0"/>
              </a:defRPr>
            </a:lvl4pPr>
            <a:lvl5pPr marL="2057400" indent="-228600">
              <a:spcBef>
                <a:spcPct val="20000"/>
              </a:spcBef>
              <a:buClr>
                <a:schemeClr val="bg2"/>
              </a:buClr>
              <a:buSzPct val="75000"/>
              <a:buChar char="•"/>
              <a:defRPr sz="12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5000"/>
              <a:buChar char="•"/>
              <a:defRPr sz="1200">
                <a:solidFill>
                  <a:schemeClr val="tx1"/>
                </a:solidFill>
                <a:latin typeface="Times New Roman" pitchFamily="18" charset="0"/>
              </a:defRPr>
            </a:lvl9pPr>
          </a:lstStyle>
          <a:p>
            <a:pPr>
              <a:spcBef>
                <a:spcPct val="0"/>
              </a:spcBef>
              <a:buClrTx/>
              <a:buSzTx/>
              <a:buFontTx/>
              <a:buNone/>
            </a:pPr>
            <a:r>
              <a:rPr lang="en-US" altLang="en-US" sz="2400" dirty="0" err="1" smtClean="0">
                <a:solidFill>
                  <a:schemeClr val="tx2"/>
                </a:solidFill>
                <a:latin typeface="Helvetica" pitchFamily="34" charset="0"/>
              </a:rPr>
              <a:t>fscanf</a:t>
            </a:r>
            <a:r>
              <a:rPr lang="en-US" altLang="en-US" sz="2400" dirty="0" smtClean="0">
                <a:solidFill>
                  <a:schemeClr val="tx2"/>
                </a:solidFill>
                <a:latin typeface="Helvetica" pitchFamily="34" charset="0"/>
              </a:rPr>
              <a:t>() and Strings</a:t>
            </a:r>
            <a:endParaRPr lang="en-US" altLang="en-US" sz="2400" dirty="0">
              <a:solidFill>
                <a:schemeClr val="tx2"/>
              </a:solidFill>
              <a:latin typeface="Helvetica" pitchFamily="34" charset="0"/>
            </a:endParaRPr>
          </a:p>
        </p:txBody>
      </p:sp>
      <p:sp>
        <p:nvSpPr>
          <p:cNvPr id="4" name="Text Box 3"/>
          <p:cNvSpPr txBox="1">
            <a:spLocks noChangeArrowheads="1"/>
          </p:cNvSpPr>
          <p:nvPr/>
        </p:nvSpPr>
        <p:spPr bwMode="auto">
          <a:xfrm>
            <a:off x="381000" y="6858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But consider the following input data (yes, that's a real place name):</a:t>
            </a:r>
            <a:endParaRPr lang="en-US" sz="1800" dirty="0"/>
          </a:p>
        </p:txBody>
      </p:sp>
      <p:sp>
        <p:nvSpPr>
          <p:cNvPr id="5" name="Text Box 3"/>
          <p:cNvSpPr txBox="1">
            <a:spLocks noChangeArrowheads="1"/>
          </p:cNvSpPr>
          <p:nvPr/>
        </p:nvSpPr>
        <p:spPr bwMode="auto">
          <a:xfrm>
            <a:off x="543448" y="2216527"/>
            <a:ext cx="5704952" cy="4031873"/>
          </a:xfrm>
          <a:prstGeom prst="rect">
            <a:avLst/>
          </a:prstGeom>
          <a:solidFill>
            <a:srgbClr val="FFDEAD"/>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#define MAX_NLENGTH 25</a:t>
            </a:r>
          </a:p>
          <a:p>
            <a:pPr>
              <a:spcBef>
                <a:spcPts val="0"/>
              </a:spcBef>
            </a:pPr>
            <a:r>
              <a:rPr lang="en-US" sz="1600" dirty="0" smtClean="0">
                <a:latin typeface="Courier New" panose="02070309020205020404" pitchFamily="49" charset="0"/>
                <a:cs typeface="Courier New" panose="02070309020205020404" pitchFamily="49" charset="0"/>
              </a:rPr>
              <a:t>. . .</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%s %s",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a:t>
            </a:r>
            <a:r>
              <a:rPr lang="en-US" sz="1600" dirty="0" err="1">
                <a:latin typeface="Courier New" panose="02070309020205020404" pitchFamily="49" charset="0"/>
                <a:cs typeface="Courier New" panose="02070309020205020404" pitchFamily="49" charset="0"/>
              </a:rPr>
              <a:t>n%s</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n%s</a:t>
            </a:r>
            <a:r>
              <a:rPr lang="en-US" sz="1600" dirty="0">
                <a:latin typeface="Courier New" panose="02070309020205020404" pitchFamily="49" charset="0"/>
                <a:cs typeface="Courier New" panose="02070309020205020404" pitchFamily="49" charset="0"/>
              </a:rPr>
              <a:t>\n", </a:t>
            </a:r>
            <a:r>
              <a:rPr lang="en-US" sz="1600" dirty="0" err="1">
                <a:latin typeface="Courier New" panose="02070309020205020404" pitchFamily="49" charset="0"/>
                <a:cs typeface="Courier New" panose="02070309020205020404" pitchFamily="49" charset="0"/>
              </a:rPr>
              <a:t>fname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mname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lname</a:t>
            </a:r>
            <a:r>
              <a:rPr lang="en-US" sz="1600" dirty="0">
                <a:latin typeface="Courier New" panose="02070309020205020404" pitchFamily="49" charset="0"/>
                <a:cs typeface="Courier New" panose="02070309020205020404" pitchFamily="49" charset="0"/>
              </a:rPr>
              <a:t>);</a:t>
            </a:r>
          </a:p>
          <a:p>
            <a:pPr>
              <a:spcBef>
                <a:spcPts val="0"/>
              </a:spcBef>
            </a:pPr>
            <a:endParaRPr lang="en-US" sz="1600" dirty="0">
              <a:latin typeface="Courier New" panose="02070309020205020404" pitchFamily="49" charset="0"/>
              <a:cs typeface="Courier New" panose="02070309020205020404" pitchFamily="49" charset="0"/>
            </a:endParaRP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("%s\n", </a:t>
            </a:r>
            <a:r>
              <a:rPr lang="en-US" sz="1600" dirty="0" err="1">
                <a:latin typeface="Courier New" panose="02070309020205020404" pitchFamily="49" charset="0"/>
                <a:cs typeface="Courier New" panose="02070309020205020404" pitchFamily="49" charset="0"/>
              </a:rPr>
              <a:t>cityname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a:latin typeface="Courier New" panose="02070309020205020404" pitchFamily="49" charset="0"/>
                <a:cs typeface="Courier New" panose="02070309020205020404" pitchFamily="49" charset="0"/>
              </a:rPr>
              <a:t>   </a:t>
            </a:r>
          </a:p>
          <a:p>
            <a:pPr>
              <a:spcBef>
                <a:spcPts val="0"/>
              </a:spcBef>
            </a:pPr>
            <a:r>
              <a:rPr lang="en-US" sz="1600" dirty="0" smtClean="0">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[MAX_NLENGTH + 1];</a:t>
            </a:r>
          </a:p>
          <a:p>
            <a:pPr>
              <a:spcBef>
                <a:spcPts val="0"/>
              </a:spcBef>
            </a:pPr>
            <a:r>
              <a:rPr lang="en-US" sz="1600" dirty="0" err="1" smtClean="0">
                <a:latin typeface="Courier New" panose="02070309020205020404" pitchFamily="49" charset="0"/>
                <a:cs typeface="Courier New" panose="02070309020205020404" pitchFamily="49" charset="0"/>
              </a:rPr>
              <a:t>fscanf</a:t>
            </a:r>
            <a:r>
              <a:rPr lang="en-US" sz="1600" dirty="0" smtClean="0">
                <a:latin typeface="Courier New" panose="02070309020205020404" pitchFamily="49" charset="0"/>
                <a:cs typeface="Courier New" panose="02070309020205020404" pitchFamily="49" charset="0"/>
              </a:rPr>
              <a:t>(in</a:t>
            </a:r>
            <a:r>
              <a:rPr lang="en-US" sz="1600" dirty="0">
                <a:latin typeface="Courier New" panose="02070309020205020404" pitchFamily="49" charset="0"/>
                <a:cs typeface="Courier New" panose="02070309020205020404" pitchFamily="49" charset="0"/>
              </a:rPr>
              <a:t>, "%s",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a:t>
            </a:r>
          </a:p>
          <a:p>
            <a:pPr>
              <a:spcBef>
                <a:spcPts val="0"/>
              </a:spcBef>
            </a:pPr>
            <a:r>
              <a:rPr lang="en-US" sz="1600" dirty="0" err="1" smtClean="0">
                <a:latin typeface="Courier New" panose="02070309020205020404" pitchFamily="49" charset="0"/>
                <a:cs typeface="Courier New" panose="02070309020205020404" pitchFamily="49" charset="0"/>
              </a:rPr>
              <a:t>printf</a:t>
            </a:r>
            <a:r>
              <a:rPr lang="en-US" sz="1600" dirty="0">
                <a:latin typeface="Courier New" panose="02070309020205020404" pitchFamily="49" charset="0"/>
                <a:cs typeface="Courier New" panose="02070309020205020404" pitchFamily="49" charset="0"/>
              </a:rPr>
              <a:t>("%s\n", </a:t>
            </a:r>
            <a:r>
              <a:rPr lang="en-US" sz="1600" dirty="0" err="1">
                <a:latin typeface="Courier New" panose="02070309020205020404" pitchFamily="49" charset="0"/>
                <a:cs typeface="Courier New" panose="02070309020205020404" pitchFamily="49" charset="0"/>
              </a:rPr>
              <a:t>countryname</a:t>
            </a:r>
            <a:r>
              <a:rPr lang="en-US" sz="1600" dirty="0">
                <a:latin typeface="Courier New" panose="02070309020205020404" pitchFamily="49" charset="0"/>
                <a:cs typeface="Courier New" panose="02070309020205020404" pitchFamily="49" charset="0"/>
              </a:rPr>
              <a:t>);</a:t>
            </a:r>
          </a:p>
        </p:txBody>
      </p:sp>
      <p:sp>
        <p:nvSpPr>
          <p:cNvPr id="12" name="Text Box 3"/>
          <p:cNvSpPr txBox="1">
            <a:spLocks noChangeArrowheads="1"/>
          </p:cNvSpPr>
          <p:nvPr/>
        </p:nvSpPr>
        <p:spPr bwMode="auto">
          <a:xfrm>
            <a:off x="800100" y="1226582"/>
            <a:ext cx="7772400" cy="830997"/>
          </a:xfrm>
          <a:prstGeom prst="rect">
            <a:avLst/>
          </a:prstGeom>
          <a:solidFill>
            <a:srgbClr val="FFFF00"/>
          </a:solidFill>
          <a:ln>
            <a:noFill/>
          </a:ln>
          <a:effectLs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ts val="0"/>
              </a:spcBef>
            </a:pPr>
            <a:r>
              <a:rPr lang="en-US" sz="1600" dirty="0">
                <a:latin typeface="Courier New" panose="02070309020205020404" pitchFamily="49" charset="0"/>
                <a:cs typeface="Courier New" panose="02070309020205020404" pitchFamily="49" charset="0"/>
              </a:rPr>
              <a:t>Naomi Ellen Watts</a:t>
            </a:r>
          </a:p>
          <a:p>
            <a:pPr>
              <a:spcBef>
                <a:spcPts val="0"/>
              </a:spcBef>
            </a:pPr>
            <a:r>
              <a:rPr lang="en-US" sz="1600" dirty="0" err="1">
                <a:latin typeface="Courier New" panose="02070309020205020404" pitchFamily="49" charset="0"/>
                <a:cs typeface="Courier New" panose="02070309020205020404" pitchFamily="49" charset="0"/>
              </a:rPr>
              <a:t>Llanfairpwllgwyngyllgogerycchwyrndrobwlllllantysilioggogogoch</a:t>
            </a:r>
            <a:endParaRPr lang="en-US" sz="1600" dirty="0">
              <a:latin typeface="Courier New" panose="02070309020205020404" pitchFamily="49" charset="0"/>
              <a:cs typeface="Courier New" panose="02070309020205020404" pitchFamily="49" charset="0"/>
            </a:endParaRPr>
          </a:p>
          <a:p>
            <a:pPr>
              <a:spcBef>
                <a:spcPts val="0"/>
              </a:spcBef>
            </a:pPr>
            <a:r>
              <a:rPr lang="en-US" sz="1600" dirty="0">
                <a:latin typeface="Courier New" panose="02070309020205020404" pitchFamily="49" charset="0"/>
                <a:cs typeface="Courier New" panose="02070309020205020404" pitchFamily="49" charset="0"/>
              </a:rPr>
              <a:t>Wales</a:t>
            </a:r>
          </a:p>
        </p:txBody>
      </p:sp>
      <p:sp>
        <p:nvSpPr>
          <p:cNvPr id="13" name="Text Box 3"/>
          <p:cNvSpPr txBox="1">
            <a:spLocks noChangeArrowheads="1"/>
          </p:cNvSpPr>
          <p:nvPr/>
        </p:nvSpPr>
        <p:spPr bwMode="auto">
          <a:xfrm>
            <a:off x="6477000" y="2971800"/>
            <a:ext cx="22860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57200" algn="l"/>
                <a:tab pos="2286000" algn="l"/>
              </a:tabLst>
              <a:defRPr sz="2400">
                <a:solidFill>
                  <a:schemeClr val="tx1"/>
                </a:solidFill>
                <a:latin typeface="Times New Roman" pitchFamily="18" charset="0"/>
              </a:defRPr>
            </a:lvl1pPr>
            <a:lvl2pPr marL="742950" indent="-285750">
              <a:tabLst>
                <a:tab pos="457200" algn="l"/>
                <a:tab pos="2286000" algn="l"/>
              </a:tabLst>
              <a:defRPr sz="2400">
                <a:solidFill>
                  <a:schemeClr val="tx1"/>
                </a:solidFill>
                <a:latin typeface="Times New Roman" pitchFamily="18" charset="0"/>
              </a:defRPr>
            </a:lvl2pPr>
            <a:lvl3pPr marL="1143000" indent="-228600">
              <a:tabLst>
                <a:tab pos="457200" algn="l"/>
                <a:tab pos="2286000" algn="l"/>
              </a:tabLst>
              <a:defRPr sz="2400">
                <a:solidFill>
                  <a:schemeClr val="tx1"/>
                </a:solidFill>
                <a:latin typeface="Times New Roman" pitchFamily="18" charset="0"/>
              </a:defRPr>
            </a:lvl3pPr>
            <a:lvl4pPr marL="1600200" indent="-228600">
              <a:tabLst>
                <a:tab pos="457200" algn="l"/>
                <a:tab pos="2286000" algn="l"/>
              </a:tabLst>
              <a:defRPr sz="2400">
                <a:solidFill>
                  <a:schemeClr val="tx1"/>
                </a:solidFill>
                <a:latin typeface="Times New Roman" pitchFamily="18" charset="0"/>
              </a:defRPr>
            </a:lvl4pPr>
            <a:lvl5pPr marL="2057400" indent="-228600">
              <a:tabLst>
                <a:tab pos="457200" algn="l"/>
                <a:tab pos="2286000" algn="l"/>
              </a:tabLst>
              <a:defRPr sz="2400">
                <a:solidFill>
                  <a:schemeClr val="tx1"/>
                </a:solidFill>
                <a:latin typeface="Times New Roman" pitchFamily="18" charset="0"/>
              </a:defRPr>
            </a:lvl5pPr>
            <a:lvl6pPr marL="25146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6pPr>
            <a:lvl7pPr marL="29718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7pPr>
            <a:lvl8pPr marL="34290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8pPr>
            <a:lvl9pPr marL="3886200" indent="-228600" eaLnBrk="0" fontAlgn="base" hangingPunct="0">
              <a:spcBef>
                <a:spcPct val="0"/>
              </a:spcBef>
              <a:spcAft>
                <a:spcPct val="0"/>
              </a:spcAft>
              <a:tabLst>
                <a:tab pos="457200" algn="l"/>
                <a:tab pos="2286000" algn="l"/>
              </a:tabLst>
              <a:defRPr sz="2400">
                <a:solidFill>
                  <a:schemeClr val="tx1"/>
                </a:solidFill>
                <a:latin typeface="Times New Roman" pitchFamily="18" charset="0"/>
              </a:defRPr>
            </a:lvl9pPr>
          </a:lstStyle>
          <a:p>
            <a:pPr>
              <a:spcBef>
                <a:spcPct val="50000"/>
              </a:spcBef>
            </a:pPr>
            <a:r>
              <a:rPr lang="en-US" sz="1800" dirty="0" smtClean="0"/>
              <a:t>Now we are in trouble.</a:t>
            </a:r>
          </a:p>
          <a:p>
            <a:pPr>
              <a:spcBef>
                <a:spcPct val="50000"/>
              </a:spcBef>
            </a:pPr>
            <a:endParaRPr lang="en-US" sz="1800" dirty="0"/>
          </a:p>
          <a:p>
            <a:pPr>
              <a:spcBef>
                <a:spcPct val="50000"/>
              </a:spcBef>
            </a:pPr>
            <a:r>
              <a:rPr lang="en-US" sz="1800" dirty="0" err="1" smtClean="0">
                <a:latin typeface="Courier New" panose="02070309020205020404" pitchFamily="49" charset="0"/>
                <a:cs typeface="Courier New" panose="02070309020205020404" pitchFamily="49" charset="0"/>
              </a:rPr>
              <a:t>cityname</a:t>
            </a:r>
            <a:r>
              <a:rPr lang="en-US" sz="1800" dirty="0" smtClean="0">
                <a:latin typeface="Courier New" panose="02070309020205020404" pitchFamily="49" charset="0"/>
                <a:cs typeface="Courier New" panose="02070309020205020404" pitchFamily="49" charset="0"/>
              </a:rPr>
              <a:t>[]</a:t>
            </a:r>
            <a:r>
              <a:rPr lang="en-US" sz="1800" dirty="0" smtClean="0"/>
              <a:t> is far too small to hold this.</a:t>
            </a:r>
            <a:endParaRPr lang="en-US" sz="1800" dirty="0"/>
          </a:p>
        </p:txBody>
      </p:sp>
    </p:spTree>
    <p:extLst>
      <p:ext uri="{BB962C8B-B14F-4D97-AF65-F5344CB8AC3E}">
        <p14:creationId xmlns:p14="http://schemas.microsoft.com/office/powerpoint/2010/main" val="405869491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Professional">
  <a:themeElements>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fontScheme name="Professional">
      <a:majorFont>
        <a:latin typeface="Helvetica"/>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0033CC"/>
          </a:solidFill>
          <a:prstDash val="solid"/>
          <a:round/>
          <a:headEnd type="none" w="med" len="med"/>
          <a:tailEnd type="stealth" w="lg" len="lg"/>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SkyWalker:Applications:Microsoft Office:Microsoft Office 98:Templates:Presentation Designs:Professional</Template>
  <TotalTime>3292</TotalTime>
  <Words>2668</Words>
  <Application>Microsoft Office PowerPoint</Application>
  <PresentationFormat>Overhead</PresentationFormat>
  <Paragraphs>411</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Courier New</vt:lpstr>
      <vt:lpstr>Helvetica</vt:lpstr>
      <vt:lpstr>Monotype Sorts</vt:lpstr>
      <vt:lpstr>Times New Roman</vt:lpstr>
      <vt:lpstr>Professional</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scanset* Format Specifiers</vt:lpstr>
      <vt:lpstr>gcc scanset Format Specifiers</vt:lpstr>
      <vt:lpstr>scanset Format Specifiers</vt:lpstr>
      <vt:lpstr>scanset Format Specifiers</vt:lpstr>
      <vt:lpstr>Revisiting Music Data with scansets</vt:lpstr>
      <vt:lpstr> </vt:lpstr>
    </vt:vector>
  </TitlesOfParts>
  <Company>Computer Science  VA 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1</dc:title>
  <dc:creator>Dwight Barnette</dc:creator>
  <cp:lastModifiedBy>William D McQuain</cp:lastModifiedBy>
  <cp:revision>140</cp:revision>
  <cp:lastPrinted>1998-08-23T21:44:04Z</cp:lastPrinted>
  <dcterms:created xsi:type="dcterms:W3CDTF">1998-08-05T19:51:03Z</dcterms:created>
  <dcterms:modified xsi:type="dcterms:W3CDTF">2018-10-22T16:30:29Z</dcterms:modified>
</cp:coreProperties>
</file>