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7"/>
  </p:notesMasterIdLst>
  <p:handoutMasterIdLst>
    <p:handoutMasterId r:id="rId28"/>
  </p:handoutMasterIdLst>
  <p:sldIdLst>
    <p:sldId id="279" r:id="rId2"/>
    <p:sldId id="257" r:id="rId3"/>
    <p:sldId id="278" r:id="rId4"/>
    <p:sldId id="258" r:id="rId5"/>
    <p:sldId id="282" r:id="rId6"/>
    <p:sldId id="260" r:id="rId7"/>
    <p:sldId id="261" r:id="rId8"/>
    <p:sldId id="280" r:id="rId9"/>
    <p:sldId id="263" r:id="rId10"/>
    <p:sldId id="264" r:id="rId11"/>
    <p:sldId id="283" r:id="rId12"/>
    <p:sldId id="265" r:id="rId13"/>
    <p:sldId id="266" r:id="rId14"/>
    <p:sldId id="267" r:id="rId15"/>
    <p:sldId id="284" r:id="rId16"/>
    <p:sldId id="269" r:id="rId17"/>
    <p:sldId id="270" r:id="rId18"/>
    <p:sldId id="271" r:id="rId19"/>
    <p:sldId id="272" r:id="rId20"/>
    <p:sldId id="274" r:id="rId21"/>
    <p:sldId id="285" r:id="rId22"/>
    <p:sldId id="275" r:id="rId23"/>
    <p:sldId id="276" r:id="rId24"/>
    <p:sldId id="277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B580-9402-9C44-8969-2E40529C1DEA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B14A4-6AA6-2848-A6EB-2E8790B4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99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7DA28-3951-C142-B765-57D15AB2AC01}" type="datetimeFigureOut">
              <a:rPr lang="en-US" smtClean="0"/>
              <a:t>9/30/14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85C70-B611-224D-9E49-86D84F163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804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85C70-B611-224D-9E49-86D84F1632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D0AA-BFFA-E54A-8B06-A756EBDDDFBE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50C-D635-F747-A05B-8EB6FA1BF022}" type="datetime2">
              <a:rPr lang="en-US" smtClean="0"/>
              <a:t>Tuesday, September 30,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853-5E3A-214F-B156-E10C301E965E}" type="datetime2">
              <a:rPr lang="en-US" smtClean="0"/>
              <a:t>Tuesday, September 30,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C59B-AF43-404E-9B23-C0FED5BA239D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FC20-6C81-FC4C-91A3-EBA330CA2791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0DD3-05B1-B44F-9E04-BB83BAA3477D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32E8-E6ED-C04C-A8FE-B9A5C9B35F5C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4FD-09D3-A54D-BD2A-C8A9B7E68932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95A0-B0CF-FE4A-B544-F158F93728DF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8FE1-73A4-3F4D-9D07-147CB11F05D1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A41F-F1A9-374E-BE55-0AACA87E243F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FA9175F-422C-FC4E-942A-09C1C73604B5}" type="datetime2">
              <a:rPr lang="en-US" smtClean="0"/>
              <a:t>Tuesday, September 30,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Duality of Operating System 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4727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SendMessage</a:t>
            </a:r>
            <a:r>
              <a:rPr lang="en-US" dirty="0" smtClean="0"/>
              <a:t> [</a:t>
            </a:r>
            <a:r>
              <a:rPr lang="en-US" dirty="0" err="1" smtClean="0"/>
              <a:t>messageChannel</a:t>
            </a:r>
            <a:r>
              <a:rPr lang="en-US" dirty="0" smtClean="0"/>
              <a:t>, </a:t>
            </a:r>
            <a:r>
              <a:rPr lang="en-US" dirty="0" err="1" smtClean="0"/>
              <a:t>messageBody</a:t>
            </a:r>
            <a:r>
              <a:rPr lang="en-US" dirty="0" smtClean="0"/>
              <a:t>] returns [</a:t>
            </a:r>
            <a:r>
              <a:rPr lang="en-US" dirty="0" err="1" smtClean="0"/>
              <a:t>messageId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AwaitReply</a:t>
            </a:r>
            <a:r>
              <a:rPr lang="en-US" dirty="0" smtClean="0"/>
              <a:t> [</a:t>
            </a:r>
            <a:r>
              <a:rPr lang="en-US" dirty="0" err="1" smtClean="0"/>
              <a:t>messageId</a:t>
            </a:r>
            <a:r>
              <a:rPr lang="en-US" dirty="0" smtClean="0"/>
              <a:t>] returns [</a:t>
            </a:r>
            <a:r>
              <a:rPr lang="en-US" dirty="0" err="1" smtClean="0"/>
              <a:t>messageBody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WaitForMessage</a:t>
            </a:r>
            <a:r>
              <a:rPr lang="en-US" dirty="0" smtClean="0"/>
              <a:t> [set of </a:t>
            </a:r>
            <a:r>
              <a:rPr lang="en-US" dirty="0" err="1" smtClean="0"/>
              <a:t>messagePort</a:t>
            </a:r>
            <a:r>
              <a:rPr lang="en-US" dirty="0" smtClean="0"/>
              <a:t>] returns [</a:t>
            </a:r>
            <a:r>
              <a:rPr lang="en-US" dirty="0" err="1" smtClean="0"/>
              <a:t>messageBody</a:t>
            </a:r>
            <a:r>
              <a:rPr lang="en-US" dirty="0" smtClean="0"/>
              <a:t>, </a:t>
            </a:r>
            <a:r>
              <a:rPr lang="en-US" dirty="0" err="1" smtClean="0"/>
              <a:t>messageId</a:t>
            </a:r>
            <a:r>
              <a:rPr lang="en-US" dirty="0" smtClean="0"/>
              <a:t>, </a:t>
            </a:r>
            <a:r>
              <a:rPr lang="en-US" dirty="0" err="1" smtClean="0"/>
              <a:t>messagePort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SendReply</a:t>
            </a:r>
            <a:r>
              <a:rPr lang="en-US" dirty="0" smtClean="0"/>
              <a:t> [</a:t>
            </a:r>
            <a:r>
              <a:rPr lang="en-US" dirty="0" err="1" smtClean="0"/>
              <a:t>messageId</a:t>
            </a:r>
            <a:r>
              <a:rPr lang="en-US" dirty="0" smtClean="0"/>
              <a:t>, </a:t>
            </a:r>
            <a:r>
              <a:rPr lang="en-US" dirty="0" err="1" smtClean="0"/>
              <a:t>messageBody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Transmission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1559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IBM’s OS/360</a:t>
            </a:r>
          </a:p>
          <a:p>
            <a:pPr lvl="1"/>
            <a:r>
              <a:rPr lang="en-US" dirty="0" smtClean="0"/>
              <a:t>A discontinued batch processing operating system developed by the IBM Corporation for their then-new System/360 mainframe computer, announced in 1964</a:t>
            </a:r>
          </a:p>
          <a:p>
            <a:r>
              <a:rPr lang="en-US" dirty="0" smtClean="0"/>
              <a:t>GEC 4080</a:t>
            </a:r>
          </a:p>
          <a:p>
            <a:pPr lvl="1"/>
            <a:r>
              <a:rPr lang="en-US" dirty="0" smtClean="0"/>
              <a:t>16-bit minicomputer with its unique Nucleus feature (Marconi-Eliot Division)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5522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smtClean="0"/>
              <a:t>Characterized by a large, rapidly changing number of small processes and a process synchronization mechanism based on shared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Procedure-Oriented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2444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data can be both protected and efficiently accessed</a:t>
            </a:r>
          </a:p>
          <a:p>
            <a:r>
              <a:rPr lang="en-US" dirty="0" smtClean="0"/>
              <a:t>Process creation is very easy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610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7240" y="300809"/>
            <a:ext cx="7844604" cy="45759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A procedure is a piece of Mesa text containing algorithms, local data, parameters and results.</a:t>
            </a:r>
          </a:p>
          <a:p>
            <a:r>
              <a:rPr lang="en-US" dirty="0" smtClean="0"/>
              <a:t>Procedure call facilities – synchronous and asynchronous</a:t>
            </a:r>
          </a:p>
          <a:p>
            <a:pPr lvl="1"/>
            <a:r>
              <a:rPr lang="en-US" dirty="0" smtClean="0"/>
              <a:t>The synchronous procedure call mechanism is just the ordinary Mesa procedure call statement</a:t>
            </a:r>
          </a:p>
          <a:p>
            <a:pPr lvl="1"/>
            <a:r>
              <a:rPr lang="en-US" dirty="0" smtClean="0"/>
              <a:t>The asynchronous procedure call mechanism is represented by the FORK and JOIN statements</a:t>
            </a:r>
          </a:p>
          <a:p>
            <a:r>
              <a:rPr lang="en-US" dirty="0" smtClean="0"/>
              <a:t>Modules and Monitors</a:t>
            </a:r>
          </a:p>
          <a:p>
            <a:pPr lvl="1"/>
            <a:r>
              <a:rPr lang="en-US" dirty="0" smtClean="0"/>
              <a:t>A module is the primitive Mesa unit of compilation</a:t>
            </a:r>
          </a:p>
          <a:p>
            <a:pPr lvl="1"/>
            <a:r>
              <a:rPr lang="en-US" dirty="0" smtClean="0"/>
              <a:t>A monitor is a special kind of Mesa module which has associated with it a lock to prevent more than one process from executing inside of it at any one time</a:t>
            </a:r>
          </a:p>
          <a:p>
            <a:r>
              <a:rPr lang="en-US" dirty="0" smtClean="0"/>
              <a:t>Module Instantiation</a:t>
            </a:r>
          </a:p>
          <a:p>
            <a:pPr lvl="1"/>
            <a:r>
              <a:rPr lang="en-US" dirty="0" smtClean="0"/>
              <a:t>Modules may be instantiated in Mesa by means of the NEW and START statements</a:t>
            </a:r>
          </a:p>
          <a:p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Condition Variables provide more flexible synchronization among events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8812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HYDRA</a:t>
            </a:r>
          </a:p>
          <a:p>
            <a:pPr lvl="1"/>
            <a:r>
              <a:rPr lang="en-US" dirty="0" smtClean="0"/>
              <a:t>An early capability-based, object-oriented, microkernel implemented in the programming language BLISS as part of the </a:t>
            </a:r>
            <a:r>
              <a:rPr lang="en-US" dirty="0" err="1" smtClean="0"/>
              <a:t>C.mmp</a:t>
            </a:r>
            <a:r>
              <a:rPr lang="en-US" dirty="0" smtClean="0"/>
              <a:t> project at Carnegie-Mellon University</a:t>
            </a:r>
          </a:p>
          <a:p>
            <a:r>
              <a:rPr lang="en-US" dirty="0" smtClean="0"/>
              <a:t>Plessey System 250</a:t>
            </a:r>
          </a:p>
          <a:p>
            <a:pPr lvl="1"/>
            <a:r>
              <a:rPr lang="en-US" dirty="0" smtClean="0"/>
              <a:t>Capability-based multiprocessing operating system kernel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3624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Duality Mapping</a:t>
            </a:r>
          </a:p>
          <a:p>
            <a:r>
              <a:rPr lang="en-US" dirty="0" smtClean="0"/>
              <a:t>Similarity of Programs</a:t>
            </a:r>
          </a:p>
          <a:p>
            <a:r>
              <a:rPr lang="en-US" dirty="0" smtClean="0"/>
              <a:t>Preservation of Performance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Characteristics of the Models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7659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en-US" dirty="0" smtClean="0"/>
          </a:p>
          <a:p>
            <a:pPr marL="18288" indent="0" algn="ctr">
              <a:buNone/>
            </a:pPr>
            <a:r>
              <a:rPr lang="en-US" i="1" dirty="0"/>
              <a:t>A</a:t>
            </a:r>
            <a:r>
              <a:rPr lang="en-US" i="1" dirty="0" smtClean="0"/>
              <a:t> program or subsystem constructed strictly according to the primitives defined by one model can be mapped directly into a dual program or subsystem which fits the other model.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Duality Mapping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8085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 algn="ctr">
              <a:buNone/>
            </a:pPr>
            <a:r>
              <a:rPr lang="en-US" i="1" dirty="0" smtClean="0"/>
              <a:t>The dual programs or subsystems are logically identical to each other.</a:t>
            </a:r>
          </a:p>
          <a:p>
            <a:pPr marL="18288" indent="0" algn="ctr">
              <a:buNone/>
            </a:pPr>
            <a:endParaRPr lang="en-US" i="1" dirty="0" smtClean="0"/>
          </a:p>
          <a:p>
            <a:pPr marL="18288" indent="0" algn="ctr">
              <a:buNone/>
            </a:pPr>
            <a:r>
              <a:rPr lang="en-US" i="1" dirty="0" smtClean="0"/>
              <a:t>They can also be made textually very similar, differing only in non-essential details.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of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4783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 algn="ctr">
              <a:buNone/>
            </a:pPr>
            <a:r>
              <a:rPr lang="en-US" i="1" dirty="0" smtClean="0"/>
              <a:t>The performance of a program or subsystem from one model, as reflected by its queue lengths, waiting times, service rates, etc. is identical to that of its dual system given identical scheduling strategies.</a:t>
            </a:r>
          </a:p>
          <a:p>
            <a:pPr marL="18288" indent="0" algn="ctr">
              <a:buNone/>
            </a:pPr>
            <a:endParaRPr lang="en-US" i="1" dirty="0" smtClean="0"/>
          </a:p>
          <a:p>
            <a:pPr marL="18288" indent="0" algn="ctr">
              <a:buNone/>
            </a:pPr>
            <a:r>
              <a:rPr lang="en-US" i="1" dirty="0" smtClean="0"/>
              <a:t>The primitive operations provided by the operating system of one model can be made as efficient as their duals of the other model.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of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8182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666" y="1453905"/>
            <a:ext cx="690081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pple Chancery"/>
                <a:cs typeface="Apple Chancery"/>
              </a:rPr>
              <a:t>Hugh C. Lauer</a:t>
            </a:r>
          </a:p>
          <a:p>
            <a:pPr algn="ctr"/>
            <a:endParaRPr lang="en-US" u="sng" dirty="0" smtClean="0">
              <a:latin typeface="American Typewriter"/>
              <a:cs typeface="American Typewriter"/>
            </a:endParaRPr>
          </a:p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Xerox Corporation</a:t>
            </a:r>
          </a:p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Palo Alto, Californi</a:t>
            </a:r>
            <a:r>
              <a:rPr lang="en-US" dirty="0" smtClean="0">
                <a:latin typeface="American Typewriter"/>
                <a:cs typeface="American Typewriter"/>
              </a:rPr>
              <a:t>a</a:t>
            </a:r>
          </a:p>
          <a:p>
            <a:pPr algn="ctr"/>
            <a:endParaRPr lang="en-US" dirty="0" smtClean="0">
              <a:latin typeface="American Typewriter"/>
              <a:cs typeface="American Typewriter"/>
            </a:endParaRPr>
          </a:p>
          <a:p>
            <a:pPr algn="ctr"/>
            <a:endParaRPr lang="en-US" dirty="0">
              <a:latin typeface="American Typewriter"/>
              <a:cs typeface="American Typewriter"/>
            </a:endParaRPr>
          </a:p>
          <a:p>
            <a:pPr algn="ctr"/>
            <a:r>
              <a:rPr lang="en-US" dirty="0" smtClean="0">
                <a:latin typeface="Apple Chancery"/>
                <a:cs typeface="Apple Chancery"/>
              </a:rPr>
              <a:t>Roger M. Needham</a:t>
            </a:r>
          </a:p>
          <a:p>
            <a:pPr algn="ctr"/>
            <a:endParaRPr lang="en-US" sz="1600" dirty="0" smtClean="0">
              <a:latin typeface="American Typewriter"/>
              <a:cs typeface="American Typewriter"/>
            </a:endParaRPr>
          </a:p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Cambridge University</a:t>
            </a:r>
          </a:p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Cambridge, England</a:t>
            </a:r>
            <a:endParaRPr lang="en-US" sz="1600" dirty="0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627" y="5214001"/>
            <a:ext cx="79327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merican Typewriter"/>
                <a:cs typeface="American Typewriter"/>
              </a:rPr>
              <a:t>  Proc. Second International Symposium on Operating Systems, IRIA, Oct. 1978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8481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very easy to change the structure of most operating systems in a way which would reflect the duality</a:t>
            </a:r>
          </a:p>
          <a:p>
            <a:r>
              <a:rPr lang="en-US" dirty="0" smtClean="0"/>
              <a:t>The underlying address structures, use of global data, and styles of communication are usually bound to the design and implementation</a:t>
            </a:r>
          </a:p>
          <a:p>
            <a:r>
              <a:rPr lang="en-US" dirty="0" smtClean="0"/>
              <a:t>The Cambridge CAP Computer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8760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Two Models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3448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styles lead to client systems with similar program structure and performance</a:t>
            </a:r>
          </a:p>
          <a:p>
            <a:r>
              <a:rPr lang="en-US" dirty="0" smtClean="0"/>
              <a:t>The computational complexity  of the implementation of the system facilities to provide the two styles is similar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Similarities between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3907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Architecture</a:t>
            </a:r>
          </a:p>
          <a:p>
            <a:r>
              <a:rPr lang="en-US" dirty="0" smtClean="0"/>
              <a:t>Programming Environment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Differences between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3610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 algn="ctr">
              <a:buNone/>
            </a:pPr>
            <a:r>
              <a:rPr lang="en-US" i="1" dirty="0" smtClean="0"/>
              <a:t>There lies merit in both styles with respect to structure, performance, logical soundness, elegance and “correctness”.</a:t>
            </a:r>
          </a:p>
          <a:p>
            <a:pPr marL="18288" indent="0" algn="ctr">
              <a:buNone/>
            </a:pPr>
            <a:endParaRPr lang="en-US" i="1" dirty="0"/>
          </a:p>
          <a:p>
            <a:pPr marL="18288" indent="0" algn="ctr">
              <a:buNone/>
            </a:pPr>
            <a:r>
              <a:rPr lang="en-US" i="1" dirty="0" smtClean="0"/>
              <a:t>Neither model is inherently preferable.</a:t>
            </a:r>
          </a:p>
          <a:p>
            <a:pPr marL="18288" indent="0" algn="ctr">
              <a:buNone/>
            </a:pPr>
            <a:endParaRPr lang="en-US" i="1" dirty="0"/>
          </a:p>
          <a:p>
            <a:pPr marL="18288" indent="0" algn="ctr">
              <a:buNone/>
            </a:pPr>
            <a:r>
              <a:rPr lang="en-US" i="1" dirty="0" smtClean="0"/>
              <a:t>The main consideration is the machine architecture upon which the system is being built, not the application which the system will ultimately support.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8713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 algn="ctr">
              <a:buNone/>
            </a:pPr>
            <a:r>
              <a:rPr lang="en-US" dirty="0" smtClean="0">
                <a:latin typeface="Apple Chancery"/>
                <a:cs typeface="Apple Chancery"/>
              </a:rPr>
              <a:t>Presented By:</a:t>
            </a:r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Amna Rafiq</a:t>
            </a:r>
          </a:p>
          <a:p>
            <a:pPr marL="18288" indent="0" algn="ctr">
              <a:buNone/>
            </a:pPr>
            <a:endParaRPr lang="en-US" dirty="0"/>
          </a:p>
          <a:p>
            <a:pPr marL="18288" indent="0" algn="ctr">
              <a:buNone/>
            </a:pPr>
            <a:r>
              <a:rPr lang="en-US" i="1" dirty="0" smtClean="0"/>
              <a:t>Graduate Student</a:t>
            </a:r>
          </a:p>
          <a:p>
            <a:pPr marL="18288" indent="0" algn="ctr">
              <a:buNone/>
            </a:pPr>
            <a:r>
              <a:rPr lang="en-US" dirty="0" smtClean="0"/>
              <a:t>CS @ VT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1643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Nature of the Paper</a:t>
            </a:r>
          </a:p>
          <a:p>
            <a:r>
              <a:rPr lang="en-US" dirty="0" smtClean="0"/>
              <a:t>Two Models</a:t>
            </a:r>
          </a:p>
          <a:p>
            <a:pPr lvl="1"/>
            <a:r>
              <a:rPr lang="en-US" dirty="0" smtClean="0"/>
              <a:t>Message-Oriented Systems</a:t>
            </a:r>
          </a:p>
          <a:p>
            <a:pPr lvl="1"/>
            <a:r>
              <a:rPr lang="en-US" smtClean="0"/>
              <a:t>Procedure-Oriented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Characteristics of the Models</a:t>
            </a:r>
          </a:p>
          <a:p>
            <a:r>
              <a:rPr lang="en-US" dirty="0" smtClean="0"/>
              <a:t>Empirical Support</a:t>
            </a:r>
          </a:p>
          <a:p>
            <a:r>
              <a:rPr lang="en-US" dirty="0" smtClean="0"/>
              <a:t>Underlying Similarities</a:t>
            </a:r>
          </a:p>
          <a:p>
            <a:r>
              <a:rPr lang="en-US" dirty="0" smtClean="0"/>
              <a:t>Underlying Differences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8315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smtClean="0"/>
              <a:t>“Many operating system designs can be placed into one of two very rough categories, depending upon how they implement and use the notions of process and synchronization.”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442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is empirical in nature</a:t>
            </a:r>
          </a:p>
          <a:p>
            <a:r>
              <a:rPr lang="en-US" dirty="0" smtClean="0"/>
              <a:t>The universe in the investigation is the class of operating systems</a:t>
            </a:r>
          </a:p>
          <a:p>
            <a:r>
              <a:rPr lang="en-US" dirty="0" smtClean="0"/>
              <a:t>The properties of interest are processes, synchronization and inter-process communication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8767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Message-Oriented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Procedure-Oriented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8605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smtClean="0"/>
              <a:t>Characterized by a relatively small, static number of processes with an explicit message system for communicating among them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Message-Oriented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3334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communication paths</a:t>
            </a:r>
          </a:p>
          <a:p>
            <a:r>
              <a:rPr lang="en-US" dirty="0" smtClean="0"/>
              <a:t>Relatively static number of processes and connections</a:t>
            </a:r>
          </a:p>
          <a:p>
            <a:r>
              <a:rPr lang="en-US" dirty="0" smtClean="0"/>
              <a:t>Deletion of processes tends to be very difficult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7674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69630" y="401077"/>
            <a:ext cx="7059970" cy="39423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Messages</a:t>
            </a:r>
          </a:p>
          <a:p>
            <a:pPr lvl="1"/>
            <a:r>
              <a:rPr lang="en-US" dirty="0" smtClean="0"/>
              <a:t>A message is a data structure meant for sending information from one process to another</a:t>
            </a:r>
          </a:p>
          <a:p>
            <a:r>
              <a:rPr lang="en-US" dirty="0" smtClean="0"/>
              <a:t>Message Identifiers</a:t>
            </a:r>
          </a:p>
          <a:p>
            <a:pPr lvl="1"/>
            <a:r>
              <a:rPr lang="en-US" dirty="0" smtClean="0"/>
              <a:t>A message identifier is a handle by which a particular message can be identified</a:t>
            </a:r>
          </a:p>
          <a:p>
            <a:r>
              <a:rPr lang="en-US" dirty="0" smtClean="0"/>
              <a:t>Message Channels</a:t>
            </a:r>
          </a:p>
          <a:p>
            <a:pPr lvl="1"/>
            <a:r>
              <a:rPr lang="en-US" dirty="0" smtClean="0"/>
              <a:t>A message channel is an abstract structure which identifies the destination of the message</a:t>
            </a:r>
          </a:p>
          <a:p>
            <a:r>
              <a:rPr lang="en-US" dirty="0" smtClean="0"/>
              <a:t>Message Ports</a:t>
            </a:r>
          </a:p>
          <a:p>
            <a:pPr lvl="1"/>
            <a:r>
              <a:rPr lang="en-US" dirty="0" smtClean="0"/>
              <a:t>A message port is a queue capable of holding messages of a certain type or class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190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179</TotalTime>
  <Words>875</Words>
  <Application>Microsoft Macintosh PowerPoint</Application>
  <PresentationFormat>On-screen Show (4:3)</PresentationFormat>
  <Paragraphs>145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Elemental</vt:lpstr>
      <vt:lpstr>On the Duality of Operating System Structures</vt:lpstr>
      <vt:lpstr>PowerPoint Presentation</vt:lpstr>
      <vt:lpstr>Outline</vt:lpstr>
      <vt:lpstr>Overview</vt:lpstr>
      <vt:lpstr>Nature of the Paper</vt:lpstr>
      <vt:lpstr>Two Models</vt:lpstr>
      <vt:lpstr>Message-Oriented Systems</vt:lpstr>
      <vt:lpstr>Hallmarks</vt:lpstr>
      <vt:lpstr>Facilities</vt:lpstr>
      <vt:lpstr>Message Transmission Operations</vt:lpstr>
      <vt:lpstr>Examples</vt:lpstr>
      <vt:lpstr>Procedure-Oriented Systems</vt:lpstr>
      <vt:lpstr>Hallmarks</vt:lpstr>
      <vt:lpstr>Facilities</vt:lpstr>
      <vt:lpstr>Examples</vt:lpstr>
      <vt:lpstr>Characteristics of the Models</vt:lpstr>
      <vt:lpstr>The Duality Mapping</vt:lpstr>
      <vt:lpstr>Similarity of Programs</vt:lpstr>
      <vt:lpstr>Preservation of Performance</vt:lpstr>
      <vt:lpstr>Empirical Support</vt:lpstr>
      <vt:lpstr>Comparison of the Two Models</vt:lpstr>
      <vt:lpstr>Underlying Similarities between Styles</vt:lpstr>
      <vt:lpstr>Underlying Differences between Styles</vt:lpstr>
      <vt:lpstr>Conclusions</vt:lpstr>
      <vt:lpstr>Thank you!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Duality of Operating System Structures</dc:title>
  <dc:creator>Amna Rafiq</dc:creator>
  <cp:lastModifiedBy>Amna Rafiq</cp:lastModifiedBy>
  <cp:revision>30</cp:revision>
  <dcterms:created xsi:type="dcterms:W3CDTF">2014-09-28T18:10:52Z</dcterms:created>
  <dcterms:modified xsi:type="dcterms:W3CDTF">2014-09-30T23:07:49Z</dcterms:modified>
</cp:coreProperties>
</file>