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60" r:id="rId1"/>
  </p:sldMasterIdLst>
  <p:notesMasterIdLst>
    <p:notesMasterId r:id="rId27"/>
  </p:notesMasterIdLst>
  <p:handoutMasterIdLst>
    <p:handoutMasterId r:id="rId28"/>
  </p:handoutMasterIdLst>
  <p:sldIdLst>
    <p:sldId id="279" r:id="rId2"/>
    <p:sldId id="257" r:id="rId3"/>
    <p:sldId id="278" r:id="rId4"/>
    <p:sldId id="258" r:id="rId5"/>
    <p:sldId id="282" r:id="rId6"/>
    <p:sldId id="260" r:id="rId7"/>
    <p:sldId id="261" r:id="rId8"/>
    <p:sldId id="280" r:id="rId9"/>
    <p:sldId id="263" r:id="rId10"/>
    <p:sldId id="264" r:id="rId11"/>
    <p:sldId id="283" r:id="rId12"/>
    <p:sldId id="265" r:id="rId13"/>
    <p:sldId id="266" r:id="rId14"/>
    <p:sldId id="267" r:id="rId15"/>
    <p:sldId id="284" r:id="rId16"/>
    <p:sldId id="269" r:id="rId17"/>
    <p:sldId id="270" r:id="rId18"/>
    <p:sldId id="271" r:id="rId19"/>
    <p:sldId id="272" r:id="rId20"/>
    <p:sldId id="274" r:id="rId21"/>
    <p:sldId id="285" r:id="rId22"/>
    <p:sldId id="275" r:id="rId23"/>
    <p:sldId id="276" r:id="rId24"/>
    <p:sldId id="277" r:id="rId25"/>
    <p:sldId id="281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6" d="100"/>
          <a:sy n="76" d="100"/>
        </p:scale>
        <p:origin x="-1976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notesMaster" Target="notesMasters/notesMaster1.xml"/><Relationship Id="rId28" Type="http://schemas.openxmlformats.org/officeDocument/2006/relationships/handoutMaster" Target="handoutMasters/handoutMaster1.xml"/><Relationship Id="rId29" Type="http://schemas.openxmlformats.org/officeDocument/2006/relationships/printerSettings" Target="printerSettings/printerSettings1.bin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presProps" Target="presProps.xml"/><Relationship Id="rId31" Type="http://schemas.openxmlformats.org/officeDocument/2006/relationships/viewProps" Target="viewProps.xml"/><Relationship Id="rId32" Type="http://schemas.openxmlformats.org/officeDocument/2006/relationships/theme" Target="theme/theme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13B580-9402-9C44-8969-2E40529C1DEA}" type="datetimeFigureOut">
              <a:rPr lang="en-US" smtClean="0"/>
              <a:t>9/30/14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2FB14A4-6AA6-2848-A6EB-2E8790B4C04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9915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57DA28-3951-C142-B765-57D15AB2AC01}" type="datetimeFigureOut">
              <a:rPr lang="en-US" smtClean="0"/>
              <a:t>9/30/14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285C70-B611-224D-9E49-86D84F1632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8045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5285C70-B611-224D-9E49-86D84F16327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67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1828800" y="3159760"/>
            <a:ext cx="457200" cy="1034129"/>
          </a:xfrm>
          <a:prstGeom prst="rect">
            <a:avLst/>
          </a:prstGeom>
          <a:noFill/>
        </p:spPr>
        <p:txBody>
          <a:bodyPr wrap="square" lIns="0" tIns="9144" rIns="0" bIns="9144" rtlCol="0" anchor="ctr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77240" y="1219200"/>
            <a:ext cx="7543800" cy="2152650"/>
          </a:xfrm>
        </p:spPr>
        <p:txBody>
          <a:bodyPr>
            <a:noAutofit/>
          </a:bodyPr>
          <a:lstStyle>
            <a:lvl1pPr>
              <a:defRPr sz="600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133600" y="3375491"/>
            <a:ext cx="6172200" cy="685800"/>
          </a:xfrm>
        </p:spPr>
        <p:txBody>
          <a:bodyPr anchor="ctr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A1D0AA-BFFA-E54A-8B06-A756EBDDDFBE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133600" y="685801"/>
            <a:ext cx="5791200" cy="3505199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FA450C-D635-F747-A05B-8EB6FA1BF022}" type="datetime2">
              <a:rPr lang="en-US" smtClean="0"/>
              <a:t>Tuesday, September 30,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09600" y="609601"/>
            <a:ext cx="2133600" cy="51816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895600" y="685801"/>
            <a:ext cx="5029200" cy="45720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949853-5E3A-214F-B156-E10C301E965E}" type="datetime2">
              <a:rPr lang="en-US" smtClean="0"/>
              <a:t>Tuesday, September 30, 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13" name="Title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0CC59B-AF43-404E-9B23-C0FED5BA239D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4267200" y="4074497"/>
            <a:ext cx="457200" cy="1015663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0" y="4267368"/>
            <a:ext cx="3733800" cy="731520"/>
          </a:xfrm>
        </p:spPr>
        <p:txBody>
          <a:bodyPr anchor="ctr">
            <a:normAutofit/>
          </a:bodyPr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0FC20-6C81-FC4C-91A3-EBA330CA2791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286000" y="1905000"/>
            <a:ext cx="6035040" cy="2350008"/>
          </a:xfrm>
        </p:spPr>
        <p:txBody>
          <a:bodyPr/>
          <a:lstStyle>
            <a:lvl1pPr marL="0" algn="l" defTabSz="914400" rtl="0" eaLnBrk="1" latinLnBrk="0" hangingPunct="1">
              <a:spcBef>
                <a:spcPct val="0"/>
              </a:spcBef>
              <a:buNone/>
              <a:defRPr lang="en-US" sz="5400" b="0" kern="1200" cap="none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BF0DD3-05B1-B44F-9E04-BB83BAA3477D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3"/>
          </p:nvPr>
        </p:nvSpPr>
        <p:spPr>
          <a:xfrm>
            <a:off x="1344168" y="658368"/>
            <a:ext cx="3273552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>
          <a:xfrm>
            <a:off x="5029200" y="658368"/>
            <a:ext cx="3273552" cy="34321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4112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44168" y="1371600"/>
            <a:ext cx="3276600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29200" y="661976"/>
            <a:ext cx="3273552" cy="639762"/>
          </a:xfrm>
        </p:spPr>
        <p:txBody>
          <a:bodyPr anchor="ctr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29200" y="1371600"/>
            <a:ext cx="3273552" cy="27432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5664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80280" y="520192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7132E8-E6ED-C04C-A8FE-B9A5C9B35F5C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6" name="Footer Placeholder 1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8BE4FD-09D3-A54D-BD2A-C8A9B7E68932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5B95A0-B0CF-FE4A-B544-F158F93728DF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5328920" y="1774588"/>
            <a:ext cx="457200" cy="1231106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8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8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85801"/>
            <a:ext cx="4343400" cy="3429000"/>
          </a:xfrm>
        </p:spPr>
        <p:txBody>
          <a:bodyPr anchor="ctr"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685801"/>
            <a:ext cx="2590800" cy="3429000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A8FE1-73A4-3F4D-9D07-147CB11F05D1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8" name="Title 1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219200" y="612775"/>
            <a:ext cx="6705600" cy="2546985"/>
          </a:xfrm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743200" y="3453047"/>
            <a:ext cx="5029200" cy="720804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435352" y="3331464"/>
            <a:ext cx="457200" cy="923330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r>
              <a:rPr lang="en-US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{</a:t>
            </a:r>
            <a:endParaRPr lang="en-US" sz="6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lt"/>
            </a:endParaRPr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13" name="Date Placeholder 1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8A41F-F1A9-374E-BE55-0AACA87E243F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Footer Placeholder 14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>
            <a:gsLst>
              <a:gs pos="0">
                <a:schemeClr val="accent6">
                  <a:lumMod val="50000"/>
                  <a:alpha val="36000"/>
                </a:schemeClr>
              </a:gs>
              <a:gs pos="100000">
                <a:schemeClr val="bg2">
                  <a:alpha val="1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 rot="19724275">
            <a:off x="1373221" y="1038440"/>
            <a:ext cx="7240620" cy="570698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7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 rot="17656910">
            <a:off x="-274211" y="1165875"/>
            <a:ext cx="5538472" cy="4480459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 rot="19724275">
            <a:off x="3277955" y="116854"/>
            <a:ext cx="6479362" cy="4754757"/>
          </a:xfrm>
          <a:prstGeom prst="ellipse">
            <a:avLst/>
          </a:prstGeom>
          <a:gradFill flip="none" rotWithShape="1">
            <a:gsLst>
              <a:gs pos="0">
                <a:schemeClr val="accent6">
                  <a:lumMod val="60000"/>
                  <a:lumOff val="40000"/>
                  <a:alpha val="8000"/>
                </a:schemeClr>
              </a:gs>
              <a:gs pos="58000">
                <a:schemeClr val="bg2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77240" y="4876800"/>
            <a:ext cx="7543800" cy="9144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133600" y="685801"/>
            <a:ext cx="6096000" cy="365759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5473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CFA9175F-422C-FC4E-942A-09C1C73604B5}" type="datetime2">
              <a:rPr lang="en-US" smtClean="0"/>
              <a:t>Tuesday, September 30, 14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822960" y="6154738"/>
            <a:ext cx="45720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2960" y="5842000"/>
            <a:ext cx="2133600" cy="304800"/>
          </a:xfrm>
          <a:prstGeom prst="rect">
            <a:avLst/>
          </a:prstGeom>
        </p:spPr>
        <p:txBody>
          <a:bodyPr vert="horz" lIns="91440" tIns="45720" rIns="91440" bIns="9144" rtlCol="0" anchor="b"/>
          <a:lstStyle>
            <a:lvl1pPr algn="l">
              <a:defRPr sz="1600">
                <a:solidFill>
                  <a:schemeClr val="tx1">
                    <a:alpha val="60000"/>
                  </a:schemeClr>
                </a:solidFill>
                <a:effectLst/>
              </a:defRPr>
            </a:lvl1pPr>
          </a:lstStyle>
          <a:p>
            <a:fld id="{1789C0F2-17E0-497A-9BBE-0C73201AAFE3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61" r:id="rId1"/>
    <p:sldLayoutId id="2147483962" r:id="rId2"/>
    <p:sldLayoutId id="2147483963" r:id="rId3"/>
    <p:sldLayoutId id="2147483964" r:id="rId4"/>
    <p:sldLayoutId id="2147483965" r:id="rId5"/>
    <p:sldLayoutId id="2147483966" r:id="rId6"/>
    <p:sldLayoutId id="2147483967" r:id="rId7"/>
    <p:sldLayoutId id="2147483968" r:id="rId8"/>
    <p:sldLayoutId id="2147483969" r:id="rId9"/>
    <p:sldLayoutId id="2147483970" r:id="rId10"/>
    <p:sldLayoutId id="21474839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56032" algn="l" defTabSz="914400" rtl="0" eaLnBrk="1" latinLnBrk="0" hangingPunct="1">
        <a:spcBef>
          <a:spcPct val="20000"/>
        </a:spcBef>
        <a:spcAft>
          <a:spcPts val="0"/>
        </a:spcAft>
        <a:buSzPct val="60000"/>
        <a:buFont typeface="Wingdings" pitchFamily="2" charset="2"/>
        <a:buChar char=""/>
        <a:defRPr sz="21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1pPr>
      <a:lvl2pPr marL="6400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9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2pPr>
      <a:lvl3pPr marL="10058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7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3pPr>
      <a:lvl4pPr marL="1371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6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4pPr>
      <a:lvl5pPr marL="164592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500" kern="1200">
          <a:solidFill>
            <a:schemeClr val="tx1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n-lt"/>
          <a:ea typeface="+mn-ea"/>
          <a:cs typeface="+mn-cs"/>
        </a:defRPr>
      </a:lvl5pPr>
      <a:lvl6pPr marL="196596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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6pPr>
      <a:lvl7pPr marL="224028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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7pPr>
      <a:lvl8pPr marL="251460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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8pPr>
      <a:lvl9pPr marL="2834640" indent="-256032" algn="l" defTabSz="914400" rtl="0" eaLnBrk="1" latinLnBrk="0" hangingPunct="1">
        <a:spcBef>
          <a:spcPct val="20000"/>
        </a:spcBef>
        <a:buSzPct val="60000"/>
        <a:buFont typeface="Wingdings" pitchFamily="2" charset="2"/>
        <a:buChar char=""/>
        <a:defRPr sz="1400" kern="1200">
          <a:solidFill>
            <a:schemeClr val="tx1"/>
          </a:solidFill>
          <a:effectLst>
            <a:outerShdw blurRad="38100" dist="38100" dir="2700000" algn="ctr" rotWithShape="0">
              <a:srgbClr val="000000">
                <a:alpha val="43000"/>
              </a:srgbClr>
            </a:outerShdw>
          </a:effectLst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On the Duality of Operating System Structures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174727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SendMessage</a:t>
            </a:r>
            <a:r>
              <a:rPr lang="en-US" dirty="0" smtClean="0"/>
              <a:t> [</a:t>
            </a:r>
            <a:r>
              <a:rPr lang="en-US" dirty="0" err="1" smtClean="0"/>
              <a:t>messageChannel</a:t>
            </a:r>
            <a:r>
              <a:rPr lang="en-US" dirty="0" smtClean="0"/>
              <a:t>, </a:t>
            </a:r>
            <a:r>
              <a:rPr lang="en-US" dirty="0" err="1" smtClean="0"/>
              <a:t>messageBody</a:t>
            </a:r>
            <a:r>
              <a:rPr lang="en-US" dirty="0" smtClean="0"/>
              <a:t>] returns [</a:t>
            </a:r>
            <a:r>
              <a:rPr lang="en-US" dirty="0" err="1" smtClean="0"/>
              <a:t>messageId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AwaitReply</a:t>
            </a:r>
            <a:r>
              <a:rPr lang="en-US" dirty="0" smtClean="0"/>
              <a:t> [</a:t>
            </a:r>
            <a:r>
              <a:rPr lang="en-US" dirty="0" err="1" smtClean="0"/>
              <a:t>messageId</a:t>
            </a:r>
            <a:r>
              <a:rPr lang="en-US" dirty="0" smtClean="0"/>
              <a:t>] returns [</a:t>
            </a:r>
            <a:r>
              <a:rPr lang="en-US" dirty="0" err="1" smtClean="0"/>
              <a:t>messageBody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WaitForMessage</a:t>
            </a:r>
            <a:r>
              <a:rPr lang="en-US" dirty="0" smtClean="0"/>
              <a:t> [set of </a:t>
            </a:r>
            <a:r>
              <a:rPr lang="en-US" dirty="0" err="1" smtClean="0"/>
              <a:t>messagePort</a:t>
            </a:r>
            <a:r>
              <a:rPr lang="en-US" dirty="0" smtClean="0"/>
              <a:t>] returns [</a:t>
            </a:r>
            <a:r>
              <a:rPr lang="en-US" dirty="0" err="1" smtClean="0"/>
              <a:t>messageBody</a:t>
            </a:r>
            <a:r>
              <a:rPr lang="en-US" dirty="0" smtClean="0"/>
              <a:t>, </a:t>
            </a:r>
            <a:r>
              <a:rPr lang="en-US" dirty="0" err="1" smtClean="0"/>
              <a:t>messageId</a:t>
            </a:r>
            <a:r>
              <a:rPr lang="en-US" dirty="0" smtClean="0"/>
              <a:t>, </a:t>
            </a:r>
            <a:r>
              <a:rPr lang="en-US" dirty="0" err="1" smtClean="0"/>
              <a:t>messagePort</a:t>
            </a:r>
            <a:r>
              <a:rPr lang="en-US" dirty="0" smtClean="0"/>
              <a:t>]</a:t>
            </a:r>
          </a:p>
          <a:p>
            <a:r>
              <a:rPr lang="en-US" dirty="0" err="1" smtClean="0"/>
              <a:t>SendReply</a:t>
            </a:r>
            <a:r>
              <a:rPr lang="en-US" dirty="0" smtClean="0"/>
              <a:t> [</a:t>
            </a:r>
            <a:r>
              <a:rPr lang="en-US" dirty="0" err="1" smtClean="0"/>
              <a:t>messageId</a:t>
            </a:r>
            <a:r>
              <a:rPr lang="en-US" dirty="0" smtClean="0"/>
              <a:t>, </a:t>
            </a:r>
            <a:r>
              <a:rPr lang="en-US" dirty="0" err="1" smtClean="0"/>
              <a:t>messageBody</a:t>
            </a:r>
            <a:r>
              <a:rPr lang="en-US" dirty="0" smtClean="0"/>
              <a:t>]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 Transmission Operations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831559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IBM’s OS/360</a:t>
            </a:r>
          </a:p>
          <a:p>
            <a:pPr lvl="1"/>
            <a:r>
              <a:rPr lang="en-US" dirty="0" smtClean="0"/>
              <a:t>A discontinued batch processing operating system developed by the IBM Corporation for their then-new System/360 mainframe computer, announced in 1964</a:t>
            </a:r>
          </a:p>
          <a:p>
            <a:r>
              <a:rPr lang="en-US" dirty="0" smtClean="0"/>
              <a:t>GEC 4080</a:t>
            </a:r>
          </a:p>
          <a:p>
            <a:pPr lvl="1"/>
            <a:r>
              <a:rPr lang="en-US" dirty="0" smtClean="0"/>
              <a:t>16-bit minicomputer with its unique Nucleus feature (Marconi-Eliot Division)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05522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n-US" dirty="0" smtClean="0"/>
              <a:t>Characterized by a large, rapidly changing number of small processes and a process synchronization mechanism based on shared data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Procedure-Oriented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22444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Global data can be both protected and efficiently accessed</a:t>
            </a:r>
          </a:p>
          <a:p>
            <a:r>
              <a:rPr lang="en-US" dirty="0" smtClean="0"/>
              <a:t>Process creation is very easy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926106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777240" y="300809"/>
            <a:ext cx="7844604" cy="4575992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Procedures</a:t>
            </a:r>
          </a:p>
          <a:p>
            <a:pPr lvl="1"/>
            <a:r>
              <a:rPr lang="en-US" dirty="0" smtClean="0"/>
              <a:t>A procedure is a piece of Mesa text containing algorithms, local data, parameters and results.</a:t>
            </a:r>
          </a:p>
          <a:p>
            <a:r>
              <a:rPr lang="en-US" dirty="0" smtClean="0"/>
              <a:t>Procedure call facilities – synchronous and asynchronous</a:t>
            </a:r>
          </a:p>
          <a:p>
            <a:pPr lvl="1"/>
            <a:r>
              <a:rPr lang="en-US" dirty="0" smtClean="0"/>
              <a:t>The synchronous procedure call mechanism is just the ordinary Mesa procedure call statement</a:t>
            </a:r>
          </a:p>
          <a:p>
            <a:pPr lvl="1"/>
            <a:r>
              <a:rPr lang="en-US" dirty="0" smtClean="0"/>
              <a:t>The asynchronous procedure call mechanism is represented by the FORK and JOIN statements</a:t>
            </a:r>
          </a:p>
          <a:p>
            <a:r>
              <a:rPr lang="en-US" dirty="0" smtClean="0"/>
              <a:t>Modules and Monitors</a:t>
            </a:r>
          </a:p>
          <a:p>
            <a:pPr lvl="1"/>
            <a:r>
              <a:rPr lang="en-US" dirty="0" smtClean="0"/>
              <a:t>A module is the primitive Mesa unit of compilation</a:t>
            </a:r>
          </a:p>
          <a:p>
            <a:pPr lvl="1"/>
            <a:r>
              <a:rPr lang="en-US" dirty="0" smtClean="0"/>
              <a:t>A monitor is a special kind of Mesa module which has associated with it a lock to prevent more than one process from executing inside of it at any one time</a:t>
            </a:r>
          </a:p>
          <a:p>
            <a:r>
              <a:rPr lang="en-US" dirty="0" smtClean="0"/>
              <a:t>Module Instantiation</a:t>
            </a:r>
          </a:p>
          <a:p>
            <a:pPr lvl="1"/>
            <a:r>
              <a:rPr lang="en-US" dirty="0" smtClean="0"/>
              <a:t>Modules may be instantiated in Mesa by means of the NEW and START statements</a:t>
            </a:r>
          </a:p>
          <a:p>
            <a:r>
              <a:rPr lang="en-US" dirty="0" smtClean="0"/>
              <a:t>Condition Variables</a:t>
            </a:r>
          </a:p>
          <a:p>
            <a:pPr lvl="1"/>
            <a:r>
              <a:rPr lang="en-US" dirty="0" smtClean="0"/>
              <a:t>Condition Variables provide more flexible synchronization among events</a:t>
            </a:r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4088122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HYDRA</a:t>
            </a:r>
          </a:p>
          <a:p>
            <a:pPr lvl="1"/>
            <a:r>
              <a:rPr lang="en-US" dirty="0" smtClean="0"/>
              <a:t>An early capability-based, object-oriented, microkernel implemented in the programming language BLISS as part of the </a:t>
            </a:r>
            <a:r>
              <a:rPr lang="en-US" dirty="0" err="1" smtClean="0"/>
              <a:t>C.mmp</a:t>
            </a:r>
            <a:r>
              <a:rPr lang="en-US" dirty="0" smtClean="0"/>
              <a:t> project at Carnegie-Mellon University</a:t>
            </a:r>
          </a:p>
          <a:p>
            <a:r>
              <a:rPr lang="en-US" dirty="0" smtClean="0"/>
              <a:t>Plessey System 250</a:t>
            </a:r>
          </a:p>
          <a:p>
            <a:pPr lvl="1"/>
            <a:r>
              <a:rPr lang="en-US" dirty="0" smtClean="0"/>
              <a:t>Capability-based multiprocessing operating system kernel</a:t>
            </a:r>
          </a:p>
          <a:p>
            <a:pPr lvl="1"/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123624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Duality Mapping</a:t>
            </a:r>
          </a:p>
          <a:p>
            <a:r>
              <a:rPr lang="en-US" dirty="0" smtClean="0"/>
              <a:t>Similarity of Programs</a:t>
            </a:r>
          </a:p>
          <a:p>
            <a:r>
              <a:rPr lang="en-US" dirty="0" smtClean="0"/>
              <a:t>Preservation of Performance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Characteristics of the Models</a:t>
            </a:r>
            <a:endParaRPr lang="en-US" sz="4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47659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endParaRPr lang="en-US" dirty="0" smtClean="0"/>
          </a:p>
          <a:p>
            <a:pPr marL="18288" indent="0" algn="ctr">
              <a:buNone/>
            </a:pPr>
            <a:r>
              <a:rPr lang="en-US" i="1" dirty="0"/>
              <a:t>A</a:t>
            </a:r>
            <a:r>
              <a:rPr lang="en-US" i="1" dirty="0" smtClean="0"/>
              <a:t> program or subsystem constructed strictly according to the primitives defined by one model can be mapped directly into a dual program or subsystem which fits the other model.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Duality Mapping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4068085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 algn="ctr">
              <a:buNone/>
            </a:pPr>
            <a:r>
              <a:rPr lang="en-US" i="1" dirty="0" smtClean="0"/>
              <a:t>The dual programs or subsystems are logically identical to each other.</a:t>
            </a:r>
          </a:p>
          <a:p>
            <a:pPr marL="18288" indent="0" algn="ctr">
              <a:buNone/>
            </a:pPr>
            <a:endParaRPr lang="en-US" i="1" dirty="0" smtClean="0"/>
          </a:p>
          <a:p>
            <a:pPr marL="18288" indent="0" algn="ctr">
              <a:buNone/>
            </a:pPr>
            <a:r>
              <a:rPr lang="en-US" i="1" dirty="0" smtClean="0"/>
              <a:t>They can also be made textually very similar, differing only in non-essential details.</a:t>
            </a:r>
          </a:p>
          <a:p>
            <a:pPr marL="18288" indent="0">
              <a:buNone/>
            </a:pP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of Programs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5434783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 algn="ctr">
              <a:buNone/>
            </a:pPr>
            <a:r>
              <a:rPr lang="en-US" i="1" dirty="0" smtClean="0"/>
              <a:t>The performance of a program or subsystem from one model, as reflected by its queue lengths, waiting times, service rates, etc. is identical to that of its dual system given identical scheduling strategies.</a:t>
            </a:r>
          </a:p>
          <a:p>
            <a:pPr marL="18288" indent="0" algn="ctr">
              <a:buNone/>
            </a:pPr>
            <a:endParaRPr lang="en-US" i="1" dirty="0" smtClean="0"/>
          </a:p>
          <a:p>
            <a:pPr marL="18288" indent="0" algn="ctr">
              <a:buNone/>
            </a:pPr>
            <a:r>
              <a:rPr lang="en-US" i="1" dirty="0" smtClean="0"/>
              <a:t>The primitive operations provided by the operating system of one model can be made as efficient as their duals of the other model.</a:t>
            </a:r>
            <a:endParaRPr lang="en-US" i="1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Preservation of Performance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9981829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052666" y="1453905"/>
            <a:ext cx="6900817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latin typeface="Apple Chancery"/>
                <a:cs typeface="Apple Chancery"/>
              </a:rPr>
              <a:t>Hugh C. Lauer</a:t>
            </a:r>
          </a:p>
          <a:p>
            <a:pPr algn="ctr"/>
            <a:endParaRPr lang="en-US" u="sng" dirty="0" smtClean="0">
              <a:latin typeface="American Typewriter"/>
              <a:cs typeface="American Typewriter"/>
            </a:endParaRPr>
          </a:p>
          <a:p>
            <a:pPr algn="ctr"/>
            <a:r>
              <a:rPr lang="en-US" sz="1600" dirty="0" smtClean="0">
                <a:latin typeface="American Typewriter"/>
                <a:cs typeface="American Typewriter"/>
              </a:rPr>
              <a:t>Xerox Corporation</a:t>
            </a:r>
          </a:p>
          <a:p>
            <a:pPr algn="ctr"/>
            <a:r>
              <a:rPr lang="en-US" sz="1600" dirty="0" smtClean="0">
                <a:latin typeface="American Typewriter"/>
                <a:cs typeface="American Typewriter"/>
              </a:rPr>
              <a:t>Palo Alto, Californi</a:t>
            </a:r>
            <a:r>
              <a:rPr lang="en-US" dirty="0" smtClean="0">
                <a:latin typeface="American Typewriter"/>
                <a:cs typeface="American Typewriter"/>
              </a:rPr>
              <a:t>a</a:t>
            </a:r>
          </a:p>
          <a:p>
            <a:pPr algn="ctr"/>
            <a:endParaRPr lang="en-US" dirty="0" smtClean="0">
              <a:latin typeface="American Typewriter"/>
              <a:cs typeface="American Typewriter"/>
            </a:endParaRPr>
          </a:p>
          <a:p>
            <a:pPr algn="ctr"/>
            <a:endParaRPr lang="en-US" dirty="0">
              <a:latin typeface="American Typewriter"/>
              <a:cs typeface="American Typewriter"/>
            </a:endParaRPr>
          </a:p>
          <a:p>
            <a:pPr algn="ctr"/>
            <a:r>
              <a:rPr lang="en-US" dirty="0" smtClean="0">
                <a:latin typeface="Apple Chancery"/>
                <a:cs typeface="Apple Chancery"/>
              </a:rPr>
              <a:t>Roger M. Needham</a:t>
            </a:r>
          </a:p>
          <a:p>
            <a:pPr algn="ctr"/>
            <a:endParaRPr lang="en-US" sz="1600" dirty="0" smtClean="0">
              <a:latin typeface="American Typewriter"/>
              <a:cs typeface="American Typewriter"/>
            </a:endParaRPr>
          </a:p>
          <a:p>
            <a:pPr algn="ctr"/>
            <a:r>
              <a:rPr lang="en-US" sz="1600" dirty="0" smtClean="0">
                <a:latin typeface="American Typewriter"/>
                <a:cs typeface="American Typewriter"/>
              </a:rPr>
              <a:t>Cambridge University</a:t>
            </a:r>
          </a:p>
          <a:p>
            <a:pPr algn="ctr"/>
            <a:r>
              <a:rPr lang="en-US" sz="1600" dirty="0" smtClean="0">
                <a:latin typeface="American Typewriter"/>
                <a:cs typeface="American Typewriter"/>
              </a:rPr>
              <a:t>Cambridge, England</a:t>
            </a:r>
            <a:endParaRPr lang="en-US" sz="1600" dirty="0">
              <a:latin typeface="American Typewriter"/>
              <a:cs typeface="American Typewriter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395627" y="5214001"/>
            <a:ext cx="7932752" cy="61555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sz="1600" dirty="0" smtClean="0">
                <a:latin typeface="American Typewriter"/>
                <a:cs typeface="American Typewriter"/>
              </a:rPr>
              <a:t>  Proc. Second International Symposium on Operating Systems, IRIA, Oct. 1978</a:t>
            </a:r>
          </a:p>
          <a:p>
            <a:pPr algn="ctr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158481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is not very easy to change the structure of most operating systems in a way which would reflect the duality</a:t>
            </a:r>
          </a:p>
          <a:p>
            <a:r>
              <a:rPr lang="en-US" dirty="0" smtClean="0"/>
              <a:t>The underlying address structures, use of global data, and styles of communication are usually bound to the design and implementation</a:t>
            </a:r>
          </a:p>
          <a:p>
            <a:r>
              <a:rPr lang="en-US" dirty="0" smtClean="0"/>
              <a:t>The Cambridge CAP Computer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Empirical Support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718760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of the Two Models</a:t>
            </a:r>
            <a:endParaRPr lang="en-US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034488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two styles lead to client systems with similar program structure and performance</a:t>
            </a:r>
          </a:p>
          <a:p>
            <a:r>
              <a:rPr lang="en-US" dirty="0" smtClean="0"/>
              <a:t>The computational complexity  of the implementation of the system facilities to provide the two styles is similar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Similarities between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593907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Machine Architecture</a:t>
            </a:r>
          </a:p>
          <a:p>
            <a:r>
              <a:rPr lang="en-US" dirty="0" smtClean="0"/>
              <a:t>Programming Environment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Underlying Differences between Styles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6033610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 algn="ctr">
              <a:buNone/>
            </a:pPr>
            <a:r>
              <a:rPr lang="en-US" i="1" dirty="0" smtClean="0"/>
              <a:t>There lies merit in both styles with respect to structure, performance, logical soundness, elegance and “correctness”.</a:t>
            </a:r>
          </a:p>
          <a:p>
            <a:pPr marL="18288" indent="0" algn="ctr">
              <a:buNone/>
            </a:pPr>
            <a:endParaRPr lang="en-US" i="1" dirty="0"/>
          </a:p>
          <a:p>
            <a:pPr marL="18288" indent="0" algn="ctr">
              <a:buNone/>
            </a:pPr>
            <a:r>
              <a:rPr lang="en-US" i="1" dirty="0" smtClean="0"/>
              <a:t>Neither model is inherently preferable.</a:t>
            </a:r>
          </a:p>
          <a:p>
            <a:pPr marL="18288" indent="0" algn="ctr">
              <a:buNone/>
            </a:pPr>
            <a:endParaRPr lang="en-US" i="1" dirty="0"/>
          </a:p>
          <a:p>
            <a:pPr marL="18288" indent="0" algn="ctr">
              <a:buNone/>
            </a:pPr>
            <a:r>
              <a:rPr lang="en-US" i="1" dirty="0" smtClean="0"/>
              <a:t>The main consideration is the machine architecture upon which the system is being built, not the application which the system will ultimately support.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67987136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 algn="ctr">
              <a:buNone/>
            </a:pPr>
            <a:r>
              <a:rPr lang="en-US" dirty="0" smtClean="0">
                <a:latin typeface="Apple Chancery"/>
                <a:cs typeface="Apple Chancery"/>
              </a:rPr>
              <a:t>Presented By:</a:t>
            </a:r>
          </a:p>
          <a:p>
            <a:pPr marL="18288" indent="0" algn="ctr">
              <a:buNone/>
            </a:pPr>
            <a:endParaRPr lang="en-US" dirty="0"/>
          </a:p>
          <a:p>
            <a:pPr marL="18288" indent="0" algn="ctr">
              <a:buNone/>
            </a:pPr>
            <a:r>
              <a:rPr lang="en-US" dirty="0" smtClean="0">
                <a:latin typeface="American Typewriter"/>
                <a:cs typeface="American Typewriter"/>
              </a:rPr>
              <a:t>Amna Rafiq</a:t>
            </a:r>
          </a:p>
          <a:p>
            <a:pPr marL="18288" indent="0" algn="ctr">
              <a:buNone/>
            </a:pPr>
            <a:endParaRPr lang="en-US" dirty="0"/>
          </a:p>
          <a:p>
            <a:pPr marL="18288" indent="0" algn="ctr">
              <a:buNone/>
            </a:pPr>
            <a:r>
              <a:rPr lang="en-US" i="1" dirty="0" smtClean="0"/>
              <a:t>Graduate Student</a:t>
            </a:r>
          </a:p>
          <a:p>
            <a:pPr marL="18288" indent="0" algn="ctr">
              <a:buNone/>
            </a:pPr>
            <a:r>
              <a:rPr lang="en-US" dirty="0" smtClean="0"/>
              <a:t>CS @ VT</a:t>
            </a:r>
          </a:p>
          <a:p>
            <a:endParaRPr lang="en-US" dirty="0" smtClean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271643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Overview</a:t>
            </a:r>
          </a:p>
          <a:p>
            <a:r>
              <a:rPr lang="en-US" dirty="0" smtClean="0"/>
              <a:t>Nature of the Paper</a:t>
            </a:r>
          </a:p>
          <a:p>
            <a:r>
              <a:rPr lang="en-US" dirty="0" smtClean="0"/>
              <a:t>Two Models</a:t>
            </a:r>
          </a:p>
          <a:p>
            <a:pPr lvl="1"/>
            <a:r>
              <a:rPr lang="en-US" dirty="0" smtClean="0"/>
              <a:t>Message-Oriented Systems</a:t>
            </a:r>
          </a:p>
          <a:p>
            <a:pPr lvl="1"/>
            <a:r>
              <a:rPr lang="en-US" smtClean="0"/>
              <a:t>Procedure-Oriented </a:t>
            </a:r>
            <a:r>
              <a:rPr lang="en-US" dirty="0" smtClean="0"/>
              <a:t>Systems</a:t>
            </a:r>
          </a:p>
          <a:p>
            <a:r>
              <a:rPr lang="en-US" dirty="0" smtClean="0"/>
              <a:t>Characteristics of the Models</a:t>
            </a:r>
          </a:p>
          <a:p>
            <a:r>
              <a:rPr lang="en-US" dirty="0" smtClean="0"/>
              <a:t>Empirical Support</a:t>
            </a:r>
          </a:p>
          <a:p>
            <a:r>
              <a:rPr lang="en-US" dirty="0" smtClean="0"/>
              <a:t>Underlying Similarities</a:t>
            </a:r>
          </a:p>
          <a:p>
            <a:r>
              <a:rPr lang="en-US" dirty="0" smtClean="0"/>
              <a:t>Underlying Differences</a:t>
            </a:r>
          </a:p>
          <a:p>
            <a:r>
              <a:rPr lang="en-US" dirty="0" smtClean="0"/>
              <a:t>Conclusions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783151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n-US" dirty="0" smtClean="0"/>
              <a:t>“Many operating system designs can be placed into one of two very rough categories, depending upon how they implement and use the notions of process and synchronization.”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944267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paper is empirical in nature</a:t>
            </a:r>
          </a:p>
          <a:p>
            <a:r>
              <a:rPr lang="en-US" dirty="0" smtClean="0"/>
              <a:t>The universe in the investigation is the class of operating systems</a:t>
            </a:r>
          </a:p>
          <a:p>
            <a:r>
              <a:rPr lang="en-US" dirty="0" smtClean="0"/>
              <a:t>The properties of interest are processes, synchronization and inter-process communication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Nature of the Paper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8887679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Two Models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US" dirty="0" smtClean="0"/>
              <a:t>Message-Oriented Systems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dirty="0" smtClean="0"/>
              <a:t>Procedure-Oriented Systems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1686055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288" indent="0">
              <a:buNone/>
            </a:pPr>
            <a:r>
              <a:rPr lang="en-US" dirty="0" smtClean="0"/>
              <a:t>Characterized by a relatively small, static number of processes with an explicit message system for communicating among them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Message-Oriented Systems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073334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Specific communication paths</a:t>
            </a:r>
          </a:p>
          <a:p>
            <a:r>
              <a:rPr lang="en-US" dirty="0" smtClean="0"/>
              <a:t>Relatively static number of processes and connections</a:t>
            </a:r>
          </a:p>
          <a:p>
            <a:r>
              <a:rPr lang="en-US" dirty="0" smtClean="0"/>
              <a:t>Deletion of processes tends to be very difficult</a:t>
            </a:r>
          </a:p>
          <a:p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Hallmarks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9976740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1169630" y="401077"/>
            <a:ext cx="7059970" cy="3942323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Messages</a:t>
            </a:r>
          </a:p>
          <a:p>
            <a:pPr lvl="1"/>
            <a:r>
              <a:rPr lang="en-US" dirty="0" smtClean="0"/>
              <a:t>A message is a data structure meant for sending information from one process to another</a:t>
            </a:r>
          </a:p>
          <a:p>
            <a:r>
              <a:rPr lang="en-US" dirty="0" smtClean="0"/>
              <a:t>Message Identifiers</a:t>
            </a:r>
          </a:p>
          <a:p>
            <a:pPr lvl="1"/>
            <a:r>
              <a:rPr lang="en-US" dirty="0" smtClean="0"/>
              <a:t>A message identifier is a handle by which a particular message can be identified</a:t>
            </a:r>
          </a:p>
          <a:p>
            <a:r>
              <a:rPr lang="en-US" dirty="0" smtClean="0"/>
              <a:t>Message Channels</a:t>
            </a:r>
          </a:p>
          <a:p>
            <a:pPr lvl="1"/>
            <a:r>
              <a:rPr lang="en-US" dirty="0" smtClean="0"/>
              <a:t>A message channel is an abstract structure which identifies the destination of the message</a:t>
            </a:r>
          </a:p>
          <a:p>
            <a:r>
              <a:rPr lang="en-US" dirty="0" smtClean="0"/>
              <a:t>Message Ports</a:t>
            </a:r>
          </a:p>
          <a:p>
            <a:pPr lvl="1"/>
            <a:r>
              <a:rPr lang="en-US" dirty="0" smtClean="0"/>
              <a:t>A message port is a queue capable of holding messages of a certain type or class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Facilities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789C0F2-17E0-497A-9BBE-0C73201AAFE3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8019084"/>
      </p:ext>
    </p:extLst>
  </p:cSld>
  <p:clrMapOvr>
    <a:masterClrMapping/>
  </p:clrMapOvr>
  <p:transition xmlns:p14="http://schemas.microsoft.com/office/powerpoint/2010/main" spd="slow">
    <p:push dir="u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lemental">
  <a:themeElements>
    <a:clrScheme name="Elemental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Elemental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lemental">
      <a: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48000">
              <a:schemeClr val="phClr">
                <a:tint val="54000"/>
                <a:satMod val="140000"/>
              </a:schemeClr>
            </a:gs>
            <a:gs pos="100000">
              <a:schemeClr val="phClr">
                <a:tint val="24000"/>
                <a:satMod val="260000"/>
              </a:schemeClr>
            </a:gs>
          </a:gsLst>
          <a:lin ang="1620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48000"/>
                <a:satMod val="180000"/>
                <a:lumMod val="94000"/>
              </a:schemeClr>
            </a:gs>
            <a:gs pos="100000">
              <a:schemeClr val="phClr">
                <a:shade val="48000"/>
                <a:satMod val="180000"/>
                <a:lumMod val="94000"/>
              </a:schemeClr>
            </a:gs>
          </a:gsLst>
          <a:lin ang="4140000" scaled="1"/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12700" dir="5400000" sx="102000" sy="102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762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19800000"/>
            </a:lightRig>
          </a:scene3d>
          <a:sp3d prstMaterial="metal">
            <a:bevelT w="38100" h="38100"/>
          </a:sp3d>
        </a:effectStyle>
        <a:effectStyle>
          <a:effectLst>
            <a:outerShdw blurRad="114300" dist="114300" dir="5400000" rotWithShape="0">
              <a:srgbClr val="000000">
                <a:alpha val="7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plastic"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5000"/>
              </a:schemeClr>
            </a:gs>
            <a:gs pos="100000">
              <a:schemeClr val="phClr">
                <a:shade val="40000"/>
                <a:satMod val="18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4000"/>
                <a:satMod val="280000"/>
              </a:schemeClr>
              <a:schemeClr val="phClr">
                <a:tint val="60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Elemental.thmx</Template>
  <TotalTime>179</TotalTime>
  <Words>875</Words>
  <Application>Microsoft Macintosh PowerPoint</Application>
  <PresentationFormat>On-screen Show (4:3)</PresentationFormat>
  <Paragraphs>145</Paragraphs>
  <Slides>25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Elemental</vt:lpstr>
      <vt:lpstr>On the Duality of Operating System Structures</vt:lpstr>
      <vt:lpstr>PowerPoint Presentation</vt:lpstr>
      <vt:lpstr>Outline</vt:lpstr>
      <vt:lpstr>Overview</vt:lpstr>
      <vt:lpstr>Nature of the Paper</vt:lpstr>
      <vt:lpstr>Two Models</vt:lpstr>
      <vt:lpstr>Message-Oriented Systems</vt:lpstr>
      <vt:lpstr>Hallmarks</vt:lpstr>
      <vt:lpstr>Facilities</vt:lpstr>
      <vt:lpstr>Message Transmission Operations</vt:lpstr>
      <vt:lpstr>Examples</vt:lpstr>
      <vt:lpstr>Procedure-Oriented Systems</vt:lpstr>
      <vt:lpstr>Hallmarks</vt:lpstr>
      <vt:lpstr>Facilities</vt:lpstr>
      <vt:lpstr>Examples</vt:lpstr>
      <vt:lpstr>Characteristics of the Models</vt:lpstr>
      <vt:lpstr>The Duality Mapping</vt:lpstr>
      <vt:lpstr>Similarity of Programs</vt:lpstr>
      <vt:lpstr>Preservation of Performance</vt:lpstr>
      <vt:lpstr>Empirical Support</vt:lpstr>
      <vt:lpstr>Comparison of the Two Models</vt:lpstr>
      <vt:lpstr>Underlying Similarities between Styles</vt:lpstr>
      <vt:lpstr>Underlying Differences between Styles</vt:lpstr>
      <vt:lpstr>Conclusions</vt:lpstr>
      <vt:lpstr>Thank you!</vt:lpstr>
    </vt:vector>
  </TitlesOfParts>
  <Company>Virginia Tech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On the Duality of Operating System Structures</dc:title>
  <dc:creator>Amna Rafiq</dc:creator>
  <cp:lastModifiedBy>Amna Rafiq</cp:lastModifiedBy>
  <cp:revision>30</cp:revision>
  <dcterms:created xsi:type="dcterms:W3CDTF">2014-09-28T18:10:52Z</dcterms:created>
  <dcterms:modified xsi:type="dcterms:W3CDTF">2014-09-30T23:07:49Z</dcterms:modified>
</cp:coreProperties>
</file>