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85" r:id="rId4"/>
    <p:sldId id="286" r:id="rId5"/>
    <p:sldId id="283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4" r:id="rId20"/>
    <p:sldId id="302" r:id="rId21"/>
    <p:sldId id="303" r:id="rId2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00"/>
    <a:srgbClr val="FF99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57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63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63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63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300" smtClean="0"/>
            </a:lvl1pPr>
          </a:lstStyle>
          <a:p>
            <a:pPr>
              <a:defRPr/>
            </a:pPr>
            <a:fld id="{99C9612B-876B-44D7-BAD0-1276F9F451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33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63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63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63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300" smtClean="0"/>
            </a:lvl1pPr>
          </a:lstStyle>
          <a:p>
            <a:pPr>
              <a:defRPr/>
            </a:pPr>
            <a:fld id="{3BAFC730-654F-4893-BDD8-0D0901FE37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337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C4D01-F55B-498D-B2FD-195D73438E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54BD96-4A39-4881-917D-26D7D2000330}" type="datetime1">
              <a:rPr lang="en-US" smtClean="0"/>
              <a:t>8/25/14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5204 Fall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31B4BA-6D1E-40E1-9CA3-37D6AAE6A0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3C5446-B6A4-4A89-A3E2-5A965BEB3034}" type="datetime1">
              <a:rPr lang="en-US" smtClean="0"/>
              <a:t>8/25/14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5204 Fall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1059DD-9BF9-4362-BB28-2F328F935B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522317-9427-450E-AFA9-40BFA71EF921}" type="datetime1">
              <a:rPr lang="en-US" smtClean="0"/>
              <a:t>8/25/14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5204 Fall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B41D71-FB64-4ED1-AF42-F69A8DEE2C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EEDBA4-59A9-4436-A724-88690C252F96}" type="datetime1">
              <a:rPr lang="en-US" smtClean="0"/>
              <a:t>8/25/14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5204 Fall 2013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4DD1A9-FB6A-45EA-B389-A565BCE969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6B1D4F1-DBA3-48B3-9F00-CCD9DACECCF0}" type="datetime1">
              <a:rPr lang="en-US" smtClean="0"/>
              <a:t>8/25/14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5204 Fall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E5CD06-6762-4600-90FC-6034BB6431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0A47213-F3D1-49B1-9308-0E662614E90D}" type="datetime1">
              <a:rPr lang="en-US" smtClean="0"/>
              <a:t>8/25/14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5204 Fall 2013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4DA865-1EB9-4DF3-9EC0-BF6C2E4DF6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99AC5A-C1B9-4F6E-8F61-096D2A0A7A16}" type="datetime1">
              <a:rPr lang="en-US" smtClean="0"/>
              <a:t>8/25/14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5204 Fall 2013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5E0530-C6B9-4D30-A2E0-88EEC318C01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BD0795-9D30-442F-91D6-0FFA121639C5}" type="datetime1">
              <a:rPr lang="en-US" smtClean="0"/>
              <a:t>8/25/14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5204 Fall 2013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212974-C092-4A6F-9F80-21A4739979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E01DBF-9342-44A7-91A0-D2B0C4FC1A66}" type="datetime1">
              <a:rPr lang="en-US" smtClean="0"/>
              <a:t>8/25/14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5204 Fall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3DA7E4-70A3-4DEF-8B0D-309FF89BE1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63573D-A0A1-4248-8418-D1495ACDC31B}" type="datetime1">
              <a:rPr lang="en-US" smtClean="0"/>
              <a:t>8/25/14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 5204 Fall 2013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58DA10-1475-4936-B04C-D7AEFA0C487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B8E02AE-2373-4025-87BE-2224DFBFCE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8" name="Group 13"/>
          <p:cNvGrpSpPr>
            <a:grpSpLocks/>
          </p:cNvGrpSpPr>
          <p:nvPr userDrawn="1"/>
        </p:nvGrpSpPr>
        <p:grpSpPr bwMode="auto">
          <a:xfrm>
            <a:off x="1879600" y="6629400"/>
            <a:ext cx="7278688" cy="76200"/>
            <a:chOff x="1440" y="4176"/>
            <a:chExt cx="4320" cy="48"/>
          </a:xfrm>
        </p:grpSpPr>
        <p:sp>
          <p:nvSpPr>
            <p:cNvPr id="9" name="Line 11"/>
            <p:cNvSpPr>
              <a:spLocks noChangeShapeType="1"/>
            </p:cNvSpPr>
            <p:nvPr userDrawn="1"/>
          </p:nvSpPr>
          <p:spPr bwMode="auto">
            <a:xfrm>
              <a:off x="1440" y="4176"/>
              <a:ext cx="4320" cy="0"/>
            </a:xfrm>
            <a:prstGeom prst="line">
              <a:avLst/>
            </a:prstGeom>
            <a:noFill/>
            <a:ln w="762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Line 12"/>
            <p:cNvSpPr>
              <a:spLocks noChangeShapeType="1"/>
            </p:cNvSpPr>
            <p:nvPr userDrawn="1"/>
          </p:nvSpPr>
          <p:spPr bwMode="auto">
            <a:xfrm>
              <a:off x="1440" y="4224"/>
              <a:ext cx="4320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14"/>
          <p:cNvGrpSpPr>
            <a:grpSpLocks/>
          </p:cNvGrpSpPr>
          <p:nvPr userDrawn="1"/>
        </p:nvGrpSpPr>
        <p:grpSpPr bwMode="auto">
          <a:xfrm>
            <a:off x="0" y="6199188"/>
            <a:ext cx="879475" cy="76200"/>
            <a:chOff x="1440" y="4176"/>
            <a:chExt cx="4320" cy="48"/>
          </a:xfrm>
        </p:grpSpPr>
        <p:sp>
          <p:nvSpPr>
            <p:cNvPr id="12" name="Line 15"/>
            <p:cNvSpPr>
              <a:spLocks noChangeShapeType="1"/>
            </p:cNvSpPr>
            <p:nvPr userDrawn="1"/>
          </p:nvSpPr>
          <p:spPr bwMode="auto">
            <a:xfrm>
              <a:off x="1440" y="4176"/>
              <a:ext cx="4320" cy="0"/>
            </a:xfrm>
            <a:prstGeom prst="line">
              <a:avLst/>
            </a:prstGeom>
            <a:noFill/>
            <a:ln w="762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6"/>
            <p:cNvSpPr>
              <a:spLocks noChangeShapeType="1"/>
            </p:cNvSpPr>
            <p:nvPr userDrawn="1"/>
          </p:nvSpPr>
          <p:spPr bwMode="auto">
            <a:xfrm>
              <a:off x="1440" y="4224"/>
              <a:ext cx="4320" cy="0"/>
            </a:xfrm>
            <a:prstGeom prst="lin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CS 5204</a:t>
            </a:r>
            <a:br>
              <a:rPr lang="en-US" dirty="0" smtClean="0"/>
            </a:br>
            <a:r>
              <a:rPr lang="en-US" dirty="0" smtClean="0"/>
              <a:t>Operating Systems</a:t>
            </a:r>
            <a:br>
              <a:rPr lang="en-US" dirty="0" smtClean="0"/>
            </a:br>
            <a:r>
              <a:rPr lang="en-US" dirty="0" smtClean="0"/>
              <a:t>Fall </a:t>
            </a:r>
            <a:r>
              <a:rPr lang="en-US" dirty="0" smtClean="0"/>
              <a:t>2014</a:t>
            </a:r>
            <a:endParaRPr lang="en-US" dirty="0" smtClean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Paper Evaluation Form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What problem does the paper attack? How does it relate to and improve upon previous work in its domain?</a:t>
            </a:r>
          </a:p>
          <a:p>
            <a:pPr eaLnBrk="1" hangingPunct="1"/>
            <a:r>
              <a:rPr lang="en-US" sz="2800" smtClean="0"/>
              <a:t>What are the key contributions of the paper?</a:t>
            </a:r>
          </a:p>
          <a:p>
            <a:pPr eaLnBrk="1" hangingPunct="1"/>
            <a:r>
              <a:rPr lang="en-US" sz="2800" smtClean="0"/>
              <a:t>Briefly describe how the paper’s experimental methodology supports the paper’s conclusions.</a:t>
            </a:r>
          </a:p>
          <a:p>
            <a:pPr eaLnBrk="1" hangingPunct="1"/>
            <a:r>
              <a:rPr lang="en-US" sz="2800" smtClean="0"/>
              <a:t>Write down one question you plan to bring up in the discussion.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5DB2DC-E1AF-4C46-9808-ADD0095397A1}" type="slidenum">
              <a:rPr lang="en-US"/>
              <a:pPr eaLnBrk="1" hangingPunct="1"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Your Presentation</a:t>
            </a:r>
          </a:p>
        </p:txBody>
      </p:sp>
      <p:sp>
        <p:nvSpPr>
          <p:cNvPr id="122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2 parts</a:t>
            </a:r>
          </a:p>
          <a:p>
            <a:pPr eaLnBrk="1" hangingPunct="1"/>
            <a:r>
              <a:rPr lang="en-US" smtClean="0"/>
              <a:t>First, present research as if it were your own</a:t>
            </a:r>
          </a:p>
          <a:p>
            <a:pPr lvl="1" eaLnBrk="1" hangingPunct="1"/>
            <a:r>
              <a:rPr lang="en-US" smtClean="0"/>
              <a:t>Giving background if necessary</a:t>
            </a:r>
          </a:p>
          <a:p>
            <a:pPr eaLnBrk="1" hangingPunct="1"/>
            <a:r>
              <a:rPr lang="en-US" smtClean="0"/>
              <a:t>Then, change roles:</a:t>
            </a:r>
          </a:p>
          <a:p>
            <a:pPr lvl="1" eaLnBrk="1" hangingPunct="1"/>
            <a:r>
              <a:rPr lang="en-US" smtClean="0"/>
              <a:t>Evaluate research from your perspective: add insights, criticism, etc.</a:t>
            </a:r>
          </a:p>
          <a:p>
            <a:pPr eaLnBrk="1" hangingPunct="1"/>
            <a:r>
              <a:rPr lang="en-US" smtClean="0"/>
              <a:t>Help lead subsequent discussion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C97D0A2-947D-4FE2-9E1F-DA331B9A3CFE}" type="slidenum">
              <a:rPr lang="en-US"/>
              <a:pPr eaLnBrk="1" hangingPunct="1"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Preparing Your Presentation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Guidelines for presentations are posted on class website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Strongly recommend you read them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Every student may meet with instructor to discuss slides.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It’s your responsibility to schedule a suitable time, early enough such that there’s still time for revisions to your slides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You must have your slides ready by that time.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76959C1-D3FD-4731-9017-7047808C9DF6}" type="slidenum">
              <a:rPr lang="en-US"/>
              <a:pPr eaLnBrk="1" hangingPunct="1"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Getting Feedback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Speaker evaluation surveys</a:t>
            </a:r>
          </a:p>
          <a:p>
            <a:pPr eaLnBrk="1" hangingPunct="1"/>
            <a:r>
              <a:rPr lang="en-US" dirty="0" smtClean="0"/>
              <a:t>Will use survey.vt.edu this semester</a:t>
            </a:r>
          </a:p>
          <a:p>
            <a:pPr lvl="1" eaLnBrk="1" hangingPunct="1"/>
            <a:r>
              <a:rPr lang="en-US" dirty="0" smtClean="0"/>
              <a:t>Will use anonymous handle for me to see your submission</a:t>
            </a:r>
          </a:p>
          <a:p>
            <a:pPr eaLnBrk="1" hangingPunct="1"/>
            <a:r>
              <a:rPr lang="en-US" dirty="0" smtClean="0"/>
              <a:t>You do this as a courtesy to your fellow students who benefit from your feedback</a:t>
            </a:r>
          </a:p>
          <a:p>
            <a:pPr lvl="1" eaLnBrk="1" hangingPunct="1"/>
            <a:endParaRPr lang="en-US" dirty="0" smtClean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B6C2E2-5BA1-4E81-A640-89C7495FF68B}" type="slidenum">
              <a:rPr lang="en-US"/>
              <a:pPr eaLnBrk="1" hangingPunct="1"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Speaker Evaluation Form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Content</a:t>
            </a:r>
          </a:p>
          <a:p>
            <a:pPr lvl="1" eaLnBrk="1" hangingPunct="1"/>
            <a:r>
              <a:rPr lang="en-US" sz="2400" smtClean="0"/>
              <a:t>Did the speaker extract and emphasize the paper’s main contributions?</a:t>
            </a:r>
          </a:p>
          <a:p>
            <a:pPr lvl="1" eaLnBrk="1" hangingPunct="1"/>
            <a:r>
              <a:rPr lang="en-US" sz="2400" smtClean="0"/>
              <a:t>Did the speaker put the presented work in context?</a:t>
            </a:r>
          </a:p>
          <a:p>
            <a:pPr eaLnBrk="1" hangingPunct="1"/>
            <a:r>
              <a:rPr lang="en-US" sz="2800" smtClean="0"/>
              <a:t>Form  </a:t>
            </a:r>
          </a:p>
          <a:p>
            <a:pPr lvl="1" eaLnBrk="1" hangingPunct="1"/>
            <a:r>
              <a:rPr lang="en-US" sz="2400" smtClean="0"/>
              <a:t>Slides: Were the slides readable and concise?</a:t>
            </a:r>
          </a:p>
          <a:p>
            <a:pPr lvl="1" eaLnBrk="1" hangingPunct="1"/>
            <a:r>
              <a:rPr lang="en-US" sz="2400" smtClean="0"/>
              <a:t>Presentation: Was the presentation understandable and clear?</a:t>
            </a:r>
          </a:p>
          <a:p>
            <a:pPr lvl="1" eaLnBrk="1" hangingPunct="1"/>
            <a:r>
              <a:rPr lang="en-US" sz="2400" smtClean="0"/>
              <a:t>Other comments you wish to provide, if any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995901-37B9-46FC-925D-44CA564D9DB7}" type="slidenum">
              <a:rPr lang="en-US"/>
              <a:pPr eaLnBrk="1" hangingPunct="1"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Class Participation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Important</a:t>
            </a:r>
          </a:p>
          <a:p>
            <a:pPr eaLnBrk="1" hangingPunct="1"/>
            <a:r>
              <a:rPr lang="en-US" smtClean="0"/>
              <a:t>Usually proportional to preparation</a:t>
            </a:r>
          </a:p>
          <a:p>
            <a:pPr eaLnBrk="1" hangingPunct="1"/>
            <a:r>
              <a:rPr lang="en-US" smtClean="0"/>
              <a:t>Will give you feedback</a:t>
            </a:r>
          </a:p>
          <a:p>
            <a:pPr lvl="1" eaLnBrk="1" hangingPunct="1"/>
            <a:r>
              <a:rPr lang="en-US" smtClean="0"/>
              <a:t>Insufficient</a:t>
            </a:r>
          </a:p>
          <a:p>
            <a:pPr lvl="1" eaLnBrk="1" hangingPunct="1"/>
            <a:r>
              <a:rPr lang="en-US" smtClean="0"/>
              <a:t>Sufficient</a:t>
            </a:r>
          </a:p>
          <a:p>
            <a:pPr lvl="1" eaLnBrk="1" hangingPunct="1"/>
            <a:r>
              <a:rPr lang="en-US" smtClean="0"/>
              <a:t>Above average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3090DF-9B42-44D5-8A4F-E601CF0800EA}" type="slidenum">
              <a:rPr lang="en-US"/>
              <a:pPr eaLnBrk="1" hangingPunct="1"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Midterms?</a:t>
            </a:r>
            <a:endParaRPr 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Really?</a:t>
            </a:r>
            <a:endParaRPr lang="en-US" dirty="0" smtClean="0"/>
          </a:p>
          <a:p>
            <a:pPr eaLnBrk="1" hangingPunct="1"/>
            <a:r>
              <a:rPr lang="en-US" dirty="0" smtClean="0"/>
              <a:t>Covers material from lectures and discussion</a:t>
            </a:r>
          </a:p>
          <a:p>
            <a:pPr eaLnBrk="1" hangingPunct="1"/>
            <a:endParaRPr lang="en-US" dirty="0" smtClean="0"/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27D3A1-DCAF-4969-88DB-E996A5BEE77C}" type="slidenum">
              <a:rPr lang="en-US"/>
              <a:pPr eaLnBrk="1" hangingPunct="1"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Term Project</a:t>
            </a:r>
          </a:p>
        </p:txBody>
      </p:sp>
      <p:sp>
        <p:nvSpPr>
          <p:cNvPr id="184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Two Choices: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Survey Paper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Programming Project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Milestones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Project proposal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Will post schedule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Final Presentation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To teaching staff during or before final’s week – open to entire class (and interested parties)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778CA1-6D54-4783-9F57-F873B1688F56}" type="slidenum">
              <a:rPr lang="en-US"/>
              <a:pPr eaLnBrk="1" hangingPunct="1"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Survey Paper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Done individually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Explore research area or controversy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Do not merely summarize </a:t>
            </a:r>
            <a:r>
              <a:rPr lang="en-US" i="1" smtClean="0"/>
              <a:t>n</a:t>
            </a:r>
            <a:r>
              <a:rPr lang="en-US" smtClean="0"/>
              <a:t> papers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Rather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Identify problems, ideas and concepts in related (or contrasting) research and approaches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Learn and discuss trade-offs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Evaluate approaches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F87D9F-BE6C-4584-8004-FA23FC39AC77}" type="slidenum">
              <a:rPr lang="en-US"/>
              <a:pPr eaLnBrk="1" hangingPunct="1"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 Project Ideas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OS Support for web applications</a:t>
            </a:r>
          </a:p>
          <a:p>
            <a:r>
              <a:rPr lang="en-US" dirty="0" smtClean="0"/>
              <a:t>Web application architectures (e.g. node.js)</a:t>
            </a:r>
          </a:p>
          <a:p>
            <a:pPr lvl="1"/>
            <a:r>
              <a:rPr lang="en-US" dirty="0" smtClean="0"/>
              <a:t>Threads vs. Events</a:t>
            </a:r>
          </a:p>
          <a:p>
            <a:r>
              <a:rPr lang="en-US" dirty="0" smtClean="0"/>
              <a:t>Novel kernel models</a:t>
            </a:r>
          </a:p>
          <a:p>
            <a:r>
              <a:rPr lang="en-US" dirty="0" smtClean="0"/>
              <a:t>Virtualization Techniques</a:t>
            </a:r>
          </a:p>
          <a:p>
            <a:r>
              <a:rPr lang="en-US" dirty="0" smtClean="0"/>
              <a:t>Multi-tasking/resource control in a language-based virtual machine:</a:t>
            </a:r>
          </a:p>
          <a:p>
            <a:pPr lvl="1"/>
            <a:r>
              <a:rPr lang="en-US" dirty="0" smtClean="0"/>
              <a:t>Java or JavaScript</a:t>
            </a:r>
          </a:p>
          <a:p>
            <a:r>
              <a:rPr lang="en-US" dirty="0" smtClean="0"/>
              <a:t>OS Support for Multi-core architectures</a:t>
            </a:r>
          </a:p>
          <a:p>
            <a:r>
              <a:rPr lang="en-US" dirty="0" smtClean="0"/>
              <a:t>Techniques for reliability in OS</a:t>
            </a:r>
          </a:p>
          <a:p>
            <a:endParaRPr lang="en-US" dirty="0" smtClean="0"/>
          </a:p>
          <a:p>
            <a:r>
              <a:rPr lang="en-US" dirty="0" smtClean="0"/>
              <a:t>… pick your own topic of interest here</a:t>
            </a:r>
          </a:p>
          <a:p>
            <a:pPr lvl="1"/>
            <a:endParaRPr lang="en-US" dirty="0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8F50EF0-8A30-4CDB-9A2D-ECD15D9566F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51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About Me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30495FD-D1A2-446B-B89B-E16EB8BD8C39}" type="slidenum">
              <a:rPr lang="en-US"/>
              <a:pPr eaLnBrk="1" hangingPunct="1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Grading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0</a:t>
            </a:r>
            <a:r>
              <a:rPr lang="en-US" dirty="0" smtClean="0"/>
              <a:t>% Midterm(s)</a:t>
            </a:r>
          </a:p>
          <a:p>
            <a:pPr eaLnBrk="1" hangingPunct="1"/>
            <a:r>
              <a:rPr lang="en-US" dirty="0" smtClean="0"/>
              <a:t>15% </a:t>
            </a:r>
            <a:r>
              <a:rPr lang="en-US" dirty="0" smtClean="0"/>
              <a:t>Paper Evaluations + Class Participation</a:t>
            </a:r>
          </a:p>
          <a:p>
            <a:pPr eaLnBrk="1" hangingPunct="1"/>
            <a:r>
              <a:rPr lang="en-US" dirty="0"/>
              <a:t>2</a:t>
            </a:r>
            <a:r>
              <a:rPr lang="en-US" dirty="0" smtClean="0"/>
              <a:t>0</a:t>
            </a:r>
            <a:r>
              <a:rPr lang="en-US" dirty="0" smtClean="0"/>
              <a:t>% Research Paper Presentation</a:t>
            </a:r>
          </a:p>
          <a:p>
            <a:pPr eaLnBrk="1" hangingPunct="1"/>
            <a:r>
              <a:rPr lang="en-US" dirty="0"/>
              <a:t>5</a:t>
            </a:r>
            <a:r>
              <a:rPr lang="en-US" dirty="0" smtClean="0"/>
              <a:t>0</a:t>
            </a:r>
            <a:r>
              <a:rPr lang="en-US" dirty="0" smtClean="0"/>
              <a:t>% Projects</a:t>
            </a:r>
          </a:p>
          <a:p>
            <a:pPr eaLnBrk="1" hangingPunct="1"/>
            <a:r>
              <a:rPr lang="en-US" dirty="0" smtClean="0"/>
              <a:t>10% Final Presentation</a:t>
            </a:r>
          </a:p>
          <a:p>
            <a:pPr eaLnBrk="1" hangingPunct="1"/>
            <a:r>
              <a:rPr lang="en-US" i="1" dirty="0" smtClean="0"/>
              <a:t>These may be subject to change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5BB5044-E7AB-4274-A966-A8C3F35645B2}" type="slidenum">
              <a:rPr lang="en-US"/>
              <a:pPr eaLnBrk="1" hangingPunct="1"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Honor Code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Will be strictly enforced in this class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Do not cheat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Observe collaboration policy outlined in syllabus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Do not plagiarize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Use proper documentation (see separate notes)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Also applies when preparing presentations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Also applies to project documentation/reports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Read the policies posted on the website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Note reference to “codes of ethics used by professional societies </a:t>
            </a:r>
            <a:r>
              <a:rPr lang="en-US" sz="2400" i="1" smtClean="0"/>
              <a:t>in the United States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If in doubt, ask!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17EABE-D8CC-4187-A78C-29ED17C12CBD}" type="slidenum">
              <a:rPr lang="en-US"/>
              <a:pPr eaLnBrk="1" hangingPunct="1"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Course Facts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Meet </a:t>
            </a:r>
            <a:r>
              <a:rPr lang="en-US" dirty="0" smtClean="0"/>
              <a:t>TR </a:t>
            </a:r>
            <a:r>
              <a:rPr lang="en-US" dirty="0"/>
              <a:t>3</a:t>
            </a:r>
            <a:r>
              <a:rPr lang="en-US" dirty="0" smtClean="0"/>
              <a:t>:</a:t>
            </a:r>
            <a:r>
              <a:rPr lang="en-US" dirty="0"/>
              <a:t>3</a:t>
            </a:r>
            <a:r>
              <a:rPr lang="en-US" dirty="0" smtClean="0"/>
              <a:t>0pm-4:</a:t>
            </a:r>
            <a:r>
              <a:rPr lang="en-US" dirty="0"/>
              <a:t>4</a:t>
            </a:r>
            <a:r>
              <a:rPr lang="en-US" dirty="0" smtClean="0"/>
              <a:t>5pm </a:t>
            </a:r>
            <a:r>
              <a:rPr lang="en-US" dirty="0" err="1" smtClean="0"/>
              <a:t>McBryde</a:t>
            </a:r>
            <a:r>
              <a:rPr lang="en-US" dirty="0" smtClean="0"/>
              <a:t> </a:t>
            </a:r>
            <a:r>
              <a:rPr lang="en-US" dirty="0" smtClean="0"/>
              <a:t>231</a:t>
            </a:r>
            <a:endParaRPr lang="en-US" dirty="0" smtClean="0"/>
          </a:p>
          <a:p>
            <a:pPr eaLnBrk="1" hangingPunct="1"/>
            <a:r>
              <a:rPr lang="en-US" dirty="0" smtClean="0"/>
              <a:t>Will use class website as primary means of communication</a:t>
            </a:r>
          </a:p>
          <a:p>
            <a:pPr lvl="1" eaLnBrk="1" hangingPunct="1"/>
            <a:r>
              <a:rPr lang="en-US" dirty="0" smtClean="0"/>
              <a:t>http://courses.cs.vt.edu/~cs5204/</a:t>
            </a:r>
            <a:r>
              <a:rPr lang="en-US" dirty="0" smtClean="0"/>
              <a:t>fall14-butt</a:t>
            </a:r>
            <a:endParaRPr lang="en-US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C68EDA-D891-4EDD-865D-013C6A69C55A}" type="slidenum">
              <a:rPr lang="en-US"/>
              <a:pPr eaLnBrk="1" hangingPunct="1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Prerequisite/Force-Add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We are limited by the number of people who are allowed to be in the room!!!</a:t>
            </a:r>
            <a:endParaRPr lang="en-US" dirty="0" smtClean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650C722-654F-4696-916D-EC94005540B4}" type="slidenum">
              <a:rPr lang="en-US"/>
              <a:pPr eaLnBrk="1" hangingPunct="1"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About This Class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Graduate Level Operating Systems</a:t>
            </a:r>
          </a:p>
          <a:p>
            <a:pPr lvl="1" eaLnBrk="1" hangingPunct="1"/>
            <a:r>
              <a:rPr lang="en-US" dirty="0" smtClean="0"/>
              <a:t>Emphasis on preparing students for research</a:t>
            </a:r>
          </a:p>
          <a:p>
            <a:pPr lvl="2" eaLnBrk="1" hangingPunct="1"/>
            <a:r>
              <a:rPr lang="en-US" dirty="0" smtClean="0"/>
              <a:t>Read and evaluate research papers</a:t>
            </a:r>
          </a:p>
          <a:p>
            <a:pPr lvl="2" eaLnBrk="1" hangingPunct="1"/>
            <a:r>
              <a:rPr lang="en-US" dirty="0" smtClean="0"/>
              <a:t>Learn from experienced researchers</a:t>
            </a:r>
          </a:p>
          <a:p>
            <a:pPr lvl="2" eaLnBrk="1" hangingPunct="1"/>
            <a:r>
              <a:rPr lang="en-US" dirty="0" smtClean="0"/>
              <a:t>Learn OS by studying systems</a:t>
            </a:r>
          </a:p>
          <a:p>
            <a:pPr lvl="1" eaLnBrk="1" hangingPunct="1"/>
            <a:r>
              <a:rPr lang="en-US" dirty="0" smtClean="0"/>
              <a:t>Projects</a:t>
            </a:r>
          </a:p>
          <a:p>
            <a:pPr lvl="2" eaLnBrk="1" hangingPunct="1"/>
            <a:r>
              <a:rPr lang="en-US" dirty="0" smtClean="0"/>
              <a:t>Unstructured problems</a:t>
            </a:r>
          </a:p>
          <a:p>
            <a:pPr lvl="1" eaLnBrk="1" hangingPunct="1"/>
            <a:r>
              <a:rPr lang="en-US" dirty="0" smtClean="0"/>
              <a:t>Presentations </a:t>
            </a:r>
            <a:r>
              <a:rPr lang="en-US" dirty="0" smtClean="0"/>
              <a:t>(1 or 2</a:t>
            </a:r>
            <a:r>
              <a:rPr lang="en-US" dirty="0" smtClean="0"/>
              <a:t>)</a:t>
            </a:r>
          </a:p>
          <a:p>
            <a:pPr lvl="2" eaLnBrk="1" hangingPunct="1"/>
            <a:r>
              <a:rPr lang="en-US" dirty="0" smtClean="0"/>
              <a:t>Of others’ research and your own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B7D54C-721F-436C-BEC7-7B5612816DC2}" type="slidenum">
              <a:rPr lang="en-US"/>
              <a:pPr eaLnBrk="1" hangingPunct="1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Reading Material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Assigned research papers are </a:t>
            </a:r>
            <a:r>
              <a:rPr lang="en-US" sz="2800" i="1" smtClean="0"/>
              <a:t>primary</a:t>
            </a:r>
            <a:r>
              <a:rPr lang="en-US" sz="2800" smtClean="0"/>
              <a:t> reading</a:t>
            </a:r>
          </a:p>
          <a:p>
            <a:pPr eaLnBrk="1" hangingPunct="1"/>
            <a:r>
              <a:rPr lang="en-US" sz="2800" smtClean="0"/>
              <a:t>Textbooks for background include</a:t>
            </a:r>
          </a:p>
          <a:p>
            <a:pPr lvl="1" eaLnBrk="1" hangingPunct="1"/>
            <a:r>
              <a:rPr lang="en-US" sz="2400" smtClean="0"/>
              <a:t>Silberschatz, Galvin, Gagne: </a:t>
            </a:r>
            <a:r>
              <a:rPr lang="en-US" sz="2400" i="1" smtClean="0"/>
              <a:t>Operating Systems Concepts</a:t>
            </a:r>
            <a:r>
              <a:rPr lang="en-US" sz="2400" smtClean="0"/>
              <a:t> </a:t>
            </a:r>
          </a:p>
          <a:p>
            <a:pPr lvl="1" eaLnBrk="1" hangingPunct="1"/>
            <a:r>
              <a:rPr lang="en-US" sz="2400" smtClean="0"/>
              <a:t>Nutt: </a:t>
            </a:r>
            <a:r>
              <a:rPr lang="en-US" sz="2400" i="1" smtClean="0"/>
              <a:t>Operating Systems</a:t>
            </a:r>
            <a:r>
              <a:rPr lang="en-US" sz="2400" smtClean="0"/>
              <a:t> </a:t>
            </a:r>
          </a:p>
          <a:p>
            <a:pPr lvl="1" eaLnBrk="1" hangingPunct="1"/>
            <a:r>
              <a:rPr lang="en-US" sz="2400" smtClean="0"/>
              <a:t>Stallings: </a:t>
            </a:r>
            <a:r>
              <a:rPr lang="en-US" sz="2400" i="1" smtClean="0"/>
              <a:t>Operating Systems Internal and Design Principles</a:t>
            </a:r>
          </a:p>
          <a:p>
            <a:pPr lvl="1" eaLnBrk="1" hangingPunct="1"/>
            <a:r>
              <a:rPr lang="en-US" sz="2400" smtClean="0"/>
              <a:t>Tanenbaum: </a:t>
            </a:r>
            <a:r>
              <a:rPr lang="en-US" sz="2400" i="1" smtClean="0"/>
              <a:t>Modern Operating Systems</a:t>
            </a:r>
          </a:p>
          <a:p>
            <a:pPr lvl="1" eaLnBrk="1" hangingPunct="1"/>
            <a:r>
              <a:rPr lang="en-US" sz="2400" smtClean="0"/>
              <a:t>Tanenbaum &amp; van Steen: </a:t>
            </a:r>
            <a:r>
              <a:rPr lang="en-US" sz="2400" i="1" smtClean="0"/>
              <a:t>Distributed Systems: Principles and Paradigms</a:t>
            </a:r>
            <a:endParaRPr lang="en-US" sz="2400" smtClean="0"/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7FD1AD-FB45-4BF6-B020-2107A686DFE8}" type="slidenum">
              <a:rPr lang="en-US"/>
              <a:pPr eaLnBrk="1" hangingPunct="1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Format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Discussions + lecture</a:t>
            </a:r>
          </a:p>
          <a:p>
            <a:pPr eaLnBrk="1" hangingPunct="1"/>
            <a:r>
              <a:rPr lang="en-US" dirty="0" smtClean="0"/>
              <a:t>Paper evaluations</a:t>
            </a:r>
          </a:p>
          <a:p>
            <a:pPr eaLnBrk="1" hangingPunct="1"/>
            <a:r>
              <a:rPr lang="en-US" dirty="0" smtClean="0"/>
              <a:t>Speaker evaluations</a:t>
            </a:r>
          </a:p>
          <a:p>
            <a:pPr eaLnBrk="1" hangingPunct="1"/>
            <a:r>
              <a:rPr lang="en-US" dirty="0" smtClean="0"/>
              <a:t>Two </a:t>
            </a:r>
            <a:r>
              <a:rPr lang="en-US" dirty="0" smtClean="0"/>
              <a:t>student presentations</a:t>
            </a:r>
          </a:p>
          <a:p>
            <a:pPr lvl="1" eaLnBrk="1" hangingPunct="1"/>
            <a:r>
              <a:rPr lang="en-US" dirty="0" smtClean="0"/>
              <a:t>one for assigned research paper</a:t>
            </a:r>
          </a:p>
          <a:p>
            <a:pPr lvl="1" eaLnBrk="1" hangingPunct="1"/>
            <a:r>
              <a:rPr lang="en-US" dirty="0" smtClean="0"/>
              <a:t>one for term project</a:t>
            </a:r>
          </a:p>
          <a:p>
            <a:pPr eaLnBrk="1" hangingPunct="1"/>
            <a:r>
              <a:rPr lang="en-US" dirty="0" smtClean="0"/>
              <a:t>Structured projects</a:t>
            </a:r>
          </a:p>
          <a:p>
            <a:pPr eaLnBrk="1" hangingPunct="1"/>
            <a:r>
              <a:rPr lang="en-US" dirty="0" smtClean="0"/>
              <a:t>(Unstructured, open ended) term project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FEFEDE6-0638-41EE-B514-AB1F8172F92D}" type="slidenum">
              <a:rPr lang="en-US"/>
              <a:pPr eaLnBrk="1" hangingPunct="1"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Discussions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Everybody reads assigned papers before class</a:t>
            </a:r>
          </a:p>
          <a:p>
            <a:pPr eaLnBrk="1" hangingPunct="1"/>
            <a:r>
              <a:rPr lang="en-US" smtClean="0"/>
              <a:t>Submit brief evaluation form</a:t>
            </a:r>
          </a:p>
          <a:p>
            <a:pPr lvl="1" eaLnBrk="1" hangingPunct="1"/>
            <a:r>
              <a:rPr lang="en-US" smtClean="0"/>
              <a:t>Proves you’ve read the paper</a:t>
            </a:r>
          </a:p>
          <a:p>
            <a:pPr lvl="1" eaLnBrk="1" hangingPunct="1"/>
            <a:r>
              <a:rPr lang="en-US" smtClean="0"/>
              <a:t>Enables you to contribute to discussion</a:t>
            </a:r>
          </a:p>
          <a:p>
            <a:pPr eaLnBrk="1" hangingPunct="1"/>
            <a:r>
              <a:rPr lang="en-US" smtClean="0"/>
              <a:t>Instructions on how to submit will be on website</a:t>
            </a:r>
          </a:p>
          <a:p>
            <a:pPr eaLnBrk="1" hangingPunct="1"/>
            <a:endParaRPr lang="en-US" smtClean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885E42D-2497-471B-80D3-B68D0039F119}" type="slidenum">
              <a:rPr lang="en-US"/>
              <a:pPr eaLnBrk="1" hangingPunct="1"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Late Policy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 late submissions will be accepted.</a:t>
            </a:r>
          </a:p>
          <a:p>
            <a:pPr eaLnBrk="1" hangingPunct="1"/>
            <a:r>
              <a:rPr lang="en-US" smtClean="0"/>
              <a:t>Instead, you have six wildcards:</a:t>
            </a:r>
          </a:p>
          <a:p>
            <a:pPr lvl="1" eaLnBrk="1" hangingPunct="1"/>
            <a:r>
              <a:rPr lang="en-US" smtClean="0"/>
              <a:t>Six dates on which you can skip evaluations without penalty</a:t>
            </a:r>
          </a:p>
          <a:p>
            <a:pPr lvl="1" eaLnBrk="1" hangingPunct="1"/>
            <a:r>
              <a:rPr lang="en-US" smtClean="0"/>
              <a:t>Need not be announced beforehand</a:t>
            </a:r>
          </a:p>
          <a:p>
            <a:pPr eaLnBrk="1" hangingPunct="1"/>
            <a:r>
              <a:rPr lang="en-US" smtClean="0"/>
              <a:t>Contact instructor for exceptions in severe circumstances only</a:t>
            </a:r>
          </a:p>
          <a:p>
            <a:pPr eaLnBrk="1" hangingPunct="1"/>
            <a:r>
              <a:rPr lang="en-US" smtClean="0"/>
              <a:t>Unlikely to grant incompletes (I)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B4E34C-E250-4A4E-B063-71F53CAD70E3}" type="slidenum">
              <a:rPr lang="en-US"/>
              <a:pPr eaLnBrk="1" hangingPunct="1"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1616</TotalTime>
  <Words>786</Words>
  <Application>Microsoft Macintosh PowerPoint</Application>
  <PresentationFormat>On-screen Show (4:3)</PresentationFormat>
  <Paragraphs>156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Black</vt:lpstr>
      <vt:lpstr>CS 5204 Operating Systems Fall 2014</vt:lpstr>
      <vt:lpstr>About Me</vt:lpstr>
      <vt:lpstr>Course Facts</vt:lpstr>
      <vt:lpstr>Prerequisite/Force-Add</vt:lpstr>
      <vt:lpstr>About This Class</vt:lpstr>
      <vt:lpstr>Reading Material</vt:lpstr>
      <vt:lpstr>Format</vt:lpstr>
      <vt:lpstr>Discussions</vt:lpstr>
      <vt:lpstr>Late Policy</vt:lpstr>
      <vt:lpstr>Paper Evaluation Form</vt:lpstr>
      <vt:lpstr>Your Presentation</vt:lpstr>
      <vt:lpstr>Preparing Your Presentation</vt:lpstr>
      <vt:lpstr>Getting Feedback</vt:lpstr>
      <vt:lpstr>Speaker Evaluation Form</vt:lpstr>
      <vt:lpstr>Class Participation</vt:lpstr>
      <vt:lpstr>Midterms?</vt:lpstr>
      <vt:lpstr>Term Project</vt:lpstr>
      <vt:lpstr>Survey Paper</vt:lpstr>
      <vt:lpstr>Term Project Ideas</vt:lpstr>
      <vt:lpstr>Grading</vt:lpstr>
      <vt:lpstr>Honor Code</vt:lpstr>
    </vt:vector>
  </TitlesOfParts>
  <Company>Virginia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5204 Operating Systems Fall 2005</dc:title>
  <dc:creator>Godmar Back</dc:creator>
  <cp:lastModifiedBy>Ali Butt</cp:lastModifiedBy>
  <cp:revision>73</cp:revision>
  <dcterms:created xsi:type="dcterms:W3CDTF">2004-08-24T03:04:24Z</dcterms:created>
  <dcterms:modified xsi:type="dcterms:W3CDTF">2014-08-25T18:03:26Z</dcterms:modified>
</cp:coreProperties>
</file>