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notesMasterIdLst>
    <p:notesMasterId r:id="rId34"/>
  </p:notesMasterIdLst>
  <p:sldIdLst>
    <p:sldId id="256" r:id="rId2"/>
    <p:sldId id="259" r:id="rId3"/>
    <p:sldId id="260" r:id="rId4"/>
    <p:sldId id="279" r:id="rId5"/>
    <p:sldId id="280" r:id="rId6"/>
    <p:sldId id="261" r:id="rId7"/>
    <p:sldId id="281" r:id="rId8"/>
    <p:sldId id="258" r:id="rId9"/>
    <p:sldId id="257" r:id="rId10"/>
    <p:sldId id="278" r:id="rId11"/>
    <p:sldId id="282" r:id="rId12"/>
    <p:sldId id="283" r:id="rId13"/>
    <p:sldId id="284" r:id="rId14"/>
    <p:sldId id="285" r:id="rId15"/>
    <p:sldId id="286" r:id="rId16"/>
    <p:sldId id="263" r:id="rId17"/>
    <p:sldId id="264" r:id="rId18"/>
    <p:sldId id="265" r:id="rId19"/>
    <p:sldId id="267" r:id="rId20"/>
    <p:sldId id="287" r:id="rId21"/>
    <p:sldId id="288" r:id="rId22"/>
    <p:sldId id="266" r:id="rId23"/>
    <p:sldId id="290" r:id="rId24"/>
    <p:sldId id="289" r:id="rId25"/>
    <p:sldId id="270" r:id="rId26"/>
    <p:sldId id="271" r:id="rId27"/>
    <p:sldId id="291" r:id="rId28"/>
    <p:sldId id="294" r:id="rId29"/>
    <p:sldId id="272" r:id="rId30"/>
    <p:sldId id="273" r:id="rId31"/>
    <p:sldId id="292" r:id="rId32"/>
    <p:sldId id="293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0154E-9517-40E8-A057-AC05038000B9}" type="datetimeFigureOut">
              <a:rPr lang="en-US" smtClean="0"/>
              <a:t>13-Nov-14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A683F-8019-4364-A9B9-98F2FC055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6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A683F-8019-4364-A9B9-98F2FC055B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9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A683F-8019-4364-A9B9-98F2FC055B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11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D1619914-48F0-4AE7-B19D-98999A4502EE}" type="datetime1">
              <a:rPr lang="en-US" smtClean="0"/>
              <a:t>13-Nov-14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490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D3F3-5213-46B0-911C-D8FC8D207DEB}" type="datetime1">
              <a:rPr lang="en-US" smtClean="0"/>
              <a:t>13-Nov-14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4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BAC6-C53C-43A4-AE03-8F4733DB7ABA}" type="datetime1">
              <a:rPr lang="en-US" smtClean="0"/>
              <a:t>13-Nov-14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61F7-AFBF-4D65-96BE-07851B9185E0}" type="datetime1">
              <a:rPr lang="en-US" smtClean="0"/>
              <a:t>13-Nov-14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0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F14-4FC3-4A9D-87FE-5158F0BAE6A0}" type="datetime1">
              <a:rPr lang="en-US" smtClean="0"/>
              <a:t>13-Nov-14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861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0DEC-6658-4FBE-8A3F-00F002430ED0}" type="datetime1">
              <a:rPr lang="en-US" smtClean="0"/>
              <a:t>13-Nov-14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5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05F9-8350-4963-86B4-AF91EFC1ACCF}" type="datetime1">
              <a:rPr lang="en-US" smtClean="0"/>
              <a:t>13-Nov-14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9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536-CC9A-4936-9BCC-394931B80AB4}" type="datetime1">
              <a:rPr lang="en-US" smtClean="0"/>
              <a:t>13-Nov-14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4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FC90-D5A0-4D6E-A677-0459320675DF}" type="datetime1">
              <a:rPr lang="en-US" smtClean="0"/>
              <a:t>13-Nov-14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0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C6FE-AFA6-4337-9861-83A1FFE30D65}" type="datetime1">
              <a:rPr lang="en-US" smtClean="0"/>
              <a:t>13-Nov-14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0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3A30-F858-4987-A697-219CF19C322B}" type="datetime1">
              <a:rPr lang="en-US" smtClean="0"/>
              <a:t>13-Nov-14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2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A7E7D0D-B413-4F19-92B8-EFB41EBA3407}" type="datetime1">
              <a:rPr lang="en-US" smtClean="0"/>
              <a:t>13-Nov-14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E05A70A9-1A18-405D-8C99-19F5E095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971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alibri" panose="020F0502020204030204" pitchFamily="34" charset="0"/>
              </a:rPr>
              <a:t> </a:t>
            </a:r>
            <a:r>
              <a:rPr lang="en-US" sz="4800" dirty="0" smtClean="0">
                <a:latin typeface="Calibri" panose="020F0502020204030204" pitchFamily="34" charset="0"/>
              </a:rPr>
              <a:t>	Journaling versus Softupdates</a:t>
            </a:r>
            <a:br>
              <a:rPr lang="en-US" sz="4800" dirty="0" smtClean="0">
                <a:latin typeface="Calibri" panose="020F0502020204030204" pitchFamily="34" charset="0"/>
              </a:rPr>
            </a:br>
            <a:r>
              <a:rPr lang="en-US" sz="4800" dirty="0" smtClean="0">
                <a:latin typeface="Calibri" panose="020F0502020204030204" pitchFamily="34" charset="0"/>
              </a:rPr>
              <a:t> 	</a:t>
            </a:r>
            <a:r>
              <a:rPr lang="en-US" sz="3100" dirty="0" smtClean="0">
                <a:latin typeface="Calibri" panose="020F0502020204030204" pitchFamily="34" charset="0"/>
              </a:rPr>
              <a:t>Asynchronous </a:t>
            </a:r>
            <a:r>
              <a:rPr lang="en-US" sz="3100" dirty="0">
                <a:latin typeface="Calibri" panose="020F0502020204030204" pitchFamily="34" charset="0"/>
              </a:rPr>
              <a:t>Meta-Data Protection in File System</a:t>
            </a:r>
            <a:br>
              <a:rPr lang="en-US" sz="3100" dirty="0">
                <a:latin typeface="Calibri" panose="020F0502020204030204" pitchFamily="34" charset="0"/>
              </a:rPr>
            </a:br>
            <a:r>
              <a:rPr lang="en-US" sz="4800" dirty="0" smtClean="0">
                <a:latin typeface="Calibri" panose="020F0502020204030204" pitchFamily="34" charset="0"/>
              </a:rPr>
              <a:t/>
            </a:r>
            <a:br>
              <a:rPr lang="en-US" sz="4800" dirty="0" smtClean="0">
                <a:latin typeface="Calibri" panose="020F0502020204030204" pitchFamily="34" charset="0"/>
              </a:rPr>
            </a:br>
            <a:r>
              <a:rPr lang="en-US" sz="4800" dirty="0" smtClean="0">
                <a:latin typeface="Calibri" panose="020F0502020204030204" pitchFamily="34" charset="0"/>
              </a:rPr>
              <a:t>        		</a:t>
            </a:r>
            <a:r>
              <a:rPr lang="en-US" sz="2700" dirty="0" smtClean="0">
                <a:latin typeface="Calibri" panose="020F0502020204030204" pitchFamily="34" charset="0"/>
              </a:rPr>
              <a:t>Authors </a:t>
            </a:r>
            <a:r>
              <a:rPr lang="en-US" sz="2700" dirty="0">
                <a:latin typeface="Calibri" panose="020F0502020204030204" pitchFamily="34" charset="0"/>
              </a:rPr>
              <a:t>- Margo Seltzer, Gregory Ganger et 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	</a:t>
            </a:r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					Presenter – Abhishek Abhyankar 					</a:t>
            </a:r>
            <a:r>
              <a:rPr lang="en-US" dirty="0">
                <a:latin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</a:rPr>
              <a:t>MS Computer Science 						         		Virginia Tech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1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Calibri" panose="020F0502020204030204" pitchFamily="34" charset="0"/>
              </a:rPr>
              <a:t>Soft Updates</a:t>
            </a:r>
            <a:endParaRPr lang="en-US" sz="4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Enforce </a:t>
            </a:r>
            <a:r>
              <a:rPr lang="en-US" sz="2800" dirty="0">
                <a:latin typeface="Calibri" panose="020F0502020204030204" pitchFamily="34" charset="0"/>
              </a:rPr>
              <a:t>the ordering constraints, in an </a:t>
            </a:r>
            <a:r>
              <a:rPr lang="en-US" sz="2800" i="1" dirty="0">
                <a:latin typeface="Calibri" panose="020F0502020204030204" pitchFamily="34" charset="0"/>
              </a:rPr>
              <a:t>asynchronously </a:t>
            </a:r>
            <a:r>
              <a:rPr lang="en-US" sz="2800" dirty="0" smtClean="0">
                <a:latin typeface="Calibri" panose="020F0502020204030204" pitchFamily="34" charset="0"/>
              </a:rPr>
              <a:t>way.</a:t>
            </a:r>
            <a:endParaRPr lang="en-US" sz="2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panose="020F0502020204030204" pitchFamily="34" charset="0"/>
              </a:rPr>
              <a:t>Maintain dirty blocks and </a:t>
            </a:r>
            <a:r>
              <a:rPr lang="en-US" sz="2800" dirty="0" smtClean="0">
                <a:latin typeface="Calibri" panose="020F0502020204030204" pitchFamily="34" charset="0"/>
              </a:rPr>
              <a:t>dependencies to each other.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Let Disk Scheduler </a:t>
            </a:r>
            <a:r>
              <a:rPr lang="en-US" sz="2800" dirty="0">
                <a:latin typeface="Calibri" panose="020F0502020204030204" pitchFamily="34" charset="0"/>
              </a:rPr>
              <a:t>sync any disk </a:t>
            </a:r>
            <a:r>
              <a:rPr lang="en-US" sz="2800" dirty="0" smtClean="0">
                <a:latin typeface="Calibri" panose="020F0502020204030204" pitchFamily="34" charset="0"/>
              </a:rPr>
              <a:t>blocks.</a:t>
            </a:r>
            <a:endParaRPr lang="en-US" sz="2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When </a:t>
            </a:r>
            <a:r>
              <a:rPr lang="en-US" sz="2800" dirty="0">
                <a:latin typeface="Calibri" panose="020F0502020204030204" pitchFamily="34" charset="0"/>
              </a:rPr>
              <a:t>a block is written by </a:t>
            </a:r>
            <a:r>
              <a:rPr lang="en-US" sz="2800" dirty="0" smtClean="0">
                <a:latin typeface="Calibri" panose="020F0502020204030204" pitchFamily="34" charset="0"/>
              </a:rPr>
              <a:t>Disk Scheduler, Soft Update </a:t>
            </a:r>
            <a:r>
              <a:rPr lang="en-US" sz="2800" dirty="0">
                <a:latin typeface="Calibri" panose="020F0502020204030204" pitchFamily="34" charset="0"/>
              </a:rPr>
              <a:t>code can </a:t>
            </a:r>
            <a:r>
              <a:rPr lang="en-US" sz="2800" dirty="0" smtClean="0">
                <a:latin typeface="Calibri" panose="020F0502020204030204" pitchFamily="34" charset="0"/>
              </a:rPr>
              <a:t>take care </a:t>
            </a:r>
            <a:r>
              <a:rPr lang="en-US" sz="2800" dirty="0">
                <a:latin typeface="Calibri" panose="020F0502020204030204" pitchFamily="34" charset="0"/>
              </a:rPr>
              <a:t>of the </a:t>
            </a:r>
            <a:r>
              <a:rPr lang="en-US" sz="2800" dirty="0" smtClean="0">
                <a:latin typeface="Calibri" panose="020F0502020204030204" pitchFamily="34" charset="0"/>
              </a:rPr>
              <a:t>dependencies.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Maintains the Dependency information on Pointer basis not Block basis.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1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398" y="206218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 smtClean="0"/>
              <a:t>Cyclic Dependencies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                           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I-Node Block</a:t>
            </a:r>
            <a:r>
              <a:rPr lang="en-US" dirty="0" smtClean="0"/>
              <a:t>					      </a:t>
            </a:r>
            <a:r>
              <a:rPr lang="en-US" sz="2400" dirty="0" smtClean="0"/>
              <a:t>Directory Block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File A is Created.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File B is Deleted.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Node A needs to be created before </a:t>
            </a:r>
            <a:r>
              <a:rPr lang="en-US" sz="2400" dirty="0" err="1" smtClean="0"/>
              <a:t>Dir</a:t>
            </a:r>
            <a:r>
              <a:rPr lang="en-US" sz="2400" dirty="0" smtClean="0"/>
              <a:t> A is created.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err="1"/>
              <a:t>Dir</a:t>
            </a:r>
            <a:r>
              <a:rPr lang="en-US" sz="2400" dirty="0"/>
              <a:t> </a:t>
            </a:r>
            <a:r>
              <a:rPr lang="en-US" sz="2400" dirty="0" smtClean="0"/>
              <a:t>B </a:t>
            </a:r>
            <a:r>
              <a:rPr lang="en-US" sz="2400" dirty="0"/>
              <a:t>needs to be removed before </a:t>
            </a:r>
            <a:r>
              <a:rPr lang="en-US" sz="2400" dirty="0" smtClean="0"/>
              <a:t>Node </a:t>
            </a:r>
            <a:r>
              <a:rPr lang="en-US" sz="2400" dirty="0"/>
              <a:t>is removed.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1260955"/>
              </p:ext>
            </p:extLst>
          </p:nvPr>
        </p:nvGraphicFramePr>
        <p:xfrm>
          <a:off x="1262064" y="1828800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For</a:t>
                      </a:r>
                      <a:r>
                        <a:rPr lang="en-US" sz="2000" b="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A                    </a:t>
                      </a:r>
                      <a:endParaRPr lang="en-US" sz="20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For B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C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4540771"/>
              </p:ext>
            </p:extLst>
          </p:nvPr>
        </p:nvGraphicFramePr>
        <p:xfrm>
          <a:off x="7294759" y="1812387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en-US" sz="2000" b="0" dirty="0" err="1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RefNo</a:t>
                      </a:r>
                      <a:endParaRPr lang="en-US" sz="20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B </a:t>
                      </a:r>
                      <a:r>
                        <a:rPr lang="en-US" sz="20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C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H="1">
            <a:off x="3362178" y="202574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362178" y="2363372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362178" y="281353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362178" y="317929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3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398" y="206218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/>
              <a:t>How is Dependency </a:t>
            </a:r>
            <a:r>
              <a:rPr lang="en-US" dirty="0" smtClean="0"/>
              <a:t>Resolved 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                      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I-Node Block</a:t>
            </a:r>
            <a:r>
              <a:rPr lang="en-US" dirty="0" smtClean="0"/>
              <a:t>					      </a:t>
            </a:r>
            <a:r>
              <a:rPr lang="en-US" sz="2400" dirty="0" smtClean="0"/>
              <a:t>Directory Block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File A is Created. (1) </a:t>
            </a:r>
            <a:r>
              <a:rPr lang="en-US" sz="2400" dirty="0" smtClean="0">
                <a:sym typeface="Wingdings" panose="05000000000000000000" pitchFamily="2" charset="2"/>
              </a:rPr>
              <a:t>Depends On (2)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File B is Deleted. (3) Depends On (4)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Disk Scheduler selects Directory Block and notifies </a:t>
            </a:r>
          </a:p>
          <a:p>
            <a:pPr marL="0" indent="0">
              <a:buNone/>
            </a:pPr>
            <a:r>
              <a:rPr lang="en-US" sz="2400" dirty="0" smtClean="0"/>
              <a:t>  Soft Update.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238500"/>
              </p:ext>
            </p:extLst>
          </p:nvPr>
        </p:nvGraphicFramePr>
        <p:xfrm>
          <a:off x="1262064" y="1828800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For</a:t>
                      </a:r>
                      <a:r>
                        <a:rPr lang="en-US" sz="2000" b="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A    (2)          </a:t>
                      </a:r>
                      <a:endParaRPr lang="en-US" sz="20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For B    (3)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C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776977"/>
              </p:ext>
            </p:extLst>
          </p:nvPr>
        </p:nvGraphicFramePr>
        <p:xfrm>
          <a:off x="7294759" y="1812387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en-US" sz="2000" b="0" dirty="0" err="1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RefNo</a:t>
                      </a:r>
                      <a:r>
                        <a:rPr lang="en-US" sz="2000" b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 (1)</a:t>
                      </a:r>
                      <a:endParaRPr lang="en-US" sz="20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B </a:t>
                      </a:r>
                      <a:r>
                        <a:rPr lang="en-US" sz="20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RefNo</a:t>
                      </a:r>
                      <a:r>
                        <a:rPr lang="en-US" sz="20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 (4)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C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H="1">
            <a:off x="3362178" y="202574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362178" y="2363372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362178" y="281353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362178" y="317929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3038622" y="2363372"/>
            <a:ext cx="323556" cy="1969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9057250" y="2321169"/>
            <a:ext cx="323556" cy="1969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1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398" y="206218"/>
            <a:ext cx="9692640" cy="13255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       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I-Node Block</a:t>
            </a:r>
            <a:r>
              <a:rPr lang="en-US" dirty="0" smtClean="0"/>
              <a:t>					      </a:t>
            </a:r>
            <a:r>
              <a:rPr lang="en-US" sz="2400" dirty="0" smtClean="0"/>
              <a:t>Directory Block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As (1) </a:t>
            </a:r>
            <a:r>
              <a:rPr lang="en-US" sz="2400" dirty="0" smtClean="0">
                <a:sym typeface="Wingdings" panose="05000000000000000000" pitchFamily="2" charset="2"/>
              </a:rPr>
              <a:t>Depends On (2). (1) is rolled back to original state.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As (4) does not depend on anyone, it is executed </a:t>
            </a:r>
            <a:r>
              <a:rPr lang="en-US" sz="2400" dirty="0" err="1" smtClean="0"/>
              <a:t>i.e</a:t>
            </a:r>
            <a:r>
              <a:rPr lang="en-US" sz="2400" dirty="0" smtClean="0"/>
              <a:t> removed.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Dependency (3) Depends on (4) is removed.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238500"/>
              </p:ext>
            </p:extLst>
          </p:nvPr>
        </p:nvGraphicFramePr>
        <p:xfrm>
          <a:off x="1262064" y="1828800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For</a:t>
                      </a:r>
                      <a:r>
                        <a:rPr lang="en-US" sz="2000" b="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A    (2)          </a:t>
                      </a:r>
                      <a:endParaRPr lang="en-US" sz="20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For B    (3)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C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615460"/>
              </p:ext>
            </p:extLst>
          </p:nvPr>
        </p:nvGraphicFramePr>
        <p:xfrm>
          <a:off x="7294759" y="1812387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Rolled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Back  </a:t>
                      </a:r>
                      <a:endParaRPr lang="en-US" sz="20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B </a:t>
                      </a:r>
                      <a:r>
                        <a:rPr lang="en-US" sz="20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RefNo</a:t>
                      </a:r>
                      <a:r>
                        <a:rPr lang="en-US" sz="20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 (4)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C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H="1">
            <a:off x="3362178" y="202574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362178" y="2363372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362178" y="281353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362178" y="317929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3038622" y="2363372"/>
            <a:ext cx="323556" cy="1969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9057250" y="2321169"/>
            <a:ext cx="323556" cy="1969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398" y="206218"/>
            <a:ext cx="9692640" cy="13255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                      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I-Node Block</a:t>
            </a:r>
            <a:r>
              <a:rPr lang="en-US" dirty="0" smtClean="0"/>
              <a:t>					      </a:t>
            </a:r>
            <a:r>
              <a:rPr lang="en-US" sz="2400" dirty="0" smtClean="0"/>
              <a:t>Directory Block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Now after Directory block is persisted. </a:t>
            </a:r>
            <a:r>
              <a:rPr lang="en-US" sz="2400" dirty="0" err="1" smtClean="0"/>
              <a:t>Inode</a:t>
            </a:r>
            <a:r>
              <a:rPr lang="en-US" sz="2400" dirty="0" smtClean="0"/>
              <a:t> Block is selected. (</a:t>
            </a:r>
            <a:r>
              <a:rPr lang="en-US" sz="2400" dirty="0" err="1" smtClean="0"/>
              <a:t>Dir</a:t>
            </a:r>
            <a:r>
              <a:rPr lang="en-US" sz="2400" dirty="0" smtClean="0"/>
              <a:t> A is Rolled forwarded again).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(2) and (3) are executed. </a:t>
            </a:r>
            <a:r>
              <a:rPr lang="en-US" sz="2400" dirty="0" err="1" smtClean="0"/>
              <a:t>i.e</a:t>
            </a:r>
            <a:r>
              <a:rPr lang="en-US" sz="2400" dirty="0" smtClean="0"/>
              <a:t> (2) is created and (3) is removed.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Then </a:t>
            </a:r>
            <a:r>
              <a:rPr lang="en-US" sz="2400" dirty="0" err="1" smtClean="0"/>
              <a:t>Dir</a:t>
            </a:r>
            <a:r>
              <a:rPr lang="en-US" sz="2400" dirty="0" smtClean="0"/>
              <a:t> block is selected again and executes (1).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238500"/>
              </p:ext>
            </p:extLst>
          </p:nvPr>
        </p:nvGraphicFramePr>
        <p:xfrm>
          <a:off x="1262064" y="1828800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For</a:t>
                      </a:r>
                      <a:r>
                        <a:rPr lang="en-US" sz="2000" b="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A    (2)          </a:t>
                      </a:r>
                      <a:endParaRPr lang="en-US" sz="20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For B    (3)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C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597297"/>
              </p:ext>
            </p:extLst>
          </p:nvPr>
        </p:nvGraphicFramePr>
        <p:xfrm>
          <a:off x="7294759" y="1812387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en-US" sz="2000" b="0" baseline="0" dirty="0" err="1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RefNo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(1)</a:t>
                      </a:r>
                      <a:endParaRPr lang="en-US" sz="20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C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H="1">
            <a:off x="3362178" y="202574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362178" y="281353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362178" y="317929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3038622" y="2363372"/>
            <a:ext cx="323556" cy="1969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9057250" y="2321169"/>
            <a:ext cx="323556" cy="1969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398" y="206218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 smtClean="0"/>
              <a:t>Returned to Stable State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       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I-Node Block</a:t>
            </a:r>
            <a:r>
              <a:rPr lang="en-US" dirty="0" smtClean="0"/>
              <a:t>					      </a:t>
            </a:r>
            <a:r>
              <a:rPr lang="en-US" sz="2400" dirty="0" smtClean="0"/>
              <a:t>Directory Block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After a sequence of instructions all dependencies are resolved and the system returns to stable state.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Even if system crashed anywhere in the middle File system integrity will always be maintained.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604320"/>
              </p:ext>
            </p:extLst>
          </p:nvPr>
        </p:nvGraphicFramePr>
        <p:xfrm>
          <a:off x="1262064" y="1828800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For</a:t>
                      </a:r>
                      <a:r>
                        <a:rPr lang="en-US" sz="2000" b="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A    (2)          </a:t>
                      </a:r>
                      <a:endParaRPr lang="en-US" sz="20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C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691026"/>
              </p:ext>
            </p:extLst>
          </p:nvPr>
        </p:nvGraphicFramePr>
        <p:xfrm>
          <a:off x="7294759" y="1812387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en-US" sz="2000" b="0" baseline="0" dirty="0" err="1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RefNo</a:t>
                      </a:r>
                      <a:r>
                        <a:rPr lang="en-US" sz="2000" b="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(1)</a:t>
                      </a:r>
                      <a:endParaRPr lang="en-US" sz="20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00B05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C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H="1">
            <a:off x="3362178" y="202574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362178" y="281353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362178" y="317929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3038622" y="2363372"/>
            <a:ext cx="323556" cy="1969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9057250" y="2321169"/>
            <a:ext cx="323556" cy="1969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6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Soft Updates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u="sng" dirty="0" smtClean="0">
                <a:latin typeface="Calibri" panose="020F0502020204030204" pitchFamily="34" charset="0"/>
              </a:rPr>
              <a:t>Advantages:</a:t>
            </a:r>
            <a:endParaRPr lang="en-US" sz="2800" u="sng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No </a:t>
            </a:r>
            <a:r>
              <a:rPr lang="en-US" dirty="0">
                <a:latin typeface="Calibri" panose="020F0502020204030204" pitchFamily="34" charset="0"/>
              </a:rPr>
              <a:t>recovery </a:t>
            </a:r>
            <a:r>
              <a:rPr lang="en-US" dirty="0" smtClean="0">
                <a:latin typeface="Calibri" panose="020F0502020204030204" pitchFamily="34" charset="0"/>
              </a:rPr>
              <a:t>required. Directly mount and play.</a:t>
            </a:r>
            <a:endParaRPr lang="en-US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Still </a:t>
            </a:r>
            <a:r>
              <a:rPr lang="en-US" dirty="0">
                <a:latin typeface="Calibri" panose="020F0502020204030204" pitchFamily="34" charset="0"/>
              </a:rPr>
              <a:t>enjoys delayed </a:t>
            </a:r>
            <a:r>
              <a:rPr lang="en-US" dirty="0" smtClean="0">
                <a:latin typeface="Calibri" panose="020F0502020204030204" pitchFamily="34" charset="0"/>
              </a:rPr>
              <a:t>writes.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u="sng" dirty="0" smtClean="0">
                <a:latin typeface="Calibri" panose="020F0502020204030204" pitchFamily="34" charset="0"/>
              </a:rPr>
              <a:t>Disadvantages:</a:t>
            </a:r>
            <a:endParaRPr lang="en-US" sz="2800" u="sng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Orphan nodes might get created.</a:t>
            </a:r>
            <a:endParaRPr lang="en-US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Integrity </a:t>
            </a:r>
            <a:r>
              <a:rPr lang="en-US" dirty="0">
                <a:latin typeface="Calibri" panose="020F0502020204030204" pitchFamily="34" charset="0"/>
              </a:rPr>
              <a:t>guaranteed, but still background </a:t>
            </a:r>
            <a:r>
              <a:rPr lang="en-US" dirty="0" err="1">
                <a:latin typeface="Calibri" panose="020F0502020204030204" pitchFamily="34" charset="0"/>
              </a:rPr>
              <a:t>fsck</a:t>
            </a:r>
            <a:r>
              <a:rPr lang="en-US" dirty="0">
                <a:latin typeface="Calibri" panose="020F0502020204030204" pitchFamily="34" charset="0"/>
              </a:rPr>
              <a:t> is </a:t>
            </a:r>
            <a:r>
              <a:rPr lang="en-US" dirty="0" smtClean="0">
                <a:latin typeface="Calibri" panose="020F0502020204030204" pitchFamily="34" charset="0"/>
              </a:rPr>
              <a:t>required.</a:t>
            </a:r>
            <a:endParaRPr lang="en-US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Implementation code is very complex.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8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Write </a:t>
            </a:r>
            <a:r>
              <a:rPr lang="en-US" sz="2800" dirty="0">
                <a:latin typeface="Calibri" panose="020F0502020204030204" pitchFamily="34" charset="0"/>
              </a:rPr>
              <a:t>ahead </a:t>
            </a:r>
            <a:r>
              <a:rPr lang="en-US" sz="2800" dirty="0" smtClean="0">
                <a:latin typeface="Calibri" panose="020F0502020204030204" pitchFamily="34" charset="0"/>
              </a:rPr>
              <a:t>logging.</a:t>
            </a:r>
            <a:endParaRPr lang="en-US" sz="2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Write </a:t>
            </a:r>
            <a:r>
              <a:rPr lang="en-US" sz="2800" dirty="0">
                <a:latin typeface="Calibri" panose="020F0502020204030204" pitchFamily="34" charset="0"/>
              </a:rPr>
              <a:t>changes to metadata in the </a:t>
            </a:r>
            <a:r>
              <a:rPr lang="en-US" sz="2800" dirty="0" smtClean="0">
                <a:latin typeface="Calibri" panose="020F0502020204030204" pitchFamily="34" charset="0"/>
              </a:rPr>
              <a:t>journal.</a:t>
            </a:r>
            <a:endParaRPr lang="en-US" sz="2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Blocks </a:t>
            </a:r>
            <a:r>
              <a:rPr lang="en-US" sz="2800" dirty="0">
                <a:latin typeface="Calibri" panose="020F0502020204030204" pitchFamily="34" charset="0"/>
              </a:rPr>
              <a:t>are written to disk </a:t>
            </a:r>
            <a:r>
              <a:rPr lang="en-US" sz="2800" i="1" dirty="0">
                <a:latin typeface="Calibri" panose="020F0502020204030204" pitchFamily="34" charset="0"/>
              </a:rPr>
              <a:t>only after associated journal </a:t>
            </a:r>
            <a:r>
              <a:rPr lang="en-US" sz="2800" i="1" dirty="0" smtClean="0">
                <a:latin typeface="Calibri" panose="020F0502020204030204" pitchFamily="34" charset="0"/>
              </a:rPr>
              <a:t>data has </a:t>
            </a:r>
            <a:r>
              <a:rPr lang="en-US" sz="2800" i="1" dirty="0">
                <a:latin typeface="Calibri" panose="020F0502020204030204" pitchFamily="34" charset="0"/>
              </a:rPr>
              <a:t>been </a:t>
            </a:r>
            <a:r>
              <a:rPr lang="en-US" sz="2800" i="1" dirty="0" smtClean="0">
                <a:latin typeface="Calibri" panose="020F0502020204030204" pitchFamily="34" charset="0"/>
              </a:rPr>
              <a:t>committed.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On </a:t>
            </a:r>
            <a:r>
              <a:rPr lang="en-US" sz="2800" dirty="0">
                <a:latin typeface="Calibri" panose="020F0502020204030204" pitchFamily="34" charset="0"/>
              </a:rPr>
              <a:t>recovery, just </a:t>
            </a:r>
            <a:r>
              <a:rPr lang="en-US" sz="2800" dirty="0" smtClean="0">
                <a:latin typeface="Calibri" panose="020F0502020204030204" pitchFamily="34" charset="0"/>
              </a:rPr>
              <a:t>replay for committed journal records.</a:t>
            </a:r>
            <a:endParaRPr lang="en-US" sz="2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Guarantees Atomic Metadata operations.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/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228" y="294167"/>
            <a:ext cx="9602372" cy="581442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0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Implementations of Journaling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>
                <a:latin typeface="Calibri" panose="020F0502020204030204" pitchFamily="34" charset="0"/>
              </a:rPr>
              <a:t>LFFS-file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</a:rPr>
              <a:t>Writes </a:t>
            </a:r>
            <a:r>
              <a:rPr lang="en-US" sz="3200" dirty="0">
                <a:latin typeface="Calibri" panose="020F0502020204030204" pitchFamily="34" charset="0"/>
              </a:rPr>
              <a:t>log records to a </a:t>
            </a:r>
            <a:r>
              <a:rPr lang="en-US" sz="3200" i="1" dirty="0">
                <a:latin typeface="Calibri" panose="020F0502020204030204" pitchFamily="34" charset="0"/>
              </a:rPr>
              <a:t>file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</a:rPr>
              <a:t>Writes </a:t>
            </a:r>
            <a:r>
              <a:rPr lang="en-US" sz="3200" dirty="0">
                <a:latin typeface="Calibri" panose="020F0502020204030204" pitchFamily="34" charset="0"/>
              </a:rPr>
              <a:t>log records </a:t>
            </a:r>
            <a:r>
              <a:rPr lang="en-US" sz="3200" i="1" dirty="0" smtClean="0">
                <a:latin typeface="Calibri" panose="020F0502020204030204" pitchFamily="34" charset="0"/>
              </a:rPr>
              <a:t>asynchronously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</a:rPr>
              <a:t>64KB cluster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</a:rPr>
              <a:t>Each buffered cached block has relevant Log entry as </a:t>
            </a:r>
            <a:r>
              <a:rPr lang="en-US" sz="3200" dirty="0">
                <a:latin typeface="Calibri" panose="020F0502020204030204" pitchFamily="34" charset="0"/>
              </a:rPr>
              <a:t>H</a:t>
            </a:r>
            <a:r>
              <a:rPr lang="en-US" sz="3200" dirty="0" smtClean="0">
                <a:latin typeface="Calibri" panose="020F0502020204030204" pitchFamily="34" charset="0"/>
              </a:rPr>
              <a:t>eader and Footer</a:t>
            </a:r>
            <a:endParaRPr lang="en-US" sz="32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6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Overview of the Problem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>
                <a:latin typeface="Calibri" panose="020F0502020204030204" pitchFamily="34" charset="0"/>
              </a:rPr>
              <a:t>Metadata </a:t>
            </a:r>
            <a:r>
              <a:rPr lang="en-US" sz="3600" u="sng" dirty="0">
                <a:latin typeface="Calibri" panose="020F0502020204030204" pitchFamily="34" charset="0"/>
              </a:rPr>
              <a:t>operations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libri" panose="020F0502020204030204" pitchFamily="34" charset="0"/>
              </a:rPr>
              <a:t>Create</a:t>
            </a:r>
            <a:r>
              <a:rPr lang="en-US" sz="2400" dirty="0">
                <a:latin typeface="Calibri" panose="020F0502020204030204" pitchFamily="34" charset="0"/>
              </a:rPr>
              <a:t>, Delete, </a:t>
            </a:r>
            <a:r>
              <a:rPr lang="en-US" sz="2400" dirty="0" smtClean="0">
                <a:latin typeface="Calibri" panose="020F0502020204030204" pitchFamily="34" charset="0"/>
              </a:rPr>
              <a:t>Rename.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libri" panose="020F0502020204030204" pitchFamily="34" charset="0"/>
              </a:rPr>
              <a:t>Meta Data operations Modify </a:t>
            </a:r>
            <a:r>
              <a:rPr lang="en-US" sz="2400" dirty="0">
                <a:latin typeface="Calibri" panose="020F0502020204030204" pitchFamily="34" charset="0"/>
              </a:rPr>
              <a:t>the structure of the F</a:t>
            </a:r>
            <a:r>
              <a:rPr lang="en-US" sz="2400" dirty="0" smtClean="0">
                <a:latin typeface="Calibri" panose="020F0502020204030204" pitchFamily="34" charset="0"/>
              </a:rPr>
              <a:t>ile System.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600" u="sng" dirty="0" smtClean="0">
                <a:latin typeface="Calibri" panose="020F0502020204030204" pitchFamily="34" charset="0"/>
              </a:rPr>
              <a:t>File System </a:t>
            </a:r>
            <a:r>
              <a:rPr lang="en-US" sz="3600" u="sng" dirty="0">
                <a:latin typeface="Calibri" panose="020F0502020204030204" pitchFamily="34" charset="0"/>
              </a:rPr>
              <a:t>I</a:t>
            </a:r>
            <a:r>
              <a:rPr lang="en-US" sz="3600" u="sng" dirty="0" smtClean="0">
                <a:latin typeface="Calibri" panose="020F0502020204030204" pitchFamily="34" charset="0"/>
              </a:rPr>
              <a:t>ntegrity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libri" panose="020F0502020204030204" pitchFamily="34" charset="0"/>
              </a:rPr>
              <a:t>After </a:t>
            </a:r>
            <a:r>
              <a:rPr lang="en-US" sz="2400" dirty="0">
                <a:latin typeface="Calibri" panose="020F0502020204030204" pitchFamily="34" charset="0"/>
              </a:rPr>
              <a:t>a system crash, F</a:t>
            </a:r>
            <a:r>
              <a:rPr lang="en-US" sz="2400" dirty="0" smtClean="0">
                <a:latin typeface="Calibri" panose="020F0502020204030204" pitchFamily="34" charset="0"/>
              </a:rPr>
              <a:t>ile System </a:t>
            </a:r>
            <a:r>
              <a:rPr lang="en-US" sz="2400" dirty="0">
                <a:latin typeface="Calibri" panose="020F0502020204030204" pitchFamily="34" charset="0"/>
              </a:rPr>
              <a:t>should be </a:t>
            </a:r>
            <a:r>
              <a:rPr lang="en-US" sz="2400" i="1" dirty="0">
                <a:latin typeface="Calibri" panose="020F0502020204030204" pitchFamily="34" charset="0"/>
              </a:rPr>
              <a:t>recoverable to </a:t>
            </a:r>
            <a:r>
              <a:rPr lang="en-US" sz="2400" i="1" dirty="0" smtClean="0">
                <a:latin typeface="Calibri" panose="020F0502020204030204" pitchFamily="34" charset="0"/>
              </a:rPr>
              <a:t>a</a:t>
            </a:r>
          </a:p>
          <a:p>
            <a:pPr marL="0" indent="0">
              <a:buNone/>
            </a:pPr>
            <a:r>
              <a:rPr lang="en-US" sz="2400" i="1" dirty="0">
                <a:latin typeface="Calibri" panose="020F0502020204030204" pitchFamily="34" charset="0"/>
              </a:rPr>
              <a:t> </a:t>
            </a:r>
            <a:r>
              <a:rPr lang="en-US" sz="2400" i="1" dirty="0" smtClean="0">
                <a:latin typeface="Calibri" panose="020F0502020204030204" pitchFamily="34" charset="0"/>
              </a:rPr>
              <a:t>  consistent </a:t>
            </a:r>
            <a:r>
              <a:rPr lang="en-US" sz="2400" i="1" dirty="0">
                <a:latin typeface="Calibri" panose="020F0502020204030204" pitchFamily="34" charset="0"/>
              </a:rPr>
              <a:t>state </a:t>
            </a:r>
            <a:r>
              <a:rPr lang="en-US" sz="2400" dirty="0">
                <a:latin typeface="Calibri" panose="020F0502020204030204" pitchFamily="34" charset="0"/>
              </a:rPr>
              <a:t>where it can continue to </a:t>
            </a:r>
            <a:r>
              <a:rPr lang="en-US" sz="2400" dirty="0" smtClean="0">
                <a:latin typeface="Calibri" panose="020F0502020204030204" pitchFamily="34" charset="0"/>
              </a:rPr>
              <a:t>operate.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2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Implementations of Journaling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Calibri" panose="020F0502020204030204" pitchFamily="34" charset="0"/>
              </a:rPr>
              <a:t>LFFS-</a:t>
            </a:r>
            <a:r>
              <a:rPr lang="en-US" sz="3600" dirty="0" err="1" smtClean="0">
                <a:latin typeface="Calibri" panose="020F0502020204030204" pitchFamily="34" charset="0"/>
              </a:rPr>
              <a:t>wafs</a:t>
            </a:r>
            <a:endParaRPr lang="en-US" sz="36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Writes </a:t>
            </a:r>
            <a:r>
              <a:rPr lang="en-US" sz="2800" dirty="0">
                <a:latin typeface="Calibri" panose="020F0502020204030204" pitchFamily="34" charset="0"/>
              </a:rPr>
              <a:t>log records to a separate </a:t>
            </a:r>
            <a:r>
              <a:rPr lang="en-US" sz="2800" dirty="0" err="1" smtClean="0">
                <a:latin typeface="Calibri" panose="020F0502020204030204" pitchFamily="34" charset="0"/>
              </a:rPr>
              <a:t>filesystem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Provides Flexibility.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WAFS is minimal operations </a:t>
            </a:r>
            <a:r>
              <a:rPr lang="en-US" sz="2800" dirty="0" err="1" smtClean="0">
                <a:latin typeface="Calibri" panose="020F0502020204030204" pitchFamily="34" charset="0"/>
              </a:rPr>
              <a:t>filesystem</a:t>
            </a:r>
            <a:r>
              <a:rPr lang="en-US" sz="2800" dirty="0" smtClean="0">
                <a:latin typeface="Calibri" panose="020F0502020204030204" pitchFamily="34" charset="0"/>
              </a:rPr>
              <a:t> specially designed for Logging purpose.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Uses LSN’s (Low and High LSN).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Complex than LFFS-File implementation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After a Crash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First Log is recovered from the disk.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The last log entry to disk is stored in the Superblock.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That entry acts like a starting point. Any entries after that point will be validated and then either persisted or aborted.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Journaling Concluding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u="sng" dirty="0" smtClean="0">
                <a:latin typeface="Calibri" panose="020F0502020204030204" pitchFamily="34" charset="0"/>
              </a:rPr>
              <a:t>Advantages</a:t>
            </a:r>
            <a:endParaRPr lang="en-US" sz="3200" u="sng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Quick </a:t>
            </a:r>
            <a:r>
              <a:rPr lang="en-US" sz="2800" dirty="0">
                <a:latin typeface="Calibri" panose="020F0502020204030204" pitchFamily="34" charset="0"/>
              </a:rPr>
              <a:t>recovery (</a:t>
            </a:r>
            <a:r>
              <a:rPr lang="en-US" sz="2800" dirty="0" err="1">
                <a:latin typeface="Calibri" panose="020F0502020204030204" pitchFamily="34" charset="0"/>
              </a:rPr>
              <a:t>fsck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3200" u="sng" dirty="0" smtClean="0">
                <a:latin typeface="Calibri" panose="020F0502020204030204" pitchFamily="34" charset="0"/>
              </a:rPr>
              <a:t>Disadvantages</a:t>
            </a:r>
            <a:endParaRPr lang="en-US" sz="3200" u="sng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Extra </a:t>
            </a:r>
            <a:r>
              <a:rPr lang="en-US" sz="2800" dirty="0">
                <a:latin typeface="Calibri" panose="020F0502020204030204" pitchFamily="34" charset="0"/>
              </a:rPr>
              <a:t>IO generated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4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for Evaluation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FFS, FFS-</a:t>
            </a:r>
            <a:r>
              <a:rPr lang="en-US" sz="2800" dirty="0" err="1" smtClean="0">
                <a:latin typeface="Calibri" panose="020F0502020204030204" pitchFamily="34" charset="0"/>
              </a:rPr>
              <a:t>async</a:t>
            </a:r>
            <a:r>
              <a:rPr lang="en-US" sz="2800" dirty="0" smtClean="0">
                <a:latin typeface="Calibri" panose="020F0502020204030204" pitchFamily="34" charset="0"/>
              </a:rPr>
              <a:t>, LFFS-File, LFFS-WAFS, Softupdates are evaluated on these parameters.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Durability of the Meta data Operations.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Status of the file system after reboot.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Guarantees provided of the data files after recovery.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Atomicity.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0" y="0"/>
            <a:ext cx="9709912" cy="751522"/>
          </a:xfrm>
        </p:spPr>
        <p:txBody>
          <a:bodyPr/>
          <a:lstStyle/>
          <a:p>
            <a:r>
              <a:rPr lang="en-US" dirty="0" smtClean="0"/>
              <a:t>Feature Comparison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052825"/>
              </p:ext>
            </p:extLst>
          </p:nvPr>
        </p:nvGraphicFramePr>
        <p:xfrm>
          <a:off x="1104900" y="1143000"/>
          <a:ext cx="8594726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7363"/>
                <a:gridCol w="42973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Systems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Meta-data updates are synchronous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FFS,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LFFS-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wafs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-[12]sync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Meta-data updates are asynchronous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 Updates , LFFS-file, 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LFFS-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wafs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-[12]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async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Meta-data updates are atomic.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LFFS-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wafs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-[12]* , LFFS-file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File data blocks are freed in background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 Updates</a:t>
                      </a:r>
                      <a:endParaRPr lang="en-US" dirty="0"/>
                    </a:p>
                  </a:txBody>
                  <a:tcPr/>
                </a:tc>
              </a:tr>
              <a:tr h="50038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data blocks are written before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inode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 Updates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Recovery requires full file system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FFS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Recovery requires log replay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LFFS-*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Recovery is non-deterministic and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be impossible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FFS-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async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3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Performance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>
                <a:latin typeface="Calibri" panose="020F0502020204030204" pitchFamily="34" charset="0"/>
              </a:rPr>
              <a:t>Benchmarks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err="1" smtClean="0">
                <a:latin typeface="Calibri" panose="020F0502020204030204" pitchFamily="34" charset="0"/>
              </a:rPr>
              <a:t>Microbenchmark</a:t>
            </a:r>
            <a:r>
              <a:rPr lang="en-US" sz="2000" dirty="0" smtClean="0">
                <a:latin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</a:rPr>
              <a:t>- only metadata operations (create/delete</a:t>
            </a:r>
            <a:r>
              <a:rPr lang="en-US" sz="2000" dirty="0" smtClean="0"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</a:rPr>
              <a:t>  Softupdates performs better in deletes but increased load, Journaling is better.</a:t>
            </a:r>
            <a:endParaRPr lang="en-US" sz="20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err="1" smtClean="0">
                <a:latin typeface="Calibri" panose="020F0502020204030204" pitchFamily="34" charset="0"/>
              </a:rPr>
              <a:t>Macrobenchmarks</a:t>
            </a:r>
            <a:r>
              <a:rPr lang="en-US" sz="2000" dirty="0" smtClean="0">
                <a:latin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</a:rPr>
              <a:t>- real </a:t>
            </a:r>
            <a:r>
              <a:rPr lang="en-US" sz="2000" dirty="0" smtClean="0">
                <a:latin typeface="Calibri" panose="020F0502020204030204" pitchFamily="34" charset="0"/>
              </a:rPr>
              <a:t>workloads</a:t>
            </a:r>
          </a:p>
          <a:p>
            <a:pPr marL="0" indent="0">
              <a:buNone/>
            </a:pPr>
            <a:r>
              <a:rPr lang="en-US" sz="2400" b="1" u="sng" dirty="0" smtClean="0">
                <a:latin typeface="Calibri" panose="020F0502020204030204" pitchFamily="34" charset="0"/>
              </a:rPr>
              <a:t>System Configurations: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172" y="3806758"/>
            <a:ext cx="3843725" cy="292748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benchmark Results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8500" y="1691322"/>
            <a:ext cx="6248400" cy="4871141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9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benchmarks workloads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</a:rPr>
              <a:t>SSH. -&gt; Unpack Compile and Build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</a:rPr>
              <a:t>Netnews. -&gt; </a:t>
            </a:r>
            <a:r>
              <a:rPr lang="en-US" sz="3200" dirty="0" err="1" smtClean="0">
                <a:latin typeface="Calibri" panose="020F0502020204030204" pitchFamily="34" charset="0"/>
              </a:rPr>
              <a:t>Unbatch</a:t>
            </a:r>
            <a:r>
              <a:rPr lang="en-US" sz="3200" dirty="0" smtClean="0">
                <a:latin typeface="Calibri" panose="020F0502020204030204" pitchFamily="34" charset="0"/>
              </a:rPr>
              <a:t> and Expire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</a:rPr>
              <a:t>SDET.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</a:rPr>
              <a:t>Post-Mark. -&gt; Random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5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CPU intensive activities are almost identical across all </a:t>
            </a:r>
            <a:r>
              <a:rPr lang="en-US" sz="2800" dirty="0" err="1" smtClean="0">
                <a:latin typeface="Calibri" panose="020F0502020204030204" pitchFamily="34" charset="0"/>
              </a:rPr>
              <a:t>filesystems</a:t>
            </a:r>
            <a:r>
              <a:rPr lang="en-US" sz="2800" dirty="0" smtClean="0">
                <a:latin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 smtClean="0">
                <a:latin typeface="Calibri" panose="020F0502020204030204" pitchFamily="34" charset="0"/>
              </a:rPr>
              <a:t>NetNews</a:t>
            </a:r>
            <a:r>
              <a:rPr lang="en-US" sz="2800" dirty="0" smtClean="0">
                <a:latin typeface="Calibri" panose="020F0502020204030204" pitchFamily="34" charset="0"/>
              </a:rPr>
              <a:t> has heavy loads where Softupdates pays heavy penalty.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SSH is Meta-data intensive so Softupdates performs better than all other </a:t>
            </a:r>
            <a:r>
              <a:rPr lang="en-US" sz="2800" dirty="0" err="1" smtClean="0">
                <a:latin typeface="Calibri" panose="020F0502020204030204" pitchFamily="34" charset="0"/>
              </a:rPr>
              <a:t>filesystems</a:t>
            </a:r>
            <a:r>
              <a:rPr lang="en-US" sz="2800" dirty="0" smtClean="0">
                <a:latin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Postmarks demonstrates identical performance with Softupdates performing </a:t>
            </a:r>
            <a:r>
              <a:rPr lang="en-US" sz="2800" dirty="0" err="1" smtClean="0">
                <a:latin typeface="Calibri" panose="020F0502020204030204" pitchFamily="34" charset="0"/>
              </a:rPr>
              <a:t>slighhtly</a:t>
            </a:r>
            <a:r>
              <a:rPr lang="en-US" sz="2800" dirty="0" smtClean="0">
                <a:latin typeface="Calibri" panose="020F0502020204030204" pitchFamily="34" charset="0"/>
              </a:rPr>
              <a:t> better.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benchmarks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8700" y="1828800"/>
            <a:ext cx="5905499" cy="48260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5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398" y="206218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 smtClean="0"/>
              <a:t>How is Integrity Compromised 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I-Node Block</a:t>
            </a:r>
            <a:r>
              <a:rPr lang="en-US" dirty="0" smtClean="0"/>
              <a:t>					      </a:t>
            </a:r>
            <a:r>
              <a:rPr lang="en-US" sz="2400" dirty="0" smtClean="0"/>
              <a:t>Directory Block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Suppose File A is Deleted.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And First Node A is Deleted and Persisted to Disk.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System Crash.</a:t>
            </a:r>
            <a:endParaRPr lang="en-US" sz="24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988564"/>
              </p:ext>
            </p:extLst>
          </p:nvPr>
        </p:nvGraphicFramePr>
        <p:xfrm>
          <a:off x="1262064" y="1828800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="0" baseline="0" dirty="0" smtClean="0">
                          <a:latin typeface="Calibri" panose="020F0502020204030204" pitchFamily="34" charset="0"/>
                        </a:rPr>
                        <a:t> For A</a:t>
                      </a:r>
                      <a:endParaRPr lang="en-US" sz="2000" b="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C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290776"/>
              </p:ext>
            </p:extLst>
          </p:nvPr>
        </p:nvGraphicFramePr>
        <p:xfrm>
          <a:off x="7294759" y="1812387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B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C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H="1">
            <a:off x="3362178" y="202574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362178" y="2363372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362178" y="281353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362178" y="317929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Displayed that Journaling and Soft Updates are both comparable at High Level.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At lower level both provide a different set of useful semantics.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Soft Updates performs better for Delete intensive workloads and small data sets.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Assuming that Data sets are metadata intensive is unrealistic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Journaling works fine with larger data sets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</a:rPr>
              <a:t>and is still most widely used </a:t>
            </a:r>
            <a:r>
              <a:rPr lang="en-US" sz="2800" dirty="0" err="1" smtClean="0">
                <a:latin typeface="Calibri" panose="020F0502020204030204" pitchFamily="34" charset="0"/>
              </a:rPr>
              <a:t>Filesystem</a:t>
            </a:r>
            <a:r>
              <a:rPr lang="en-US" sz="2800" dirty="0" smtClean="0">
                <a:latin typeface="Calibri" panose="020F0502020204030204" pitchFamily="34" charset="0"/>
              </a:rPr>
              <a:t> Metadata recovery system.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3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74545"/>
            <a:ext cx="9982200" cy="914400"/>
          </a:xfrm>
        </p:spPr>
        <p:txBody>
          <a:bodyPr/>
          <a:lstStyle/>
          <a:p>
            <a:r>
              <a:rPr lang="en-US" dirty="0" smtClean="0"/>
              <a:t>Discussion ???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66" b="19566"/>
          <a:stretch>
            <a:fillRect/>
          </a:stretch>
        </p:blipFill>
        <p:spPr>
          <a:xfrm>
            <a:off x="2654300" y="979666"/>
            <a:ext cx="7315200" cy="512892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>
                <a:latin typeface="Calibri" panose="020F0502020204030204" pitchFamily="34" charset="0"/>
              </a:rPr>
              <a:t>Thank You. </a:t>
            </a:r>
            <a:endParaRPr 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6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alibri" panose="020F0502020204030204" pitchFamily="34" charset="0"/>
              </a:rPr>
              <a:t>“Non-Volatile Memory for Fast, Reliable File </a:t>
            </a:r>
            <a:r>
              <a:rPr lang="en-US" dirty="0" smtClean="0">
                <a:latin typeface="Calibri" panose="020F0502020204030204" pitchFamily="34" charset="0"/>
              </a:rPr>
              <a:t>Systems”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alibri" panose="020F0502020204030204" pitchFamily="34" charset="0"/>
              </a:rPr>
              <a:t>“Heuristic Cleaning Algorithms in Log-Structured File </a:t>
            </a:r>
            <a:r>
              <a:rPr lang="en-US" dirty="0" smtClean="0">
                <a:latin typeface="Calibri" panose="020F0502020204030204" pitchFamily="34" charset="0"/>
              </a:rPr>
              <a:t>Systems”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Calibri" panose="020F0502020204030204" pitchFamily="34" charset="0"/>
              </a:rPr>
              <a:t>“Journaling </a:t>
            </a:r>
            <a:r>
              <a:rPr lang="en-US" dirty="0">
                <a:latin typeface="Calibri" panose="020F0502020204030204" pitchFamily="34" charset="0"/>
              </a:rPr>
              <a:t>and Softupdates: Presentation </a:t>
            </a:r>
            <a:r>
              <a:rPr lang="en-US" dirty="0" err="1" smtClean="0">
                <a:latin typeface="Calibri" panose="020F0502020204030204" pitchFamily="34" charset="0"/>
              </a:rPr>
              <a:t>Hyogi</a:t>
            </a:r>
            <a:r>
              <a:rPr lang="en-US" dirty="0" smtClean="0">
                <a:latin typeface="Calibri" panose="020F0502020204030204" pitchFamily="34" charset="0"/>
              </a:rPr>
              <a:t>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Calibri" panose="020F0502020204030204" pitchFamily="34" charset="0"/>
              </a:rPr>
              <a:t>“The </a:t>
            </a:r>
            <a:r>
              <a:rPr lang="en-US" dirty="0">
                <a:latin typeface="Calibri" panose="020F0502020204030204" pitchFamily="34" charset="0"/>
              </a:rPr>
              <a:t>Rio File Cache: Surviving Operating System Crashes</a:t>
            </a:r>
            <a:r>
              <a:rPr lang="en-US" dirty="0" smtClean="0">
                <a:latin typeface="Calibri" panose="020F0502020204030204" pitchFamily="34" charset="0"/>
              </a:rPr>
              <a:t>,”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alibri" panose="020F0502020204030204" pitchFamily="34" charset="0"/>
              </a:rPr>
              <a:t>“A Scalable News Architecture on a Single Spool,”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alibri" panose="020F0502020204030204" pitchFamily="34" charset="0"/>
              </a:rPr>
              <a:t>“The Episode File System,”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Calibri" panose="020F0502020204030204" pitchFamily="34" charset="0"/>
              </a:rPr>
              <a:t>“Soft </a:t>
            </a:r>
            <a:r>
              <a:rPr lang="en-US" dirty="0">
                <a:latin typeface="Calibri" panose="020F0502020204030204" pitchFamily="34" charset="0"/>
              </a:rPr>
              <a:t>Updates: A Solution to the Metadata Update Problem in File </a:t>
            </a:r>
            <a:r>
              <a:rPr lang="en-US" dirty="0" smtClean="0">
                <a:latin typeface="Calibri" panose="020F0502020204030204" pitchFamily="34" charset="0"/>
              </a:rPr>
              <a:t>Systems”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Calibri" panose="020F0502020204030204" pitchFamily="34" charset="0"/>
              </a:rPr>
              <a:t>“Soft </a:t>
            </a:r>
            <a:r>
              <a:rPr lang="en-US" dirty="0">
                <a:latin typeface="Calibri" panose="020F0502020204030204" pitchFamily="34" charset="0"/>
              </a:rPr>
              <a:t>Updates: A Technique for Eliminating Most Synchronous Writes in the Fast </a:t>
            </a:r>
            <a:r>
              <a:rPr lang="en-US" dirty="0" err="1" smtClean="0">
                <a:latin typeface="Calibri" panose="020F0502020204030204" pitchFamily="34" charset="0"/>
              </a:rPr>
              <a:t>Filesystem</a:t>
            </a:r>
            <a:r>
              <a:rPr lang="en-US" dirty="0" smtClean="0">
                <a:latin typeface="Calibri" panose="020F0502020204030204" pitchFamily="34" charset="0"/>
              </a:rPr>
              <a:t>”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Calibri" panose="020F0502020204030204" pitchFamily="34" charset="0"/>
              </a:rPr>
              <a:t>“The </a:t>
            </a:r>
            <a:r>
              <a:rPr lang="en-US" dirty="0">
                <a:latin typeface="Calibri" panose="020F0502020204030204" pitchFamily="34" charset="0"/>
              </a:rPr>
              <a:t>Write-Ahead File System: Integrating Kernel and Application </a:t>
            </a:r>
            <a:r>
              <a:rPr lang="en-US" dirty="0" smtClean="0">
                <a:latin typeface="Calibri" panose="020F0502020204030204" pitchFamily="34" charset="0"/>
              </a:rPr>
              <a:t>Logging”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9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07127" y="278156"/>
            <a:ext cx="9692640" cy="132556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r>
              <a:rPr lang="en-US" dirty="0" smtClean="0"/>
              <a:t>How is Integrity Compromised ?</a:t>
            </a:r>
            <a:endParaRPr lang="en-US" dirty="0"/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                            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I-Node Block</a:t>
            </a:r>
            <a:r>
              <a:rPr lang="en-US" dirty="0" smtClean="0"/>
              <a:t>					      </a:t>
            </a:r>
            <a:r>
              <a:rPr lang="en-US" sz="2400" dirty="0" smtClean="0"/>
              <a:t>Directory Block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Garbage Data is present in the File A location.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Directory reference is still pointing to the Garbage data,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Integrity is compromised as there is no way to recover.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5109439"/>
              </p:ext>
            </p:extLst>
          </p:nvPr>
        </p:nvGraphicFramePr>
        <p:xfrm>
          <a:off x="1261872" y="1828800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Garbage</a:t>
                      </a:r>
                      <a:r>
                        <a:rPr lang="en-US" sz="2000" b="0" baseline="0" dirty="0" smtClean="0">
                          <a:latin typeface="Calibri" panose="020F0502020204030204" pitchFamily="34" charset="0"/>
                        </a:rPr>
                        <a:t> Data</a:t>
                      </a:r>
                      <a:endParaRPr lang="en-US" sz="2000" b="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C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28530"/>
              </p:ext>
            </p:extLst>
          </p:nvPr>
        </p:nvGraphicFramePr>
        <p:xfrm>
          <a:off x="7294759" y="1812387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B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C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3362178" y="202574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362178" y="2363372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362178" y="281353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362178" y="317929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0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07127" y="278156"/>
            <a:ext cx="9692640" cy="132556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r>
              <a:rPr lang="en-US" dirty="0" smtClean="0"/>
              <a:t>How Integrity can be Preserved?</a:t>
            </a:r>
            <a:endParaRPr lang="en-US" dirty="0"/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                            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I-Node Block</a:t>
            </a:r>
            <a:r>
              <a:rPr lang="en-US" dirty="0" smtClean="0"/>
              <a:t>					      </a:t>
            </a:r>
            <a:r>
              <a:rPr lang="en-US" sz="2400" dirty="0" smtClean="0"/>
              <a:t>Directory Block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Directory reference is first deleted.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System Crash.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Orphan is created but Integrity is preserved.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484243"/>
              </p:ext>
            </p:extLst>
          </p:nvPr>
        </p:nvGraphicFramePr>
        <p:xfrm>
          <a:off x="1261872" y="1828800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="0" baseline="0" dirty="0" smtClean="0">
                          <a:latin typeface="Calibri" panose="020F0502020204030204" pitchFamily="34" charset="0"/>
                        </a:rPr>
                        <a:t> For A</a:t>
                      </a:r>
                      <a:endParaRPr lang="en-US" sz="2000" b="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C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Inode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For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137463"/>
              </p:ext>
            </p:extLst>
          </p:nvPr>
        </p:nvGraphicFramePr>
        <p:xfrm>
          <a:off x="7294759" y="1812387"/>
          <a:ext cx="207198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980"/>
              </a:tblGrid>
              <a:tr h="370840">
                <a:tc>
                  <a:txBody>
                    <a:bodyPr/>
                    <a:lstStyle/>
                    <a:p>
                      <a:endParaRPr lang="en-US" sz="20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B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C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Calibri" panose="020F0502020204030204" pitchFamily="34" charset="0"/>
                        </a:rPr>
                        <a:t>D </a:t>
                      </a:r>
                      <a:r>
                        <a:rPr lang="en-US" sz="2000" b="0" dirty="0" err="1" smtClean="0">
                          <a:latin typeface="Calibri" panose="020F0502020204030204" pitchFamily="34" charset="0"/>
                        </a:rPr>
                        <a:t>RefNo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>
            <a:off x="3362178" y="2363372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362178" y="281353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362178" y="3179298"/>
            <a:ext cx="3882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9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What makes it </a:t>
            </a:r>
            <a:r>
              <a:rPr lang="en-US" dirty="0" smtClean="0">
                <a:latin typeface="Calibri" panose="020F0502020204030204" pitchFamily="34" charset="0"/>
              </a:rPr>
              <a:t>difficult to handle?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Multiple blocks are involved in a single logical </a:t>
            </a:r>
            <a:r>
              <a:rPr lang="en-US" dirty="0" smtClean="0">
                <a:latin typeface="Calibri" panose="020F0502020204030204" pitchFamily="34" charset="0"/>
              </a:rPr>
              <a:t>operation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Most </a:t>
            </a:r>
            <a:r>
              <a:rPr lang="en-US" dirty="0">
                <a:latin typeface="Calibri" panose="020F0502020204030204" pitchFamily="34" charset="0"/>
              </a:rPr>
              <a:t>update operations are asynchronous/delayed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Actual </a:t>
            </a:r>
            <a:r>
              <a:rPr lang="en-US" dirty="0">
                <a:latin typeface="Calibri" panose="020F0502020204030204" pitchFamily="34" charset="0"/>
              </a:rPr>
              <a:t>IO ordering is done by </a:t>
            </a:r>
            <a:r>
              <a:rPr lang="en-US" dirty="0" smtClean="0">
                <a:latin typeface="Calibri" panose="020F0502020204030204" pitchFamily="34" charset="0"/>
              </a:rPr>
              <a:t>Disk scheduler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872" y="3175000"/>
            <a:ext cx="6828028" cy="35941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7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Ordering Constraints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u="sng" dirty="0">
                <a:latin typeface="Calibri" panose="020F0502020204030204" pitchFamily="34" charset="0"/>
              </a:rPr>
              <a:t>Deleting a file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Delete </a:t>
            </a:r>
            <a:r>
              <a:rPr lang="en-US" dirty="0">
                <a:latin typeface="Calibri" panose="020F0502020204030204" pitchFamily="34" charset="0"/>
              </a:rPr>
              <a:t>the Directory entry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Delete </a:t>
            </a: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dirty="0" smtClean="0">
                <a:latin typeface="Calibri" panose="020F0502020204030204" pitchFamily="34" charset="0"/>
              </a:rPr>
              <a:t>I-node</a:t>
            </a:r>
            <a:endParaRPr lang="en-US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Delete </a:t>
            </a:r>
            <a:r>
              <a:rPr lang="en-US" dirty="0">
                <a:latin typeface="Calibri" panose="020F0502020204030204" pitchFamily="34" charset="0"/>
              </a:rPr>
              <a:t>D</a:t>
            </a:r>
            <a:r>
              <a:rPr lang="en-US" dirty="0" smtClean="0">
                <a:latin typeface="Calibri" panose="020F0502020204030204" pitchFamily="34" charset="0"/>
              </a:rPr>
              <a:t>ata </a:t>
            </a:r>
            <a:r>
              <a:rPr lang="en-US" dirty="0">
                <a:latin typeface="Calibri" panose="020F0502020204030204" pitchFamily="34" charset="0"/>
              </a:rPr>
              <a:t>B</a:t>
            </a:r>
            <a:r>
              <a:rPr lang="en-US" dirty="0" smtClean="0">
                <a:latin typeface="Calibri" panose="020F0502020204030204" pitchFamily="34" charset="0"/>
              </a:rPr>
              <a:t>locks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u="sng" dirty="0" smtClean="0">
                <a:latin typeface="Calibri" panose="020F0502020204030204" pitchFamily="34" charset="0"/>
              </a:rPr>
              <a:t>Creating </a:t>
            </a:r>
            <a:r>
              <a:rPr lang="en-US" sz="3200" u="sng" dirty="0">
                <a:latin typeface="Calibri" panose="020F0502020204030204" pitchFamily="34" charset="0"/>
              </a:rPr>
              <a:t>a file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Allocate the </a:t>
            </a:r>
            <a:r>
              <a:rPr lang="en-US" dirty="0">
                <a:latin typeface="Calibri" panose="020F0502020204030204" pitchFamily="34" charset="0"/>
              </a:rPr>
              <a:t>data </a:t>
            </a:r>
            <a:r>
              <a:rPr lang="en-US" dirty="0" smtClean="0">
                <a:latin typeface="Calibri" panose="020F0502020204030204" pitchFamily="34" charset="0"/>
              </a:rPr>
              <a:t>blocks</a:t>
            </a:r>
            <a:endParaRPr lang="en-US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Allocate I-node</a:t>
            </a:r>
            <a:endParaRPr lang="en-US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Create Directory </a:t>
            </a:r>
            <a:r>
              <a:rPr lang="en-US" dirty="0">
                <a:latin typeface="Calibri" panose="020F0502020204030204" pitchFamily="34" charset="0"/>
              </a:rPr>
              <a:t>E</a:t>
            </a:r>
            <a:r>
              <a:rPr lang="en-US" dirty="0" smtClean="0">
                <a:latin typeface="Calibri" panose="020F0502020204030204" pitchFamily="34" charset="0"/>
              </a:rPr>
              <a:t>ntry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</a:rPr>
              <a:t>Enforce the ordering constraints, </a:t>
            </a:r>
            <a:r>
              <a:rPr lang="en-US" sz="2000" i="1" dirty="0" smtClean="0">
                <a:latin typeface="Calibri" panose="020F0502020204030204" pitchFamily="34" charset="0"/>
              </a:rPr>
              <a:t>synchronously.</a:t>
            </a:r>
            <a:endParaRPr lang="en-US" sz="2000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Before </a:t>
            </a:r>
            <a:r>
              <a:rPr lang="en-US" sz="2000" dirty="0">
                <a:latin typeface="Calibri" panose="020F0502020204030204" pitchFamily="34" charset="0"/>
              </a:rPr>
              <a:t>the system call returns; the related metadata </a:t>
            </a:r>
            <a:r>
              <a:rPr lang="en-US" sz="2000" dirty="0" smtClean="0">
                <a:latin typeface="Calibri" panose="020F0502020204030204" pitchFamily="34" charset="0"/>
              </a:rPr>
              <a:t>blocks are </a:t>
            </a:r>
            <a:r>
              <a:rPr lang="en-US" sz="2000" dirty="0">
                <a:latin typeface="Calibri" panose="020F0502020204030204" pitchFamily="34" charset="0"/>
              </a:rPr>
              <a:t>written synchronously in a correct </a:t>
            </a:r>
            <a:r>
              <a:rPr lang="en-US" sz="2000" dirty="0" smtClean="0">
                <a:latin typeface="Calibri" panose="020F0502020204030204" pitchFamily="34" charset="0"/>
              </a:rPr>
              <a:t>order</a:t>
            </a:r>
          </a:p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Unix </a:t>
            </a:r>
            <a:r>
              <a:rPr lang="en-US" sz="2000" dirty="0">
                <a:latin typeface="Calibri" panose="020F0502020204030204" pitchFamily="34" charset="0"/>
              </a:rPr>
              <a:t>Fast File System with Synchronous Meta Data Updates.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</a:rPr>
              <a:t>		</a:t>
            </a:r>
            <a:r>
              <a:rPr lang="en-US" i="1" dirty="0">
                <a:latin typeface="Calibri" panose="020F0502020204030204" pitchFamily="34" charset="0"/>
              </a:rPr>
              <a:t>BSD "synchronous" </a:t>
            </a:r>
            <a:r>
              <a:rPr lang="en-US" i="1" dirty="0" err="1">
                <a:latin typeface="Calibri" panose="020F0502020204030204" pitchFamily="34" charset="0"/>
              </a:rPr>
              <a:t>filesystem</a:t>
            </a:r>
            <a:r>
              <a:rPr lang="en-US" i="1" dirty="0">
                <a:latin typeface="Calibri" panose="020F0502020204030204" pitchFamily="34" charset="0"/>
              </a:rPr>
              <a:t> updates are </a:t>
            </a:r>
            <a:r>
              <a:rPr lang="en-US" i="1" dirty="0" err="1">
                <a:latin typeface="Calibri" panose="020F0502020204030204" pitchFamily="34" charset="0"/>
              </a:rPr>
              <a:t>braindamaged</a:t>
            </a:r>
            <a:r>
              <a:rPr lang="en-US" i="1" dirty="0">
                <a:latin typeface="Calibri" panose="020F0502020204030204" pitchFamily="34" charset="0"/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latin typeface="Calibri" panose="020F0502020204030204" pitchFamily="34" charset="0"/>
              </a:rPr>
              <a:t>		BSD people touting it as a feature are WRONG. It's a bug.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latin typeface="Calibri" panose="020F0502020204030204" pitchFamily="34" charset="0"/>
              </a:rPr>
              <a:t>		Synchronous meta-data updates are </a:t>
            </a:r>
            <a:r>
              <a:rPr lang="en-US" i="1" dirty="0" smtClean="0">
                <a:latin typeface="Calibri" panose="020F0502020204030204" pitchFamily="34" charset="0"/>
              </a:rPr>
              <a:t>STUPID.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latin typeface="Calibri" panose="020F0502020204030204" pitchFamily="34" charset="0"/>
              </a:rPr>
              <a:t>					… Linus </a:t>
            </a:r>
            <a:r>
              <a:rPr lang="en-US" i="1" dirty="0" err="1">
                <a:latin typeface="Calibri" panose="020F0502020204030204" pitchFamily="34" charset="0"/>
              </a:rPr>
              <a:t>Tovalds</a:t>
            </a:r>
            <a:r>
              <a:rPr lang="en-US" i="1" dirty="0">
                <a:latin typeface="Calibri" panose="020F0502020204030204" pitchFamily="34" charset="0"/>
              </a:rPr>
              <a:t>, </a:t>
            </a:r>
            <a:r>
              <a:rPr lang="en-US" i="1" dirty="0" smtClean="0">
                <a:latin typeface="Calibri" panose="020F0502020204030204" pitchFamily="34" charset="0"/>
              </a:rPr>
              <a:t>1995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latin typeface="Calibri" panose="020F0502020204030204" pitchFamily="34" charset="0"/>
              </a:rPr>
              <a:t>	</a:t>
            </a:r>
            <a:r>
              <a:rPr lang="en-US" i="1" dirty="0" smtClean="0">
                <a:latin typeface="Calibri" panose="020F0502020204030204" pitchFamily="34" charset="0"/>
              </a:rPr>
              <a:t>				- Chief Architect and Project Coordinator 					  Linux Kernel</a:t>
            </a:r>
            <a:endParaRPr lang="en-US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4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Asynchronous Updates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Disk access takes much more amount of time than the processor takes.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So why wait for the </a:t>
            </a:r>
            <a:r>
              <a:rPr lang="en-US" sz="2400" dirty="0" smtClean="0">
                <a:latin typeface="Calibri" panose="020F0502020204030204" pitchFamily="34" charset="0"/>
              </a:rPr>
              <a:t>disk ?</a:t>
            </a:r>
          </a:p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Store the updates and return the system call and let the process continue.</a:t>
            </a:r>
          </a:p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Perform Delayed writes to the disk.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Just maintain the ordering constraints which were mentioned earlier.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5204 Operating Systems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05A70A9-1A18-405D-8C99-19F5E0952A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1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TC103457515[[fn=View]]</Template>
  <TotalTime>1229</TotalTime>
  <Words>1292</Words>
  <Application>Microsoft Office PowerPoint</Application>
  <PresentationFormat>Widescreen</PresentationFormat>
  <Paragraphs>347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Century Schoolbook</vt:lpstr>
      <vt:lpstr>Wingdings</vt:lpstr>
      <vt:lpstr>Wingdings 2</vt:lpstr>
      <vt:lpstr>View</vt:lpstr>
      <vt:lpstr>  Journaling versus Softupdates   Asynchronous Meta-Data Protection in File System            Authors - Margo Seltzer, Gregory Ganger et all</vt:lpstr>
      <vt:lpstr>Overview of the Problem</vt:lpstr>
      <vt:lpstr>How is Integrity Compromised ?</vt:lpstr>
      <vt:lpstr>PowerPoint Presentation</vt:lpstr>
      <vt:lpstr>PowerPoint Presentation</vt:lpstr>
      <vt:lpstr>What makes it difficult to handle?</vt:lpstr>
      <vt:lpstr>Ordering Constraints</vt:lpstr>
      <vt:lpstr>Solution:</vt:lpstr>
      <vt:lpstr>Asynchronous Updates</vt:lpstr>
      <vt:lpstr>Soft Updates</vt:lpstr>
      <vt:lpstr>Cyclic Dependencies</vt:lpstr>
      <vt:lpstr>How is Dependency Resolved ?</vt:lpstr>
      <vt:lpstr>PowerPoint Presentation</vt:lpstr>
      <vt:lpstr>PowerPoint Presentation</vt:lpstr>
      <vt:lpstr>Returned to Stable State</vt:lpstr>
      <vt:lpstr>Soft Updates Conclusion</vt:lpstr>
      <vt:lpstr>Journaling</vt:lpstr>
      <vt:lpstr>PowerPoint Presentation</vt:lpstr>
      <vt:lpstr>Different Implementations of Journaling</vt:lpstr>
      <vt:lpstr>Different Implementations of Journaling</vt:lpstr>
      <vt:lpstr>Recovery After a Crash</vt:lpstr>
      <vt:lpstr>Journaling Concluding Remarks</vt:lpstr>
      <vt:lpstr>Parameters for Evaluation ?</vt:lpstr>
      <vt:lpstr>Feature Comparison</vt:lpstr>
      <vt:lpstr>Performance Measurement</vt:lpstr>
      <vt:lpstr>Micro benchmark Results</vt:lpstr>
      <vt:lpstr>Macro benchmarks workloads</vt:lpstr>
      <vt:lpstr>Result Evaluation</vt:lpstr>
      <vt:lpstr>Macro benchmarks</vt:lpstr>
      <vt:lpstr>Concluding Remarks</vt:lpstr>
      <vt:lpstr>Discussion ???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jkhskj</dc:title>
  <dc:creator>Abhishek Abhyankar</dc:creator>
  <cp:lastModifiedBy>Abhishek Abhyankar</cp:lastModifiedBy>
  <cp:revision>70</cp:revision>
  <dcterms:created xsi:type="dcterms:W3CDTF">2014-11-11T19:49:36Z</dcterms:created>
  <dcterms:modified xsi:type="dcterms:W3CDTF">2014-11-13T20:22:15Z</dcterms:modified>
</cp:coreProperties>
</file>