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26"/>
  </p:notesMasterIdLst>
  <p:handoutMasterIdLst>
    <p:handoutMasterId r:id="rId27"/>
  </p:handoutMasterIdLst>
  <p:sldIdLst>
    <p:sldId id="257" r:id="rId3"/>
    <p:sldId id="285" r:id="rId4"/>
    <p:sldId id="259" r:id="rId5"/>
    <p:sldId id="288" r:id="rId6"/>
    <p:sldId id="289" r:id="rId7"/>
    <p:sldId id="260" r:id="rId8"/>
    <p:sldId id="291" r:id="rId9"/>
    <p:sldId id="290" r:id="rId10"/>
    <p:sldId id="292" r:id="rId11"/>
    <p:sldId id="262" r:id="rId12"/>
    <p:sldId id="295" r:id="rId13"/>
    <p:sldId id="273" r:id="rId14"/>
    <p:sldId id="274" r:id="rId15"/>
    <p:sldId id="296" r:id="rId16"/>
    <p:sldId id="275" r:id="rId17"/>
    <p:sldId id="297" r:id="rId18"/>
    <p:sldId id="276" r:id="rId19"/>
    <p:sldId id="293" r:id="rId20"/>
    <p:sldId id="294" r:id="rId21"/>
    <p:sldId id="277" r:id="rId22"/>
    <p:sldId id="283" r:id="rId23"/>
    <p:sldId id="29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1" autoAdjust="0"/>
    <p:restoredTop sz="89911" autoAdjust="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Share files on the team Web server.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0BA37A59-B6B7-453A-8366-E4663E769517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C772-F29A-41BD-A474-C3445F20B223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0C903-4AB7-490C-A719-C024B3B4028B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B897-7FBA-4F91-AA57-97E0DA7E98CD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DA-5ECC-45C0-BA02-CCAFD576706C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9CC60-BC99-402E-913C-0DC0B3E691FF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436D62-49C5-4C0A-B988-059654273B01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C9EA4FFE-D39A-4187-BBD0-C10BFA101007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B07F6-5722-4980-B7CC-F93DEDDF6952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412C-1AD4-4182-9312-A68EA8EF7153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E246-0ABF-4E24-9EDA-C1737C55F27C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A7D9A4-BF23-4B66-8D4E-D05D60A703EE}" type="datetime1">
              <a:rPr lang="en-US" smtClean="0"/>
              <a:t>10/20/2014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orient="horz" pos="41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576811" cy="255237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M. </a:t>
            </a:r>
            <a:r>
              <a:rPr lang="en-US" dirty="0" err="1"/>
              <a:t>Frans</a:t>
            </a:r>
            <a:r>
              <a:rPr lang="en-US" dirty="0"/>
              <a:t> </a:t>
            </a:r>
            <a:r>
              <a:rPr lang="en-US" dirty="0" err="1"/>
              <a:t>Kaashoek</a:t>
            </a:r>
            <a:r>
              <a:rPr lang="en-US" dirty="0"/>
              <a:t>, Dawson R. </a:t>
            </a:r>
            <a:r>
              <a:rPr lang="en-US" dirty="0" err="1"/>
              <a:t>Engler</a:t>
            </a:r>
            <a:r>
              <a:rPr lang="en-US" dirty="0"/>
              <a:t>, Gregory R. Ganger, Hector M. </a:t>
            </a:r>
            <a:r>
              <a:rPr lang="en-US" dirty="0" err="1"/>
              <a:t>Bricefio</a:t>
            </a:r>
            <a:r>
              <a:rPr lang="en-US" dirty="0"/>
              <a:t>, Russell Hunt, David </a:t>
            </a:r>
            <a:r>
              <a:rPr lang="en-US" dirty="0" err="1"/>
              <a:t>Mazikres</a:t>
            </a:r>
            <a:r>
              <a:rPr lang="en-US" dirty="0"/>
              <a:t>, Thomas Pinckney, Robert Grimm, John </a:t>
            </a:r>
            <a:r>
              <a:rPr lang="en-US" dirty="0" err="1"/>
              <a:t>Jannotti</a:t>
            </a:r>
            <a:r>
              <a:rPr lang="en-US" dirty="0"/>
              <a:t> and Kenneth Mackenzie </a:t>
            </a:r>
            <a:br>
              <a:rPr lang="en-US" dirty="0"/>
            </a:br>
            <a:r>
              <a:rPr lang="en-US" dirty="0"/>
              <a:t>SOSP 1997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Presented by </a:t>
            </a:r>
          </a:p>
          <a:p>
            <a:r>
              <a:rPr lang="en-US" dirty="0" smtClean="0"/>
              <a:t>Carol Pinto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1431"/>
            <a:ext cx="11277600" cy="1470025"/>
          </a:xfrm>
        </p:spPr>
        <p:txBody>
          <a:bodyPr/>
          <a:lstStyle/>
          <a:p>
            <a:r>
              <a:rPr lang="en-US" dirty="0"/>
              <a:t>Application performance and flexibility on </a:t>
            </a:r>
            <a:r>
              <a:rPr lang="en-US" dirty="0" err="1"/>
              <a:t>Exokernel</a:t>
            </a:r>
            <a:r>
              <a:rPr lang="en-US" dirty="0"/>
              <a:t>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Failures:</a:t>
            </a:r>
          </a:p>
          <a:p>
            <a:pPr lvl="1"/>
            <a:r>
              <a:rPr lang="en-US" dirty="0"/>
              <a:t>Disk-block-level </a:t>
            </a:r>
            <a:r>
              <a:rPr lang="en-US" dirty="0" smtClean="0"/>
              <a:t>multiplexing</a:t>
            </a:r>
          </a:p>
          <a:p>
            <a:pPr lvl="1"/>
            <a:r>
              <a:rPr lang="en-US" dirty="0"/>
              <a:t>Self-descriptive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/>
              <a:t>Template-based description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Multiplexing Stable Storage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Guarded operation on disk data </a:t>
            </a:r>
            <a:r>
              <a:rPr lang="en-US" sz="2400" dirty="0" smtClean="0"/>
              <a:t>– Secure bindings</a:t>
            </a:r>
            <a:endParaRPr lang="en-US" dirty="0" smtClean="0"/>
          </a:p>
          <a:p>
            <a:r>
              <a:rPr lang="en-US" dirty="0" smtClean="0"/>
              <a:t>Determination of Access rights </a:t>
            </a:r>
            <a:r>
              <a:rPr lang="en-US" sz="2400" dirty="0"/>
              <a:t>– UDF mechanism</a:t>
            </a:r>
          </a:p>
          <a:p>
            <a:r>
              <a:rPr lang="en-US" dirty="0" smtClean="0"/>
              <a:t>Ordered disk updates</a:t>
            </a:r>
          </a:p>
          <a:p>
            <a:r>
              <a:rPr lang="en-US" dirty="0" smtClean="0"/>
              <a:t>Coherent caching of disk blocks </a:t>
            </a:r>
            <a:r>
              <a:rPr lang="en-US" sz="2400" dirty="0"/>
              <a:t>– in-kernel cache registry</a:t>
            </a:r>
          </a:p>
          <a:p>
            <a:r>
              <a:rPr lang="en-US" dirty="0" smtClean="0"/>
              <a:t>Atomic metadata updates </a:t>
            </a:r>
            <a:r>
              <a:rPr lang="en-US" sz="2400" dirty="0"/>
              <a:t>– locks</a:t>
            </a:r>
          </a:p>
          <a:p>
            <a:r>
              <a:rPr lang="en-US" dirty="0" smtClean="0"/>
              <a:t>Well formed updates </a:t>
            </a:r>
            <a:r>
              <a:rPr lang="en-US" sz="2400" dirty="0"/>
              <a:t>– satisfying metadata invariants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4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UNIX-like </a:t>
            </a:r>
            <a:r>
              <a:rPr lang="en-US" dirty="0"/>
              <a:t>library file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Methods are downloaded into kernel</a:t>
            </a:r>
          </a:p>
          <a:p>
            <a:r>
              <a:rPr lang="en-US" dirty="0" smtClean="0"/>
              <a:t>Adds to XN’s protection mechanism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C-FFS: a library file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Aegis </a:t>
            </a:r>
            <a:r>
              <a:rPr lang="en-US" dirty="0" err="1" smtClean="0"/>
              <a:t>Exokernel</a:t>
            </a:r>
            <a:endParaRPr lang="en-US" dirty="0" smtClean="0"/>
          </a:p>
          <a:p>
            <a:r>
              <a:rPr lang="en-US" dirty="0" err="1"/>
              <a:t>E</a:t>
            </a:r>
            <a:r>
              <a:rPr lang="en-US" dirty="0" err="1" smtClean="0"/>
              <a:t>xokernel</a:t>
            </a:r>
            <a:r>
              <a:rPr lang="en-US" dirty="0" smtClean="0"/>
              <a:t> for </a:t>
            </a:r>
            <a:r>
              <a:rPr lang="en-US" dirty="0"/>
              <a:t>Intel x86-based </a:t>
            </a:r>
            <a:r>
              <a:rPr lang="en-US" dirty="0" smtClean="0"/>
              <a:t>computers</a:t>
            </a:r>
          </a:p>
          <a:p>
            <a:pPr lvl="1"/>
            <a:r>
              <a:rPr lang="en-US" dirty="0" smtClean="0"/>
              <a:t>TLB </a:t>
            </a:r>
            <a:r>
              <a:rPr lang="en-US" dirty="0" smtClean="0"/>
              <a:t>refills are not handled</a:t>
            </a:r>
          </a:p>
          <a:p>
            <a:pPr lvl="1"/>
            <a:r>
              <a:rPr lang="en-US" dirty="0" smtClean="0"/>
              <a:t>Wakeup predicates – injected into the kernel</a:t>
            </a:r>
          </a:p>
          <a:p>
            <a:pPr lvl="1"/>
            <a:r>
              <a:rPr lang="en-US" dirty="0" smtClean="0"/>
              <a:t>Access control – hierarchically named capabilities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5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</a:t>
            </a:r>
            <a:r>
              <a:rPr lang="en-US" dirty="0" smtClean="0"/>
              <a:t>unmodified UNIX applications</a:t>
            </a:r>
          </a:p>
          <a:p>
            <a:r>
              <a:rPr lang="en-US" dirty="0" smtClean="0"/>
              <a:t>Missing functions </a:t>
            </a:r>
          </a:p>
          <a:p>
            <a:pPr marL="402336" lvl="1" indent="0">
              <a:buNone/>
            </a:pPr>
            <a:r>
              <a:rPr lang="en-US" sz="2200" dirty="0" smtClean="0"/>
              <a:t>– </a:t>
            </a:r>
            <a:r>
              <a:rPr lang="en-US" sz="2400" dirty="0" smtClean="0"/>
              <a:t>paging, process swapping, process groups and windowing system</a:t>
            </a:r>
            <a:endParaRPr lang="en-US" sz="2200" dirty="0" smtClean="0"/>
          </a:p>
          <a:p>
            <a:r>
              <a:rPr lang="en-US" dirty="0" smtClean="0"/>
              <a:t>Research based system</a:t>
            </a:r>
          </a:p>
          <a:p>
            <a:r>
              <a:rPr lang="en-US" dirty="0" smtClean="0"/>
              <a:t>Shared global states for a few abstractions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ExOS</a:t>
            </a:r>
            <a:r>
              <a:rPr lang="en-US" dirty="0"/>
              <a:t> 1.0</a:t>
            </a:r>
          </a:p>
        </p:txBody>
      </p:sp>
    </p:spTree>
    <p:extLst>
      <p:ext uri="{BB962C8B-B14F-4D97-AF65-F5344CB8AC3E}">
        <p14:creationId xmlns:p14="http://schemas.microsoft.com/office/powerpoint/2010/main" val="141397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25" y="2235558"/>
            <a:ext cx="7153275" cy="42100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of unmodified  UNIX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6518" y="2446987"/>
            <a:ext cx="43273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>
              <a:spcBef>
                <a:spcPts val="300"/>
              </a:spcBef>
              <a:buClr>
                <a:schemeClr val="accent3"/>
              </a:buClr>
            </a:pPr>
            <a:r>
              <a:rPr lang="en-US" sz="2400" dirty="0" err="1" smtClean="0">
                <a:solidFill>
                  <a:schemeClr val="tx2"/>
                </a:solidFill>
              </a:rPr>
              <a:t>Xok</a:t>
            </a:r>
            <a:r>
              <a:rPr lang="en-US" sz="2400" dirty="0" smtClean="0">
                <a:solidFill>
                  <a:schemeClr val="tx2"/>
                </a:solidFill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</a:rPr>
              <a:t>ExOS</a:t>
            </a:r>
            <a:r>
              <a:rPr lang="en-US" sz="2400" dirty="0" smtClean="0">
                <a:solidFill>
                  <a:schemeClr val="tx2"/>
                </a:solidFill>
              </a:rPr>
              <a:t> – 41 seconds</a:t>
            </a:r>
          </a:p>
          <a:p>
            <a:pPr marL="109728">
              <a:spcBef>
                <a:spcPts val="300"/>
              </a:spcBef>
              <a:buClr>
                <a:schemeClr val="accent3"/>
              </a:buClr>
            </a:pPr>
            <a:r>
              <a:rPr lang="en-US" sz="2400" dirty="0" err="1" smtClean="0">
                <a:solidFill>
                  <a:schemeClr val="tx2"/>
                </a:solidFill>
              </a:rPr>
              <a:t>OpenBSD</a:t>
            </a:r>
            <a:r>
              <a:rPr lang="en-US" sz="2400" dirty="0" smtClean="0">
                <a:solidFill>
                  <a:schemeClr val="tx2"/>
                </a:solidFill>
              </a:rPr>
              <a:t>/C-FFS – 51 seconds</a:t>
            </a:r>
          </a:p>
          <a:p>
            <a:pPr marL="109728">
              <a:spcBef>
                <a:spcPts val="300"/>
              </a:spcBef>
              <a:buClr>
                <a:schemeClr val="accent3"/>
              </a:buClr>
            </a:pPr>
            <a:r>
              <a:rPr lang="en-US" sz="2400" dirty="0" err="1" smtClean="0">
                <a:solidFill>
                  <a:schemeClr val="tx2"/>
                </a:solidFill>
              </a:rPr>
              <a:t>OpenBSD</a:t>
            </a:r>
            <a:r>
              <a:rPr lang="en-US" sz="2400" dirty="0" smtClean="0">
                <a:solidFill>
                  <a:schemeClr val="tx2"/>
                </a:solidFill>
              </a:rPr>
              <a:t>/FreeBSD -  60 seconds</a:t>
            </a:r>
          </a:p>
          <a:p>
            <a:pPr marL="109728">
              <a:spcBef>
                <a:spcPts val="300"/>
              </a:spcBef>
              <a:buClr>
                <a:schemeClr val="accent3"/>
              </a:buClr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109728">
              <a:spcBef>
                <a:spcPts val="300"/>
              </a:spcBef>
              <a:buClr>
                <a:schemeClr val="accent3"/>
              </a:buClr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/>
            <a:r>
              <a:rPr lang="en-US" dirty="0"/>
              <a:t>Modified Andrew Benchmark:</a:t>
            </a:r>
          </a:p>
          <a:p>
            <a:pPr marL="292608" lvl="1" indent="0">
              <a:buNone/>
            </a:pPr>
            <a:r>
              <a:rPr lang="en-US" dirty="0" err="1"/>
              <a:t>Xok</a:t>
            </a:r>
            <a:r>
              <a:rPr lang="en-US" dirty="0"/>
              <a:t>/</a:t>
            </a:r>
            <a:r>
              <a:rPr lang="en-US" dirty="0" err="1"/>
              <a:t>ExOS</a:t>
            </a:r>
            <a:r>
              <a:rPr lang="en-US" dirty="0"/>
              <a:t> - 11.5 seconds</a:t>
            </a:r>
          </a:p>
          <a:p>
            <a:pPr marL="292608" lvl="1" indent="0">
              <a:buNone/>
            </a:pPr>
            <a:r>
              <a:rPr lang="en-US" dirty="0" err="1"/>
              <a:t>OpenBSD</a:t>
            </a:r>
            <a:r>
              <a:rPr lang="en-US" dirty="0"/>
              <a:t>/CFFS - 12.5 seconds </a:t>
            </a:r>
            <a:endParaRPr lang="en-US" dirty="0" smtClean="0"/>
          </a:p>
          <a:p>
            <a:pPr marL="292608" lvl="1" indent="0">
              <a:buNone/>
            </a:pPr>
            <a:r>
              <a:rPr lang="en-US" dirty="0" err="1" smtClean="0"/>
              <a:t>OpenBSD</a:t>
            </a:r>
            <a:r>
              <a:rPr lang="en-US" dirty="0" smtClean="0"/>
              <a:t> </a:t>
            </a:r>
            <a:r>
              <a:rPr lang="en-US" dirty="0"/>
              <a:t>- 14.2 seconds</a:t>
            </a:r>
          </a:p>
          <a:p>
            <a:pPr marL="292608" lvl="1" indent="0">
              <a:buNone/>
            </a:pPr>
            <a:r>
              <a:rPr lang="en-US" dirty="0"/>
              <a:t>FreeBSD - 11.5 seconds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on MAB: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1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XIO library for fast servers </a:t>
            </a:r>
          </a:p>
          <a:p>
            <a:r>
              <a:rPr lang="en-US" dirty="0" smtClean="0"/>
              <a:t>Sample application - Cheetah Server</a:t>
            </a:r>
          </a:p>
          <a:p>
            <a:endParaRPr lang="en-US" dirty="0" smtClean="0"/>
          </a:p>
          <a:p>
            <a:r>
              <a:rPr lang="en-US" dirty="0" smtClean="0"/>
              <a:t>Optimizations:</a:t>
            </a:r>
          </a:p>
          <a:p>
            <a:pPr lvl="1"/>
            <a:r>
              <a:rPr lang="en-US" dirty="0"/>
              <a:t>Merged File Cache and Retransmission Pool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Knowledge-based Packet </a:t>
            </a:r>
            <a:r>
              <a:rPr lang="en-US" dirty="0" smtClean="0"/>
              <a:t>Merging</a:t>
            </a:r>
          </a:p>
          <a:p>
            <a:pPr lvl="1"/>
            <a:r>
              <a:rPr lang="en-US" dirty="0"/>
              <a:t>HTML-based </a:t>
            </a:r>
            <a:r>
              <a:rPr lang="en-US" dirty="0" err="1"/>
              <a:t>FileGrouping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Cheetah HTTP/1.0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18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931" y="2209800"/>
            <a:ext cx="7127221" cy="4461456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 document throughput </a:t>
            </a:r>
            <a:r>
              <a:rPr lang="en-US" dirty="0" smtClean="0"/>
              <a:t>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2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6816" y="2249488"/>
            <a:ext cx="7094862" cy="4447526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2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Fixed general purpose implementations</a:t>
            </a:r>
          </a:p>
          <a:p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High level abstractions hide information</a:t>
            </a:r>
          </a:p>
          <a:p>
            <a:r>
              <a:rPr lang="en-US" dirty="0" smtClean="0"/>
              <a:t>Functionality</a:t>
            </a:r>
          </a:p>
          <a:p>
            <a:pPr lvl="1"/>
            <a:r>
              <a:rPr lang="en-US" dirty="0" smtClean="0"/>
              <a:t>Changes to abstractions rarely happen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6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Exposing kernel data structures</a:t>
            </a:r>
          </a:p>
          <a:p>
            <a:r>
              <a:rPr lang="en-US" dirty="0" smtClean="0"/>
              <a:t>Libraries are simpler</a:t>
            </a:r>
          </a:p>
          <a:p>
            <a:r>
              <a:rPr lang="en-US" dirty="0" smtClean="0"/>
              <a:t>`Reboot’ is replaced by `relink’</a:t>
            </a:r>
          </a:p>
          <a:p>
            <a:r>
              <a:rPr lang="en-US" dirty="0" smtClean="0"/>
              <a:t>Design is not simple</a:t>
            </a:r>
          </a:p>
          <a:p>
            <a:r>
              <a:rPr lang="en-US" dirty="0" smtClean="0"/>
              <a:t>Loss of information by implementing OS abstractions at user level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Exokernel</a:t>
            </a:r>
            <a:r>
              <a:rPr lang="en-US" dirty="0" smtClean="0"/>
              <a:t>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0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Exopc</a:t>
            </a:r>
            <a:r>
              <a:rPr lang="en-US" dirty="0"/>
              <a:t> </a:t>
            </a:r>
            <a:r>
              <a:rPr lang="en-US" dirty="0" err="1"/>
              <a:t>Exokernel</a:t>
            </a:r>
            <a:r>
              <a:rPr lang="en-US" dirty="0"/>
              <a:t> </a:t>
            </a:r>
            <a:r>
              <a:rPr lang="en-US" dirty="0" smtClean="0"/>
              <a:t>Distribution</a:t>
            </a:r>
          </a:p>
          <a:p>
            <a:pPr lvl="1"/>
            <a:r>
              <a:rPr lang="en-US" sz="2000" dirty="0" smtClean="0"/>
              <a:t>Under </a:t>
            </a:r>
            <a:r>
              <a:rPr lang="en-US" sz="2000" dirty="0"/>
              <a:t>active development by PDOS at MIT, Greg Ganger's group at CMU, and </a:t>
            </a:r>
            <a:r>
              <a:rPr lang="en-US" sz="2000" dirty="0" err="1" smtClean="0"/>
              <a:t>Exotec</a:t>
            </a:r>
            <a:endParaRPr lang="en-US" sz="2000" dirty="0" smtClean="0"/>
          </a:p>
          <a:p>
            <a:pPr lvl="1"/>
            <a:r>
              <a:rPr lang="en-US" sz="2000" dirty="0"/>
              <a:t>Still many bugs and features that have not yet been implemented</a:t>
            </a:r>
            <a:r>
              <a:rPr lang="en-US" sz="2000" dirty="0" smtClean="0"/>
              <a:t>.</a:t>
            </a:r>
          </a:p>
          <a:p>
            <a:pPr lvl="1"/>
            <a:endParaRPr lang="en-US" sz="2000" dirty="0"/>
          </a:p>
          <a:p>
            <a:pPr marL="576072" indent="-457200"/>
            <a:r>
              <a:rPr lang="en-US" dirty="0" smtClean="0"/>
              <a:t>Recent work:</a:t>
            </a:r>
          </a:p>
          <a:p>
            <a:pPr marL="868680" lvl="1" indent="-457200"/>
            <a:r>
              <a:rPr lang="en-US" dirty="0"/>
              <a:t>Fast and flexible application-level networking on </a:t>
            </a:r>
            <a:r>
              <a:rPr lang="en-US" dirty="0" err="1"/>
              <a:t>exokernel</a:t>
            </a:r>
            <a:r>
              <a:rPr lang="en-US" dirty="0"/>
              <a:t> </a:t>
            </a:r>
            <a:r>
              <a:rPr lang="en-US" dirty="0" smtClean="0"/>
              <a:t>systems</a:t>
            </a:r>
          </a:p>
          <a:p>
            <a:pPr marL="932688" lvl="3" indent="0">
              <a:buNone/>
            </a:pPr>
            <a:r>
              <a:rPr lang="en-US" sz="2000" dirty="0"/>
              <a:t>Gregory R. Ganger, Dawson R. </a:t>
            </a:r>
            <a:r>
              <a:rPr lang="en-US" sz="2000" dirty="0" err="1"/>
              <a:t>Engler</a:t>
            </a:r>
            <a:r>
              <a:rPr lang="en-US" sz="2000" dirty="0"/>
              <a:t>, M. </a:t>
            </a:r>
            <a:r>
              <a:rPr lang="en-US" sz="2000" dirty="0" err="1"/>
              <a:t>Frans</a:t>
            </a:r>
            <a:r>
              <a:rPr lang="en-US" sz="2000" dirty="0"/>
              <a:t> </a:t>
            </a:r>
            <a:r>
              <a:rPr lang="en-US" sz="2000" dirty="0" err="1"/>
              <a:t>Kaashoek</a:t>
            </a:r>
            <a:r>
              <a:rPr lang="en-US" sz="2000" dirty="0"/>
              <a:t>, Hector M. </a:t>
            </a:r>
            <a:r>
              <a:rPr lang="en-US" sz="2000" dirty="0" err="1"/>
              <a:t>Briceno</a:t>
            </a:r>
            <a:r>
              <a:rPr lang="en-US" sz="2000" dirty="0"/>
              <a:t>, Russell Hunt, and Thomas Pinckney. ACM Transactions on Computer Systems 20(1), February 2002</a:t>
            </a:r>
            <a:r>
              <a:rPr lang="en-US" sz="2000" dirty="0" smtClean="0"/>
              <a:t>.</a:t>
            </a:r>
          </a:p>
          <a:p>
            <a:pPr marL="868680" lvl="1" indent="-457200"/>
            <a:r>
              <a:rPr lang="en-US" dirty="0"/>
              <a:t>Multiprocessing with the </a:t>
            </a:r>
            <a:r>
              <a:rPr lang="en-US" dirty="0" err="1"/>
              <a:t>Exokernel</a:t>
            </a:r>
            <a:r>
              <a:rPr lang="en-US" dirty="0"/>
              <a:t> operating </a:t>
            </a:r>
            <a:r>
              <a:rPr lang="en-US" dirty="0" smtClean="0"/>
              <a:t>system</a:t>
            </a:r>
          </a:p>
          <a:p>
            <a:pPr marL="932688" lvl="3" indent="0">
              <a:buNone/>
            </a:pPr>
            <a:r>
              <a:rPr lang="en-US" sz="2000" dirty="0"/>
              <a:t>Benjie Chen. Master's thesis, Massachusetts Institute of Technology, February 2000.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2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err="1" smtClean="0"/>
              <a:t>Exokernel</a:t>
            </a:r>
            <a:endParaRPr lang="en-US" sz="2400" dirty="0" smtClean="0"/>
          </a:p>
          <a:p>
            <a:r>
              <a:rPr lang="en-US" sz="2400" dirty="0" smtClean="0"/>
              <a:t>Corey</a:t>
            </a:r>
            <a:r>
              <a:rPr lang="en-US" sz="2400" dirty="0"/>
              <a:t>, </a:t>
            </a:r>
            <a:r>
              <a:rPr lang="en-US" sz="2400" dirty="0" err="1"/>
              <a:t>Barrelfish</a:t>
            </a:r>
            <a:r>
              <a:rPr lang="en-US" sz="2400" dirty="0"/>
              <a:t> </a:t>
            </a:r>
            <a:r>
              <a:rPr lang="en-US" sz="2400" dirty="0" err="1" smtClean="0"/>
              <a:t>multikernel</a:t>
            </a:r>
            <a:r>
              <a:rPr lang="en-US" sz="2400" dirty="0" smtClean="0"/>
              <a:t> </a:t>
            </a:r>
            <a:r>
              <a:rPr lang="en-US" sz="2400" dirty="0"/>
              <a:t>and many other </a:t>
            </a:r>
            <a:r>
              <a:rPr lang="en-US" sz="2400" dirty="0" err="1"/>
              <a:t>libraryOS</a:t>
            </a:r>
            <a:r>
              <a:rPr lang="en-US" sz="2400" dirty="0"/>
              <a:t> systems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Influenced hypervisors like </a:t>
            </a:r>
            <a:r>
              <a:rPr lang="en-US" sz="2400" dirty="0" err="1" smtClean="0"/>
              <a:t>Xen</a:t>
            </a:r>
            <a:endParaRPr lang="en-US" sz="2400" dirty="0" smtClean="0"/>
          </a:p>
          <a:p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Microkernels</a:t>
            </a:r>
          </a:p>
          <a:p>
            <a:r>
              <a:rPr lang="en-US" sz="2400" dirty="0" smtClean="0"/>
              <a:t>L4 microkernels such as Pistachio(University of Karlsruhe in collaboration with the </a:t>
            </a:r>
            <a:r>
              <a:rPr lang="en-US" sz="2400" dirty="0" err="1" smtClean="0"/>
              <a:t>DiSy</a:t>
            </a:r>
            <a:r>
              <a:rPr lang="en-US" sz="2400" dirty="0" smtClean="0"/>
              <a:t> group  at the University of New South Wales, Australia), NICTA::Pistachio-embedded, </a:t>
            </a:r>
            <a:r>
              <a:rPr lang="en-US" sz="2400" dirty="0"/>
              <a:t>L4 on </a:t>
            </a:r>
            <a:r>
              <a:rPr lang="en-US" sz="2400" dirty="0" smtClean="0"/>
              <a:t>MIPS and many more.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Exokernels</a:t>
            </a:r>
            <a:r>
              <a:rPr lang="en-US" dirty="0" smtClean="0"/>
              <a:t> and Microkernels today!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45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1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altLang="en-US" dirty="0"/>
              <a:t>Why should the OS do anything </a:t>
            </a:r>
            <a:r>
              <a:rPr lang="en-US" altLang="en-US" dirty="0" smtClean="0"/>
              <a:t>that </a:t>
            </a:r>
            <a:r>
              <a:rPr lang="en-US" altLang="en-US" dirty="0"/>
              <a:t>the user program can do itself?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Separate </a:t>
            </a:r>
            <a:r>
              <a:rPr lang="en-US" altLang="en-US" dirty="0"/>
              <a:t>resource management from </a:t>
            </a:r>
            <a:r>
              <a:rPr lang="en-US" altLang="en-US" dirty="0" smtClean="0"/>
              <a:t>protection</a:t>
            </a:r>
            <a:endParaRPr lang="en-US" altLang="en-US" dirty="0"/>
          </a:p>
          <a:p>
            <a:r>
              <a:rPr lang="en-US" altLang="en-US" dirty="0" smtClean="0"/>
              <a:t>Give applications flexible, extensible access to OS primitives</a:t>
            </a:r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kernel interfaces</a:t>
            </a:r>
          </a:p>
          <a:p>
            <a:r>
              <a:rPr lang="en-US" dirty="0" smtClean="0"/>
              <a:t>The </a:t>
            </a:r>
            <a:r>
              <a:rPr lang="en-US" dirty="0"/>
              <a:t>disk subsystem, </a:t>
            </a:r>
            <a:r>
              <a:rPr lang="en-US" dirty="0" smtClean="0"/>
              <a:t>XN</a:t>
            </a:r>
          </a:p>
          <a:p>
            <a:r>
              <a:rPr lang="en-US" dirty="0" smtClean="0"/>
              <a:t>Overview of </a:t>
            </a:r>
            <a:r>
              <a:rPr lang="en-US" dirty="0" err="1" smtClean="0"/>
              <a:t>Xok</a:t>
            </a:r>
            <a:r>
              <a:rPr lang="en-US" dirty="0" smtClean="0"/>
              <a:t>, </a:t>
            </a:r>
            <a:r>
              <a:rPr lang="en-US" dirty="0" err="1" smtClean="0"/>
              <a:t>ExOS</a:t>
            </a:r>
            <a:endParaRPr lang="en-US" dirty="0" smtClean="0"/>
          </a:p>
          <a:p>
            <a:r>
              <a:rPr lang="en-US" dirty="0" smtClean="0"/>
              <a:t>Performance evaluation of unaltered UNIX applications</a:t>
            </a:r>
          </a:p>
          <a:p>
            <a:r>
              <a:rPr lang="en-US" dirty="0" smtClean="0"/>
              <a:t>Global performance of </a:t>
            </a:r>
            <a:r>
              <a:rPr lang="en-US" dirty="0" err="1" smtClean="0"/>
              <a:t>exokernel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6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</a:t>
            </a:r>
            <a:r>
              <a:rPr lang="en-US" dirty="0"/>
              <a:t>of </a:t>
            </a:r>
            <a:r>
              <a:rPr lang="en-US" dirty="0" err="1"/>
              <a:t>exokernel</a:t>
            </a:r>
            <a:r>
              <a:rPr lang="en-US" dirty="0"/>
              <a:t> was introduced by </a:t>
            </a:r>
            <a:r>
              <a:rPr lang="en-US" dirty="0" err="1" smtClean="0"/>
              <a:t>Engler</a:t>
            </a:r>
            <a:r>
              <a:rPr lang="en-US" dirty="0" smtClean="0"/>
              <a:t>, </a:t>
            </a:r>
            <a:r>
              <a:rPr lang="en-US" dirty="0" err="1" smtClean="0"/>
              <a:t>Kaashoek</a:t>
            </a:r>
            <a:r>
              <a:rPr lang="en-US" dirty="0" smtClean="0"/>
              <a:t> </a:t>
            </a:r>
            <a:r>
              <a:rPr lang="en-US" dirty="0"/>
              <a:t>and O’Toole in </a:t>
            </a:r>
            <a:r>
              <a:rPr lang="en-US" dirty="0" smtClean="0"/>
              <a:t>1995</a:t>
            </a:r>
          </a:p>
          <a:p>
            <a:r>
              <a:rPr lang="en-US" i="1" dirty="0" smtClean="0"/>
              <a:t>Aegis </a:t>
            </a:r>
            <a:r>
              <a:rPr lang="en-US" dirty="0" smtClean="0"/>
              <a:t>and </a:t>
            </a:r>
            <a:r>
              <a:rPr lang="en-US" i="1" dirty="0" err="1" smtClean="0"/>
              <a:t>ExOS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Other techniques </a:t>
            </a:r>
          </a:p>
          <a:p>
            <a:pPr lvl="1"/>
            <a:r>
              <a:rPr lang="en-US" dirty="0" smtClean="0"/>
              <a:t>Better microkernel</a:t>
            </a:r>
          </a:p>
          <a:p>
            <a:pPr lvl="1"/>
            <a:r>
              <a:rPr lang="en-US" dirty="0" smtClean="0"/>
              <a:t>Virtual machines</a:t>
            </a:r>
          </a:p>
          <a:p>
            <a:pPr lvl="1"/>
            <a:r>
              <a:rPr lang="en-US" dirty="0" smtClean="0"/>
              <a:t>Downloading the code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0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2624"/>
            <a:ext cx="109728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Exokernel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98289" y="6009929"/>
            <a:ext cx="1593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 err="1"/>
              <a:t>Kaashoek</a:t>
            </a:r>
            <a:r>
              <a:rPr lang="en-US" altLang="en-US" dirty="0"/>
              <a:t> et al.</a:t>
            </a:r>
          </a:p>
        </p:txBody>
      </p:sp>
      <p:pic>
        <p:nvPicPr>
          <p:cNvPr id="7" name="Picture 4" descr="ExoVmm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064" b="40173"/>
          <a:stretch>
            <a:fillRect/>
          </a:stretch>
        </p:blipFill>
        <p:spPr bwMode="auto">
          <a:xfrm>
            <a:off x="2894419" y="2495368"/>
            <a:ext cx="4588207" cy="34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 </a:t>
            </a:r>
            <a:r>
              <a:rPr lang="en-US" dirty="0" smtClean="0"/>
              <a:t>Bindings</a:t>
            </a:r>
          </a:p>
          <a:p>
            <a:pPr lvl="1"/>
            <a:r>
              <a:rPr lang="en-US" dirty="0" smtClean="0"/>
              <a:t>Library OS bind to resources</a:t>
            </a:r>
          </a:p>
          <a:p>
            <a:r>
              <a:rPr lang="en-US" dirty="0" smtClean="0"/>
              <a:t>Visible Resource Revocation</a:t>
            </a:r>
          </a:p>
          <a:p>
            <a:pPr lvl="1"/>
            <a:r>
              <a:rPr lang="en-US" dirty="0" smtClean="0"/>
              <a:t>Reclaiming and breaking the secure bindings</a:t>
            </a:r>
          </a:p>
          <a:p>
            <a:r>
              <a:rPr lang="en-US" dirty="0" smtClean="0"/>
              <a:t>Abort Protocol</a:t>
            </a:r>
          </a:p>
          <a:p>
            <a:pPr lvl="1"/>
            <a:r>
              <a:rPr lang="en-US" dirty="0" smtClean="0"/>
              <a:t>To handle library </a:t>
            </a:r>
            <a:r>
              <a:rPr lang="en-US" dirty="0" err="1" smtClean="0"/>
              <a:t>OSes</a:t>
            </a:r>
            <a:r>
              <a:rPr lang="en-US" dirty="0" smtClean="0"/>
              <a:t> that fail to respond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1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Securely expose hardware</a:t>
            </a:r>
            <a:endParaRPr lang="en-US" dirty="0" smtClean="0"/>
          </a:p>
          <a:p>
            <a:r>
              <a:rPr lang="en-US" dirty="0"/>
              <a:t>Expose </a:t>
            </a:r>
            <a:r>
              <a:rPr lang="en-US" dirty="0" smtClean="0"/>
              <a:t>allocation</a:t>
            </a:r>
          </a:p>
          <a:p>
            <a:r>
              <a:rPr lang="en-US" dirty="0"/>
              <a:t>Expose </a:t>
            </a:r>
            <a:r>
              <a:rPr lang="en-US" dirty="0" smtClean="0"/>
              <a:t>Names</a:t>
            </a:r>
          </a:p>
          <a:p>
            <a:r>
              <a:rPr lang="en-US" dirty="0"/>
              <a:t>Expose Revocation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Exokernel</a:t>
            </a:r>
            <a:r>
              <a:rPr lang="en-US" dirty="0" smtClean="0"/>
              <a:t> Design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Levels of Trust</a:t>
            </a:r>
          </a:p>
          <a:p>
            <a:pPr marL="868680" lvl="1" indent="-457200"/>
            <a:r>
              <a:rPr lang="en-US" dirty="0" smtClean="0"/>
              <a:t>Mutual trust</a:t>
            </a:r>
          </a:p>
          <a:p>
            <a:pPr marL="868680" lvl="1" indent="-457200"/>
            <a:r>
              <a:rPr lang="en-US" dirty="0" smtClean="0"/>
              <a:t>Unidirectional trust</a:t>
            </a:r>
          </a:p>
          <a:p>
            <a:pPr marL="868680" lvl="1" indent="-457200"/>
            <a:r>
              <a:rPr lang="en-US" dirty="0" smtClean="0"/>
              <a:t>Mutual distrust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Protected </a:t>
            </a:r>
            <a:r>
              <a:rPr lang="en-US" dirty="0" smtClean="0"/>
              <a:t>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2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D44557-C150-4AA7-97B1-62E802152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671</Words>
  <Application>Microsoft Office PowerPoint</Application>
  <PresentationFormat>Widescreen</PresentationFormat>
  <Paragraphs>165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Georgia</vt:lpstr>
      <vt:lpstr>Wingdings 2</vt:lpstr>
      <vt:lpstr>Training presentation</vt:lpstr>
      <vt:lpstr>Application performance and flexibility on Exokernel systems</vt:lpstr>
      <vt:lpstr>The Problem!</vt:lpstr>
      <vt:lpstr>The Solution</vt:lpstr>
      <vt:lpstr>Overview</vt:lpstr>
      <vt:lpstr>Previous work</vt:lpstr>
      <vt:lpstr>Exokernel Architecture</vt:lpstr>
      <vt:lpstr>Techniques involved</vt:lpstr>
      <vt:lpstr>Exokernel Design principles</vt:lpstr>
      <vt:lpstr>Protected sharing</vt:lpstr>
      <vt:lpstr>Multiplexing Stable Storage</vt:lpstr>
      <vt:lpstr>XN</vt:lpstr>
      <vt:lpstr>C-FFS: a library file system</vt:lpstr>
      <vt:lpstr>Xok</vt:lpstr>
      <vt:lpstr>ExOS 1.0</vt:lpstr>
      <vt:lpstr>Performance of unmodified  UNIX applications</vt:lpstr>
      <vt:lpstr>Performance on MAB:</vt:lpstr>
      <vt:lpstr>The Cheetah HTTP/1.0 Server</vt:lpstr>
      <vt:lpstr>HTTP document throughput performance</vt:lpstr>
      <vt:lpstr>Global performance</vt:lpstr>
      <vt:lpstr>Exokernel Experience</vt:lpstr>
      <vt:lpstr>What about now!</vt:lpstr>
      <vt:lpstr>Exokernels and Microkernels today!</vt:lpstr>
      <vt:lpstr>Questions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2014-10-13T16:03:00Z</dcterms:created>
  <dcterms:modified xsi:type="dcterms:W3CDTF">2014-10-21T19:09:10Z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TC034606049991</vt:lpwstr>
  </property>
</Properties>
</file>