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</p:sldMasterIdLst>
  <p:notesMasterIdLst>
    <p:notesMasterId r:id="rId27"/>
  </p:notesMasterIdLst>
  <p:sldIdLst>
    <p:sldId id="394" r:id="rId2"/>
    <p:sldId id="404" r:id="rId3"/>
    <p:sldId id="419" r:id="rId4"/>
    <p:sldId id="438" r:id="rId5"/>
    <p:sldId id="421" r:id="rId6"/>
    <p:sldId id="432" r:id="rId7"/>
    <p:sldId id="420" r:id="rId8"/>
    <p:sldId id="422" r:id="rId9"/>
    <p:sldId id="423" r:id="rId10"/>
    <p:sldId id="424" r:id="rId11"/>
    <p:sldId id="439" r:id="rId12"/>
    <p:sldId id="425" r:id="rId13"/>
    <p:sldId id="441" r:id="rId14"/>
    <p:sldId id="426" r:id="rId15"/>
    <p:sldId id="427" r:id="rId16"/>
    <p:sldId id="428" r:id="rId17"/>
    <p:sldId id="429" r:id="rId18"/>
    <p:sldId id="430" r:id="rId19"/>
    <p:sldId id="431" r:id="rId20"/>
    <p:sldId id="433" r:id="rId21"/>
    <p:sldId id="434" r:id="rId22"/>
    <p:sldId id="435" r:id="rId23"/>
    <p:sldId id="436" r:id="rId24"/>
    <p:sldId id="437" r:id="rId25"/>
    <p:sldId id="405" r:id="rId26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1013" autoAdjust="0"/>
  </p:normalViewPr>
  <p:slideViewPr>
    <p:cSldViewPr>
      <p:cViewPr varScale="1">
        <p:scale>
          <a:sx n="73" d="100"/>
          <a:sy n="73" d="100"/>
        </p:scale>
        <p:origin x="1062" y="6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2721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3147" cy="47339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SzPct val="45000"/>
              <a:buFont typeface="Wingdings" charset="2"/>
              <a:buNone/>
              <a:tabLst>
                <a:tab pos="765235" algn="l"/>
                <a:tab pos="1530469" algn="l"/>
                <a:tab pos="2295704" algn="l"/>
                <a:tab pos="3060939" algn="l"/>
              </a:tabLst>
              <a:defRPr sz="1300">
                <a:solidFill>
                  <a:srgbClr val="000000"/>
                </a:solidFill>
                <a:latin typeface="Times New Roman" charset="0"/>
                <a:cs typeface="Arial Unicode MS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4145280" y="0"/>
            <a:ext cx="3163147" cy="47339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SzPct val="45000"/>
              <a:buFont typeface="Wingdings" charset="2"/>
              <a:buNone/>
              <a:tabLst>
                <a:tab pos="765235" algn="l"/>
                <a:tab pos="1530469" algn="l"/>
                <a:tab pos="2295704" algn="l"/>
                <a:tab pos="3060939" algn="l"/>
              </a:tabLst>
              <a:defRPr sz="1300">
                <a:solidFill>
                  <a:srgbClr val="000000"/>
                </a:solidFill>
                <a:latin typeface="Times New Roman" charset="0"/>
                <a:cs typeface="Arial Unicode MS" charset="0"/>
              </a:defRPr>
            </a:lvl1pPr>
          </a:lstStyle>
          <a:p>
            <a:endParaRPr lang="en-US"/>
          </a:p>
        </p:txBody>
      </p:sp>
      <p:sp>
        <p:nvSpPr>
          <p:cNvPr id="25608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8888" y="720725"/>
            <a:ext cx="4791075" cy="3592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3080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975360" y="4560570"/>
            <a:ext cx="5357707" cy="43138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/>
          </p:nvPr>
        </p:nvSpPr>
        <p:spPr bwMode="auto">
          <a:xfrm>
            <a:off x="0" y="9121140"/>
            <a:ext cx="3163147" cy="47339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SzPct val="45000"/>
              <a:buFont typeface="Wingdings" charset="2"/>
              <a:buNone/>
              <a:tabLst>
                <a:tab pos="765235" algn="l"/>
                <a:tab pos="1530469" algn="l"/>
                <a:tab pos="2295704" algn="l"/>
                <a:tab pos="3060939" algn="l"/>
              </a:tabLst>
              <a:defRPr sz="1300">
                <a:solidFill>
                  <a:srgbClr val="000000"/>
                </a:solidFill>
                <a:latin typeface="Times New Roman" charset="0"/>
                <a:cs typeface="Arial Unicode MS" charset="0"/>
              </a:defRPr>
            </a:lvl1pPr>
          </a:lstStyle>
          <a:p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4145280" y="9121140"/>
            <a:ext cx="3163147" cy="47339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SzPct val="45000"/>
              <a:buFont typeface="Wingdings" charset="2"/>
              <a:buNone/>
              <a:tabLst>
                <a:tab pos="765235" algn="l"/>
                <a:tab pos="1530469" algn="l"/>
                <a:tab pos="2295704" algn="l"/>
                <a:tab pos="3060939" algn="l"/>
              </a:tabLst>
              <a:defRPr sz="1300">
                <a:solidFill>
                  <a:srgbClr val="000000"/>
                </a:solidFill>
                <a:latin typeface="Times New Roman" charset="0"/>
                <a:cs typeface="Arial Unicode MS" charset="0"/>
              </a:defRPr>
            </a:lvl1pPr>
          </a:lstStyle>
          <a:p>
            <a:fld id="{EC310626-5148-41B6-BFE0-BC38604E34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060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1pPr>
    <a:lvl2pPr marL="37931725" indent="-37474525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</a:ln>
        </p:spPr>
        <p:txBody>
          <a:bodyPr/>
          <a:lstStyle/>
          <a:p>
            <a:fld id="{B8FAA84B-D688-4868-BF4E-3BD4543282B2}" type="slidenum">
              <a:rPr lang="en-US"/>
              <a:pPr/>
              <a:t>1</a:t>
            </a:fld>
            <a:endParaRPr lang="en-US"/>
          </a:p>
        </p:txBody>
      </p:sp>
      <p:sp>
        <p:nvSpPr>
          <p:cNvPr id="2765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791075" cy="3592513"/>
          </a:xfrm>
          <a:ln>
            <a:solidFill>
              <a:srgbClr val="000000"/>
            </a:solidFill>
            <a:miter lim="800000"/>
          </a:ln>
        </p:spPr>
      </p:sp>
      <p:sp>
        <p:nvSpPr>
          <p:cNvPr id="2765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Times New Roman" charset="0"/>
              </a:rPr>
              <a:t>SOSP 1997 (Symposium on Operating Systems Principles)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Times New Roman" charset="0"/>
              </a:rPr>
              <a:t>TOCS</a:t>
            </a:r>
            <a:r>
              <a:rPr lang="en-US" baseline="0" dirty="0" smtClean="0">
                <a:latin typeface="Times New Roman" charset="0"/>
              </a:rPr>
              <a:t> 1997 (Transactions on Computer Systems)</a:t>
            </a:r>
            <a:endParaRPr lang="en-US" dirty="0" smtClean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7595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C310626-5148-41B6-BFE0-BC38604E3431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579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C310626-5148-41B6-BFE0-BC38604E343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912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Savage and Anderson</a:t>
            </a:r>
            <a:r>
              <a:rPr lang="en-US" baseline="0" dirty="0" smtClean="0"/>
              <a:t> were able to work easily with the professors to get measurements from undergraduates given they were at U Washington.</a:t>
            </a:r>
          </a:p>
          <a:p>
            <a:r>
              <a:rPr lang="en-US" baseline="0" dirty="0" smtClean="0"/>
              <a:t>First to differ from happens-before really.</a:t>
            </a:r>
          </a:p>
          <a:p>
            <a:r>
              <a:rPr lang="en-US" baseline="0" dirty="0" smtClean="0"/>
              <a:t>Burrows, Nelson did something cited more than this earlier actually, also worked on </a:t>
            </a:r>
            <a:r>
              <a:rPr lang="en-US" baseline="0" dirty="0" err="1" smtClean="0"/>
              <a:t>BigTable</a:t>
            </a:r>
            <a:r>
              <a:rPr lang="en-US" baseline="0" dirty="0" smtClean="0"/>
              <a:t> at Google.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C310626-5148-41B6-BFE0-BC38604E343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103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Happens-Before was very prevalent but slow. Time</a:t>
            </a:r>
            <a:r>
              <a:rPr lang="en-US" baseline="0" dirty="0" smtClean="0"/>
              <a:t> o</a:t>
            </a:r>
            <a:r>
              <a:rPr lang="en-US" dirty="0" smtClean="0"/>
              <a:t>verhead of lock sets is about 10x regular execution, whereas happens-before is 20x or more based on implementations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FastTrack has comparable</a:t>
            </a:r>
            <a:r>
              <a:rPr lang="en-US" baseline="0" dirty="0" smtClean="0"/>
              <a:t> overhead to Eraser running against Eclipse with no false positives!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C310626-5148-41B6-BFE0-BC38604E343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155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Monitors are for static data. Anonymous lock for each procedure modifying static shared data. Think private fields with synchronized methods in java. Can’t handle dynamic</a:t>
            </a:r>
            <a:r>
              <a:rPr lang="en-US" baseline="0" dirty="0" smtClean="0"/>
              <a:t> data.</a:t>
            </a:r>
          </a:p>
          <a:p>
            <a:r>
              <a:rPr lang="en-US" baseline="0" dirty="0" smtClean="0"/>
              <a:t>Lock covers use happens-before with some improvements.</a:t>
            </a:r>
          </a:p>
          <a:p>
            <a:r>
              <a:rPr lang="en-US" baseline="0" dirty="0" smtClean="0"/>
              <a:t>Eraser by Mellon is for </a:t>
            </a:r>
            <a:r>
              <a:rPr lang="en-US" baseline="0" dirty="0" err="1" smtClean="0"/>
              <a:t>fortran</a:t>
            </a:r>
            <a:r>
              <a:rPr lang="en-US" baseline="0" dirty="0" smtClean="0"/>
              <a:t> programs.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C310626-5148-41B6-BFE0-BC38604E343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0173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t1 before t2 … before </a:t>
            </a:r>
            <a:r>
              <a:rPr lang="en-US" dirty="0" err="1" smtClean="0"/>
              <a:t>tn</a:t>
            </a:r>
            <a:r>
              <a:rPr lang="en-US" dirty="0" smtClean="0"/>
              <a:t> within a thread.</a:t>
            </a:r>
          </a:p>
          <a:p>
            <a:r>
              <a:rPr lang="en-US" dirty="0" smtClean="0"/>
              <a:t>Your thread’s t10 might</a:t>
            </a:r>
            <a:r>
              <a:rPr lang="en-US" baseline="0" dirty="0" smtClean="0"/>
              <a:t> be before my thread’s t2 if we share a synchronization event after your t10 and before my t2.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C310626-5148-41B6-BFE0-BC38604E343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16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C310626-5148-41B6-BFE0-BC38604E343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118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C310626-5148-41B6-BFE0-BC38604E343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141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rgbClr val="000000"/>
                </a:solidFill>
                <a:latin typeface="Times New Roman" pitchFamily="16" charset="0"/>
                <a:ea typeface="ＭＳ Ｐゴシック" charset="-128"/>
                <a:cs typeface="+mn-cs"/>
              </a:rPr>
              <a:t>Suppose that a thread allocates and initializes a shared variable without a lock and erroneously makes the variable accessible to a second thread before it has completed the initialization.</a:t>
            </a:r>
          </a:p>
          <a:p>
            <a:r>
              <a:rPr lang="en-US" sz="1200" b="0" i="0" u="none" strike="noStrike" kern="1200" baseline="0" dirty="0" smtClean="0">
                <a:solidFill>
                  <a:srgbClr val="000000"/>
                </a:solidFill>
                <a:latin typeface="Times New Roman" pitchFamily="16" charset="0"/>
                <a:ea typeface="ＭＳ Ｐゴシック" charset="-128"/>
                <a:cs typeface="+mn-cs"/>
              </a:rPr>
              <a:t>Then Eraser will detect the error if any of the second thread’s accesses occur before the first thread’s final initialization actions, but otherwise Eraser will miss the error.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C310626-5148-41B6-BFE0-BC38604E343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898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/>
          </p:cNvSpPr>
          <p:nvPr userDrawn="1"/>
        </p:nvSpPr>
        <p:spPr bwMode="auto">
          <a:xfrm>
            <a:off x="612775" y="3429000"/>
            <a:ext cx="6553200" cy="2895600"/>
          </a:xfrm>
          <a:prstGeom prst="rect">
            <a:avLst/>
          </a:prstGeom>
          <a:solidFill>
            <a:srgbClr val="AB8C0A">
              <a:alpha val="14902"/>
            </a:srgbClr>
          </a:solidFill>
          <a:ln w="9525">
            <a:solidFill>
              <a:srgbClr val="C9C9C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12"/>
          <p:cNvSpPr>
            <a:spLocks/>
          </p:cNvSpPr>
          <p:nvPr userDrawn="1"/>
        </p:nvSpPr>
        <p:spPr bwMode="auto">
          <a:xfrm>
            <a:off x="608013" y="838200"/>
            <a:ext cx="2413000" cy="838200"/>
          </a:xfrm>
          <a:prstGeom prst="rect">
            <a:avLst/>
          </a:prstGeom>
          <a:solidFill>
            <a:schemeClr val="bg1"/>
          </a:solidFill>
          <a:ln w="9525">
            <a:solidFill>
              <a:srgbClr val="C9C9C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625" y="990600"/>
            <a:ext cx="20320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4"/>
          <p:cNvPicPr>
            <a:picLocks noChangeAspect="1" noChangeArrowheads="1"/>
          </p:cNvPicPr>
          <p:nvPr userDrawn="1"/>
        </p:nvPicPr>
        <p:blipFill>
          <a:blip r:embed="rId3" cstate="print"/>
          <a:srcRect l="3647" t="24571" r="270" b="24667"/>
          <a:stretch>
            <a:fillRect/>
          </a:stretch>
        </p:blipFill>
        <p:spPr bwMode="auto">
          <a:xfrm>
            <a:off x="612775" y="1600200"/>
            <a:ext cx="8534400" cy="2940050"/>
          </a:xfrm>
          <a:prstGeom prst="rect">
            <a:avLst/>
          </a:prstGeom>
          <a:noFill/>
          <a:ln w="9525">
            <a:solidFill>
              <a:srgbClr val="C9C9C9"/>
            </a:solidFill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4648200"/>
            <a:ext cx="6019800" cy="1219200"/>
          </a:xfrm>
          <a:effectLst/>
        </p:spPr>
        <p:txBody>
          <a:bodyPr/>
          <a:lstStyle>
            <a:lvl1pPr>
              <a:lnSpc>
                <a:spcPct val="90000"/>
              </a:lnSpc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791200"/>
            <a:ext cx="4267200" cy="381000"/>
          </a:xfrm>
        </p:spPr>
        <p:txBody>
          <a:bodyPr/>
          <a:lstStyle>
            <a:lvl1pPr marL="0" indent="0">
              <a:buFontTx/>
              <a:buNone/>
              <a:defRPr sz="2000">
                <a:latin typeface="Arial Narrow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5334000" y="6019800"/>
            <a:ext cx="1828800" cy="3048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2"/>
                </a:solidFill>
                <a:latin typeface="Arial Narrow" charset="0"/>
              </a:defRPr>
            </a:lvl1pPr>
          </a:lstStyle>
          <a:p>
            <a:endParaRPr lang="en-US" sz="200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1371600"/>
            <a:ext cx="1943100" cy="4572000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1371600"/>
            <a:ext cx="5676900" cy="4572000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26677B-96E1-412F-89C0-F58E3218D9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772400" cy="838200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x-none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772400" cy="4191000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</a:lstStyle>
          <a:p>
            <a:pPr lvl="0"/>
            <a:r>
              <a:rPr lang="x-none" dirty="0" smtClean="0"/>
              <a:t>Click to edit Master text styles</a:t>
            </a:r>
          </a:p>
          <a:p>
            <a:pPr lvl="1"/>
            <a:r>
              <a:rPr lang="x-none" dirty="0" smtClean="0"/>
              <a:t>Second level</a:t>
            </a:r>
          </a:p>
          <a:p>
            <a:pPr lvl="2"/>
            <a:r>
              <a:rPr lang="x-none" dirty="0" smtClean="0"/>
              <a:t>Third level</a:t>
            </a:r>
          </a:p>
          <a:p>
            <a:pPr lvl="3"/>
            <a:r>
              <a:rPr lang="x-none" dirty="0" smtClean="0"/>
              <a:t>Fourth level</a:t>
            </a:r>
          </a:p>
          <a:p>
            <a:pPr lvl="4"/>
            <a:r>
              <a:rPr lang="x-none" dirty="0" smtClean="0"/>
              <a:t>Fifth level</a:t>
            </a:r>
            <a:endParaRPr lang="en-US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EC4605-37C5-4E05-9283-40A8F2034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103B9F-CAFC-4B6A-A8B0-F4CE0A71F3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286000"/>
            <a:ext cx="38100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2286000"/>
            <a:ext cx="38100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56439D-0FC4-4764-88B5-EFFCC342F1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A43F94-DD26-4DB6-92EF-D3A0A10A72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3CE73E-03FA-4152-B341-8B0E508FF9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1C86D6-50CF-4E5E-B811-520B2D1C95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71D8FD-321D-4BAA-BC0B-2F249DA0F8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291CE8-EC54-412E-9A0A-45E27E8D4B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304800" y="1371600"/>
            <a:ext cx="0" cy="52609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pic>
        <p:nvPicPr>
          <p:cNvPr id="13315" name="Picture 21" descr="burrus_header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3716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25399" dir="2700000" algn="ctr" rotWithShape="0">
              <a:schemeClr val="bg2">
                <a:alpha val="31000"/>
              </a:scheme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286000"/>
            <a:ext cx="7772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>
            <a:off x="304800" y="6629400"/>
            <a:ext cx="85344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pic>
        <p:nvPicPr>
          <p:cNvPr id="13319" name="Picture 1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239000" y="6205538"/>
            <a:ext cx="1495425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7239000" y="6129338"/>
            <a:ext cx="16002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288088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7248C18A-470E-486D-BB9F-5F27BEA09AB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auto">
          <a:xfrm flipV="1">
            <a:off x="8839200" y="6132513"/>
            <a:ext cx="0" cy="493712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3" r:id="rId7"/>
    <p:sldLayoutId id="2147483704" r:id="rId8"/>
    <p:sldLayoutId id="2147483705" r:id="rId9"/>
    <p:sldLayoutId id="2147483706" r:id="rId10"/>
  </p:sldLayoutIdLst>
  <p:transition>
    <p:fad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9163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91638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91638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91638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91638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691638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691638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691638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691638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91638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C5A21"/>
        </a:buClr>
        <a:buFont typeface="Times" charset="0"/>
        <a:buChar char="•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87ADB0"/>
        </a:buClr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4495800"/>
            <a:ext cx="6705600" cy="1219200"/>
          </a:xfrm>
          <a:effectLst>
            <a:outerShdw blurRad="63500" dist="25399" dir="2700000" algn="ctr" rotWithShape="0">
              <a:schemeClr val="bg2">
                <a:alpha val="31000"/>
              </a:schemeClr>
            </a:outerShdw>
          </a:effectLst>
        </p:spPr>
        <p:txBody>
          <a:bodyPr/>
          <a:lstStyle/>
          <a:p>
            <a:pPr eaLnBrk="1" hangingPunct="1"/>
            <a:r>
              <a:rPr lang="en-US" sz="2800" dirty="0">
                <a:solidFill>
                  <a:srgbClr val="990033"/>
                </a:solidFill>
              </a:rPr>
              <a:t>Eraser: A Dynamic Data Race Detector </a:t>
            </a:r>
            <a:r>
              <a:rPr lang="en-US" sz="2800" dirty="0" smtClean="0">
                <a:solidFill>
                  <a:srgbClr val="990033"/>
                </a:solidFill>
              </a:rPr>
              <a:t>for </a:t>
            </a:r>
            <a:r>
              <a:rPr lang="en-US" sz="2800" dirty="0" smtClean="0">
                <a:solidFill>
                  <a:srgbClr val="990033"/>
                </a:solidFill>
              </a:rPr>
              <a:t>Multithreaded </a:t>
            </a:r>
            <a:r>
              <a:rPr lang="en-US" sz="2800" dirty="0">
                <a:solidFill>
                  <a:srgbClr val="990033"/>
                </a:solidFill>
              </a:rPr>
              <a:t>Programs</a:t>
            </a:r>
            <a:br>
              <a:rPr lang="en-US" sz="2800" dirty="0">
                <a:solidFill>
                  <a:srgbClr val="990033"/>
                </a:solidFill>
              </a:rPr>
            </a:br>
            <a:r>
              <a:rPr lang="en-US" sz="1800" dirty="0">
                <a:solidFill>
                  <a:srgbClr val="990033"/>
                </a:solidFill>
              </a:rPr>
              <a:t>STEFAN </a:t>
            </a:r>
            <a:r>
              <a:rPr lang="en-US" sz="1800" dirty="0" smtClean="0">
                <a:solidFill>
                  <a:srgbClr val="990033"/>
                </a:solidFill>
              </a:rPr>
              <a:t>SAVAGE, MICHAEL </a:t>
            </a:r>
            <a:r>
              <a:rPr lang="en-US" sz="1800" dirty="0">
                <a:solidFill>
                  <a:srgbClr val="990033"/>
                </a:solidFill>
              </a:rPr>
              <a:t>BURROWS, GREG </a:t>
            </a:r>
            <a:r>
              <a:rPr lang="en-US" sz="1800" dirty="0" smtClean="0">
                <a:solidFill>
                  <a:srgbClr val="990033"/>
                </a:solidFill>
              </a:rPr>
              <a:t>NELSON, PATRICK SOBALVARRO, </a:t>
            </a:r>
            <a:r>
              <a:rPr lang="en-US" sz="1800" dirty="0">
                <a:solidFill>
                  <a:srgbClr val="990033"/>
                </a:solidFill>
              </a:rPr>
              <a:t>and </a:t>
            </a:r>
            <a:r>
              <a:rPr lang="en-US" sz="1800" dirty="0" smtClean="0">
                <a:solidFill>
                  <a:srgbClr val="990033"/>
                </a:solidFill>
              </a:rPr>
              <a:t>THOMAS </a:t>
            </a:r>
            <a:r>
              <a:rPr lang="en-US" sz="1800" dirty="0" smtClean="0">
                <a:solidFill>
                  <a:srgbClr val="990033"/>
                </a:solidFill>
              </a:rPr>
              <a:t>ANDERSON</a:t>
            </a:r>
            <a:r>
              <a:rPr lang="en-US" sz="3600" dirty="0" smtClean="0">
                <a:solidFill>
                  <a:srgbClr val="000000"/>
                </a:solidFill>
              </a:rPr>
              <a:t/>
            </a:r>
            <a:br>
              <a:rPr lang="en-US" sz="3600" dirty="0" smtClean="0">
                <a:solidFill>
                  <a:srgbClr val="000000"/>
                </a:solidFill>
              </a:rPr>
            </a:br>
            <a:r>
              <a:rPr lang="en-US" sz="2000" dirty="0" smtClean="0">
                <a:solidFill>
                  <a:srgbClr val="FFC000"/>
                </a:solidFill>
              </a:rPr>
              <a:t/>
            </a:r>
            <a:br>
              <a:rPr lang="en-US" sz="2000" dirty="0" smtClean="0">
                <a:solidFill>
                  <a:srgbClr val="FFC000"/>
                </a:solidFill>
              </a:rPr>
            </a:br>
            <a:r>
              <a:rPr lang="en-US" sz="2000" dirty="0" smtClean="0">
                <a:solidFill>
                  <a:srgbClr val="FFC000"/>
                </a:solidFill>
              </a:rPr>
              <a:t>Ethan Holder		2014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Eraser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Initialize set of </a:t>
            </a:r>
            <a:r>
              <a:rPr lang="en-US" dirty="0" smtClean="0"/>
              <a:t>candidate locks to </a:t>
            </a:r>
            <a:r>
              <a:rPr lang="en-US" dirty="0" smtClean="0"/>
              <a:t>all locks for each shared </a:t>
            </a:r>
            <a:r>
              <a:rPr lang="en-US" dirty="0" smtClean="0"/>
              <a:t>variable and held locks to empty set.</a:t>
            </a:r>
            <a:endParaRPr lang="en-US" dirty="0" smtClean="0"/>
          </a:p>
          <a:p>
            <a:r>
              <a:rPr lang="en-US" dirty="0" smtClean="0"/>
              <a:t>On an access, change the set of </a:t>
            </a:r>
            <a:r>
              <a:rPr lang="en-US" dirty="0" smtClean="0"/>
              <a:t>candidate locks to </a:t>
            </a:r>
            <a:r>
              <a:rPr lang="en-US" dirty="0" smtClean="0"/>
              <a:t>be the former set’s intersection with </a:t>
            </a:r>
            <a:r>
              <a:rPr lang="en-US" dirty="0" smtClean="0"/>
              <a:t>the currently </a:t>
            </a:r>
            <a:r>
              <a:rPr lang="en-US" dirty="0" smtClean="0"/>
              <a:t>held locks.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10</a:t>
            </a:fld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0355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11</a:t>
            </a:fld>
            <a:endParaRPr lang="en-US" dirty="0">
              <a:solidFill>
                <a:srgbClr val="FFC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600200" y="2086819"/>
            <a:ext cx="0" cy="419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3581400" y="2086819"/>
            <a:ext cx="0" cy="419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1219200" y="1528244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Thread X         Thread Y           </a:t>
            </a:r>
            <a:r>
              <a:rPr lang="en-US" dirty="0" smtClean="0">
                <a:solidFill>
                  <a:schemeClr val="tx1"/>
                </a:solidFill>
              </a:rPr>
              <a:t>Held Locks | Candidates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1981200"/>
            <a:ext cx="1143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Time 0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Time 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76400" y="2787477"/>
            <a:ext cx="1887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Lock(a)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Modify(var1)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Unlock(a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98816" y="4982419"/>
            <a:ext cx="19637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Lock(b)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Modify(var1)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Unlock(b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27613" y="1966687"/>
            <a:ext cx="32915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{}                | U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                 </a:t>
            </a:r>
            <a:r>
              <a:rPr lang="en-US" dirty="0">
                <a:solidFill>
                  <a:schemeClr val="tx1"/>
                </a:solidFill>
              </a:rPr>
              <a:t>| </a:t>
            </a:r>
            <a:r>
              <a:rPr lang="en-US" dirty="0" err="1" smtClean="0">
                <a:solidFill>
                  <a:schemeClr val="tx1"/>
                </a:solidFill>
              </a:rPr>
              <a:t>U^a</a:t>
            </a:r>
            <a:r>
              <a:rPr lang="en-US" dirty="0" smtClean="0">
                <a:solidFill>
                  <a:schemeClr val="tx1"/>
                </a:solidFill>
              </a:rPr>
              <a:t> = a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b                 </a:t>
            </a:r>
            <a:r>
              <a:rPr lang="en-US" dirty="0">
                <a:solidFill>
                  <a:schemeClr val="tx1"/>
                </a:solidFill>
              </a:rPr>
              <a:t>| </a:t>
            </a:r>
            <a:r>
              <a:rPr lang="en-US" dirty="0" err="1" smtClean="0">
                <a:solidFill>
                  <a:schemeClr val="tx1"/>
                </a:solidFill>
              </a:rPr>
              <a:t>a^b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= </a:t>
            </a:r>
            <a:r>
              <a:rPr lang="en-US" dirty="0" smtClean="0">
                <a:solidFill>
                  <a:schemeClr val="tx1"/>
                </a:solidFill>
              </a:rPr>
              <a:t>{}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7872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12</a:t>
            </a:fld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1250" t="27000" r="26250" b="20000"/>
          <a:stretch/>
        </p:blipFill>
        <p:spPr>
          <a:xfrm>
            <a:off x="4724400" y="2795868"/>
            <a:ext cx="4038600" cy="3147732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772400" cy="4191000"/>
          </a:xfrm>
        </p:spPr>
        <p:txBody>
          <a:bodyPr/>
          <a:lstStyle/>
          <a:p>
            <a:r>
              <a:rPr lang="en-US" dirty="0" smtClean="0"/>
              <a:t>Ignore initialization.</a:t>
            </a:r>
          </a:p>
          <a:p>
            <a:r>
              <a:rPr lang="en-US" dirty="0" smtClean="0"/>
              <a:t>Allow read sharing.</a:t>
            </a:r>
          </a:p>
          <a:p>
            <a:r>
              <a:rPr lang="en-US" dirty="0" smtClean="0"/>
              <a:t>Only remove read</a:t>
            </a:r>
            <a:br>
              <a:rPr lang="en-US" dirty="0" smtClean="0"/>
            </a:br>
            <a:r>
              <a:rPr lang="en-US" dirty="0" smtClean="0"/>
              <a:t>locks on the</a:t>
            </a:r>
            <a:br>
              <a:rPr lang="en-US" dirty="0" smtClean="0"/>
            </a:br>
            <a:r>
              <a:rPr lang="en-US" dirty="0" smtClean="0"/>
              <a:t>second thread</a:t>
            </a:r>
            <a:br>
              <a:rPr lang="en-US" dirty="0" smtClean="0"/>
            </a:br>
            <a:r>
              <a:rPr lang="en-US" dirty="0" smtClean="0"/>
              <a:t>write.</a:t>
            </a:r>
          </a:p>
        </p:txBody>
      </p:sp>
      <p:sp>
        <p:nvSpPr>
          <p:cNvPr id="7" name="Rectangle 6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8131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13</a:t>
            </a:fld>
            <a:endParaRPr lang="en-US" dirty="0">
              <a:solidFill>
                <a:srgbClr val="FFC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447800" y="2147857"/>
            <a:ext cx="0" cy="419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1447800" y="1541825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Thread X         </a:t>
            </a:r>
            <a:r>
              <a:rPr lang="en-US" dirty="0" smtClean="0">
                <a:solidFill>
                  <a:schemeClr val="tx1"/>
                </a:solidFill>
              </a:rPr>
              <a:t>    Thread Y       Held Locks | Candidates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1981200"/>
            <a:ext cx="1143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Time 0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Time 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0200" y="2110041"/>
            <a:ext cx="2209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Allocate(var1)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Set thread Y</a:t>
            </a:r>
          </a:p>
          <a:p>
            <a:r>
              <a:rPr lang="en-US" dirty="0">
                <a:solidFill>
                  <a:schemeClr val="tx1"/>
                </a:solidFill>
              </a:rPr>
              <a:t>t</a:t>
            </a:r>
            <a:r>
              <a:rPr lang="en-US" dirty="0" smtClean="0">
                <a:solidFill>
                  <a:schemeClr val="tx1"/>
                </a:solidFill>
              </a:rPr>
              <a:t>o modify var1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Start thread 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Modify(var1)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98025" y="3956700"/>
            <a:ext cx="1963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Modify(var1)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19800" y="2037769"/>
            <a:ext cx="32915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{}            | U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657600" y="1541825"/>
            <a:ext cx="140425" cy="4974863"/>
          </a:xfrm>
          <a:prstGeom prst="rect">
            <a:avLst/>
          </a:prstGeom>
          <a:solidFill>
            <a:schemeClr val="tx1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95846" y="4524916"/>
            <a:ext cx="1969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If this mod is 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, no race detected.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81846" y="4524916"/>
            <a:ext cx="19692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If this mod is 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, race detected and output.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359" y="3423505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Potential for race regardless.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3048000" y="3581400"/>
            <a:ext cx="3200400" cy="4478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5562600" y="3733800"/>
            <a:ext cx="838200" cy="23699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29568071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Eraser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Instruments loads and stores for checking the set of candidate locks.</a:t>
            </a:r>
          </a:p>
          <a:p>
            <a:r>
              <a:rPr lang="en-US" dirty="0" smtClean="0"/>
              <a:t>Instruments lock acquire and release and thread initialization and finalization for checking locks held.</a:t>
            </a:r>
          </a:p>
          <a:p>
            <a:r>
              <a:rPr lang="en-US" dirty="0" smtClean="0"/>
              <a:t>Instruments storage allocator calls for dynamic data.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14</a:t>
            </a:fld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1975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a race detection (no locks held during access) the following is reported:</a:t>
            </a:r>
          </a:p>
          <a:p>
            <a:pPr lvl="1"/>
            <a:r>
              <a:rPr lang="en-US" sz="2800" dirty="0" smtClean="0"/>
              <a:t>File and line number.</a:t>
            </a:r>
          </a:p>
          <a:p>
            <a:pPr lvl="1"/>
            <a:r>
              <a:rPr lang="en-US" sz="2800" dirty="0" err="1" smtClean="0"/>
              <a:t>Backtrace</a:t>
            </a:r>
            <a:r>
              <a:rPr lang="en-US" sz="2800" dirty="0" smtClean="0"/>
              <a:t> of stack frames.</a:t>
            </a:r>
          </a:p>
          <a:p>
            <a:pPr lvl="1"/>
            <a:r>
              <a:rPr lang="en-US" sz="2800" dirty="0" smtClean="0"/>
              <a:t>Thread ID</a:t>
            </a:r>
          </a:p>
          <a:p>
            <a:pPr lvl="1"/>
            <a:r>
              <a:rPr lang="en-US" sz="2800" dirty="0" smtClean="0"/>
              <a:t>Memory Address and Access Type</a:t>
            </a:r>
          </a:p>
          <a:p>
            <a:pPr lvl="1"/>
            <a:r>
              <a:rPr lang="en-US" sz="2800" dirty="0" smtClean="0"/>
              <a:t>Program Counter and Stack Pointer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15</a:t>
            </a:fld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7673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Shadow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Correspond </a:t>
            </a:r>
            <a:r>
              <a:rPr lang="en-US" dirty="0" smtClean="0"/>
              <a:t>to real data words in stack and heap.</a:t>
            </a:r>
          </a:p>
          <a:p>
            <a:r>
              <a:rPr lang="en-US" dirty="0" smtClean="0"/>
              <a:t>Contain lockset index (30-bit) or thread ID and state condition (2-bit).</a:t>
            </a:r>
          </a:p>
          <a:p>
            <a:r>
              <a:rPr lang="en-US" dirty="0" smtClean="0"/>
              <a:t>Lockset index points to hash table entry for the distinct set of locks held.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16</a:t>
            </a:fld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8213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 Alarm Annotations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 smtClean="0"/>
              <a:t>EraserIgnoreOn</a:t>
            </a:r>
            <a:r>
              <a:rPr lang="en-US" sz="3200" dirty="0" smtClean="0"/>
              <a:t>/Off for disabling benign race output.</a:t>
            </a:r>
          </a:p>
          <a:p>
            <a:r>
              <a:rPr lang="en-US" sz="3200" dirty="0" err="1" smtClean="0"/>
              <a:t>EraserReuse</a:t>
            </a:r>
            <a:r>
              <a:rPr lang="en-US" sz="3200" dirty="0" smtClean="0"/>
              <a:t> for resetting shadow memory when using internal memory allocators.</a:t>
            </a:r>
          </a:p>
          <a:p>
            <a:r>
              <a:rPr lang="en-US" sz="3200" dirty="0" err="1" smtClean="0"/>
              <a:t>EraserReadLock</a:t>
            </a:r>
            <a:r>
              <a:rPr lang="en-US" sz="3200" dirty="0" smtClean="0"/>
              <a:t>/Unlock and </a:t>
            </a:r>
            <a:r>
              <a:rPr lang="en-US" sz="3200" dirty="0" err="1" smtClean="0"/>
              <a:t>EraserWriteLock</a:t>
            </a:r>
            <a:r>
              <a:rPr lang="en-US" sz="3200" dirty="0" smtClean="0"/>
              <a:t>/Unlock for communicating private lock usage.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17</a:t>
            </a:fld>
            <a:endParaRPr lang="en-US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7029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AltaVista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Programs Tested</a:t>
            </a:r>
            <a:endParaRPr lang="en-US" dirty="0" smtClean="0"/>
          </a:p>
          <a:p>
            <a:pPr lvl="1"/>
            <a:r>
              <a:rPr lang="en-US" dirty="0" smtClean="0"/>
              <a:t>Ni2 (9) and </a:t>
            </a:r>
            <a:r>
              <a:rPr lang="en-US" dirty="0" err="1" smtClean="0"/>
              <a:t>ft</a:t>
            </a:r>
            <a:r>
              <a:rPr lang="en-US" dirty="0" smtClean="0"/>
              <a:t> (5)</a:t>
            </a:r>
          </a:p>
          <a:p>
            <a:pPr lvl="1"/>
            <a:r>
              <a:rPr lang="en-US" dirty="0" err="1" smtClean="0"/>
              <a:t>Mhttpd</a:t>
            </a:r>
            <a:r>
              <a:rPr lang="en-US" dirty="0" smtClean="0"/>
              <a:t> (10)</a:t>
            </a:r>
          </a:p>
          <a:p>
            <a:r>
              <a:rPr lang="en-US" dirty="0" smtClean="0"/>
              <a:t>False Positives</a:t>
            </a:r>
            <a:endParaRPr lang="en-US" dirty="0" smtClean="0"/>
          </a:p>
          <a:p>
            <a:pPr lvl="1"/>
            <a:r>
              <a:rPr lang="en-US" dirty="0" smtClean="0"/>
              <a:t>Avoid locking overhead</a:t>
            </a:r>
          </a:p>
          <a:p>
            <a:pPr lvl="1"/>
            <a:r>
              <a:rPr lang="en-US" dirty="0" smtClean="0"/>
              <a:t>Finalization checks</a:t>
            </a:r>
          </a:p>
          <a:p>
            <a:pPr lvl="1"/>
            <a:r>
              <a:rPr lang="en-US" dirty="0" smtClean="0"/>
              <a:t>Global Statistics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18</a:t>
            </a:fld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686800" y="15605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39200" y="17129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991600" y="18653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709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838200"/>
          </a:xfrm>
        </p:spPr>
        <p:txBody>
          <a:bodyPr/>
          <a:lstStyle/>
          <a:p>
            <a:r>
              <a:rPr lang="en-US" dirty="0" err="1"/>
              <a:t>Vesta</a:t>
            </a:r>
            <a:r>
              <a:rPr lang="en-US" dirty="0"/>
              <a:t> Cache </a:t>
            </a:r>
            <a:r>
              <a:rPr lang="en-US" dirty="0" smtClean="0"/>
              <a:t>Server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Valid </a:t>
            </a:r>
            <a:r>
              <a:rPr lang="en-US" dirty="0" smtClean="0"/>
              <a:t>Fingerprint Boolean</a:t>
            </a:r>
          </a:p>
          <a:p>
            <a:r>
              <a:rPr lang="en-US" dirty="0" smtClean="0"/>
              <a:t>False </a:t>
            </a:r>
            <a:r>
              <a:rPr lang="en-US" dirty="0" smtClean="0"/>
              <a:t>Positives (</a:t>
            </a:r>
            <a:r>
              <a:rPr lang="en-US" dirty="0"/>
              <a:t>10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err="1" smtClean="0"/>
              <a:t>CacheS</a:t>
            </a:r>
            <a:r>
              <a:rPr lang="en-US" dirty="0" smtClean="0"/>
              <a:t> Free List Flush</a:t>
            </a:r>
          </a:p>
          <a:p>
            <a:pPr lvl="1"/>
            <a:r>
              <a:rPr lang="en-US" dirty="0" err="1" smtClean="0"/>
              <a:t>TCP_sock</a:t>
            </a:r>
            <a:r>
              <a:rPr lang="en-US" dirty="0" smtClean="0"/>
              <a:t> and SRPC Objects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19</a:t>
            </a:fld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9330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About the Authors</a:t>
            </a:r>
          </a:p>
          <a:p>
            <a:r>
              <a:rPr lang="en-US" sz="2800" dirty="0"/>
              <a:t>What is Eraser</a:t>
            </a:r>
            <a:r>
              <a:rPr lang="en-US" sz="2800" dirty="0" smtClean="0"/>
              <a:t>?</a:t>
            </a:r>
          </a:p>
          <a:p>
            <a:r>
              <a:rPr lang="en-US" sz="2800" dirty="0" smtClean="0"/>
              <a:t>Why is Eraser Important?</a:t>
            </a:r>
          </a:p>
          <a:p>
            <a:r>
              <a:rPr lang="en-US" sz="2800" dirty="0" smtClean="0"/>
              <a:t>Background &amp; Related Work</a:t>
            </a:r>
          </a:p>
          <a:p>
            <a:pPr lvl="1"/>
            <a:r>
              <a:rPr lang="en-US" sz="2400" dirty="0" smtClean="0"/>
              <a:t>Happens-Before</a:t>
            </a:r>
          </a:p>
          <a:p>
            <a:r>
              <a:rPr lang="en-US" sz="2800" dirty="0" smtClean="0"/>
              <a:t>Eraser Algorithm</a:t>
            </a:r>
          </a:p>
          <a:p>
            <a:r>
              <a:rPr lang="en-US" sz="2800" dirty="0" smtClean="0"/>
              <a:t>Eraser Implementation</a:t>
            </a:r>
          </a:p>
          <a:p>
            <a:r>
              <a:rPr lang="en-US" sz="2800" dirty="0" smtClean="0"/>
              <a:t>Experiences</a:t>
            </a:r>
          </a:p>
          <a:p>
            <a:r>
              <a:rPr lang="en-US" sz="2800" dirty="0" smtClean="0"/>
              <a:t>Evaluation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2</a:t>
            </a:fld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0890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Petal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Server </a:t>
            </a:r>
            <a:r>
              <a:rPr lang="en-US" dirty="0" smtClean="0"/>
              <a:t>Running State Checks</a:t>
            </a:r>
          </a:p>
          <a:p>
            <a:r>
              <a:rPr lang="en-US" dirty="0" smtClean="0"/>
              <a:t>False </a:t>
            </a:r>
            <a:r>
              <a:rPr lang="en-US" dirty="0" smtClean="0"/>
              <a:t>Positives (several)</a:t>
            </a:r>
            <a:endParaRPr lang="en-US" dirty="0" smtClean="0"/>
          </a:p>
          <a:p>
            <a:pPr lvl="1"/>
            <a:r>
              <a:rPr lang="en-US" dirty="0" smtClean="0"/>
              <a:t>Private Reader-Writer </a:t>
            </a:r>
            <a:r>
              <a:rPr lang="en-US" dirty="0"/>
              <a:t>L</a:t>
            </a:r>
            <a:r>
              <a:rPr lang="en-US" dirty="0" smtClean="0"/>
              <a:t>ocks</a:t>
            </a:r>
          </a:p>
          <a:p>
            <a:pPr lvl="1"/>
            <a:r>
              <a:rPr lang="en-US" dirty="0" smtClean="0"/>
              <a:t>Global Statistics</a:t>
            </a:r>
          </a:p>
          <a:p>
            <a:pPr lvl="1"/>
            <a:r>
              <a:rPr lang="en-US" dirty="0" smtClean="0"/>
              <a:t>Stack Memory Reuse on Forking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20</a:t>
            </a:fld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838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838200"/>
          </a:xfrm>
        </p:spPr>
        <p:txBody>
          <a:bodyPr/>
          <a:lstStyle/>
          <a:p>
            <a:r>
              <a:rPr lang="en-US" sz="3600" dirty="0"/>
              <a:t>Undergraduate </a:t>
            </a:r>
            <a:r>
              <a:rPr lang="en-US" sz="3600" dirty="0" smtClean="0"/>
              <a:t>Assignments Experience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</a:t>
            </a:r>
            <a:r>
              <a:rPr lang="en-US" dirty="0" smtClean="0"/>
              <a:t>% data races detected across runnable assignments.</a:t>
            </a:r>
          </a:p>
          <a:p>
            <a:r>
              <a:rPr lang="en-US" dirty="0" smtClean="0"/>
              <a:t>False </a:t>
            </a:r>
            <a:r>
              <a:rPr lang="en-US" dirty="0" smtClean="0"/>
              <a:t>Positives (1)</a:t>
            </a:r>
            <a:endParaRPr lang="en-US" dirty="0" smtClean="0"/>
          </a:p>
          <a:p>
            <a:pPr lvl="1"/>
            <a:r>
              <a:rPr lang="en-US" dirty="0" smtClean="0"/>
              <a:t>Locked Head and Tail in Queue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21</a:t>
            </a:fld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2441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Dependent on test runs versus absolute relationships.</a:t>
            </a:r>
          </a:p>
          <a:p>
            <a:r>
              <a:rPr lang="en-US" dirty="0" smtClean="0"/>
              <a:t>“Easy to use”</a:t>
            </a:r>
          </a:p>
          <a:p>
            <a:r>
              <a:rPr lang="en-US" dirty="0" smtClean="0"/>
              <a:t>Promising results with deadlock-checking.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22</a:t>
            </a:fld>
            <a:endParaRPr lang="en-US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7228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Novelty</a:t>
            </a:r>
          </a:p>
          <a:p>
            <a:pPr lvl="1"/>
            <a:r>
              <a:rPr lang="en-US" dirty="0" smtClean="0"/>
              <a:t>Lock sets instead of Happens-Before.</a:t>
            </a:r>
          </a:p>
          <a:p>
            <a:r>
              <a:rPr lang="en-US" dirty="0" smtClean="0"/>
              <a:t>Importance</a:t>
            </a:r>
          </a:p>
          <a:p>
            <a:pPr lvl="1"/>
            <a:r>
              <a:rPr lang="en-US" dirty="0" smtClean="0"/>
              <a:t>Much faster.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andles dynamic data.</a:t>
            </a:r>
          </a:p>
          <a:p>
            <a:pPr lvl="1"/>
            <a:r>
              <a:rPr lang="en-US" dirty="0" smtClean="0"/>
              <a:t>Works on large and small scale code bases.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23</a:t>
            </a:fld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0270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Negatives</a:t>
            </a:r>
          </a:p>
          <a:p>
            <a:pPr lvl="1"/>
            <a:r>
              <a:rPr lang="en-US" dirty="0" smtClean="0"/>
              <a:t>Still not that fast.</a:t>
            </a:r>
          </a:p>
          <a:p>
            <a:pPr lvl="1"/>
            <a:r>
              <a:rPr lang="en-US" dirty="0" smtClean="0"/>
              <a:t>Doesn’t specify how to fix the problem (later papers actually tell how or do it themselves).</a:t>
            </a:r>
          </a:p>
          <a:p>
            <a:pPr lvl="1"/>
            <a:r>
              <a:rPr lang="en-US" dirty="0" smtClean="0"/>
              <a:t>Measurements aren’t similar and are arbitrarily ran.</a:t>
            </a:r>
          </a:p>
          <a:p>
            <a:pPr lvl="1"/>
            <a:r>
              <a:rPr lang="en-US" dirty="0" smtClean="0"/>
              <a:t>LOTS of false positives.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24</a:t>
            </a:fld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6238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25</a:t>
            </a:fld>
            <a:endParaRPr lang="en-US">
              <a:solidFill>
                <a:srgbClr val="FFC000"/>
              </a:solidFill>
            </a:endParaRPr>
          </a:p>
        </p:txBody>
      </p:sp>
      <p:sp useBgFill="1">
        <p:nvSpPr>
          <p:cNvPr id="5" name="Action Button: Help 4">
            <a:hlinkClick r:id="" action="ppaction://noaction" highlightClick="1"/>
          </p:cNvPr>
          <p:cNvSpPr/>
          <p:nvPr/>
        </p:nvSpPr>
        <p:spPr bwMode="auto">
          <a:xfrm>
            <a:off x="2191544" y="1905000"/>
            <a:ext cx="4913312" cy="3276601"/>
          </a:xfrm>
          <a:prstGeom prst="actionButtonHelp">
            <a:avLst/>
          </a:prstGeom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918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Authors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Savage and Anderson (UCB) were at U. Washington. Burrows, Nelson, and </a:t>
            </a:r>
            <a:r>
              <a:rPr lang="en-US" sz="3200" dirty="0" err="1" smtClean="0"/>
              <a:t>Sobalvarro</a:t>
            </a:r>
            <a:r>
              <a:rPr lang="en-US" sz="3200" dirty="0" smtClean="0"/>
              <a:t> were at Digital Equipment Corporation.</a:t>
            </a:r>
          </a:p>
          <a:p>
            <a:r>
              <a:rPr lang="en-US" sz="3200" dirty="0" smtClean="0"/>
              <a:t>Cited by 387 (according to ACM DL) including </a:t>
            </a:r>
            <a:r>
              <a:rPr lang="en-US" sz="3200" dirty="0" err="1" smtClean="0"/>
              <a:t>RaceMob</a:t>
            </a:r>
            <a:r>
              <a:rPr lang="en-US" sz="3200" dirty="0" smtClean="0"/>
              <a:t> and PARROT.</a:t>
            </a:r>
          </a:p>
          <a:p>
            <a:r>
              <a:rPr lang="en-US" sz="3200" dirty="0" smtClean="0"/>
              <a:t>Each averages over 35 cites per article.</a:t>
            </a:r>
          </a:p>
          <a:p>
            <a:r>
              <a:rPr lang="en-US" sz="3200" dirty="0" smtClean="0"/>
              <a:t>Eraser their most or second most cited article.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3</a:t>
            </a:fld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6552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Eraser?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Detects data races in a multithreaded program dynamically.</a:t>
            </a:r>
          </a:p>
          <a:p>
            <a:r>
              <a:rPr lang="en-US" dirty="0" smtClean="0"/>
              <a:t>Allows developers to easily find and correct concurrency bugs.</a:t>
            </a:r>
          </a:p>
          <a:p>
            <a:r>
              <a:rPr lang="en-US" dirty="0" smtClean="0"/>
              <a:t>Works by monitoring data accesses at a very low level and observing locking patterns.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4</a:t>
            </a:fld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6190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Eraser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Basically the first to use lock set idea instead of Happens-Before.</a:t>
            </a:r>
          </a:p>
          <a:p>
            <a:r>
              <a:rPr lang="en-US" sz="3200" dirty="0" smtClean="0"/>
              <a:t>Lock set is relatively low overhead compared to Happens-Before, albeit less accurate.</a:t>
            </a:r>
          </a:p>
          <a:p>
            <a:r>
              <a:rPr lang="en-US" sz="3200" dirty="0" smtClean="0"/>
              <a:t>Leads to future work combining the two approaches for both speed and reliability (FastTrack by Flanagan and Freund in PLDI 2009).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5</a:t>
            </a:fld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7008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What’s a data race?</a:t>
            </a:r>
          </a:p>
          <a:p>
            <a:r>
              <a:rPr lang="en-US" sz="3200" dirty="0" smtClean="0"/>
              <a:t>One (or more) thread(s) writes as another thread tries to read or write at the same time</a:t>
            </a:r>
            <a:r>
              <a:rPr lang="en-US" sz="3200" dirty="0"/>
              <a:t>.</a:t>
            </a:r>
          </a:p>
          <a:p>
            <a:r>
              <a:rPr lang="en-US" sz="3200" dirty="0"/>
              <a:t>No synchronization mechanism (lock</a:t>
            </a:r>
            <a:r>
              <a:rPr lang="en-US" sz="3200" dirty="0" smtClean="0"/>
              <a:t>).</a:t>
            </a:r>
            <a:endParaRPr lang="en-US" sz="3200" dirty="0" smtClean="0"/>
          </a:p>
          <a:p>
            <a:r>
              <a:rPr lang="en-US" sz="3200" dirty="0" smtClean="0"/>
              <a:t>Unclear who executes first and what final value is </a:t>
            </a:r>
            <a:r>
              <a:rPr lang="en-US" sz="3200" dirty="0" smtClean="0"/>
              <a:t>read/written.</a:t>
            </a:r>
          </a:p>
          <a:p>
            <a:r>
              <a:rPr lang="en-US" sz="3200" dirty="0" smtClean="0"/>
              <a:t>Very </a:t>
            </a:r>
            <a:r>
              <a:rPr lang="en-US" sz="3200" dirty="0" smtClean="0"/>
              <a:t>hard to debug!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6</a:t>
            </a:fld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7802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Largely compared to Happens-Before relationships by </a:t>
            </a:r>
            <a:r>
              <a:rPr lang="en-US" dirty="0" err="1" smtClean="0"/>
              <a:t>Lamport</a:t>
            </a:r>
            <a:r>
              <a:rPr lang="en-US" dirty="0" smtClean="0"/>
              <a:t> in 1978.</a:t>
            </a:r>
          </a:p>
          <a:p>
            <a:r>
              <a:rPr lang="en-US" dirty="0" smtClean="0"/>
              <a:t>Monitors by Hoare in 1974.</a:t>
            </a:r>
          </a:p>
          <a:p>
            <a:r>
              <a:rPr lang="en-US" dirty="0" smtClean="0"/>
              <a:t>Lock covers by Dinning and Schonberg in 1991.</a:t>
            </a:r>
          </a:p>
          <a:p>
            <a:r>
              <a:rPr lang="en-US" dirty="0" smtClean="0"/>
              <a:t>NOT Eraser by Mellon and </a:t>
            </a:r>
            <a:r>
              <a:rPr lang="en-US" dirty="0" err="1" smtClean="0"/>
              <a:t>Crummey</a:t>
            </a:r>
            <a:r>
              <a:rPr lang="en-US" dirty="0" smtClean="0"/>
              <a:t> in 1993.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7</a:t>
            </a:fld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9696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Happens-Before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Within a thread, execution order generates event order.</a:t>
            </a:r>
          </a:p>
          <a:p>
            <a:r>
              <a:rPr lang="en-US" dirty="0" smtClean="0"/>
              <a:t>Between threads, synchronization events generate a partial order based on shared resource access.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8</a:t>
            </a:fld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6448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Happens-Before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C4605-37C5-4E05-9283-40A8F2034401}" type="slidenum">
              <a:rPr lang="en-US" smtClean="0">
                <a:solidFill>
                  <a:srgbClr val="FFC000"/>
                </a:solidFill>
              </a:rPr>
              <a:pPr/>
              <a:t>9</a:t>
            </a:fld>
            <a:endParaRPr lang="en-US" dirty="0">
              <a:solidFill>
                <a:srgbClr val="FFC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28800" y="1981200"/>
            <a:ext cx="0" cy="419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3810000" y="1981200"/>
            <a:ext cx="0" cy="419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>
            <a:off x="5943600" y="1981200"/>
            <a:ext cx="0" cy="419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1219200" y="1528244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Thread X         Thread Y           Thread Z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1981200"/>
            <a:ext cx="1143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Time 0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Time 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4999" y="2057400"/>
            <a:ext cx="1523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Lock(a)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Modify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Unlock(a)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Lock(a)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Modify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Unlock(a)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31771" y="3100368"/>
            <a:ext cx="157842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Lock(a)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Modify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Unlock(a)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Lock(a)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Modify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Unlock(a)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3600" y="1981200"/>
            <a:ext cx="16001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Lock(b)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Modify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Unlock(b)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Lock(b)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Modify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Unlock(b)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>
            <a:off x="2971799" y="2606289"/>
            <a:ext cx="76200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3048000" y="4076700"/>
            <a:ext cx="685799" cy="9525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3087185" y="5397520"/>
            <a:ext cx="685800" cy="72393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Rectangle 15"/>
          <p:cNvSpPr/>
          <p:nvPr/>
        </p:nvSpPr>
        <p:spPr>
          <a:xfrm>
            <a:off x="8534400" y="1408112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0211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4256</TotalTime>
  <Words>1091</Words>
  <Application>Microsoft Office PowerPoint</Application>
  <PresentationFormat>On-screen Show (4:3)</PresentationFormat>
  <Paragraphs>248</Paragraphs>
  <Slides>25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 Unicode MS</vt:lpstr>
      <vt:lpstr>ＭＳ Ｐゴシック</vt:lpstr>
      <vt:lpstr>Arial</vt:lpstr>
      <vt:lpstr>Arial Narrow</vt:lpstr>
      <vt:lpstr>Times</vt:lpstr>
      <vt:lpstr>Times New Roman</vt:lpstr>
      <vt:lpstr>Wingdings</vt:lpstr>
      <vt:lpstr>Blank Presentation</vt:lpstr>
      <vt:lpstr>Eraser: A Dynamic Data Race Detector for Multithreaded Programs STEFAN SAVAGE, MICHAEL BURROWS, GREG NELSON, PATRICK SOBALVARRO, and THOMAS ANDERSON  Ethan Holder  2014</vt:lpstr>
      <vt:lpstr>Presentation Outline</vt:lpstr>
      <vt:lpstr>About the Authors</vt:lpstr>
      <vt:lpstr>What is Eraser?</vt:lpstr>
      <vt:lpstr>Why is Eraser Important?</vt:lpstr>
      <vt:lpstr>Background</vt:lpstr>
      <vt:lpstr>Related Work</vt:lpstr>
      <vt:lpstr>Happens-Before</vt:lpstr>
      <vt:lpstr>Happens-Before</vt:lpstr>
      <vt:lpstr>Eraser Algorithm</vt:lpstr>
      <vt:lpstr>Example</vt:lpstr>
      <vt:lpstr>Improvement</vt:lpstr>
      <vt:lpstr>Failure</vt:lpstr>
      <vt:lpstr>Eraser Implementation</vt:lpstr>
      <vt:lpstr>Output</vt:lpstr>
      <vt:lpstr>Shadow Words</vt:lpstr>
      <vt:lpstr>False Alarm Annotations</vt:lpstr>
      <vt:lpstr>AltaVista Experience</vt:lpstr>
      <vt:lpstr>Vesta Cache Server Experience</vt:lpstr>
      <vt:lpstr>Petal Experience</vt:lpstr>
      <vt:lpstr>Undergraduate Assignments Experience</vt:lpstr>
      <vt:lpstr>Experiences</vt:lpstr>
      <vt:lpstr>Evaluation</vt:lpstr>
      <vt:lpstr>Evaluation</vt:lpstr>
      <vt:lpstr>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VT PowerPoint Template</dc:title>
  <dc:creator>Matthew Williams</dc:creator>
  <cp:lastModifiedBy>Ethan</cp:lastModifiedBy>
  <cp:revision>428</cp:revision>
  <dcterms:modified xsi:type="dcterms:W3CDTF">2014-09-18T20:40:55Z</dcterms:modified>
</cp:coreProperties>
</file>