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8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29" autoAdjust="0"/>
  </p:normalViewPr>
  <p:slideViewPr>
    <p:cSldViewPr>
      <p:cViewPr varScale="1">
        <p:scale>
          <a:sx n="88" d="100"/>
          <a:sy n="88" d="100"/>
        </p:scale>
        <p:origin x="-9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D38902D-AF91-4239-B23D-69D92EA63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9" name="Picture 22" descr="vt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29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3733800" cy="457200"/>
          </a:xfrm>
        </p:spPr>
        <p:txBody>
          <a:bodyPr/>
          <a:lstStyle>
            <a:lvl1pPr>
              <a:defRPr b="1" dirty="0" smtClean="0">
                <a:solidFill>
                  <a:srgbClr val="80000A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301E5F-5E2E-4DA8-916D-8AE1144EE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3780E5-F2DD-4D45-99F9-4A6019EEF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90426-8D22-4E16-861D-62855E6E8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19200"/>
            <a:ext cx="8229600" cy="4648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8FE22-B6AF-47F6-A03E-AC9F31663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A2A990-60EC-47DC-B3A4-79B4349CA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7F6F99-F05D-4EBB-87EC-F4333F794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820DBF-F6B6-4CAC-A648-43F3744D5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6BD13E-FD0F-42C4-9F33-8CD817F65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9F0F1D-E1E9-4C85-ADDC-DFD68F1C8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68303F-E4A8-4098-B889-901B9EB25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B11752-EEB6-4386-ADE0-029AE89F2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484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6101B05D-D0AC-4B2B-BB2F-35F4C1BA3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18" descr="vt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7" name="Text Box 45"/>
          <p:cNvSpPr txBox="1">
            <a:spLocks noChangeArrowheads="1"/>
          </p:cNvSpPr>
          <p:nvPr userDrawn="1"/>
        </p:nvSpPr>
        <p:spPr bwMode="auto">
          <a:xfrm>
            <a:off x="6553200" y="152400"/>
            <a:ext cx="2057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smtClean="0"/>
              <a:t>Transactional</a:t>
            </a:r>
            <a:r>
              <a:rPr lang="en-US" sz="1400" b="1" baseline="0" dirty="0" smtClean="0"/>
              <a:t> Memory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0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Transactional Memory</a:t>
            </a:r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Part 1: Concepts and Hardware-   </a:t>
            </a:r>
            <a:br>
              <a:rPr lang="en-US" smtClean="0"/>
            </a:br>
            <a:r>
              <a:rPr lang="en-US" smtClean="0"/>
              <a:t>            Based Approaches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01E5F-5E2E-4DA8-916D-8AE1144EE14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71800"/>
            <a:ext cx="8229600" cy="609600"/>
          </a:xfrm>
        </p:spPr>
        <p:txBody>
          <a:bodyPr/>
          <a:lstStyle/>
          <a:p>
            <a:r>
              <a:rPr lang="en-US"/>
              <a:t>Hardware-based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Implementation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19600"/>
            <a:ext cx="82296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/>
              <a:t>Processor caches and shared memory connected via shared bus.</a:t>
            </a:r>
          </a:p>
          <a:p>
            <a:pPr>
              <a:lnSpc>
                <a:spcPct val="80000"/>
              </a:lnSpc>
            </a:pPr>
            <a:r>
              <a:rPr lang="en-US" sz="1600"/>
              <a:t>Caches and shared memory “snoop” on the bus and react (by updating their contents) based on observed bus traffic.</a:t>
            </a:r>
          </a:p>
          <a:p>
            <a:pPr>
              <a:lnSpc>
                <a:spcPct val="80000"/>
              </a:lnSpc>
            </a:pPr>
            <a:r>
              <a:rPr lang="en-US" sz="1600"/>
              <a:t>Each cache contains an (address, value) pair and a state; transactional memory adds a tag.</a:t>
            </a:r>
          </a:p>
          <a:p>
            <a:pPr>
              <a:lnSpc>
                <a:spcPct val="80000"/>
              </a:lnSpc>
            </a:pPr>
            <a:r>
              <a:rPr lang="en-US" sz="1600"/>
              <a:t>Cache coherence: </a:t>
            </a:r>
            <a:r>
              <a:rPr lang="en-US" sz="1700"/>
              <a:t>t</a:t>
            </a:r>
            <a:r>
              <a:rPr lang="en-US" sz="1600"/>
              <a:t>he (address, value) pairs must be consistent across the set of caches.</a:t>
            </a:r>
          </a:p>
          <a:p>
            <a:pPr>
              <a:lnSpc>
                <a:spcPct val="80000"/>
              </a:lnSpc>
            </a:pPr>
            <a:r>
              <a:rPr lang="en-US" sz="1600"/>
              <a:t>Basic idea: “any protocol capable of detecting accessibility conflicts can also detect transaction conflict at no extra cost.”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914400" y="1371600"/>
            <a:ext cx="7543800" cy="2438400"/>
            <a:chOff x="624" y="1680"/>
            <a:chExt cx="4752" cy="153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824" y="2784"/>
              <a:ext cx="2352" cy="432"/>
              <a:chOff x="1824" y="2784"/>
              <a:chExt cx="2352" cy="432"/>
            </a:xfrm>
          </p:grpSpPr>
          <p:sp>
            <p:nvSpPr>
              <p:cNvPr id="202756" name="Rectangle 4"/>
              <p:cNvSpPr>
                <a:spLocks noChangeArrowheads="1"/>
              </p:cNvSpPr>
              <p:nvPr/>
            </p:nvSpPr>
            <p:spPr bwMode="auto">
              <a:xfrm>
                <a:off x="1824" y="2784"/>
                <a:ext cx="2352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757" name="Text Box 5"/>
              <p:cNvSpPr txBox="1">
                <a:spLocks noChangeArrowheads="1"/>
              </p:cNvSpPr>
              <p:nvPr/>
            </p:nvSpPr>
            <p:spPr bwMode="auto">
              <a:xfrm>
                <a:off x="2304" y="2832"/>
                <a:ext cx="148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Shared Memory</a:t>
                </a:r>
              </a:p>
            </p:txBody>
          </p:sp>
        </p:grpSp>
        <p:sp>
          <p:nvSpPr>
            <p:cNvPr id="202759" name="Line 7"/>
            <p:cNvSpPr>
              <a:spLocks noChangeShapeType="1"/>
            </p:cNvSpPr>
            <p:nvPr/>
          </p:nvSpPr>
          <p:spPr bwMode="auto">
            <a:xfrm>
              <a:off x="624" y="2496"/>
              <a:ext cx="47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760" name="Text Box 8"/>
            <p:cNvSpPr txBox="1">
              <a:spLocks noChangeArrowheads="1"/>
            </p:cNvSpPr>
            <p:nvPr/>
          </p:nvSpPr>
          <p:spPr bwMode="auto">
            <a:xfrm>
              <a:off x="4896" y="2448"/>
              <a:ext cx="44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Bus</a:t>
              </a:r>
            </a:p>
          </p:txBody>
        </p:sp>
        <p:sp>
          <p:nvSpPr>
            <p:cNvPr id="202761" name="Line 9"/>
            <p:cNvSpPr>
              <a:spLocks noChangeShapeType="1"/>
            </p:cNvSpPr>
            <p:nvPr/>
          </p:nvSpPr>
          <p:spPr bwMode="auto">
            <a:xfrm flipV="1">
              <a:off x="2976" y="249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3408" y="1824"/>
              <a:ext cx="1488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22"/>
            <p:cNvGrpSpPr>
              <a:grpSpLocks/>
            </p:cNvGrpSpPr>
            <p:nvPr/>
          </p:nvGrpSpPr>
          <p:grpSpPr bwMode="auto">
            <a:xfrm>
              <a:off x="720" y="1824"/>
              <a:ext cx="1536" cy="480"/>
              <a:chOff x="720" y="1824"/>
              <a:chExt cx="1536" cy="480"/>
            </a:xfrm>
          </p:grpSpPr>
          <p:sp>
            <p:nvSpPr>
              <p:cNvPr id="202762" name="Rectangle 10"/>
              <p:cNvSpPr>
                <a:spLocks noChangeArrowheads="1"/>
              </p:cNvSpPr>
              <p:nvPr/>
            </p:nvSpPr>
            <p:spPr bwMode="auto">
              <a:xfrm>
                <a:off x="768" y="1824"/>
                <a:ext cx="1488" cy="48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764" name="Line 12"/>
              <p:cNvSpPr>
                <a:spLocks noChangeShapeType="1"/>
              </p:cNvSpPr>
              <p:nvPr/>
            </p:nvSpPr>
            <p:spPr bwMode="auto">
              <a:xfrm>
                <a:off x="768" y="1968"/>
                <a:ext cx="14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2765" name="Line 13"/>
              <p:cNvSpPr>
                <a:spLocks noChangeShapeType="1"/>
              </p:cNvSpPr>
              <p:nvPr/>
            </p:nvSpPr>
            <p:spPr bwMode="auto">
              <a:xfrm>
                <a:off x="768" y="2112"/>
                <a:ext cx="14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2766" name="Text Box 14"/>
              <p:cNvSpPr txBox="1">
                <a:spLocks noChangeArrowheads="1"/>
              </p:cNvSpPr>
              <p:nvPr/>
            </p:nvSpPr>
            <p:spPr bwMode="auto">
              <a:xfrm>
                <a:off x="720" y="1939"/>
                <a:ext cx="483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/>
                  <a:t>address</a:t>
                </a:r>
              </a:p>
            </p:txBody>
          </p:sp>
          <p:sp>
            <p:nvSpPr>
              <p:cNvPr id="202767" name="Line 15"/>
              <p:cNvSpPr>
                <a:spLocks noChangeShapeType="1"/>
              </p:cNvSpPr>
              <p:nvPr/>
            </p:nvSpPr>
            <p:spPr bwMode="auto">
              <a:xfrm>
                <a:off x="1200" y="196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2769" name="Text Box 17"/>
              <p:cNvSpPr txBox="1">
                <a:spLocks noChangeArrowheads="1"/>
              </p:cNvSpPr>
              <p:nvPr/>
            </p:nvSpPr>
            <p:spPr bwMode="auto">
              <a:xfrm>
                <a:off x="1175" y="1939"/>
                <a:ext cx="361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/>
                  <a:t>value</a:t>
                </a:r>
              </a:p>
            </p:txBody>
          </p:sp>
          <p:sp>
            <p:nvSpPr>
              <p:cNvPr id="202770" name="Text Box 18"/>
              <p:cNvSpPr txBox="1">
                <a:spLocks noChangeArrowheads="1"/>
              </p:cNvSpPr>
              <p:nvPr/>
            </p:nvSpPr>
            <p:spPr bwMode="auto">
              <a:xfrm>
                <a:off x="1533" y="1939"/>
                <a:ext cx="339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/>
                  <a:t>state</a:t>
                </a:r>
              </a:p>
            </p:txBody>
          </p:sp>
          <p:sp>
            <p:nvSpPr>
              <p:cNvPr id="202771" name="Text Box 19"/>
              <p:cNvSpPr txBox="1">
                <a:spLocks noChangeArrowheads="1"/>
              </p:cNvSpPr>
              <p:nvPr/>
            </p:nvSpPr>
            <p:spPr bwMode="auto">
              <a:xfrm>
                <a:off x="1872" y="1939"/>
                <a:ext cx="26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/>
                  <a:t>tag</a:t>
                </a:r>
              </a:p>
            </p:txBody>
          </p:sp>
          <p:sp>
            <p:nvSpPr>
              <p:cNvPr id="202772" name="Line 20"/>
              <p:cNvSpPr>
                <a:spLocks noChangeShapeType="1"/>
              </p:cNvSpPr>
              <p:nvPr/>
            </p:nvSpPr>
            <p:spPr bwMode="auto">
              <a:xfrm>
                <a:off x="1536" y="196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2773" name="Line 21"/>
              <p:cNvSpPr>
                <a:spLocks noChangeShapeType="1"/>
              </p:cNvSpPr>
              <p:nvPr/>
            </p:nvSpPr>
            <p:spPr bwMode="auto">
              <a:xfrm>
                <a:off x="1872" y="196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2775" name="Line 23"/>
            <p:cNvSpPr>
              <a:spLocks noChangeShapeType="1"/>
            </p:cNvSpPr>
            <p:nvPr/>
          </p:nvSpPr>
          <p:spPr bwMode="auto">
            <a:xfrm>
              <a:off x="1440" y="23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776" name="Line 24"/>
            <p:cNvSpPr>
              <a:spLocks noChangeShapeType="1"/>
            </p:cNvSpPr>
            <p:nvPr/>
          </p:nvSpPr>
          <p:spPr bwMode="auto">
            <a:xfrm>
              <a:off x="4176" y="23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777" name="Text Box 25"/>
            <p:cNvSpPr txBox="1">
              <a:spLocks noChangeArrowheads="1"/>
            </p:cNvSpPr>
            <p:nvPr/>
          </p:nvSpPr>
          <p:spPr bwMode="auto">
            <a:xfrm>
              <a:off x="3883" y="1872"/>
              <a:ext cx="6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cache</a:t>
              </a:r>
            </a:p>
          </p:txBody>
        </p:sp>
        <p:sp>
          <p:nvSpPr>
            <p:cNvPr id="202778" name="Text Box 26"/>
            <p:cNvSpPr txBox="1">
              <a:spLocks noChangeArrowheads="1"/>
            </p:cNvSpPr>
            <p:nvPr/>
          </p:nvSpPr>
          <p:spPr bwMode="auto">
            <a:xfrm>
              <a:off x="2496" y="1680"/>
              <a:ext cx="67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/>
                <a:t>. . .</a:t>
              </a:r>
            </a:p>
          </p:txBody>
        </p:sp>
      </p:grpSp>
      <p:sp>
        <p:nvSpPr>
          <p:cNvPr id="28" name="Slide Number Placeholder 2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 States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90600" y="3581400"/>
            <a:ext cx="7543800" cy="2438400"/>
            <a:chOff x="624" y="1680"/>
            <a:chExt cx="4752" cy="1536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824" y="2784"/>
              <a:ext cx="2352" cy="432"/>
              <a:chOff x="1824" y="2784"/>
              <a:chExt cx="2352" cy="432"/>
            </a:xfrm>
          </p:grpSpPr>
          <p:sp>
            <p:nvSpPr>
              <p:cNvPr id="203782" name="Rectangle 6"/>
              <p:cNvSpPr>
                <a:spLocks noChangeArrowheads="1"/>
              </p:cNvSpPr>
              <p:nvPr/>
            </p:nvSpPr>
            <p:spPr bwMode="auto">
              <a:xfrm>
                <a:off x="1824" y="2784"/>
                <a:ext cx="2352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783" name="Text Box 7"/>
              <p:cNvSpPr txBox="1">
                <a:spLocks noChangeArrowheads="1"/>
              </p:cNvSpPr>
              <p:nvPr/>
            </p:nvSpPr>
            <p:spPr bwMode="auto">
              <a:xfrm>
                <a:off x="2304" y="2832"/>
                <a:ext cx="148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Shared Memory</a:t>
                </a:r>
              </a:p>
            </p:txBody>
          </p:sp>
        </p:grpSp>
        <p:sp>
          <p:nvSpPr>
            <p:cNvPr id="203784" name="Line 8"/>
            <p:cNvSpPr>
              <a:spLocks noChangeShapeType="1"/>
            </p:cNvSpPr>
            <p:nvPr/>
          </p:nvSpPr>
          <p:spPr bwMode="auto">
            <a:xfrm>
              <a:off x="624" y="2496"/>
              <a:ext cx="47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785" name="Text Box 9"/>
            <p:cNvSpPr txBox="1">
              <a:spLocks noChangeArrowheads="1"/>
            </p:cNvSpPr>
            <p:nvPr/>
          </p:nvSpPr>
          <p:spPr bwMode="auto">
            <a:xfrm>
              <a:off x="4896" y="2448"/>
              <a:ext cx="44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Bus</a:t>
              </a:r>
            </a:p>
          </p:txBody>
        </p:sp>
        <p:sp>
          <p:nvSpPr>
            <p:cNvPr id="203786" name="Line 10"/>
            <p:cNvSpPr>
              <a:spLocks noChangeShapeType="1"/>
            </p:cNvSpPr>
            <p:nvPr/>
          </p:nvSpPr>
          <p:spPr bwMode="auto">
            <a:xfrm flipV="1">
              <a:off x="2976" y="249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787" name="Rectangle 11"/>
            <p:cNvSpPr>
              <a:spLocks noChangeArrowheads="1"/>
            </p:cNvSpPr>
            <p:nvPr/>
          </p:nvSpPr>
          <p:spPr bwMode="auto">
            <a:xfrm>
              <a:off x="3408" y="1824"/>
              <a:ext cx="1488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720" y="1824"/>
              <a:ext cx="1536" cy="480"/>
              <a:chOff x="720" y="1824"/>
              <a:chExt cx="1536" cy="480"/>
            </a:xfrm>
          </p:grpSpPr>
          <p:sp>
            <p:nvSpPr>
              <p:cNvPr id="203789" name="Rectangle 13"/>
              <p:cNvSpPr>
                <a:spLocks noChangeArrowheads="1"/>
              </p:cNvSpPr>
              <p:nvPr/>
            </p:nvSpPr>
            <p:spPr bwMode="auto">
              <a:xfrm>
                <a:off x="768" y="1824"/>
                <a:ext cx="1488" cy="48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790" name="Line 14"/>
              <p:cNvSpPr>
                <a:spLocks noChangeShapeType="1"/>
              </p:cNvSpPr>
              <p:nvPr/>
            </p:nvSpPr>
            <p:spPr bwMode="auto">
              <a:xfrm>
                <a:off x="768" y="1968"/>
                <a:ext cx="14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791" name="Line 15"/>
              <p:cNvSpPr>
                <a:spLocks noChangeShapeType="1"/>
              </p:cNvSpPr>
              <p:nvPr/>
            </p:nvSpPr>
            <p:spPr bwMode="auto">
              <a:xfrm>
                <a:off x="768" y="2112"/>
                <a:ext cx="14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792" name="Text Box 16"/>
              <p:cNvSpPr txBox="1">
                <a:spLocks noChangeArrowheads="1"/>
              </p:cNvSpPr>
              <p:nvPr/>
            </p:nvSpPr>
            <p:spPr bwMode="auto">
              <a:xfrm>
                <a:off x="720" y="1939"/>
                <a:ext cx="483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/>
                  <a:t>address</a:t>
                </a:r>
              </a:p>
            </p:txBody>
          </p:sp>
          <p:sp>
            <p:nvSpPr>
              <p:cNvPr id="203793" name="Line 17"/>
              <p:cNvSpPr>
                <a:spLocks noChangeShapeType="1"/>
              </p:cNvSpPr>
              <p:nvPr/>
            </p:nvSpPr>
            <p:spPr bwMode="auto">
              <a:xfrm>
                <a:off x="1200" y="196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794" name="Text Box 18"/>
              <p:cNvSpPr txBox="1">
                <a:spLocks noChangeArrowheads="1"/>
              </p:cNvSpPr>
              <p:nvPr/>
            </p:nvSpPr>
            <p:spPr bwMode="auto">
              <a:xfrm>
                <a:off x="1175" y="1939"/>
                <a:ext cx="361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/>
                  <a:t>value</a:t>
                </a:r>
              </a:p>
            </p:txBody>
          </p:sp>
          <p:sp>
            <p:nvSpPr>
              <p:cNvPr id="203795" name="Text Box 19"/>
              <p:cNvSpPr txBox="1">
                <a:spLocks noChangeArrowheads="1"/>
              </p:cNvSpPr>
              <p:nvPr/>
            </p:nvSpPr>
            <p:spPr bwMode="auto">
              <a:xfrm>
                <a:off x="1533" y="1939"/>
                <a:ext cx="339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/>
                  <a:t>state</a:t>
                </a:r>
              </a:p>
            </p:txBody>
          </p:sp>
          <p:sp>
            <p:nvSpPr>
              <p:cNvPr id="203796" name="Text Box 20"/>
              <p:cNvSpPr txBox="1">
                <a:spLocks noChangeArrowheads="1"/>
              </p:cNvSpPr>
              <p:nvPr/>
            </p:nvSpPr>
            <p:spPr bwMode="auto">
              <a:xfrm>
                <a:off x="1872" y="1939"/>
                <a:ext cx="313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/>
                  <a:t>tags</a:t>
                </a:r>
              </a:p>
            </p:txBody>
          </p:sp>
          <p:sp>
            <p:nvSpPr>
              <p:cNvPr id="203797" name="Line 21"/>
              <p:cNvSpPr>
                <a:spLocks noChangeShapeType="1"/>
              </p:cNvSpPr>
              <p:nvPr/>
            </p:nvSpPr>
            <p:spPr bwMode="auto">
              <a:xfrm>
                <a:off x="1536" y="196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798" name="Line 22"/>
              <p:cNvSpPr>
                <a:spLocks noChangeShapeType="1"/>
              </p:cNvSpPr>
              <p:nvPr/>
            </p:nvSpPr>
            <p:spPr bwMode="auto">
              <a:xfrm>
                <a:off x="1872" y="196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3799" name="Line 23"/>
            <p:cNvSpPr>
              <a:spLocks noChangeShapeType="1"/>
            </p:cNvSpPr>
            <p:nvPr/>
          </p:nvSpPr>
          <p:spPr bwMode="auto">
            <a:xfrm>
              <a:off x="1440" y="23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800" name="Line 24"/>
            <p:cNvSpPr>
              <a:spLocks noChangeShapeType="1"/>
            </p:cNvSpPr>
            <p:nvPr/>
          </p:nvSpPr>
          <p:spPr bwMode="auto">
            <a:xfrm>
              <a:off x="4176" y="23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801" name="Text Box 25"/>
            <p:cNvSpPr txBox="1">
              <a:spLocks noChangeArrowheads="1"/>
            </p:cNvSpPr>
            <p:nvPr/>
          </p:nvSpPr>
          <p:spPr bwMode="auto">
            <a:xfrm>
              <a:off x="3883" y="1872"/>
              <a:ext cx="6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cache</a:t>
              </a:r>
            </a:p>
          </p:txBody>
        </p:sp>
        <p:sp>
          <p:nvSpPr>
            <p:cNvPr id="203802" name="Text Box 26"/>
            <p:cNvSpPr txBox="1">
              <a:spLocks noChangeArrowheads="1"/>
            </p:cNvSpPr>
            <p:nvPr/>
          </p:nvSpPr>
          <p:spPr bwMode="auto">
            <a:xfrm>
              <a:off x="2496" y="1680"/>
              <a:ext cx="67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/>
                <a:t>. . .</a:t>
              </a:r>
            </a:p>
          </p:txBody>
        </p:sp>
      </p:grpSp>
      <p:graphicFrame>
        <p:nvGraphicFramePr>
          <p:cNvPr id="203848" name="Group 72"/>
          <p:cNvGraphicFramePr>
            <a:graphicFrameLocks noGrp="1"/>
          </p:cNvGraphicFramePr>
          <p:nvPr>
            <p:ph idx="1"/>
          </p:nvPr>
        </p:nvGraphicFramePr>
        <p:xfrm>
          <a:off x="4343400" y="1371600"/>
          <a:ext cx="4267200" cy="1828800"/>
        </p:xfrm>
        <a:graphic>
          <a:graphicData uri="http://schemas.openxmlformats.org/drawingml/2006/table">
            <a:tbl>
              <a:tblPr/>
              <a:tblGrid>
                <a:gridCol w="1181100"/>
                <a:gridCol w="984250"/>
                <a:gridCol w="958850"/>
                <a:gridCol w="1143000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Shared?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Modified?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invalid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dirty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R, 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reserved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R, 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3849" name="Line 73"/>
          <p:cNvSpPr>
            <a:spLocks noChangeShapeType="1"/>
          </p:cNvSpPr>
          <p:nvPr/>
        </p:nvSpPr>
        <p:spPr bwMode="auto">
          <a:xfrm flipH="1">
            <a:off x="2743200" y="2286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850" name="Line 74"/>
          <p:cNvSpPr>
            <a:spLocks noChangeShapeType="1"/>
          </p:cNvSpPr>
          <p:nvPr/>
        </p:nvSpPr>
        <p:spPr bwMode="auto">
          <a:xfrm>
            <a:off x="2743200" y="22860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Transactional Tags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3505200"/>
            <a:ext cx="7543800" cy="2438400"/>
            <a:chOff x="624" y="1680"/>
            <a:chExt cx="4752" cy="1536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824" y="2784"/>
              <a:ext cx="2352" cy="432"/>
              <a:chOff x="1824" y="2784"/>
              <a:chExt cx="2352" cy="432"/>
            </a:xfrm>
          </p:grpSpPr>
          <p:sp>
            <p:nvSpPr>
              <p:cNvPr id="204806" name="Rectangle 6"/>
              <p:cNvSpPr>
                <a:spLocks noChangeArrowheads="1"/>
              </p:cNvSpPr>
              <p:nvPr/>
            </p:nvSpPr>
            <p:spPr bwMode="auto">
              <a:xfrm>
                <a:off x="1824" y="2784"/>
                <a:ext cx="2352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807" name="Text Box 7"/>
              <p:cNvSpPr txBox="1">
                <a:spLocks noChangeArrowheads="1"/>
              </p:cNvSpPr>
              <p:nvPr/>
            </p:nvSpPr>
            <p:spPr bwMode="auto">
              <a:xfrm>
                <a:off x="2304" y="2832"/>
                <a:ext cx="148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Shared Memory</a:t>
                </a:r>
              </a:p>
            </p:txBody>
          </p:sp>
        </p:grpSp>
        <p:sp>
          <p:nvSpPr>
            <p:cNvPr id="204808" name="Line 8"/>
            <p:cNvSpPr>
              <a:spLocks noChangeShapeType="1"/>
            </p:cNvSpPr>
            <p:nvPr/>
          </p:nvSpPr>
          <p:spPr bwMode="auto">
            <a:xfrm>
              <a:off x="624" y="2496"/>
              <a:ext cx="47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09" name="Text Box 9"/>
            <p:cNvSpPr txBox="1">
              <a:spLocks noChangeArrowheads="1"/>
            </p:cNvSpPr>
            <p:nvPr/>
          </p:nvSpPr>
          <p:spPr bwMode="auto">
            <a:xfrm>
              <a:off x="4896" y="2448"/>
              <a:ext cx="44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Bus</a:t>
              </a:r>
            </a:p>
          </p:txBody>
        </p:sp>
        <p:sp>
          <p:nvSpPr>
            <p:cNvPr id="204810" name="Line 10"/>
            <p:cNvSpPr>
              <a:spLocks noChangeShapeType="1"/>
            </p:cNvSpPr>
            <p:nvPr/>
          </p:nvSpPr>
          <p:spPr bwMode="auto">
            <a:xfrm flipV="1">
              <a:off x="2976" y="249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11" name="Rectangle 11"/>
            <p:cNvSpPr>
              <a:spLocks noChangeArrowheads="1"/>
            </p:cNvSpPr>
            <p:nvPr/>
          </p:nvSpPr>
          <p:spPr bwMode="auto">
            <a:xfrm>
              <a:off x="3408" y="1824"/>
              <a:ext cx="1488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720" y="1824"/>
              <a:ext cx="1536" cy="480"/>
              <a:chOff x="720" y="1824"/>
              <a:chExt cx="1536" cy="480"/>
            </a:xfrm>
          </p:grpSpPr>
          <p:sp>
            <p:nvSpPr>
              <p:cNvPr id="204813" name="Rectangle 13"/>
              <p:cNvSpPr>
                <a:spLocks noChangeArrowheads="1"/>
              </p:cNvSpPr>
              <p:nvPr/>
            </p:nvSpPr>
            <p:spPr bwMode="auto">
              <a:xfrm>
                <a:off x="768" y="1824"/>
                <a:ext cx="1488" cy="48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814" name="Line 14"/>
              <p:cNvSpPr>
                <a:spLocks noChangeShapeType="1"/>
              </p:cNvSpPr>
              <p:nvPr/>
            </p:nvSpPr>
            <p:spPr bwMode="auto">
              <a:xfrm>
                <a:off x="768" y="1968"/>
                <a:ext cx="14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15" name="Line 15"/>
              <p:cNvSpPr>
                <a:spLocks noChangeShapeType="1"/>
              </p:cNvSpPr>
              <p:nvPr/>
            </p:nvSpPr>
            <p:spPr bwMode="auto">
              <a:xfrm>
                <a:off x="768" y="2112"/>
                <a:ext cx="14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16" name="Text Box 16"/>
              <p:cNvSpPr txBox="1">
                <a:spLocks noChangeArrowheads="1"/>
              </p:cNvSpPr>
              <p:nvPr/>
            </p:nvSpPr>
            <p:spPr bwMode="auto">
              <a:xfrm>
                <a:off x="720" y="1939"/>
                <a:ext cx="483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/>
                  <a:t>address</a:t>
                </a:r>
              </a:p>
            </p:txBody>
          </p:sp>
          <p:sp>
            <p:nvSpPr>
              <p:cNvPr id="204817" name="Line 17"/>
              <p:cNvSpPr>
                <a:spLocks noChangeShapeType="1"/>
              </p:cNvSpPr>
              <p:nvPr/>
            </p:nvSpPr>
            <p:spPr bwMode="auto">
              <a:xfrm>
                <a:off x="1200" y="196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18" name="Text Box 18"/>
              <p:cNvSpPr txBox="1">
                <a:spLocks noChangeArrowheads="1"/>
              </p:cNvSpPr>
              <p:nvPr/>
            </p:nvSpPr>
            <p:spPr bwMode="auto">
              <a:xfrm>
                <a:off x="1175" y="1939"/>
                <a:ext cx="361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/>
                  <a:t>value</a:t>
                </a:r>
              </a:p>
            </p:txBody>
          </p:sp>
          <p:sp>
            <p:nvSpPr>
              <p:cNvPr id="204819" name="Text Box 19"/>
              <p:cNvSpPr txBox="1">
                <a:spLocks noChangeArrowheads="1"/>
              </p:cNvSpPr>
              <p:nvPr/>
            </p:nvSpPr>
            <p:spPr bwMode="auto">
              <a:xfrm>
                <a:off x="1533" y="1939"/>
                <a:ext cx="339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/>
                  <a:t>state</a:t>
                </a:r>
              </a:p>
            </p:txBody>
          </p:sp>
          <p:sp>
            <p:nvSpPr>
              <p:cNvPr id="204820" name="Text Box 20"/>
              <p:cNvSpPr txBox="1">
                <a:spLocks noChangeArrowheads="1"/>
              </p:cNvSpPr>
              <p:nvPr/>
            </p:nvSpPr>
            <p:spPr bwMode="auto">
              <a:xfrm>
                <a:off x="1872" y="1939"/>
                <a:ext cx="313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/>
                  <a:t>tags</a:t>
                </a:r>
              </a:p>
            </p:txBody>
          </p:sp>
          <p:sp>
            <p:nvSpPr>
              <p:cNvPr id="204821" name="Line 21"/>
              <p:cNvSpPr>
                <a:spLocks noChangeShapeType="1"/>
              </p:cNvSpPr>
              <p:nvPr/>
            </p:nvSpPr>
            <p:spPr bwMode="auto">
              <a:xfrm>
                <a:off x="1536" y="196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22" name="Line 22"/>
              <p:cNvSpPr>
                <a:spLocks noChangeShapeType="1"/>
              </p:cNvSpPr>
              <p:nvPr/>
            </p:nvSpPr>
            <p:spPr bwMode="auto">
              <a:xfrm>
                <a:off x="1872" y="196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4823" name="Line 23"/>
            <p:cNvSpPr>
              <a:spLocks noChangeShapeType="1"/>
            </p:cNvSpPr>
            <p:nvPr/>
          </p:nvSpPr>
          <p:spPr bwMode="auto">
            <a:xfrm>
              <a:off x="1440" y="23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24" name="Line 24"/>
            <p:cNvSpPr>
              <a:spLocks noChangeShapeType="1"/>
            </p:cNvSpPr>
            <p:nvPr/>
          </p:nvSpPr>
          <p:spPr bwMode="auto">
            <a:xfrm>
              <a:off x="4176" y="23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25" name="Text Box 25"/>
            <p:cNvSpPr txBox="1">
              <a:spLocks noChangeArrowheads="1"/>
            </p:cNvSpPr>
            <p:nvPr/>
          </p:nvSpPr>
          <p:spPr bwMode="auto">
            <a:xfrm>
              <a:off x="3883" y="1872"/>
              <a:ext cx="6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cache</a:t>
              </a:r>
            </a:p>
          </p:txBody>
        </p:sp>
        <p:sp>
          <p:nvSpPr>
            <p:cNvPr id="204826" name="Text Box 26"/>
            <p:cNvSpPr txBox="1">
              <a:spLocks noChangeArrowheads="1"/>
            </p:cNvSpPr>
            <p:nvPr/>
          </p:nvSpPr>
          <p:spPr bwMode="auto">
            <a:xfrm>
              <a:off x="2496" y="1680"/>
              <a:ext cx="67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/>
                <a:t>. . .</a:t>
              </a:r>
            </a:p>
          </p:txBody>
        </p:sp>
      </p:grpSp>
      <p:graphicFrame>
        <p:nvGraphicFramePr>
          <p:cNvPr id="204859" name="Group 59"/>
          <p:cNvGraphicFramePr>
            <a:graphicFrameLocks noGrp="1"/>
          </p:cNvGraphicFramePr>
          <p:nvPr>
            <p:ph idx="1"/>
          </p:nvPr>
        </p:nvGraphicFramePr>
        <p:xfrm>
          <a:off x="4343400" y="1524000"/>
          <a:ext cx="4114800" cy="1828800"/>
        </p:xfrm>
        <a:graphic>
          <a:graphicData uri="http://schemas.openxmlformats.org/drawingml/2006/table">
            <a:tbl>
              <a:tblPr/>
              <a:tblGrid>
                <a:gridCol w="1371600"/>
                <a:gridCol w="2743200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EMPTY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contains no 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contains committed 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XCOMMIT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discard on commit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XABORT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discard on abort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860" name="Line 60"/>
          <p:cNvSpPr>
            <a:spLocks noChangeShapeType="1"/>
          </p:cNvSpPr>
          <p:nvPr/>
        </p:nvSpPr>
        <p:spPr bwMode="auto">
          <a:xfrm flipH="1">
            <a:off x="3048000" y="2438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61" name="Line 61"/>
          <p:cNvSpPr>
            <a:spLocks noChangeShapeType="1"/>
          </p:cNvSpPr>
          <p:nvPr/>
        </p:nvSpPr>
        <p:spPr bwMode="auto">
          <a:xfrm>
            <a:off x="3048000" y="2438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 cycles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14400" y="1295400"/>
            <a:ext cx="7543800" cy="2438400"/>
            <a:chOff x="624" y="1680"/>
            <a:chExt cx="4752" cy="1536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824" y="2784"/>
              <a:ext cx="2352" cy="432"/>
              <a:chOff x="1824" y="2784"/>
              <a:chExt cx="2352" cy="432"/>
            </a:xfrm>
          </p:grpSpPr>
          <p:sp>
            <p:nvSpPr>
              <p:cNvPr id="209926" name="Rectangle 6"/>
              <p:cNvSpPr>
                <a:spLocks noChangeArrowheads="1"/>
              </p:cNvSpPr>
              <p:nvPr/>
            </p:nvSpPr>
            <p:spPr bwMode="auto">
              <a:xfrm>
                <a:off x="1824" y="2784"/>
                <a:ext cx="2352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27" name="Text Box 7"/>
              <p:cNvSpPr txBox="1">
                <a:spLocks noChangeArrowheads="1"/>
              </p:cNvSpPr>
              <p:nvPr/>
            </p:nvSpPr>
            <p:spPr bwMode="auto">
              <a:xfrm>
                <a:off x="2304" y="2832"/>
                <a:ext cx="148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Shared Memory</a:t>
                </a:r>
              </a:p>
            </p:txBody>
          </p:sp>
        </p:grpSp>
        <p:sp>
          <p:nvSpPr>
            <p:cNvPr id="209928" name="Line 8"/>
            <p:cNvSpPr>
              <a:spLocks noChangeShapeType="1"/>
            </p:cNvSpPr>
            <p:nvPr/>
          </p:nvSpPr>
          <p:spPr bwMode="auto">
            <a:xfrm>
              <a:off x="624" y="2496"/>
              <a:ext cx="47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9929" name="Text Box 9"/>
            <p:cNvSpPr txBox="1">
              <a:spLocks noChangeArrowheads="1"/>
            </p:cNvSpPr>
            <p:nvPr/>
          </p:nvSpPr>
          <p:spPr bwMode="auto">
            <a:xfrm>
              <a:off x="4896" y="2448"/>
              <a:ext cx="44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Bus</a:t>
              </a:r>
            </a:p>
          </p:txBody>
        </p:sp>
        <p:sp>
          <p:nvSpPr>
            <p:cNvPr id="209930" name="Line 10"/>
            <p:cNvSpPr>
              <a:spLocks noChangeShapeType="1"/>
            </p:cNvSpPr>
            <p:nvPr/>
          </p:nvSpPr>
          <p:spPr bwMode="auto">
            <a:xfrm flipV="1">
              <a:off x="2976" y="249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9931" name="Rectangle 11"/>
            <p:cNvSpPr>
              <a:spLocks noChangeArrowheads="1"/>
            </p:cNvSpPr>
            <p:nvPr/>
          </p:nvSpPr>
          <p:spPr bwMode="auto">
            <a:xfrm>
              <a:off x="3408" y="1824"/>
              <a:ext cx="1488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720" y="1824"/>
              <a:ext cx="1536" cy="480"/>
              <a:chOff x="720" y="1824"/>
              <a:chExt cx="1536" cy="480"/>
            </a:xfrm>
          </p:grpSpPr>
          <p:sp>
            <p:nvSpPr>
              <p:cNvPr id="209933" name="Rectangle 13"/>
              <p:cNvSpPr>
                <a:spLocks noChangeArrowheads="1"/>
              </p:cNvSpPr>
              <p:nvPr/>
            </p:nvSpPr>
            <p:spPr bwMode="auto">
              <a:xfrm>
                <a:off x="768" y="1824"/>
                <a:ext cx="1488" cy="48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34" name="Line 14"/>
              <p:cNvSpPr>
                <a:spLocks noChangeShapeType="1"/>
              </p:cNvSpPr>
              <p:nvPr/>
            </p:nvSpPr>
            <p:spPr bwMode="auto">
              <a:xfrm>
                <a:off x="768" y="1968"/>
                <a:ext cx="14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935" name="Line 15"/>
              <p:cNvSpPr>
                <a:spLocks noChangeShapeType="1"/>
              </p:cNvSpPr>
              <p:nvPr/>
            </p:nvSpPr>
            <p:spPr bwMode="auto">
              <a:xfrm>
                <a:off x="768" y="2112"/>
                <a:ext cx="14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936" name="Text Box 16"/>
              <p:cNvSpPr txBox="1">
                <a:spLocks noChangeArrowheads="1"/>
              </p:cNvSpPr>
              <p:nvPr/>
            </p:nvSpPr>
            <p:spPr bwMode="auto">
              <a:xfrm>
                <a:off x="720" y="1939"/>
                <a:ext cx="483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/>
                  <a:t>address</a:t>
                </a:r>
              </a:p>
            </p:txBody>
          </p:sp>
          <p:sp>
            <p:nvSpPr>
              <p:cNvPr id="209937" name="Line 17"/>
              <p:cNvSpPr>
                <a:spLocks noChangeShapeType="1"/>
              </p:cNvSpPr>
              <p:nvPr/>
            </p:nvSpPr>
            <p:spPr bwMode="auto">
              <a:xfrm>
                <a:off x="1200" y="196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938" name="Text Box 18"/>
              <p:cNvSpPr txBox="1">
                <a:spLocks noChangeArrowheads="1"/>
              </p:cNvSpPr>
              <p:nvPr/>
            </p:nvSpPr>
            <p:spPr bwMode="auto">
              <a:xfrm>
                <a:off x="1175" y="1939"/>
                <a:ext cx="361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/>
                  <a:t>value</a:t>
                </a:r>
              </a:p>
            </p:txBody>
          </p:sp>
          <p:sp>
            <p:nvSpPr>
              <p:cNvPr id="209939" name="Text Box 19"/>
              <p:cNvSpPr txBox="1">
                <a:spLocks noChangeArrowheads="1"/>
              </p:cNvSpPr>
              <p:nvPr/>
            </p:nvSpPr>
            <p:spPr bwMode="auto">
              <a:xfrm>
                <a:off x="1533" y="1939"/>
                <a:ext cx="339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/>
                  <a:t>state</a:t>
                </a:r>
              </a:p>
            </p:txBody>
          </p:sp>
          <p:sp>
            <p:nvSpPr>
              <p:cNvPr id="209940" name="Text Box 20"/>
              <p:cNvSpPr txBox="1">
                <a:spLocks noChangeArrowheads="1"/>
              </p:cNvSpPr>
              <p:nvPr/>
            </p:nvSpPr>
            <p:spPr bwMode="auto">
              <a:xfrm>
                <a:off x="1872" y="1939"/>
                <a:ext cx="313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/>
                  <a:t>tags</a:t>
                </a:r>
              </a:p>
            </p:txBody>
          </p:sp>
          <p:sp>
            <p:nvSpPr>
              <p:cNvPr id="209941" name="Line 21"/>
              <p:cNvSpPr>
                <a:spLocks noChangeShapeType="1"/>
              </p:cNvSpPr>
              <p:nvPr/>
            </p:nvSpPr>
            <p:spPr bwMode="auto">
              <a:xfrm>
                <a:off x="1536" y="196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942" name="Line 22"/>
              <p:cNvSpPr>
                <a:spLocks noChangeShapeType="1"/>
              </p:cNvSpPr>
              <p:nvPr/>
            </p:nvSpPr>
            <p:spPr bwMode="auto">
              <a:xfrm>
                <a:off x="1872" y="196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9943" name="Line 23"/>
            <p:cNvSpPr>
              <a:spLocks noChangeShapeType="1"/>
            </p:cNvSpPr>
            <p:nvPr/>
          </p:nvSpPr>
          <p:spPr bwMode="auto">
            <a:xfrm>
              <a:off x="1440" y="23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9944" name="Line 24"/>
            <p:cNvSpPr>
              <a:spLocks noChangeShapeType="1"/>
            </p:cNvSpPr>
            <p:nvPr/>
          </p:nvSpPr>
          <p:spPr bwMode="auto">
            <a:xfrm>
              <a:off x="4176" y="23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9945" name="Text Box 25"/>
            <p:cNvSpPr txBox="1">
              <a:spLocks noChangeArrowheads="1"/>
            </p:cNvSpPr>
            <p:nvPr/>
          </p:nvSpPr>
          <p:spPr bwMode="auto">
            <a:xfrm>
              <a:off x="3883" y="1872"/>
              <a:ext cx="6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cache</a:t>
              </a:r>
            </a:p>
          </p:txBody>
        </p:sp>
        <p:sp>
          <p:nvSpPr>
            <p:cNvPr id="209946" name="Text Box 26"/>
            <p:cNvSpPr txBox="1">
              <a:spLocks noChangeArrowheads="1"/>
            </p:cNvSpPr>
            <p:nvPr/>
          </p:nvSpPr>
          <p:spPr bwMode="auto">
            <a:xfrm>
              <a:off x="2496" y="1680"/>
              <a:ext cx="67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/>
                <a:t>. . .</a:t>
              </a:r>
            </a:p>
          </p:txBody>
        </p:sp>
      </p:grpSp>
      <p:graphicFrame>
        <p:nvGraphicFramePr>
          <p:cNvPr id="209999" name="Group 79"/>
          <p:cNvGraphicFramePr>
            <a:graphicFrameLocks noGrp="1"/>
          </p:cNvGraphicFramePr>
          <p:nvPr>
            <p:ph idx="1"/>
          </p:nvPr>
        </p:nvGraphicFramePr>
        <p:xfrm>
          <a:off x="1676400" y="3962400"/>
          <a:ext cx="5029200" cy="2133600"/>
        </p:xfrm>
        <a:graphic>
          <a:graphicData uri="http://schemas.openxmlformats.org/drawingml/2006/table">
            <a:tbl>
              <a:tblPr/>
              <a:tblGrid>
                <a:gridCol w="1066800"/>
                <a:gridCol w="1143000"/>
                <a:gridCol w="1295400"/>
                <a:gridCol w="1524000"/>
              </a:tblGrid>
              <a:tr h="130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Kind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access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 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RFO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 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exclusive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WRITE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write back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exclusive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T_READ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 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T_WRITE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 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exclusive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BUSY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refuse access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unchanged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0000" name="Line 80"/>
          <p:cNvSpPr>
            <a:spLocks noChangeShapeType="1"/>
          </p:cNvSpPr>
          <p:nvPr/>
        </p:nvSpPr>
        <p:spPr bwMode="auto">
          <a:xfrm flipH="1">
            <a:off x="762000" y="5029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001" name="Line 81"/>
          <p:cNvSpPr>
            <a:spLocks noChangeShapeType="1"/>
          </p:cNvSpPr>
          <p:nvPr/>
        </p:nvSpPr>
        <p:spPr bwMode="auto">
          <a:xfrm flipV="1">
            <a:off x="762000" y="2590800"/>
            <a:ext cx="8382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Scenarios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LT instruction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If XABORT entry in transactional cache: return value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If NORMAL entry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Change NORMAL to XABORT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Allocate second entry with XCOMMIT (same data)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Return value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Otherwise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Issue T_READ bus cycle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Successful: set up XABORT/XCOMMIT entries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BUSY: abort transaction</a:t>
            </a:r>
          </a:p>
          <a:p>
            <a:pPr>
              <a:lnSpc>
                <a:spcPct val="80000"/>
              </a:lnSpc>
            </a:pPr>
            <a:r>
              <a:rPr lang="en-US" sz="2600"/>
              <a:t>LTX instruction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Same as LT instruction except that T_RFO bus cycle is used instead and cache line state is RESERVED</a:t>
            </a:r>
          </a:p>
          <a:p>
            <a:pPr>
              <a:lnSpc>
                <a:spcPct val="80000"/>
              </a:lnSpc>
            </a:pPr>
            <a:r>
              <a:rPr lang="en-US" sz="2600"/>
              <a:t>ST instruction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Same as LTX except that the XABORT value is updated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Simulations</a:t>
            </a:r>
          </a:p>
        </p:txBody>
      </p:sp>
      <p:pic>
        <p:nvPicPr>
          <p:cNvPr id="208900" name="Picture 4" descr="Figure6-DLL-Benchmar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066800"/>
            <a:ext cx="4070350" cy="5257800"/>
          </a:xfrm>
          <a:prstGeom prst="rect">
            <a:avLst/>
          </a:prstGeom>
          <a:noFill/>
        </p:spPr>
      </p:pic>
      <p:sp>
        <p:nvSpPr>
          <p:cNvPr id="208901" name="Text Box 5"/>
          <p:cNvSpPr txBox="1">
            <a:spLocks noChangeArrowheads="1"/>
          </p:cNvSpPr>
          <p:nvPr/>
        </p:nvSpPr>
        <p:spPr bwMode="auto">
          <a:xfrm>
            <a:off x="5257800" y="2209800"/>
            <a:ext cx="3657600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comparison methods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400"/>
              <a:t>TTS – test/test-and-set</a:t>
            </a:r>
            <a:br>
              <a:rPr lang="en-US" sz="1400"/>
            </a:br>
            <a:r>
              <a:rPr lang="en-US" sz="1400"/>
              <a:t>             (to implement a spin lock)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400"/>
              <a:t>LL/SC – load-linked/store-conditional </a:t>
            </a:r>
            <a:br>
              <a:rPr lang="en-US" sz="1400"/>
            </a:br>
            <a:r>
              <a:rPr lang="en-US" sz="1400"/>
              <a:t>               (to implement a spin lock)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400"/>
              <a:t>MCS – software queueing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400"/>
              <a:t>QOSB – hardware queueing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1400"/>
              <a:t>Transactional Memory</a:t>
            </a:r>
          </a:p>
        </p:txBody>
      </p:sp>
      <p:sp>
        <p:nvSpPr>
          <p:cNvPr id="208902" name="Text Box 6"/>
          <p:cNvSpPr txBox="1">
            <a:spLocks noChangeArrowheads="1"/>
          </p:cNvSpPr>
          <p:nvPr/>
        </p:nvSpPr>
        <p:spPr bwMode="auto">
          <a:xfrm>
            <a:off x="4419600" y="3411538"/>
            <a:ext cx="5492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QOSB</a:t>
            </a:r>
          </a:p>
        </p:txBody>
      </p:sp>
      <p:sp>
        <p:nvSpPr>
          <p:cNvPr id="208903" name="Text Box 7"/>
          <p:cNvSpPr txBox="1">
            <a:spLocks noChangeArrowheads="1"/>
          </p:cNvSpPr>
          <p:nvPr/>
        </p:nvSpPr>
        <p:spPr bwMode="auto">
          <a:xfrm>
            <a:off x="4419600" y="1905000"/>
            <a:ext cx="4238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TTS</a:t>
            </a:r>
          </a:p>
        </p:txBody>
      </p:sp>
      <p:sp>
        <p:nvSpPr>
          <p:cNvPr id="208904" name="Text Box 8"/>
          <p:cNvSpPr txBox="1">
            <a:spLocks noChangeArrowheads="1"/>
          </p:cNvSpPr>
          <p:nvPr/>
        </p:nvSpPr>
        <p:spPr bwMode="auto">
          <a:xfrm>
            <a:off x="4419600" y="2590800"/>
            <a:ext cx="466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MCS</a:t>
            </a:r>
          </a:p>
        </p:txBody>
      </p:sp>
      <p:sp>
        <p:nvSpPr>
          <p:cNvPr id="208905" name="Text Box 9"/>
          <p:cNvSpPr txBox="1">
            <a:spLocks noChangeArrowheads="1"/>
          </p:cNvSpPr>
          <p:nvPr/>
        </p:nvSpPr>
        <p:spPr bwMode="auto">
          <a:xfrm>
            <a:off x="4418013" y="2346325"/>
            <a:ext cx="5349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LL/SC</a:t>
            </a:r>
          </a:p>
        </p:txBody>
      </p:sp>
      <p:sp>
        <p:nvSpPr>
          <p:cNvPr id="208906" name="Text Box 10"/>
          <p:cNvSpPr txBox="1">
            <a:spLocks noChangeArrowheads="1"/>
          </p:cNvSpPr>
          <p:nvPr/>
        </p:nvSpPr>
        <p:spPr bwMode="auto">
          <a:xfrm>
            <a:off x="4495800" y="4191000"/>
            <a:ext cx="368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TM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Provide  support for concurrent activity using transaction-style semantics without explicit locking</a:t>
            </a:r>
          </a:p>
          <a:p>
            <a:r>
              <a:rPr lang="en-US" sz="2600" dirty="0"/>
              <a:t>Avoids problems with explicit locking</a:t>
            </a:r>
          </a:p>
          <a:p>
            <a:pPr lvl="1"/>
            <a:r>
              <a:rPr lang="en-US" sz="1800" dirty="0"/>
              <a:t>Software engineering problems</a:t>
            </a:r>
          </a:p>
          <a:p>
            <a:pPr lvl="1"/>
            <a:r>
              <a:rPr lang="en-US" sz="1800" dirty="0"/>
              <a:t>Priority inversion</a:t>
            </a:r>
          </a:p>
          <a:p>
            <a:pPr lvl="1"/>
            <a:r>
              <a:rPr lang="en-US" sz="1800" dirty="0"/>
              <a:t>Convoying</a:t>
            </a:r>
          </a:p>
          <a:p>
            <a:pPr lvl="1"/>
            <a:r>
              <a:rPr lang="en-US" sz="1800" dirty="0"/>
              <a:t>Deadlock</a:t>
            </a:r>
          </a:p>
          <a:p>
            <a:r>
              <a:rPr lang="en-US" sz="2600" dirty="0"/>
              <a:t>Approaches</a:t>
            </a:r>
          </a:p>
          <a:p>
            <a:pPr lvl="1"/>
            <a:r>
              <a:rPr lang="en-US" sz="1800" dirty="0"/>
              <a:t>Hardware (faster, size-limitations, platform dependent)</a:t>
            </a:r>
          </a:p>
          <a:p>
            <a:pPr lvl="1"/>
            <a:r>
              <a:rPr lang="en-US" sz="1800" dirty="0"/>
              <a:t>Software (slower, unlimited size, platform independent)</a:t>
            </a:r>
          </a:p>
          <a:p>
            <a:pPr lvl="2"/>
            <a:r>
              <a:rPr lang="en-US" sz="2000" dirty="0"/>
              <a:t>Word-based (fine-grain, complex data structures)</a:t>
            </a:r>
          </a:p>
          <a:p>
            <a:pPr lvl="2"/>
            <a:r>
              <a:rPr lang="en-US" sz="2000" dirty="0"/>
              <a:t>Object-based ( course-grain, higher-level structures)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</a:t>
            </a:r>
          </a:p>
        </p:txBody>
      </p:sp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609600" y="5257800"/>
            <a:ext cx="79597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/>
              <a:t>D.B. Lomet, “Process structuring, synchronization, and recovery using atomic actions,”</a:t>
            </a:r>
          </a:p>
          <a:p>
            <a:r>
              <a:rPr lang="en-US" sz="1600"/>
              <a:t>In </a:t>
            </a:r>
            <a:r>
              <a:rPr lang="en-US" sz="1600" i="1"/>
              <a:t>Proc. ACM Conf. on Language Design for Reliable Software</a:t>
            </a:r>
            <a:r>
              <a:rPr lang="en-US" sz="1600"/>
              <a:t>, Raleigh, NC, 1977,</a:t>
            </a:r>
          </a:p>
          <a:p>
            <a:r>
              <a:rPr lang="en-US" sz="1600"/>
              <a:t>pp. 128–137.</a:t>
            </a:r>
            <a:endParaRPr lang="en-US"/>
          </a:p>
        </p:txBody>
      </p:sp>
      <p:sp>
        <p:nvSpPr>
          <p:cNvPr id="232453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71628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latin typeface="Times New Roman" pitchFamily="18" charset="0"/>
              </a:rPr>
              <a:t>Lomet* proposed the construct:</a:t>
            </a:r>
          </a:p>
          <a:p>
            <a:endParaRPr lang="en-US" sz="1800">
              <a:latin typeface="Times New Roman" pitchFamily="18" charset="0"/>
            </a:endParaRPr>
          </a:p>
          <a:p>
            <a:r>
              <a:rPr lang="en-US" sz="1800">
                <a:latin typeface="Courier" pitchFamily="49" charset="0"/>
              </a:rPr>
              <a:t>	&lt;</a:t>
            </a:r>
            <a:r>
              <a:rPr lang="en-US" sz="1800" i="1">
                <a:latin typeface="Courier" pitchFamily="49" charset="0"/>
              </a:rPr>
              <a:t>identifier</a:t>
            </a:r>
            <a:r>
              <a:rPr lang="en-US" sz="1800">
                <a:latin typeface="Courier" pitchFamily="49" charset="0"/>
              </a:rPr>
              <a:t>&gt;: </a:t>
            </a:r>
            <a:r>
              <a:rPr lang="en-US" sz="1800" b="1">
                <a:latin typeface="Courier" pitchFamily="49" charset="0"/>
              </a:rPr>
              <a:t>action</a:t>
            </a:r>
            <a:r>
              <a:rPr lang="en-US" sz="1800">
                <a:latin typeface="Courier" pitchFamily="49" charset="0"/>
              </a:rPr>
              <a:t>( &lt;</a:t>
            </a:r>
            <a:r>
              <a:rPr lang="en-US" sz="1800" i="1">
                <a:latin typeface="Courier" pitchFamily="49" charset="0"/>
              </a:rPr>
              <a:t>parameter-list</a:t>
            </a:r>
            <a:r>
              <a:rPr lang="en-US" sz="1800">
                <a:latin typeface="Courier" pitchFamily="49" charset="0"/>
              </a:rPr>
              <a:t>&gt; );</a:t>
            </a:r>
          </a:p>
          <a:p>
            <a:r>
              <a:rPr lang="en-US" sz="1800">
                <a:latin typeface="Courier" pitchFamily="49" charset="0"/>
              </a:rPr>
              <a:t>   	   &lt;</a:t>
            </a:r>
            <a:r>
              <a:rPr lang="en-US" sz="1800" i="1">
                <a:latin typeface="Courier" pitchFamily="49" charset="0"/>
              </a:rPr>
              <a:t>statement-list</a:t>
            </a:r>
            <a:r>
              <a:rPr lang="en-US" sz="1800">
                <a:latin typeface="Courier" pitchFamily="49" charset="0"/>
              </a:rPr>
              <a:t>&gt;</a:t>
            </a:r>
          </a:p>
          <a:p>
            <a:r>
              <a:rPr lang="en-US" sz="1800">
                <a:latin typeface="Courier" pitchFamily="49" charset="0"/>
              </a:rPr>
              <a:t>   	   end;</a:t>
            </a:r>
          </a:p>
          <a:p>
            <a:endParaRPr lang="en-US" sz="1800">
              <a:latin typeface="Courier" pitchFamily="49" charset="0"/>
            </a:endParaRPr>
          </a:p>
          <a:p>
            <a:r>
              <a:rPr lang="en-US" sz="1800">
                <a:latin typeface="Times New Roman" pitchFamily="18" charset="0"/>
              </a:rPr>
              <a:t>where the statement-list is executed as an atomic action. The statement-list can include:</a:t>
            </a:r>
          </a:p>
          <a:p>
            <a:endParaRPr lang="en-US" sz="1800">
              <a:latin typeface="Times New Roman" pitchFamily="18" charset="0"/>
            </a:endParaRPr>
          </a:p>
          <a:p>
            <a:r>
              <a:rPr lang="en-US" sz="1800">
                <a:latin typeface="Times New Roman" pitchFamily="18" charset="0"/>
              </a:rPr>
              <a:t>	</a:t>
            </a:r>
            <a:r>
              <a:rPr lang="en-US" sz="1800" b="1">
                <a:latin typeface="Courier" pitchFamily="49" charset="0"/>
              </a:rPr>
              <a:t>await</a:t>
            </a:r>
            <a:r>
              <a:rPr lang="en-US" sz="1800">
                <a:latin typeface="Courier" pitchFamily="49" charset="0"/>
              </a:rPr>
              <a:t> &lt;</a:t>
            </a:r>
            <a:r>
              <a:rPr lang="en-US" sz="1800" i="1">
                <a:latin typeface="Courier" pitchFamily="49" charset="0"/>
              </a:rPr>
              <a:t>test</a:t>
            </a:r>
            <a:r>
              <a:rPr lang="en-US" sz="1800">
                <a:latin typeface="Courier" pitchFamily="49" charset="0"/>
              </a:rPr>
              <a:t>&gt; then &lt;</a:t>
            </a:r>
            <a:r>
              <a:rPr lang="en-US" sz="1800" i="1">
                <a:latin typeface="Courier" pitchFamily="49" charset="0"/>
              </a:rPr>
              <a:t>statement-list</a:t>
            </a:r>
            <a:r>
              <a:rPr lang="en-US" sz="1800">
                <a:latin typeface="Courier" pitchFamily="49" charset="0"/>
              </a:rPr>
              <a:t>&gt;;</a:t>
            </a:r>
          </a:p>
          <a:p>
            <a:endParaRPr lang="en-US" sz="1800">
              <a:latin typeface="Courier" pitchFamily="49" charset="0"/>
            </a:endParaRPr>
          </a:p>
          <a:p>
            <a:r>
              <a:rPr lang="en-US" sz="1800">
                <a:latin typeface="Times New Roman" pitchFamily="18" charset="0"/>
              </a:rPr>
              <a:t>so that execution of the process/thread does not proceed until </a:t>
            </a:r>
            <a:r>
              <a:rPr lang="en-US" sz="1800">
                <a:latin typeface="Courier" pitchFamily="49" charset="0"/>
              </a:rPr>
              <a:t>test</a:t>
            </a:r>
            <a:r>
              <a:rPr lang="en-US" sz="1800">
                <a:latin typeface="Times New Roman" pitchFamily="18" charset="0"/>
              </a:rPr>
              <a:t> is true.</a:t>
            </a:r>
          </a:p>
        </p:txBody>
      </p:sp>
      <p:sp>
        <p:nvSpPr>
          <p:cNvPr id="232456" name="Text Box 8"/>
          <p:cNvSpPr txBox="1">
            <a:spLocks noChangeArrowheads="1"/>
          </p:cNvSpPr>
          <p:nvPr/>
        </p:nvSpPr>
        <p:spPr bwMode="auto">
          <a:xfrm>
            <a:off x="382588" y="5181600"/>
            <a:ext cx="303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*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Transaction Pattern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533400" y="1676400"/>
            <a:ext cx="8524875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" pitchFamily="49" charset="0"/>
              </a:rPr>
              <a:t>repeat {</a:t>
            </a:r>
          </a:p>
          <a:p>
            <a:endParaRPr lang="en-US" sz="1800" b="1">
              <a:latin typeface="Courier" pitchFamily="49" charset="0"/>
            </a:endParaRPr>
          </a:p>
          <a:p>
            <a:r>
              <a:rPr lang="en-US" sz="1800" b="1" i="1">
                <a:latin typeface="Courier" pitchFamily="49" charset="0"/>
              </a:rPr>
              <a:t>   BeginTransaction</a:t>
            </a:r>
            <a:r>
              <a:rPr lang="en-US" sz="1800" b="1">
                <a:latin typeface="Courier" pitchFamily="49" charset="0"/>
              </a:rPr>
              <a:t>();    /* initialize transaction */</a:t>
            </a:r>
          </a:p>
          <a:p>
            <a:r>
              <a:rPr lang="en-US" sz="1800" b="1">
                <a:latin typeface="Courier" pitchFamily="49" charset="0"/>
              </a:rPr>
              <a:t>   &lt;read input values&gt;</a:t>
            </a:r>
          </a:p>
          <a:p>
            <a:r>
              <a:rPr lang="en-US" sz="1800" b="1">
                <a:latin typeface="Courier" pitchFamily="49" charset="0"/>
              </a:rPr>
              <a:t>   success = </a:t>
            </a:r>
            <a:r>
              <a:rPr lang="en-US" sz="1800" b="1" i="1">
                <a:latin typeface="Courier" pitchFamily="49" charset="0"/>
              </a:rPr>
              <a:t>Validate</a:t>
            </a:r>
            <a:r>
              <a:rPr lang="en-US" sz="1800" b="1">
                <a:latin typeface="Courier" pitchFamily="49" charset="0"/>
              </a:rPr>
              <a:t>();  /* test if inputs consistent */</a:t>
            </a:r>
          </a:p>
          <a:p>
            <a:r>
              <a:rPr lang="en-US" sz="1800" b="1">
                <a:latin typeface="Courier" pitchFamily="49" charset="0"/>
              </a:rPr>
              <a:t>   if (success) {</a:t>
            </a:r>
          </a:p>
          <a:p>
            <a:r>
              <a:rPr lang="en-US" sz="1800" b="1">
                <a:latin typeface="Courier" pitchFamily="49" charset="0"/>
              </a:rPr>
              <a:t>      &lt;generate updates&gt;</a:t>
            </a:r>
          </a:p>
          <a:p>
            <a:r>
              <a:rPr lang="en-US" sz="1800" b="1">
                <a:latin typeface="Courier" pitchFamily="49" charset="0"/>
              </a:rPr>
              <a:t>      success = </a:t>
            </a:r>
            <a:r>
              <a:rPr lang="en-US" sz="1800" b="1" i="1">
                <a:latin typeface="Courier" pitchFamily="49" charset="0"/>
              </a:rPr>
              <a:t>Commit</a:t>
            </a:r>
            <a:r>
              <a:rPr lang="en-US" sz="1800" b="1">
                <a:latin typeface="Courier" pitchFamily="49" charset="0"/>
              </a:rPr>
              <a:t>(); /* attempt permanent update */</a:t>
            </a:r>
          </a:p>
          <a:p>
            <a:r>
              <a:rPr lang="en-US" sz="1800" b="1">
                <a:latin typeface="Courier" pitchFamily="49" charset="0"/>
              </a:rPr>
              <a:t>      if (!success)</a:t>
            </a:r>
          </a:p>
          <a:p>
            <a:r>
              <a:rPr lang="en-US" sz="1800" b="1">
                <a:latin typeface="Courier" pitchFamily="49" charset="0"/>
              </a:rPr>
              <a:t>         </a:t>
            </a:r>
            <a:r>
              <a:rPr lang="en-US" sz="1800" b="1" i="1">
                <a:latin typeface="Courier" pitchFamily="49" charset="0"/>
              </a:rPr>
              <a:t>Abort</a:t>
            </a:r>
            <a:r>
              <a:rPr lang="en-US" sz="1800" b="1">
                <a:latin typeface="Courier" pitchFamily="49" charset="0"/>
              </a:rPr>
              <a:t>();	      /* terminate if unable to commit */</a:t>
            </a:r>
          </a:p>
          <a:p>
            <a:r>
              <a:rPr lang="en-US" sz="1800" b="1" i="1">
                <a:latin typeface="Courier" pitchFamily="49" charset="0"/>
              </a:rPr>
              <a:t>   </a:t>
            </a:r>
            <a:r>
              <a:rPr lang="en-US" sz="1800" b="1">
                <a:latin typeface="Courier" pitchFamily="49" charset="0"/>
              </a:rPr>
              <a:t>}</a:t>
            </a:r>
          </a:p>
          <a:p>
            <a:r>
              <a:rPr lang="en-US" sz="1800" b="1" i="1">
                <a:latin typeface="Courier" pitchFamily="49" charset="0"/>
              </a:rPr>
              <a:t>   EndTransaction</a:t>
            </a:r>
            <a:r>
              <a:rPr lang="en-US" sz="1800" b="1">
                <a:latin typeface="Courier" pitchFamily="49" charset="0"/>
              </a:rPr>
              <a:t>();      /* close transaction */</a:t>
            </a:r>
          </a:p>
          <a:p>
            <a:endParaRPr lang="en-US" sz="1800" b="1">
              <a:latin typeface="Courier" pitchFamily="49" charset="0"/>
            </a:endParaRPr>
          </a:p>
          <a:p>
            <a:r>
              <a:rPr lang="en-US" sz="1800" b="1">
                <a:latin typeface="Courier" pitchFamily="49" charset="0"/>
              </a:rPr>
              <a:t>} until (success);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Guarantees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100"/>
              <a:t>Wait-freedom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All processes make progress in a finite number of their individual steps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Avoid deadlocks and starvation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Strongest guarantee but difficult to provide in practice</a:t>
            </a:r>
            <a:br>
              <a:rPr lang="en-US" sz="1600"/>
            </a:br>
            <a:endParaRPr lang="en-US" sz="1600"/>
          </a:p>
          <a:p>
            <a:pPr>
              <a:lnSpc>
                <a:spcPct val="80000"/>
              </a:lnSpc>
            </a:pPr>
            <a:r>
              <a:rPr lang="en-US" sz="2100"/>
              <a:t>Lock-freedom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At least one process makes progress in a finite number of steps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Avoids deadlock but not starvation</a:t>
            </a:r>
            <a:br>
              <a:rPr lang="en-US" sz="1600"/>
            </a:br>
            <a:endParaRPr lang="en-US" sz="1600"/>
          </a:p>
          <a:p>
            <a:pPr>
              <a:lnSpc>
                <a:spcPct val="80000"/>
              </a:lnSpc>
            </a:pPr>
            <a:r>
              <a:rPr lang="en-US" sz="2100"/>
              <a:t>Obstruction-freedom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At least one process makes progress in a finite number of its own steps in the absence of contention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Avoids deadlock but not livelock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Livelock controlled by: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Exponential back-off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Contention management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Instructions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609600" y="11430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Compare-and-Swap (CAS):</a:t>
            </a: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609600" y="4419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Usage: a spin-lock</a:t>
            </a:r>
          </a:p>
        </p:txBody>
      </p:sp>
      <p:sp>
        <p:nvSpPr>
          <p:cNvPr id="213000" name="Text Box 8"/>
          <p:cNvSpPr txBox="1">
            <a:spLocks noChangeArrowheads="1"/>
          </p:cNvSpPr>
          <p:nvPr/>
        </p:nvSpPr>
        <p:spPr bwMode="auto">
          <a:xfrm>
            <a:off x="3657600" y="4495800"/>
            <a:ext cx="4038600" cy="1017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40000"/>
              </a:lnSpc>
              <a:spcBef>
                <a:spcPct val="50000"/>
              </a:spcBef>
            </a:pPr>
            <a:endParaRPr lang="en-US" sz="1400">
              <a:latin typeface="Courier" pitchFamily="49" charset="0"/>
            </a:endParaRP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1400" b="1">
                <a:latin typeface="Courier" pitchFamily="49" charset="0"/>
              </a:rPr>
              <a:t>inuse = false;</a:t>
            </a:r>
          </a:p>
          <a:p>
            <a:pPr>
              <a:spcBef>
                <a:spcPct val="50000"/>
              </a:spcBef>
            </a:pPr>
            <a:r>
              <a:rPr lang="en-US" sz="1400" b="1">
                <a:latin typeface="Courier" pitchFamily="49" charset="0"/>
              </a:rPr>
              <a:t>…</a:t>
            </a:r>
          </a:p>
          <a:p>
            <a:pPr>
              <a:spcBef>
                <a:spcPct val="50000"/>
              </a:spcBef>
            </a:pPr>
            <a:r>
              <a:rPr lang="en-US" sz="1400" b="1">
                <a:latin typeface="Courier" pitchFamily="49" charset="0"/>
              </a:rPr>
              <a:t>while (CAS(&amp;inuse, false, true);</a:t>
            </a:r>
          </a:p>
        </p:txBody>
      </p:sp>
      <p:sp>
        <p:nvSpPr>
          <p:cNvPr id="213001" name="Text Box 9"/>
          <p:cNvSpPr txBox="1">
            <a:spLocks noChangeArrowheads="1"/>
          </p:cNvSpPr>
          <p:nvPr/>
        </p:nvSpPr>
        <p:spPr bwMode="auto">
          <a:xfrm>
            <a:off x="685800" y="56388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Examples:</a:t>
            </a:r>
          </a:p>
        </p:txBody>
      </p:sp>
      <p:sp>
        <p:nvSpPr>
          <p:cNvPr id="213002" name="Text Box 10"/>
          <p:cNvSpPr txBox="1">
            <a:spLocks noChangeArrowheads="1"/>
          </p:cNvSpPr>
          <p:nvPr/>
        </p:nvSpPr>
        <p:spPr bwMode="auto">
          <a:xfrm>
            <a:off x="2362200" y="5791200"/>
            <a:ext cx="6553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Courier" pitchFamily="49" charset="0"/>
              </a:rPr>
              <a:t>CMPXCHNG instruction on the x86 and Itaninium architectures</a:t>
            </a:r>
          </a:p>
        </p:txBody>
      </p:sp>
      <p:sp>
        <p:nvSpPr>
          <p:cNvPr id="213003" name="Text Box 11"/>
          <p:cNvSpPr txBox="1">
            <a:spLocks noChangeArrowheads="1"/>
          </p:cNvSpPr>
          <p:nvPr/>
        </p:nvSpPr>
        <p:spPr bwMode="auto">
          <a:xfrm>
            <a:off x="7070725" y="19446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3005" name="Text Box 13"/>
          <p:cNvSpPr txBox="1">
            <a:spLocks noChangeArrowheads="1"/>
          </p:cNvSpPr>
          <p:nvPr/>
        </p:nvSpPr>
        <p:spPr bwMode="auto">
          <a:xfrm>
            <a:off x="1355725" y="1968500"/>
            <a:ext cx="4943475" cy="201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Courier" pitchFamily="49" charset="0"/>
              </a:rPr>
              <a:t>word CAS (word* addr, word test, word new) {</a:t>
            </a:r>
          </a:p>
          <a:p>
            <a:r>
              <a:rPr lang="en-US" sz="1400" b="1">
                <a:latin typeface="Courier" pitchFamily="49" charset="0"/>
              </a:rPr>
              <a:t>  atomic {</a:t>
            </a:r>
          </a:p>
          <a:p>
            <a:r>
              <a:rPr lang="en-US" sz="1400" b="1">
                <a:latin typeface="Courier" pitchFamily="49" charset="0"/>
              </a:rPr>
              <a:t>	   if (*addr == test) {</a:t>
            </a:r>
          </a:p>
          <a:p>
            <a:r>
              <a:rPr lang="en-US" sz="1400" b="1">
                <a:latin typeface="Courier" pitchFamily="49" charset="0"/>
              </a:rPr>
              <a:t>		*addr = new;</a:t>
            </a:r>
          </a:p>
          <a:p>
            <a:r>
              <a:rPr lang="en-US" sz="1400" b="1">
                <a:latin typeface="Courier" pitchFamily="49" charset="0"/>
              </a:rPr>
              <a:t>		return test;</a:t>
            </a:r>
          </a:p>
          <a:p>
            <a:r>
              <a:rPr lang="en-US" sz="1400" b="1">
                <a:latin typeface="Courier" pitchFamily="49" charset="0"/>
              </a:rPr>
              <a:t>	   }</a:t>
            </a:r>
          </a:p>
          <a:p>
            <a:r>
              <a:rPr lang="en-US" sz="1400" b="1">
                <a:latin typeface="Courier" pitchFamily="49" charset="0"/>
              </a:rPr>
              <a:t>	   else return *addr;</a:t>
            </a:r>
          </a:p>
          <a:p>
            <a:r>
              <a:rPr lang="en-US" sz="1400" b="1">
                <a:latin typeface="Courier" pitchFamily="49" charset="0"/>
              </a:rPr>
              <a:t>  }</a:t>
            </a:r>
          </a:p>
          <a:p>
            <a:r>
              <a:rPr lang="en-US" sz="1400" b="1">
                <a:latin typeface="Courier" pitchFamily="49" charset="0"/>
              </a:rPr>
              <a:t>}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Instructions</a:t>
            </a:r>
          </a:p>
        </p:txBody>
      </p:sp>
      <p:sp>
        <p:nvSpPr>
          <p:cNvPr id="214021" name="Text Box 5"/>
          <p:cNvSpPr txBox="1">
            <a:spLocks noChangeArrowheads="1"/>
          </p:cNvSpPr>
          <p:nvPr/>
        </p:nvSpPr>
        <p:spPr bwMode="auto">
          <a:xfrm>
            <a:off x="2133600" y="5654675"/>
            <a:ext cx="6858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latin typeface="Courier" pitchFamily="49" charset="0"/>
              </a:rPr>
              <a:t>ldl_l/stl_c and ldq_l/stq_c (Alpha), lwarx/stwcx (PowerPC), ll/sc (MIPS), and ldrex/strex (ARM version 6 and above). </a:t>
            </a:r>
          </a:p>
        </p:txBody>
      </p:sp>
      <p:sp>
        <p:nvSpPr>
          <p:cNvPr id="214022" name="Text Box 6"/>
          <p:cNvSpPr txBox="1">
            <a:spLocks noChangeArrowheads="1"/>
          </p:cNvSpPr>
          <p:nvPr/>
        </p:nvSpPr>
        <p:spPr bwMode="auto">
          <a:xfrm>
            <a:off x="457200" y="1219200"/>
            <a:ext cx="500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LL/SC: load-linked/store-conditional</a:t>
            </a:r>
          </a:p>
        </p:txBody>
      </p:sp>
      <p:sp>
        <p:nvSpPr>
          <p:cNvPr id="214023" name="Text Box 7"/>
          <p:cNvSpPr txBox="1">
            <a:spLocks noChangeArrowheads="1"/>
          </p:cNvSpPr>
          <p:nvPr/>
        </p:nvSpPr>
        <p:spPr bwMode="auto">
          <a:xfrm>
            <a:off x="533400" y="5486400"/>
            <a:ext cx="160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Examples:</a:t>
            </a:r>
          </a:p>
        </p:txBody>
      </p:sp>
      <p:sp>
        <p:nvSpPr>
          <p:cNvPr id="214024" name="Text Box 8"/>
          <p:cNvSpPr txBox="1">
            <a:spLocks noChangeArrowheads="1"/>
          </p:cNvSpPr>
          <p:nvPr/>
        </p:nvSpPr>
        <p:spPr bwMode="auto">
          <a:xfrm>
            <a:off x="2127250" y="1752600"/>
            <a:ext cx="4511675" cy="2654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Courier" pitchFamily="49" charset="0"/>
              </a:rPr>
              <a:t>word LL(word* address) {</a:t>
            </a:r>
          </a:p>
          <a:p>
            <a:r>
              <a:rPr lang="en-US" sz="1400" b="1">
                <a:latin typeface="Courier" pitchFamily="49" charset="0"/>
              </a:rPr>
              <a:t>	return *address;</a:t>
            </a:r>
          </a:p>
          <a:p>
            <a:r>
              <a:rPr lang="en-US" sz="1400" b="1">
                <a:latin typeface="Courier" pitchFamily="49" charset="0"/>
              </a:rPr>
              <a:t>} 	      </a:t>
            </a:r>
          </a:p>
          <a:p>
            <a:endParaRPr lang="en-US" sz="1400" b="1">
              <a:latin typeface="Courier" pitchFamily="49" charset="0"/>
            </a:endParaRPr>
          </a:p>
          <a:p>
            <a:r>
              <a:rPr lang="en-US" sz="1400" b="1">
                <a:latin typeface="Courier" pitchFamily="49" charset="0"/>
              </a:rPr>
              <a:t>boolean SC(word* address, word value){  </a:t>
            </a:r>
          </a:p>
          <a:p>
            <a:r>
              <a:rPr lang="en-US" sz="1400" b="1">
                <a:latin typeface="Courier" pitchFamily="49" charset="0"/>
              </a:rPr>
              <a:t>  atomic { if (address updated since LL)</a:t>
            </a:r>
          </a:p>
          <a:p>
            <a:r>
              <a:rPr lang="en-US" sz="1400" b="1">
                <a:latin typeface="Courier" pitchFamily="49" charset="0"/>
              </a:rPr>
              <a:t>	   return false;</a:t>
            </a:r>
          </a:p>
          <a:p>
            <a:r>
              <a:rPr lang="en-US" sz="1400" b="1">
                <a:latin typeface="Courier" pitchFamily="49" charset="0"/>
              </a:rPr>
              <a:t>	   else { address = value;</a:t>
            </a:r>
          </a:p>
          <a:p>
            <a:r>
              <a:rPr lang="en-US" sz="1400" b="1">
                <a:latin typeface="Courier" pitchFamily="49" charset="0"/>
              </a:rPr>
              <a:t>	          return true;</a:t>
            </a:r>
          </a:p>
          <a:p>
            <a:r>
              <a:rPr lang="en-US" sz="1400" b="1">
                <a:latin typeface="Courier" pitchFamily="49" charset="0"/>
              </a:rPr>
              <a:t>	 }</a:t>
            </a:r>
          </a:p>
          <a:p>
            <a:r>
              <a:rPr lang="en-US" sz="1400" b="1">
                <a:latin typeface="Courier" pitchFamily="49" charset="0"/>
              </a:rPr>
              <a:t>  }</a:t>
            </a:r>
          </a:p>
          <a:p>
            <a:r>
              <a:rPr lang="en-US" sz="1400" b="1">
                <a:latin typeface="Courier" pitchFamily="49" charset="0"/>
              </a:rPr>
              <a:t>}</a:t>
            </a:r>
          </a:p>
        </p:txBody>
      </p:sp>
      <p:sp>
        <p:nvSpPr>
          <p:cNvPr id="214026" name="Text Box 10"/>
          <p:cNvSpPr txBox="1">
            <a:spLocks noChangeArrowheads="1"/>
          </p:cNvSpPr>
          <p:nvPr/>
        </p:nvSpPr>
        <p:spPr bwMode="auto">
          <a:xfrm>
            <a:off x="533400" y="4495800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Usage:</a:t>
            </a:r>
          </a:p>
        </p:txBody>
      </p:sp>
      <p:sp>
        <p:nvSpPr>
          <p:cNvPr id="214027" name="Text Box 11"/>
          <p:cNvSpPr txBox="1">
            <a:spLocks noChangeArrowheads="1"/>
          </p:cNvSpPr>
          <p:nvPr/>
        </p:nvSpPr>
        <p:spPr bwMode="auto">
          <a:xfrm>
            <a:off x="2117725" y="4635500"/>
            <a:ext cx="3324225" cy="739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Courier" pitchFamily="49" charset="0"/>
              </a:rPr>
              <a:t>repeat { while (LL(inuse));</a:t>
            </a:r>
          </a:p>
          <a:p>
            <a:r>
              <a:rPr lang="en-US" sz="1400" b="1">
                <a:latin typeface="Courier" pitchFamily="49" charset="0"/>
              </a:rPr>
              <a:t>         done = SC(inuse, 1);</a:t>
            </a:r>
          </a:p>
          <a:p>
            <a:r>
              <a:rPr lang="en-US" sz="1400" b="1">
                <a:latin typeface="Courier" pitchFamily="49" charset="0"/>
              </a:rPr>
              <a:t>} until (done);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Hardware-based Approach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Replace short critical sections</a:t>
            </a:r>
          </a:p>
          <a:p>
            <a:pPr>
              <a:lnSpc>
                <a:spcPct val="80000"/>
              </a:lnSpc>
            </a:pPr>
            <a:r>
              <a:rPr lang="en-US" sz="1900"/>
              <a:t>Instructions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Memory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Load-transactional (LT)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Load-transactional-exclusive (LTX)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Store-transactional (ST)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Transaction state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Commit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Abort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Validate</a:t>
            </a:r>
          </a:p>
          <a:p>
            <a:pPr>
              <a:lnSpc>
                <a:spcPct val="80000"/>
              </a:lnSpc>
            </a:pPr>
            <a:r>
              <a:rPr lang="en-US" sz="1900"/>
              <a:t>Usage pattern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Use LT or LTX to read from a set of locations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Use Validate to ensure consistency of read values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Use ST to update memory locations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Use Commit to make changes permanent</a:t>
            </a:r>
          </a:p>
          <a:p>
            <a:pPr>
              <a:lnSpc>
                <a:spcPct val="80000"/>
              </a:lnSpc>
            </a:pPr>
            <a:r>
              <a:rPr lang="en-US" sz="1900"/>
              <a:t>Definitions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Read set: locations read by LT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Write set: locations accessed by LTX or ST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Data set: union of Read set and Write set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typedef struct list_elem { struct list_elem *next;	/* next to dequeue */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	                       struct list_elem *prev;	/* previously enqueued */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	                       int value;              } entry;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200">
              <a:latin typeface="Courier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shared entry *Head, *Tail;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void list_enq(entry* new) {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    entry *old_tail;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	unsigned backoff = BACKOFF_MIN;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	unsigned wait;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200">
              <a:latin typeface="Courier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	new-&gt;next = new-&gt;prev = NULL;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	while (TRUE)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		old_tail = (entry*) </a:t>
            </a:r>
            <a:r>
              <a:rPr lang="en-US" sz="1200" b="1">
                <a:latin typeface="Courier" pitchFamily="49" charset="0"/>
              </a:rPr>
              <a:t>LTX</a:t>
            </a:r>
            <a:r>
              <a:rPr lang="en-US" sz="1200">
                <a:latin typeface="Courier" pitchFamily="49" charset="0"/>
              </a:rPr>
              <a:t>(&amp;Tail);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		if (</a:t>
            </a:r>
            <a:r>
              <a:rPr lang="en-US" sz="1200" b="1">
                <a:latin typeface="Courier" pitchFamily="49" charset="0"/>
              </a:rPr>
              <a:t>VALIDATE()</a:t>
            </a:r>
            <a:r>
              <a:rPr lang="en-US" sz="1200">
                <a:latin typeface="Courier" pitchFamily="49" charset="0"/>
              </a:rPr>
              <a:t>)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			</a:t>
            </a:r>
            <a:r>
              <a:rPr lang="en-US" sz="1200" b="1">
                <a:latin typeface="Courier" pitchFamily="49" charset="0"/>
              </a:rPr>
              <a:t>ST</a:t>
            </a:r>
            <a:r>
              <a:rPr lang="en-US" sz="1200">
                <a:latin typeface="Courier" pitchFamily="49" charset="0"/>
              </a:rPr>
              <a:t>(&amp;new-&gt;prev, old_tail);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			if (old_tail == NULL) {</a:t>
            </a:r>
            <a:r>
              <a:rPr lang="en-US" sz="1200" b="1">
                <a:latin typeface="Courier" pitchFamily="49" charset="0"/>
              </a:rPr>
              <a:t>ST</a:t>
            </a:r>
            <a:r>
              <a:rPr lang="en-US" sz="1200">
                <a:latin typeface="Courier" pitchFamily="49" charset="0"/>
              </a:rPr>
              <a:t>(&amp;Head, new);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			    else {ST(&amp;old_tail-&gt;next, new);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			</a:t>
            </a:r>
            <a:r>
              <a:rPr lang="en-US" sz="1200" b="1">
                <a:latin typeface="Courier" pitchFamily="49" charset="0"/>
              </a:rPr>
              <a:t>ST</a:t>
            </a:r>
            <a:r>
              <a:rPr lang="en-US" sz="1200">
                <a:latin typeface="Courier" pitchFamily="49" charset="0"/>
              </a:rPr>
              <a:t>(&amp;Tail, new);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			if (</a:t>
            </a:r>
            <a:r>
              <a:rPr lang="en-US" sz="1200" b="1">
                <a:latin typeface="Courier" pitchFamily="49" charset="0"/>
              </a:rPr>
              <a:t>COMMIT()</a:t>
            </a:r>
            <a:r>
              <a:rPr lang="en-US" sz="1200">
                <a:latin typeface="Courier" pitchFamily="49" charset="0"/>
              </a:rPr>
              <a:t>) return;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		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		wait = random() % (01 &lt;&lt; backoff);		/* exponential backoff */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		while (wait--);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		if (backoff &lt; BACKOFF_MAX) backoff++;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	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200">
                <a:latin typeface="Courier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200">
              <a:latin typeface="Courier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000">
              <a:latin typeface="Courier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80000A"/>
      </a:accent1>
      <a:accent2>
        <a:srgbClr val="81460A"/>
      </a:accent2>
      <a:accent3>
        <a:srgbClr val="FFFFFF"/>
      </a:accent3>
      <a:accent4>
        <a:srgbClr val="000000"/>
      </a:accent4>
      <a:accent5>
        <a:srgbClr val="C0AAAA"/>
      </a:accent5>
      <a:accent6>
        <a:srgbClr val="743F08"/>
      </a:accent6>
      <a:hlink>
        <a:srgbClr val="805255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842</Words>
  <Application>Microsoft Office PowerPoint</Application>
  <PresentationFormat>On-screen Show (4:3)</PresentationFormat>
  <Paragraphs>299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Transactional Memory</vt:lpstr>
      <vt:lpstr>Introduction</vt:lpstr>
      <vt:lpstr>History</vt:lpstr>
      <vt:lpstr>Transaction Pattern</vt:lpstr>
      <vt:lpstr>Guarantees</vt:lpstr>
      <vt:lpstr>Hardware Instructions</vt:lpstr>
      <vt:lpstr>Hardware Instructions</vt:lpstr>
      <vt:lpstr>Hardware-based Approach</vt:lpstr>
      <vt:lpstr>Example</vt:lpstr>
      <vt:lpstr>Hardware-based Approach</vt:lpstr>
      <vt:lpstr>Cache Implementation</vt:lpstr>
      <vt:lpstr>Line States</vt:lpstr>
      <vt:lpstr>Transactional Tags</vt:lpstr>
      <vt:lpstr>Bus cycles</vt:lpstr>
      <vt:lpstr>Scenarios</vt:lpstr>
      <vt:lpstr>Performance Simulations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Transactional Memory (Part 1)</dc:title>
  <dc:subject>CS5204</dc:subject>
  <dc:creator>Dennis Kafura</dc:creator>
  <cp:lastModifiedBy>Dennis Kafura</cp:lastModifiedBy>
  <cp:revision>13</cp:revision>
  <dcterms:created xsi:type="dcterms:W3CDTF">2005-01-05T22:58:01Z</dcterms:created>
  <dcterms:modified xsi:type="dcterms:W3CDTF">2010-08-02T14:03:44Z</dcterms:modified>
</cp:coreProperties>
</file>