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934200" y="152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Threads</a:t>
            </a:r>
            <a:r>
              <a:rPr lang="en-US" sz="1400" b="1" baseline="0" dirty="0" smtClean="0"/>
              <a:t> </a:t>
            </a:r>
            <a:r>
              <a:rPr lang="en-US" sz="1400" b="1" baseline="0" dirty="0" err="1" smtClean="0"/>
              <a:t>Redux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Threads </a:t>
            </a:r>
            <a:r>
              <a:rPr lang="en-US" dirty="0" err="1" smtClean="0"/>
              <a:t>Redux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Changing thread semantics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4111F-C9DA-44CA-8A13-05E9D070F41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331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Dennis Kafura – CS5204 – Operating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Sammati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mechanisms</a:t>
            </a:r>
          </a:p>
          <a:p>
            <a:pPr lvl="1"/>
            <a:r>
              <a:rPr lang="en-US" dirty="0" smtClean="0"/>
              <a:t>Transparent mechanism for privatizing memory updates within a critical section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Visibility rules that </a:t>
            </a:r>
          </a:p>
          <a:p>
            <a:pPr lvl="2"/>
            <a:r>
              <a:rPr lang="en-US" dirty="0" smtClean="0"/>
              <a:t>preserve lock semantics</a:t>
            </a:r>
          </a:p>
          <a:p>
            <a:pPr lvl="2"/>
            <a:r>
              <a:rPr lang="en-US" dirty="0" smtClean="0"/>
              <a:t>allow containment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Deadlock detection and recovery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Privatizing memory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4000500" cy="460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657600"/>
            <a:ext cx="3562350" cy="118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6400800" cy="685800"/>
          </a:xfrm>
        </p:spPr>
        <p:txBody>
          <a:bodyPr/>
          <a:lstStyle/>
          <a:p>
            <a:r>
              <a:rPr lang="en-US" dirty="0" smtClean="0"/>
              <a:t>Locks not nested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2362200"/>
            <a:ext cx="218521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x=y=0;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acquire (L1);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x++;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release (L1);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4267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Allow changes to x to become (globally) visible when lock is released.</a:t>
            </a:r>
            <a:endParaRPr lang="en-US" dirty="0"/>
          </a:p>
        </p:txBody>
      </p:sp>
      <p:cxnSp>
        <p:nvCxnSpPr>
          <p:cNvPr id="11" name="Shape 10"/>
          <p:cNvCxnSpPr>
            <a:stCxn id="7" idx="0"/>
          </p:cNvCxnSpPr>
          <p:nvPr/>
        </p:nvCxnSpPr>
        <p:spPr bwMode="auto">
          <a:xfrm rot="16200000" flipV="1">
            <a:off x="5619750" y="2838450"/>
            <a:ext cx="457200" cy="240030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181600" y="1600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 privatizing  changes to x when lock is acquired.</a:t>
            </a:r>
            <a:endParaRPr lang="en-US" dirty="0"/>
          </a:p>
        </p:txBody>
      </p:sp>
      <p:cxnSp>
        <p:nvCxnSpPr>
          <p:cNvPr id="14" name="Shape 13"/>
          <p:cNvCxnSpPr>
            <a:stCxn id="12" idx="2"/>
            <a:endCxn id="6" idx="3"/>
          </p:cNvCxnSpPr>
          <p:nvPr/>
        </p:nvCxnSpPr>
        <p:spPr bwMode="auto">
          <a:xfrm rot="5400000">
            <a:off x="5609318" y="1814825"/>
            <a:ext cx="377279" cy="234868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6400800" cy="685800"/>
          </a:xfrm>
        </p:spPr>
        <p:txBody>
          <a:bodyPr/>
          <a:lstStyle/>
          <a:p>
            <a:r>
              <a:rPr lang="en-US" dirty="0" smtClean="0"/>
              <a:t>Nested locks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1905000"/>
            <a:ext cx="233910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x=y=0;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acquire (L1);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acquire(L2);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x++;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release(L2);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acquire(L3);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x++;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y++;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release(L3);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release (L1);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17526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Cannot allow changes to x to become (globally) visible when L2 is released because of possible rollback to L1.</a:t>
            </a:r>
            <a:endParaRPr lang="en-US" sz="1800" dirty="0"/>
          </a:p>
        </p:txBody>
      </p:sp>
      <p:cxnSp>
        <p:nvCxnSpPr>
          <p:cNvPr id="11" name="Shape 10"/>
          <p:cNvCxnSpPr>
            <a:stCxn id="7" idx="2"/>
            <a:endCxn id="6" idx="3"/>
          </p:cNvCxnSpPr>
          <p:nvPr/>
        </p:nvCxnSpPr>
        <p:spPr bwMode="auto">
          <a:xfrm rot="5400000">
            <a:off x="5072197" y="1820034"/>
            <a:ext cx="691009" cy="295679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181600" y="4267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Cannot allow changes to x or y to become (globally) visible when L3 is released because of possible rollback to L1.</a:t>
            </a:r>
            <a:endParaRPr lang="en-US" sz="1800" dirty="0"/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 bwMode="auto">
          <a:xfrm rot="10800000" flipV="1">
            <a:off x="3886200" y="4867364"/>
            <a:ext cx="1295400" cy="94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914400" y="5791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Rule: make changes visible when all locks released.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 bwMode="auto">
          <a:xfrm>
            <a:off x="457200" y="5181600"/>
            <a:ext cx="1164535" cy="838200"/>
          </a:xfrm>
          <a:custGeom>
            <a:avLst/>
            <a:gdLst>
              <a:gd name="connsiteX0" fmla="*/ 352839 w 1078396"/>
              <a:gd name="connsiteY0" fmla="*/ 950843 h 950843"/>
              <a:gd name="connsiteX1" fmla="*/ 34787 w 1078396"/>
              <a:gd name="connsiteY1" fmla="*/ 662608 h 950843"/>
              <a:gd name="connsiteX2" fmla="*/ 144118 w 1078396"/>
              <a:gd name="connsiteY2" fmla="*/ 165652 h 950843"/>
              <a:gd name="connsiteX3" fmla="*/ 452231 w 1078396"/>
              <a:gd name="connsiteY3" fmla="*/ 26504 h 950843"/>
              <a:gd name="connsiteX4" fmla="*/ 1078396 w 1078396"/>
              <a:gd name="connsiteY4" fmla="*/ 6626 h 9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396" h="950843">
                <a:moveTo>
                  <a:pt x="352839" y="950843"/>
                </a:moveTo>
                <a:cubicBezTo>
                  <a:pt x="211206" y="872158"/>
                  <a:pt x="69574" y="793473"/>
                  <a:pt x="34787" y="662608"/>
                </a:cubicBezTo>
                <a:cubicBezTo>
                  <a:pt x="0" y="531743"/>
                  <a:pt x="74544" y="271669"/>
                  <a:pt x="144118" y="165652"/>
                </a:cubicBezTo>
                <a:cubicBezTo>
                  <a:pt x="213692" y="59635"/>
                  <a:pt x="296518" y="53008"/>
                  <a:pt x="452231" y="26504"/>
                </a:cubicBezTo>
                <a:cubicBezTo>
                  <a:pt x="607944" y="0"/>
                  <a:pt x="843170" y="3313"/>
                  <a:pt x="1078396" y="662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6400800" cy="685800"/>
          </a:xfrm>
        </p:spPr>
        <p:txBody>
          <a:bodyPr/>
          <a:lstStyle/>
          <a:p>
            <a:r>
              <a:rPr lang="en-US" dirty="0" smtClean="0"/>
              <a:t>Overlapping (unstructured) locks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2438400"/>
            <a:ext cx="24929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x=y=0;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acquire (L1);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x++;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acquire(L2);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y++;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release(L1);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release (L2);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2766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Cannot determine transparently with which lock(s) the data should be associated.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5791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Rule: make changes visible when all locks released.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 bwMode="auto">
          <a:xfrm>
            <a:off x="457200" y="4800600"/>
            <a:ext cx="1164535" cy="1219200"/>
          </a:xfrm>
          <a:custGeom>
            <a:avLst/>
            <a:gdLst>
              <a:gd name="connsiteX0" fmla="*/ 352839 w 1078396"/>
              <a:gd name="connsiteY0" fmla="*/ 950843 h 950843"/>
              <a:gd name="connsiteX1" fmla="*/ 34787 w 1078396"/>
              <a:gd name="connsiteY1" fmla="*/ 662608 h 950843"/>
              <a:gd name="connsiteX2" fmla="*/ 144118 w 1078396"/>
              <a:gd name="connsiteY2" fmla="*/ 165652 h 950843"/>
              <a:gd name="connsiteX3" fmla="*/ 452231 w 1078396"/>
              <a:gd name="connsiteY3" fmla="*/ 26504 h 950843"/>
              <a:gd name="connsiteX4" fmla="*/ 1078396 w 1078396"/>
              <a:gd name="connsiteY4" fmla="*/ 6626 h 95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396" h="950843">
                <a:moveTo>
                  <a:pt x="352839" y="950843"/>
                </a:moveTo>
                <a:cubicBezTo>
                  <a:pt x="211206" y="872158"/>
                  <a:pt x="69574" y="793473"/>
                  <a:pt x="34787" y="662608"/>
                </a:cubicBezTo>
                <a:cubicBezTo>
                  <a:pt x="0" y="531743"/>
                  <a:pt x="74544" y="271669"/>
                  <a:pt x="144118" y="165652"/>
                </a:cubicBezTo>
                <a:cubicBezTo>
                  <a:pt x="213692" y="59635"/>
                  <a:pt x="296518" y="53008"/>
                  <a:pt x="452231" y="26504"/>
                </a:cubicBezTo>
                <a:cubicBezTo>
                  <a:pt x="607944" y="0"/>
                  <a:pt x="843170" y="3313"/>
                  <a:pt x="1078396" y="662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828800"/>
          </a:xfrm>
        </p:spPr>
        <p:txBody>
          <a:bodyPr/>
          <a:lstStyle/>
          <a:p>
            <a:r>
              <a:rPr lang="en-US" sz="2400" dirty="0" smtClean="0"/>
              <a:t>A thread may only wait for (be blocked trying to acquire) one lock at a time</a:t>
            </a:r>
          </a:p>
          <a:p>
            <a:r>
              <a:rPr lang="en-US" sz="2400" dirty="0" smtClean="0"/>
              <a:t>Because thread state is privatized, deadlock can be resolved by rolling back and restarting one thread.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019800" y="3429000"/>
            <a:ext cx="457200" cy="457200"/>
            <a:chOff x="1943100" y="3886200"/>
            <a:chExt cx="457200" cy="457200"/>
          </a:xfrm>
        </p:grpSpPr>
        <p:sp>
          <p:nvSpPr>
            <p:cNvPr id="12" name="Oval 11"/>
            <p:cNvSpPr/>
            <p:nvPr/>
          </p:nvSpPr>
          <p:spPr bwMode="auto">
            <a:xfrm>
              <a:off x="1943100" y="38862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59943" y="3945523"/>
              <a:ext cx="4235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T2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114800" y="5334000"/>
            <a:ext cx="457200" cy="457200"/>
            <a:chOff x="1943100" y="3886200"/>
            <a:chExt cx="457200" cy="457200"/>
          </a:xfrm>
        </p:grpSpPr>
        <p:sp>
          <p:nvSpPr>
            <p:cNvPr id="15" name="Oval 14"/>
            <p:cNvSpPr/>
            <p:nvPr/>
          </p:nvSpPr>
          <p:spPr bwMode="auto">
            <a:xfrm>
              <a:off x="1943100" y="38862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59943" y="3945523"/>
              <a:ext cx="4235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T3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90600" y="5029200"/>
            <a:ext cx="457200" cy="381000"/>
            <a:chOff x="2819400" y="3810000"/>
            <a:chExt cx="457200" cy="3810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819400" y="3810000"/>
              <a:ext cx="4572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41854" y="3831223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L1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09800" y="5334000"/>
            <a:ext cx="457200" cy="381000"/>
            <a:chOff x="2819400" y="3810000"/>
            <a:chExt cx="457200" cy="3810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819400" y="3810000"/>
              <a:ext cx="4572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41854" y="3831223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L2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191000" y="3352800"/>
            <a:ext cx="457200" cy="381000"/>
            <a:chOff x="2819400" y="3810000"/>
            <a:chExt cx="457200" cy="3810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819400" y="3810000"/>
              <a:ext cx="4572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41854" y="3831223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L3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239000" y="4343400"/>
            <a:ext cx="457200" cy="381000"/>
            <a:chOff x="2819400" y="3810000"/>
            <a:chExt cx="457200" cy="3810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2819400" y="3810000"/>
              <a:ext cx="4572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41854" y="3831223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L4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19800" y="5334000"/>
            <a:ext cx="457200" cy="381000"/>
            <a:chOff x="2819400" y="3810000"/>
            <a:chExt cx="457200" cy="3810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819400" y="3810000"/>
              <a:ext cx="457200" cy="3810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41854" y="3831223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L5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33" name="Straight Arrow Connector 32"/>
          <p:cNvCxnSpPr>
            <a:stCxn id="18" idx="0"/>
            <a:endCxn id="37" idx="3"/>
          </p:cNvCxnSpPr>
          <p:nvPr/>
        </p:nvCxnSpPr>
        <p:spPr bwMode="auto">
          <a:xfrm rot="5400000" flipH="1" flipV="1">
            <a:off x="1246688" y="3867957"/>
            <a:ext cx="1154978" cy="12099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21" idx="0"/>
            <a:endCxn id="37" idx="4"/>
          </p:cNvCxnSpPr>
          <p:nvPr/>
        </p:nvCxnSpPr>
        <p:spPr bwMode="auto">
          <a:xfrm rot="5400000" flipH="1" flipV="1">
            <a:off x="1828800" y="4572000"/>
            <a:ext cx="13716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2362200" y="3505200"/>
            <a:ext cx="457200" cy="457200"/>
            <a:chOff x="1943100" y="3886200"/>
            <a:chExt cx="457200" cy="457200"/>
          </a:xfrm>
        </p:grpSpPr>
        <p:sp>
          <p:nvSpPr>
            <p:cNvPr id="37" name="Oval 36"/>
            <p:cNvSpPr/>
            <p:nvPr/>
          </p:nvSpPr>
          <p:spPr bwMode="auto">
            <a:xfrm>
              <a:off x="1943100" y="38862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59943" y="3945523"/>
              <a:ext cx="4235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T1</a:t>
              </a:r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42" name="Straight Arrow Connector 41"/>
          <p:cNvCxnSpPr>
            <a:stCxn id="38" idx="3"/>
            <a:endCxn id="24" idx="1"/>
          </p:cNvCxnSpPr>
          <p:nvPr/>
        </p:nvCxnSpPr>
        <p:spPr bwMode="auto">
          <a:xfrm flipV="1">
            <a:off x="2802557" y="3543300"/>
            <a:ext cx="1388443" cy="190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24" idx="3"/>
            <a:endCxn id="13" idx="1"/>
          </p:cNvCxnSpPr>
          <p:nvPr/>
        </p:nvCxnSpPr>
        <p:spPr bwMode="auto">
          <a:xfrm>
            <a:off x="4648200" y="3543300"/>
            <a:ext cx="1388443" cy="114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7" idx="1"/>
            <a:endCxn id="13" idx="3"/>
          </p:cNvCxnSpPr>
          <p:nvPr/>
        </p:nvCxnSpPr>
        <p:spPr bwMode="auto">
          <a:xfrm rot="10800000">
            <a:off x="6460158" y="3657600"/>
            <a:ext cx="778843" cy="876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6" idx="1"/>
            <a:endCxn id="21" idx="3"/>
          </p:cNvCxnSpPr>
          <p:nvPr/>
        </p:nvCxnSpPr>
        <p:spPr bwMode="auto">
          <a:xfrm rot="10800000">
            <a:off x="2667001" y="5524500"/>
            <a:ext cx="1464643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2" idx="4"/>
            <a:endCxn id="30" idx="0"/>
          </p:cNvCxnSpPr>
          <p:nvPr/>
        </p:nvCxnSpPr>
        <p:spPr bwMode="auto">
          <a:xfrm rot="5400000">
            <a:off x="5524500" y="4610100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0" idx="1"/>
            <a:endCxn id="15" idx="6"/>
          </p:cNvCxnSpPr>
          <p:nvPr/>
        </p:nvCxnSpPr>
        <p:spPr bwMode="auto">
          <a:xfrm rot="10800000" flipV="1">
            <a:off x="4572000" y="5524500"/>
            <a:ext cx="14478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00600"/>
            <a:ext cx="8153400" cy="1295400"/>
          </a:xfrm>
        </p:spPr>
        <p:txBody>
          <a:bodyPr/>
          <a:lstStyle/>
          <a:p>
            <a:r>
              <a:rPr lang="en-US" sz="2400" dirty="0" smtClean="0"/>
              <a:t>SPLASH benchmark</a:t>
            </a:r>
          </a:p>
          <a:p>
            <a:r>
              <a:rPr lang="en-US" sz="2400" dirty="0" err="1" smtClean="0"/>
              <a:t>Summati</a:t>
            </a:r>
            <a:r>
              <a:rPr lang="en-US" sz="2400" dirty="0" smtClean="0"/>
              <a:t> performance generally comparable to </a:t>
            </a:r>
            <a:r>
              <a:rPr lang="en-US" sz="2400" dirty="0" err="1" smtClean="0"/>
              <a:t>pthreads</a:t>
            </a:r>
            <a:r>
              <a:rPr lang="en-US" sz="2400" dirty="0" smtClean="0"/>
              <a:t> (one notable exception)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2743200" cy="297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75933"/>
            <a:ext cx="2590800" cy="287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460759"/>
            <a:ext cx="28851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6910388" cy="395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5181600"/>
            <a:ext cx="8153400" cy="1066800"/>
          </a:xfrm>
        </p:spPr>
        <p:txBody>
          <a:bodyPr/>
          <a:lstStyle/>
          <a:p>
            <a:r>
              <a:rPr lang="en-US" sz="2400" dirty="0" smtClean="0"/>
              <a:t>Phoenix benchmark</a:t>
            </a:r>
          </a:p>
          <a:p>
            <a:r>
              <a:rPr lang="en-US" sz="2400" dirty="0" err="1" smtClean="0"/>
              <a:t>Summati</a:t>
            </a:r>
            <a:r>
              <a:rPr lang="en-US" sz="2400" dirty="0" smtClean="0"/>
              <a:t> performance generally comparable to </a:t>
            </a:r>
            <a:r>
              <a:rPr lang="en-US" sz="2400" dirty="0" err="1" smtClean="0"/>
              <a:t>pthreads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Dennis Kafura – CS5204 – Operating Systems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66713"/>
          </a:xfrm>
        </p:spPr>
        <p:txBody>
          <a:bodyPr/>
          <a:lstStyle/>
          <a:p>
            <a:pPr eaLnBrk="1" hangingPunct="1"/>
            <a:r>
              <a:rPr lang="en-US" dirty="0" smtClean="0"/>
              <a:t>Grace: Overview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Goal</a:t>
            </a:r>
          </a:p>
          <a:p>
            <a:pPr lvl="1" eaLnBrk="1" hangingPunct="1"/>
            <a:r>
              <a:rPr lang="en-US" sz="1800" dirty="0" smtClean="0"/>
              <a:t>Eliminate classes of concurrency errors</a:t>
            </a:r>
          </a:p>
          <a:p>
            <a:pPr lvl="1" eaLnBrk="1" hangingPunct="1"/>
            <a:r>
              <a:rPr lang="en-US" sz="1800" dirty="0" smtClean="0"/>
              <a:t>For applications using fork-join parallelism</a:t>
            </a:r>
          </a:p>
          <a:p>
            <a:pPr lvl="1" eaLnBrk="1" hangingPunct="1"/>
            <a:r>
              <a:rPr lang="en-US" sz="1800" dirty="0" smtClean="0"/>
              <a:t>Not appropriate for</a:t>
            </a:r>
          </a:p>
          <a:p>
            <a:pPr lvl="2" eaLnBrk="1" hangingPunct="1"/>
            <a:r>
              <a:rPr lang="en-US" sz="1800" dirty="0" smtClean="0"/>
              <a:t>Reactive systems (servers)</a:t>
            </a:r>
          </a:p>
          <a:p>
            <a:pPr lvl="2" eaLnBrk="1" hangingPunct="1"/>
            <a:r>
              <a:rPr lang="en-US" sz="1800" dirty="0" smtClean="0"/>
              <a:t>Systems with condition-based synchronization</a:t>
            </a:r>
          </a:p>
          <a:p>
            <a:pPr eaLnBrk="1" hangingPunct="1"/>
            <a:r>
              <a:rPr lang="en-US" sz="2400" dirty="0" smtClean="0"/>
              <a:t>Approach</a:t>
            </a:r>
          </a:p>
          <a:p>
            <a:pPr lvl="1" eaLnBrk="1" hangingPunct="1"/>
            <a:r>
              <a:rPr lang="en-US" sz="1800" dirty="0" smtClean="0"/>
              <a:t>Fully isolated threads (turning threads into processes)</a:t>
            </a:r>
          </a:p>
          <a:p>
            <a:pPr lvl="2" eaLnBrk="1" hangingPunct="1"/>
            <a:r>
              <a:rPr lang="en-US" sz="1800" dirty="0" smtClean="0"/>
              <a:t>Leveraging virtual memory protections</a:t>
            </a:r>
          </a:p>
          <a:p>
            <a:pPr lvl="2" eaLnBrk="1" hangingPunct="1"/>
            <a:r>
              <a:rPr lang="en-US" sz="1800" dirty="0" smtClean="0"/>
              <a:t>No need for locks (turn locks into no-ops)</a:t>
            </a:r>
          </a:p>
          <a:p>
            <a:pPr lvl="1" eaLnBrk="1" hangingPunct="1"/>
            <a:r>
              <a:rPr lang="en-US" sz="1800" dirty="0" smtClean="0"/>
              <a:t>Sequential commit protocol</a:t>
            </a:r>
          </a:p>
          <a:p>
            <a:pPr lvl="2" eaLnBrk="1" hangingPunct="1"/>
            <a:r>
              <a:rPr lang="en-US" sz="1800" dirty="0" smtClean="0"/>
              <a:t>Threads commit in program order</a:t>
            </a:r>
          </a:p>
          <a:p>
            <a:pPr lvl="2" eaLnBrk="1" hangingPunct="1"/>
            <a:r>
              <a:rPr lang="en-US" sz="1800" dirty="0" smtClean="0"/>
              <a:t>Guarantees execution equivalent to serial execution</a:t>
            </a:r>
          </a:p>
          <a:p>
            <a:pPr lvl="1" eaLnBrk="1" hangingPunct="1"/>
            <a:r>
              <a:rPr lang="en-US" sz="1800" dirty="0" smtClean="0"/>
              <a:t>Speculative thread execution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E52504-73A6-4524-9DCF-0741F43CD44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362200"/>
          </a:xfrm>
        </p:spPr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Overhead amortized over lifetime of thread</a:t>
            </a:r>
          </a:p>
          <a:p>
            <a:pPr lvl="1"/>
            <a:r>
              <a:rPr lang="en-US" dirty="0" smtClean="0"/>
              <a:t>Supports threads with irrevocable operations (e.g., I/O operations)</a:t>
            </a:r>
          </a:p>
          <a:p>
            <a:pPr lvl="1"/>
            <a:r>
              <a:rPr lang="en-US" dirty="0" smtClean="0"/>
              <a:t>Less memory overhead than comparable transactional memory techniques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3657600"/>
          <a:ext cx="7620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Concurrency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Grace</a:t>
                      </a:r>
                      <a:r>
                        <a:rPr lang="en-US" baseline="0" dirty="0" smtClean="0"/>
                        <a:t> Prevention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Deadlock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Cyclic</a:t>
                      </a:r>
                      <a:r>
                        <a:rPr lang="en-US" baseline="0" dirty="0" smtClean="0"/>
                        <a:t> lock acquisition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locking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 condition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Unguarded updates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Updates committed deterministically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Atomicity violation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Interleaved updates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Threads run atomically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 violation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Threads scheduled in unexpected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Threads execute in</a:t>
                      </a:r>
                      <a:r>
                        <a:rPr lang="en-US" baseline="0" dirty="0" smtClean="0"/>
                        <a:t> program order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Fork-Join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81600"/>
            <a:ext cx="8382000" cy="914400"/>
          </a:xfrm>
        </p:spPr>
        <p:txBody>
          <a:bodyPr/>
          <a:lstStyle/>
          <a:p>
            <a:r>
              <a:rPr lang="en-US" sz="2000" dirty="0" smtClean="0"/>
              <a:t>Serial elision used in Grace</a:t>
            </a:r>
          </a:p>
          <a:p>
            <a:r>
              <a:rPr lang="en-US" sz="2000" dirty="0" smtClean="0"/>
              <a:t>In Grace, fork-join parallelism is behaviorally equivalent to its sequential counterpart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838200" y="1371600"/>
            <a:ext cx="7467600" cy="2201108"/>
            <a:chOff x="914400" y="1337846"/>
            <a:chExt cx="7467600" cy="2201108"/>
          </a:xfrm>
        </p:grpSpPr>
        <p:grpSp>
          <p:nvGrpSpPr>
            <p:cNvPr id="72" name="Group 71"/>
            <p:cNvGrpSpPr/>
            <p:nvPr/>
          </p:nvGrpSpPr>
          <p:grpSpPr>
            <a:xfrm>
              <a:off x="914400" y="1371600"/>
              <a:ext cx="7467600" cy="2133600"/>
              <a:chOff x="838200" y="1752600"/>
              <a:chExt cx="7467600" cy="2133600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3352800" y="2676525"/>
                <a:ext cx="304800" cy="3048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2743200" y="1752600"/>
                <a:ext cx="304800" cy="3048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2057400" y="2676525"/>
                <a:ext cx="304800" cy="3048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447800" y="1752600"/>
                <a:ext cx="304800" cy="3048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5562600" y="179070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cxnSp>
            <p:nvCxnSpPr>
              <p:cNvPr id="13" name="Straight Arrow Connector 12"/>
              <p:cNvCxnSpPr>
                <a:stCxn id="10" idx="6"/>
                <a:endCxn id="8" idx="2"/>
              </p:cNvCxnSpPr>
              <p:nvPr/>
            </p:nvCxnSpPr>
            <p:spPr bwMode="auto">
              <a:xfrm>
                <a:off x="1752600" y="1905000"/>
                <a:ext cx="990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>
                <a:stCxn id="10" idx="6"/>
                <a:endCxn id="9" idx="1"/>
              </p:cNvCxnSpPr>
              <p:nvPr/>
            </p:nvCxnSpPr>
            <p:spPr bwMode="auto">
              <a:xfrm>
                <a:off x="1752600" y="1905000"/>
                <a:ext cx="349437" cy="81616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7" name="Rectangle 16"/>
              <p:cNvSpPr/>
              <p:nvPr/>
            </p:nvSpPr>
            <p:spPr bwMode="auto">
              <a:xfrm>
                <a:off x="5943600" y="2714625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6781800" y="2714625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cxnSp>
            <p:nvCxnSpPr>
              <p:cNvPr id="20" name="Straight Arrow Connector 19"/>
              <p:cNvCxnSpPr>
                <a:stCxn id="9" idx="6"/>
                <a:endCxn id="6" idx="2"/>
              </p:cNvCxnSpPr>
              <p:nvPr/>
            </p:nvCxnSpPr>
            <p:spPr bwMode="auto">
              <a:xfrm>
                <a:off x="2362200" y="2828925"/>
                <a:ext cx="990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2" name="Rounded Rectangle 21"/>
              <p:cNvSpPr/>
              <p:nvPr/>
            </p:nvSpPr>
            <p:spPr bwMode="auto">
              <a:xfrm>
                <a:off x="4419600" y="3124200"/>
                <a:ext cx="381000" cy="3048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 bwMode="auto">
              <a:xfrm>
                <a:off x="4419600" y="2676525"/>
                <a:ext cx="381000" cy="3048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>
                <a:off x="4419600" y="2209800"/>
                <a:ext cx="381000" cy="3048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 bwMode="auto">
              <a:xfrm>
                <a:off x="4419600" y="1752600"/>
                <a:ext cx="381000" cy="3048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cxnSp>
            <p:nvCxnSpPr>
              <p:cNvPr id="27" name="Straight Arrow Connector 26"/>
              <p:cNvCxnSpPr>
                <a:stCxn id="8" idx="6"/>
                <a:endCxn id="25" idx="1"/>
              </p:cNvCxnSpPr>
              <p:nvPr/>
            </p:nvCxnSpPr>
            <p:spPr bwMode="auto">
              <a:xfrm>
                <a:off x="3048000" y="1905000"/>
                <a:ext cx="1371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9" name="Elbow Connector 28"/>
              <p:cNvCxnSpPr>
                <a:stCxn id="8" idx="4"/>
                <a:endCxn id="24" idx="1"/>
              </p:cNvCxnSpPr>
              <p:nvPr/>
            </p:nvCxnSpPr>
            <p:spPr bwMode="auto">
              <a:xfrm rot="16200000" flipH="1">
                <a:off x="3505200" y="1447800"/>
                <a:ext cx="304800" cy="1524000"/>
              </a:xfrm>
              <a:prstGeom prst="bent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7" name="Straight Arrow Connector 36"/>
              <p:cNvCxnSpPr>
                <a:stCxn id="6" idx="6"/>
                <a:endCxn id="23" idx="1"/>
              </p:cNvCxnSpPr>
              <p:nvPr/>
            </p:nvCxnSpPr>
            <p:spPr bwMode="auto">
              <a:xfrm>
                <a:off x="3657600" y="2828925"/>
                <a:ext cx="7620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9" name="Shape 38"/>
              <p:cNvCxnSpPr>
                <a:stCxn id="6" idx="4"/>
                <a:endCxn id="22" idx="1"/>
              </p:cNvCxnSpPr>
              <p:nvPr/>
            </p:nvCxnSpPr>
            <p:spPr bwMode="auto">
              <a:xfrm rot="16200000" flipH="1">
                <a:off x="3814763" y="2671762"/>
                <a:ext cx="295275" cy="914400"/>
              </a:xfrm>
              <a:prstGeom prst="bent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0" name="Rounded Rectangle 39"/>
              <p:cNvSpPr/>
              <p:nvPr/>
            </p:nvSpPr>
            <p:spPr bwMode="auto">
              <a:xfrm>
                <a:off x="4419600" y="3581400"/>
                <a:ext cx="381000" cy="304800"/>
              </a:xfrm>
              <a:prstGeom prst="round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cxnSp>
            <p:nvCxnSpPr>
              <p:cNvPr id="42" name="Shape 41"/>
              <p:cNvCxnSpPr>
                <a:stCxn id="9" idx="4"/>
                <a:endCxn id="40" idx="1"/>
              </p:cNvCxnSpPr>
              <p:nvPr/>
            </p:nvCxnSpPr>
            <p:spPr bwMode="auto">
              <a:xfrm rot="16200000" flipH="1">
                <a:off x="2938463" y="2252662"/>
                <a:ext cx="752475" cy="2209800"/>
              </a:xfrm>
              <a:prstGeom prst="bent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4" name="Straight Arrow Connector 43"/>
              <p:cNvCxnSpPr>
                <a:stCxn id="25" idx="3"/>
                <a:endCxn id="11" idx="1"/>
              </p:cNvCxnSpPr>
              <p:nvPr/>
            </p:nvCxnSpPr>
            <p:spPr bwMode="auto">
              <a:xfrm>
                <a:off x="4800600" y="1905000"/>
                <a:ext cx="7620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6" name="Shape 45"/>
              <p:cNvCxnSpPr>
                <a:stCxn id="24" idx="3"/>
                <a:endCxn id="11" idx="2"/>
              </p:cNvCxnSpPr>
              <p:nvPr/>
            </p:nvCxnSpPr>
            <p:spPr bwMode="auto">
              <a:xfrm flipV="1">
                <a:off x="4800600" y="2019300"/>
                <a:ext cx="876300" cy="342900"/>
              </a:xfrm>
              <a:prstGeom prst="bent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8" name="Straight Arrow Connector 47"/>
              <p:cNvCxnSpPr>
                <a:stCxn id="23" idx="3"/>
                <a:endCxn id="17" idx="1"/>
              </p:cNvCxnSpPr>
              <p:nvPr/>
            </p:nvCxnSpPr>
            <p:spPr bwMode="auto">
              <a:xfrm>
                <a:off x="4800600" y="2828925"/>
                <a:ext cx="11430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0" name="Shape 49"/>
              <p:cNvCxnSpPr>
                <a:stCxn id="22" idx="3"/>
                <a:endCxn id="17" idx="2"/>
              </p:cNvCxnSpPr>
              <p:nvPr/>
            </p:nvCxnSpPr>
            <p:spPr bwMode="auto">
              <a:xfrm flipV="1">
                <a:off x="4800600" y="2943225"/>
                <a:ext cx="1257300" cy="333375"/>
              </a:xfrm>
              <a:prstGeom prst="bent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2" name="Straight Arrow Connector 51"/>
              <p:cNvCxnSpPr>
                <a:stCxn id="17" idx="3"/>
                <a:endCxn id="18" idx="1"/>
              </p:cNvCxnSpPr>
              <p:nvPr/>
            </p:nvCxnSpPr>
            <p:spPr bwMode="auto">
              <a:xfrm>
                <a:off x="6172200" y="2828925"/>
                <a:ext cx="609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8" name="Shape 57"/>
              <p:cNvCxnSpPr>
                <a:stCxn id="40" idx="3"/>
                <a:endCxn id="18" idx="2"/>
              </p:cNvCxnSpPr>
              <p:nvPr/>
            </p:nvCxnSpPr>
            <p:spPr bwMode="auto">
              <a:xfrm flipV="1">
                <a:off x="4800600" y="2943225"/>
                <a:ext cx="2095500" cy="790575"/>
              </a:xfrm>
              <a:prstGeom prst="bent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9" name="Rectangle 58"/>
              <p:cNvSpPr/>
              <p:nvPr/>
            </p:nvSpPr>
            <p:spPr bwMode="auto">
              <a:xfrm>
                <a:off x="7391400" y="179070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</a:endParaRPr>
              </a:p>
            </p:txBody>
          </p:sp>
          <p:cxnSp>
            <p:nvCxnSpPr>
              <p:cNvPr id="61" name="Straight Arrow Connector 60"/>
              <p:cNvCxnSpPr>
                <a:stCxn id="11" idx="3"/>
                <a:endCxn id="59" idx="1"/>
              </p:cNvCxnSpPr>
              <p:nvPr/>
            </p:nvCxnSpPr>
            <p:spPr bwMode="auto">
              <a:xfrm>
                <a:off x="5791200" y="1905000"/>
                <a:ext cx="16002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7" name="Shape 66"/>
              <p:cNvCxnSpPr>
                <a:stCxn id="18" idx="3"/>
                <a:endCxn id="59" idx="2"/>
              </p:cNvCxnSpPr>
              <p:nvPr/>
            </p:nvCxnSpPr>
            <p:spPr bwMode="auto">
              <a:xfrm flipV="1">
                <a:off x="7010400" y="2019300"/>
                <a:ext cx="495300" cy="809625"/>
              </a:xfrm>
              <a:prstGeom prst="bent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9" name="Straight Arrow Connector 68"/>
              <p:cNvCxnSpPr>
                <a:stCxn id="59" idx="3"/>
              </p:cNvCxnSpPr>
              <p:nvPr/>
            </p:nvCxnSpPr>
            <p:spPr bwMode="auto">
              <a:xfrm>
                <a:off x="7620000" y="19050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1" name="Straight Arrow Connector 70"/>
              <p:cNvCxnSpPr>
                <a:endCxn id="10" idx="2"/>
              </p:cNvCxnSpPr>
              <p:nvPr/>
            </p:nvCxnSpPr>
            <p:spPr bwMode="auto">
              <a:xfrm>
                <a:off x="838200" y="1905000"/>
                <a:ext cx="609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73" name="TextBox 72"/>
            <p:cNvSpPr txBox="1"/>
            <p:nvPr/>
          </p:nvSpPr>
          <p:spPr>
            <a:xfrm>
              <a:off x="4572000" y="1337846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72000" y="320040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</a:t>
              </a:r>
              <a:endParaRPr lang="en-US" sz="16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572000" y="27432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</a:t>
              </a:r>
              <a:endParaRPr lang="en-US" sz="16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72000" y="228600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</a:t>
              </a:r>
              <a:endParaRPr lang="en-US" sz="16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572000" y="182880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endParaRPr lang="en-US" sz="16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86200"/>
            <a:ext cx="4114800" cy="109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86200"/>
            <a:ext cx="4271963" cy="114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" name="Straight Connector 81"/>
          <p:cNvCxnSpPr/>
          <p:nvPr/>
        </p:nvCxnSpPr>
        <p:spPr bwMode="auto">
          <a:xfrm>
            <a:off x="304800" y="3733800"/>
            <a:ext cx="8458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0"/>
            <a:ext cx="8305800" cy="1676400"/>
          </a:xfrm>
        </p:spPr>
        <p:txBody>
          <a:bodyPr/>
          <a:lstStyle/>
          <a:p>
            <a:r>
              <a:rPr lang="en-US" sz="1800" dirty="0" smtClean="0"/>
              <a:t>Each thread has private copies of changed pages (guarantees thread isolation)</a:t>
            </a:r>
          </a:p>
          <a:p>
            <a:r>
              <a:rPr lang="en-US" sz="1800" dirty="0" smtClean="0"/>
              <a:t>Page protection mechanisms used to detect reads/writes</a:t>
            </a:r>
          </a:p>
          <a:p>
            <a:r>
              <a:rPr lang="en-US" sz="1800" dirty="0" smtClean="0"/>
              <a:t>Access tracking and conflict detection at page granularity </a:t>
            </a:r>
          </a:p>
          <a:p>
            <a:r>
              <a:rPr lang="en-US" sz="1800" dirty="0" smtClean="0"/>
              <a:t>Page version numbers allow detection of conflicts</a:t>
            </a:r>
          </a:p>
          <a:p>
            <a:r>
              <a:rPr lang="en-US" sz="1800" dirty="0" smtClean="0"/>
              <a:t>In case of conflict, thread aborts/restarts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486775" cy="33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Parent waits for </a:t>
            </a:r>
          </a:p>
          <a:p>
            <a:pPr lvl="2"/>
            <a:r>
              <a:rPr lang="en-US" dirty="0" smtClean="0"/>
              <a:t>youngest (most recently created) child</a:t>
            </a:r>
          </a:p>
          <a:p>
            <a:pPr lvl="1"/>
            <a:r>
              <a:rPr lang="en-US" dirty="0" smtClean="0"/>
              <a:t>Child waits for </a:t>
            </a:r>
          </a:p>
          <a:p>
            <a:pPr lvl="2"/>
            <a:r>
              <a:rPr lang="en-US" dirty="0" smtClean="0"/>
              <a:t>youngest (most recently created) elder sibling, if it exists, or</a:t>
            </a:r>
          </a:p>
          <a:p>
            <a:pPr lvl="2"/>
            <a:r>
              <a:rPr lang="en-US" dirty="0" smtClean="0"/>
              <a:t>the parent’s youngest (most recently created) elder sibling</a:t>
            </a:r>
          </a:p>
          <a:p>
            <a:r>
              <a:rPr lang="en-US" dirty="0" smtClean="0"/>
              <a:t>Equivalent to post-order traversal of execution tree</a:t>
            </a:r>
          </a:p>
          <a:p>
            <a:r>
              <a:rPr lang="en-US" dirty="0" smtClean="0"/>
              <a:t>Guarantees equivalence to sequential execution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irrevocable I/O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r>
              <a:rPr lang="en-US" dirty="0" smtClean="0"/>
              <a:t>Each thread </a:t>
            </a:r>
          </a:p>
          <a:p>
            <a:pPr lvl="1"/>
            <a:r>
              <a:rPr lang="en-US" dirty="0" smtClean="0"/>
              <a:t>buffers I/O operations</a:t>
            </a:r>
          </a:p>
          <a:p>
            <a:pPr lvl="1"/>
            <a:r>
              <a:rPr lang="en-US" dirty="0" smtClean="0"/>
              <a:t>commits I/O operations with memory updates</a:t>
            </a:r>
          </a:p>
          <a:p>
            <a:r>
              <a:rPr lang="en-US" dirty="0" smtClean="0"/>
              <a:t>Thread attempting irrevocable I/O operation</a:t>
            </a:r>
          </a:p>
          <a:p>
            <a:pPr lvl="1"/>
            <a:r>
              <a:rPr lang="en-US" dirty="0" smtClean="0"/>
              <a:t>Waits for its immediate predecessor to commit</a:t>
            </a:r>
          </a:p>
          <a:p>
            <a:pPr lvl="1"/>
            <a:r>
              <a:rPr lang="en-US" dirty="0" smtClean="0"/>
              <a:t>Checks for consistency with committed state</a:t>
            </a:r>
          </a:p>
          <a:p>
            <a:pPr lvl="2"/>
            <a:r>
              <a:rPr lang="en-US" dirty="0" smtClean="0"/>
              <a:t>If consistent, perform irrevocable I/O operation</a:t>
            </a:r>
          </a:p>
          <a:p>
            <a:pPr lvl="2"/>
            <a:r>
              <a:rPr lang="en-US" dirty="0" smtClean="0"/>
              <a:t>Else, restart and perform irrevocable I/O operation as part of new execution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876800"/>
            <a:ext cx="6629400" cy="1371600"/>
          </a:xfrm>
        </p:spPr>
        <p:txBody>
          <a:bodyPr/>
          <a:lstStyle/>
          <a:p>
            <a:r>
              <a:rPr lang="en-US" sz="2000" dirty="0" smtClean="0"/>
              <a:t>On 8 core system</a:t>
            </a:r>
          </a:p>
          <a:p>
            <a:r>
              <a:rPr lang="en-US" sz="2000" dirty="0" smtClean="0"/>
              <a:t>Minimal (1-16 lines) changes for Grace version</a:t>
            </a:r>
          </a:p>
          <a:p>
            <a:r>
              <a:rPr lang="en-US" sz="2000" dirty="0" smtClean="0"/>
              <a:t>Speedup for Grace comparable to </a:t>
            </a:r>
            <a:r>
              <a:rPr lang="en-US" sz="2000" dirty="0" err="1" smtClean="0"/>
              <a:t>pthreads</a:t>
            </a:r>
            <a:r>
              <a:rPr lang="en-US" sz="2000" dirty="0" smtClean="0"/>
              <a:t> but with guarantees of absence of concurrency errors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90600"/>
            <a:ext cx="645795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Sammati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r>
              <a:rPr lang="en-US" sz="2400" dirty="0" smtClean="0"/>
              <a:t>Goals</a:t>
            </a:r>
          </a:p>
          <a:p>
            <a:pPr lvl="1"/>
            <a:r>
              <a:rPr lang="en-US" sz="1800" dirty="0" smtClean="0"/>
              <a:t>Eliminates deadlock in threaded codes</a:t>
            </a:r>
          </a:p>
          <a:p>
            <a:pPr lvl="1"/>
            <a:r>
              <a:rPr lang="en-US" sz="1800" dirty="0" smtClean="0"/>
              <a:t>Transparent to application (no code changes)</a:t>
            </a:r>
            <a:endParaRPr lang="en-US" sz="1800" dirty="0"/>
          </a:p>
          <a:p>
            <a:pPr lvl="1"/>
            <a:r>
              <a:rPr lang="en-US" sz="1800" dirty="0" smtClean="0"/>
              <a:t>Allows arbitrary use of locks for concurrency control</a:t>
            </a:r>
          </a:p>
          <a:p>
            <a:pPr lvl="1"/>
            <a:r>
              <a:rPr lang="en-US" sz="1800" dirty="0" smtClean="0"/>
              <a:t>Achieves </a:t>
            </a:r>
            <a:r>
              <a:rPr lang="en-US" sz="1800" dirty="0" err="1" smtClean="0"/>
              <a:t>composability</a:t>
            </a:r>
            <a:r>
              <a:rPr lang="en-US" sz="1800" dirty="0" smtClean="0"/>
              <a:t> of lock based codes</a:t>
            </a:r>
          </a:p>
          <a:p>
            <a:pPr lvl="1"/>
            <a:r>
              <a:rPr lang="en-US" sz="1800" dirty="0" smtClean="0"/>
              <a:t>Works for weakly typed languages (e.g., C/C++)</a:t>
            </a:r>
          </a:p>
          <a:p>
            <a:r>
              <a:rPr lang="en-US" sz="2400" dirty="0" smtClean="0"/>
              <a:t>Approach</a:t>
            </a:r>
          </a:p>
          <a:p>
            <a:pPr lvl="1"/>
            <a:r>
              <a:rPr lang="en-US" sz="1800" dirty="0" smtClean="0"/>
              <a:t>Containment</a:t>
            </a:r>
          </a:p>
          <a:p>
            <a:pPr lvl="2"/>
            <a:r>
              <a:rPr lang="en-US" sz="1800" dirty="0" smtClean="0"/>
              <a:t>Identify memory accesses associated with a lock</a:t>
            </a:r>
          </a:p>
          <a:p>
            <a:pPr lvl="2"/>
            <a:r>
              <a:rPr lang="en-US" sz="1800" dirty="0" smtClean="0"/>
              <a:t>Keep updates private while lock is held</a:t>
            </a:r>
          </a:p>
          <a:p>
            <a:pPr lvl="2"/>
            <a:r>
              <a:rPr lang="en-US" sz="1800" dirty="0" smtClean="0"/>
              <a:t>Make updates visible when lock is released</a:t>
            </a:r>
          </a:p>
          <a:p>
            <a:pPr lvl="1"/>
            <a:r>
              <a:rPr lang="en-US" sz="1800" dirty="0" smtClean="0"/>
              <a:t>Deadlock handling</a:t>
            </a:r>
          </a:p>
          <a:p>
            <a:pPr lvl="2"/>
            <a:r>
              <a:rPr lang="en-US" sz="1800" dirty="0" smtClean="0"/>
              <a:t>Automatic detection on lock acquisition</a:t>
            </a:r>
          </a:p>
          <a:p>
            <a:pPr lvl="2"/>
            <a:r>
              <a:rPr lang="en-US" sz="1800" dirty="0" smtClean="0"/>
              <a:t>Resolves deadlock by restarting one thread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Dennis Kafura – CS5204 – Operating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28FE22-B6AF-47F6-A03E-AC9F316637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828</Words>
  <Application>Microsoft Office PowerPoint</Application>
  <PresentationFormat>On-screen Show (4:3)</PresentationFormat>
  <Paragraphs>185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Threads Redux</vt:lpstr>
      <vt:lpstr>Grace: Overview</vt:lpstr>
      <vt:lpstr>Grace: Overview</vt:lpstr>
      <vt:lpstr>Fork-Join Parallelism</vt:lpstr>
      <vt:lpstr>Thread Execution</vt:lpstr>
      <vt:lpstr>Commit order</vt:lpstr>
      <vt:lpstr>Handling irrevocable I/O operations</vt:lpstr>
      <vt:lpstr>Performance</vt:lpstr>
      <vt:lpstr>Sammati</vt:lpstr>
      <vt:lpstr>Sammati</vt:lpstr>
      <vt:lpstr>Privatizing memory</vt:lpstr>
      <vt:lpstr>Visibility rules</vt:lpstr>
      <vt:lpstr>Visibility rules</vt:lpstr>
      <vt:lpstr>Visibility rules</vt:lpstr>
      <vt:lpstr>Deadlock detection</vt:lpstr>
      <vt:lpstr>Performance</vt:lpstr>
      <vt:lpstr>Performance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Threads Redux</dc:title>
  <dc:subject>CS5204</dc:subject>
  <dc:creator>Dennis Kafura</dc:creator>
  <cp:lastModifiedBy>Dennis Kafura</cp:lastModifiedBy>
  <cp:revision>47</cp:revision>
  <dcterms:created xsi:type="dcterms:W3CDTF">2005-01-05T22:58:01Z</dcterms:created>
  <dcterms:modified xsi:type="dcterms:W3CDTF">2010-08-02T13:50:22Z</dcterms:modified>
</cp:coreProperties>
</file>