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91" r:id="rId9"/>
    <p:sldId id="262" r:id="rId10"/>
    <p:sldId id="264" r:id="rId11"/>
    <p:sldId id="288" r:id="rId12"/>
    <p:sldId id="265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72" r:id="rId26"/>
    <p:sldId id="280" r:id="rId27"/>
    <p:sldId id="281" r:id="rId28"/>
    <p:sldId id="282" r:id="rId29"/>
    <p:sldId id="283" r:id="rId30"/>
    <p:sldId id="285" r:id="rId31"/>
    <p:sldId id="284" r:id="rId32"/>
    <p:sldId id="286" r:id="rId33"/>
    <p:sldId id="289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2A4FC-FCF8-42BD-927C-5CEDE3BD948B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53BD1-72D0-4836-BEC7-0E0B1A605A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4C68-F013-4D73-A657-47E3EA2C5E43}" type="datetime1">
              <a:rPr lang="en-US" smtClean="0"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9179-35C5-47B9-9D05-674D806790A1}" type="datetime1">
              <a:rPr lang="en-US" smtClean="0"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A90F-35BE-4EB7-B524-412B839399BF}" type="datetime1">
              <a:rPr lang="en-US" smtClean="0"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F1D-6CE1-487B-A445-74047F1B827F}" type="datetime1">
              <a:rPr lang="en-US" smtClean="0"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EF00-4ECD-4BF8-9258-571CC1AD4617}" type="datetime1">
              <a:rPr lang="en-US" smtClean="0"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DEF6-B579-4BF3-9B0E-027F922798CA}" type="datetime1">
              <a:rPr lang="en-US" smtClean="0"/>
              <a:t>11/10/2011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18A-6A4D-4D3E-89F7-31B31D1CE843}" type="datetime1">
              <a:rPr lang="en-US" smtClean="0"/>
              <a:t>11/10/2011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B74D-6635-4804-A872-5A09D7A79051}" type="datetime1">
              <a:rPr lang="en-US" smtClean="0"/>
              <a:t>11/10/2011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8F26-2F4E-4FD7-B521-C94615EB650C}" type="datetime1">
              <a:rPr lang="en-US" smtClean="0"/>
              <a:t>11/10/2011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3993-46DA-40CD-8236-ED5FD598D54A}" type="datetime1">
              <a:rPr lang="en-US" smtClean="0"/>
              <a:t>11/10/2011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64BAAA-47E6-4AC5-9A89-92292D70446F}" type="datetime1">
              <a:rPr lang="en-US" smtClean="0"/>
              <a:t>11/10/2011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3E5CA1A-36F5-4B35-A9AC-66CA39FDB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9B0CB9-E71D-4181-9114-3C01B9FBB485}" type="datetime1">
              <a:rPr lang="en-US" smtClean="0"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3E5CA1A-36F5-4B35-A9AC-66CA39FDB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Design and Implementation of a Log-Structured File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Mendel </a:t>
            </a:r>
            <a:r>
              <a:rPr lang="en-US" dirty="0" err="1" smtClean="0"/>
              <a:t>Rosenblum</a:t>
            </a:r>
            <a:r>
              <a:rPr lang="en-US" dirty="0" smtClean="0"/>
              <a:t> and John K. </a:t>
            </a:r>
            <a:r>
              <a:rPr lang="en-US" dirty="0" err="1" smtClean="0"/>
              <a:t>Ousterhout</a:t>
            </a:r>
            <a:endParaRPr lang="en-US" smtClean="0"/>
          </a:p>
          <a:p>
            <a:r>
              <a:rPr lang="en-US" smtClean="0"/>
              <a:t>Presented </a:t>
            </a:r>
            <a:r>
              <a:rPr lang="en-US" dirty="0" smtClean="0"/>
              <a:t>by Travis Bale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Sprite LFS Data Structures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57" y="2590800"/>
            <a:ext cx="911134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Sprite LFS structure compared to Unix FFS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48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581400"/>
            <a:ext cx="5791200" cy="184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867400"/>
            <a:ext cx="8382000" cy="7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00200" y="3581400"/>
            <a:ext cx="2743200" cy="2362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File from Sprite LFS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1981200"/>
            <a:ext cx="1676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Checkpoint Region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4191000"/>
            <a:ext cx="914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Inode</a:t>
            </a:r>
            <a:r>
              <a:rPr lang="en-US" dirty="0" smtClean="0">
                <a:solidFill>
                  <a:schemeClr val="tx1"/>
                </a:solidFill>
              </a:rPr>
              <a:t> 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2895600"/>
            <a:ext cx="838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Inode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6553200" y="2895600"/>
            <a:ext cx="914400" cy="121920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Block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Elbow Connector 11"/>
          <p:cNvCxnSpPr>
            <a:stCxn id="5" idx="2"/>
            <a:endCxn id="6" idx="0"/>
          </p:cNvCxnSpPr>
          <p:nvPr/>
        </p:nvCxnSpPr>
        <p:spPr>
          <a:xfrm rot="16200000" flipH="1">
            <a:off x="2874264" y="3221736"/>
            <a:ext cx="1066800" cy="871728"/>
          </a:xfrm>
          <a:prstGeom prst="bentConnector3">
            <a:avLst>
              <a:gd name="adj1" fmla="val 6459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6" idx="3"/>
            <a:endCxn id="7" idx="1"/>
          </p:cNvCxnSpPr>
          <p:nvPr/>
        </p:nvCxnSpPr>
        <p:spPr>
          <a:xfrm flipV="1">
            <a:off x="4267200" y="3505200"/>
            <a:ext cx="762000" cy="12954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  <a:endCxn id="9" idx="1"/>
          </p:cNvCxnSpPr>
          <p:nvPr/>
        </p:nvCxnSpPr>
        <p:spPr>
          <a:xfrm>
            <a:off x="5867400" y="3505200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Space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Fragmentation from deleted and overwritten files</a:t>
            </a:r>
          </a:p>
          <a:p>
            <a:r>
              <a:rPr lang="en-US" dirty="0" smtClean="0"/>
              <a:t> Two approaches to reduce fragmentation</a:t>
            </a:r>
          </a:p>
          <a:p>
            <a:pPr lvl="1"/>
            <a:r>
              <a:rPr lang="en-US" dirty="0" smtClean="0"/>
              <a:t>Threading</a:t>
            </a:r>
          </a:p>
          <a:p>
            <a:pPr lvl="2"/>
            <a:r>
              <a:rPr lang="en-US" dirty="0" smtClean="0"/>
              <a:t>Leave live data in place and thread through the free extents</a:t>
            </a:r>
          </a:p>
          <a:p>
            <a:pPr lvl="2"/>
            <a:r>
              <a:rPr lang="en-US" dirty="0" smtClean="0"/>
              <a:t>Reduces ability of sequential writes</a:t>
            </a:r>
          </a:p>
          <a:p>
            <a:pPr lvl="1"/>
            <a:r>
              <a:rPr lang="en-US" dirty="0" smtClean="0"/>
              <a:t>Copying</a:t>
            </a:r>
          </a:p>
          <a:p>
            <a:pPr lvl="2"/>
            <a:r>
              <a:rPr lang="en-US" dirty="0" smtClean="0"/>
              <a:t>Copy live data an append to the front of the log</a:t>
            </a:r>
          </a:p>
          <a:p>
            <a:pPr lvl="2"/>
            <a:r>
              <a:rPr lang="en-US" dirty="0" smtClean="0"/>
              <a:t>Leaves larger free extents for use</a:t>
            </a:r>
          </a:p>
          <a:p>
            <a:pPr lvl="2"/>
            <a:r>
              <a:rPr lang="en-US" dirty="0" smtClean="0"/>
              <a:t>Copying is very expensive on long-lived files</a:t>
            </a:r>
          </a:p>
          <a:p>
            <a:r>
              <a:rPr lang="en-US" dirty="0" smtClean="0"/>
              <a:t>Sprite LFS uses a combination of both threading and copying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Threading </a:t>
            </a:r>
            <a:r>
              <a:rPr lang="en-US" dirty="0" err="1" smtClean="0"/>
              <a:t>vs</a:t>
            </a:r>
            <a:r>
              <a:rPr lang="en-US" dirty="0" smtClean="0"/>
              <a:t> Copying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496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495800"/>
            <a:ext cx="2133600" cy="211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Sprite LFS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disk is divided into large fixed-sized segments</a:t>
            </a:r>
          </a:p>
          <a:p>
            <a:pPr lvl="1"/>
            <a:r>
              <a:rPr lang="en-US" dirty="0" smtClean="0"/>
              <a:t>Either 512 kilobytes or 1 megabyte</a:t>
            </a:r>
          </a:p>
          <a:p>
            <a:r>
              <a:rPr lang="en-US" dirty="0" smtClean="0"/>
              <a:t>Live data on segments is copied if segments need to be rewritten</a:t>
            </a:r>
          </a:p>
          <a:p>
            <a:r>
              <a:rPr lang="en-US" dirty="0" smtClean="0"/>
              <a:t>System collects long-lived data together</a:t>
            </a:r>
          </a:p>
          <a:p>
            <a:pPr lvl="1"/>
            <a:r>
              <a:rPr lang="en-US" dirty="0" smtClean="0"/>
              <a:t>These segments can be skipped during the copy procedure</a:t>
            </a:r>
          </a:p>
          <a:p>
            <a:r>
              <a:rPr lang="en-US" dirty="0" smtClean="0"/>
              <a:t>The log is threaded segment-by-segment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Sprite LFS Segment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Refers to copying of live data in segments</a:t>
            </a:r>
          </a:p>
          <a:p>
            <a:pPr lvl="1"/>
            <a:r>
              <a:rPr lang="en-US" dirty="0" smtClean="0"/>
              <a:t>Read segments into memory</a:t>
            </a:r>
          </a:p>
          <a:p>
            <a:pPr lvl="1"/>
            <a:r>
              <a:rPr lang="en-US" dirty="0" smtClean="0"/>
              <a:t>Identify the live data</a:t>
            </a:r>
          </a:p>
          <a:p>
            <a:pPr lvl="2"/>
            <a:r>
              <a:rPr lang="en-US" dirty="0" smtClean="0"/>
              <a:t>Segment Summary Block</a:t>
            </a:r>
          </a:p>
          <a:p>
            <a:pPr lvl="2"/>
            <a:r>
              <a:rPr lang="en-US" dirty="0" err="1" smtClean="0"/>
              <a:t>Uid</a:t>
            </a:r>
            <a:r>
              <a:rPr lang="en-US" dirty="0" smtClean="0"/>
              <a:t> in </a:t>
            </a:r>
            <a:r>
              <a:rPr lang="en-US" dirty="0" err="1" smtClean="0"/>
              <a:t>inode</a:t>
            </a:r>
            <a:r>
              <a:rPr lang="en-US" dirty="0" smtClean="0"/>
              <a:t> maps</a:t>
            </a:r>
          </a:p>
          <a:p>
            <a:pPr lvl="1"/>
            <a:r>
              <a:rPr lang="en-US" dirty="0" smtClean="0"/>
              <a:t>Write live data to smaller number of clean segments</a:t>
            </a:r>
          </a:p>
          <a:p>
            <a:r>
              <a:rPr lang="en-US" dirty="0" smtClean="0"/>
              <a:t>No free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 Cleaning Policy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should the segment cleaner execute?</a:t>
            </a:r>
          </a:p>
          <a:p>
            <a:r>
              <a:rPr lang="en-US" dirty="0" smtClean="0"/>
              <a:t>How many segments should it clean at a time?</a:t>
            </a:r>
          </a:p>
          <a:p>
            <a:r>
              <a:rPr lang="en-US" dirty="0" smtClean="0"/>
              <a:t>Which segments should be cleaned?</a:t>
            </a:r>
          </a:p>
          <a:p>
            <a:r>
              <a:rPr lang="en-US" dirty="0" smtClean="0"/>
              <a:t>How should the live blocks be grouped when they are written out?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compare cleaning policies</a:t>
            </a:r>
          </a:p>
          <a:p>
            <a:r>
              <a:rPr lang="en-US" dirty="0" smtClean="0"/>
              <a:t>Average amount of time the disk is busy per byte of new data written, including all the cleaning overheads</a:t>
            </a:r>
          </a:p>
          <a:p>
            <a:r>
              <a:rPr lang="en-US" dirty="0" smtClean="0"/>
              <a:t>1.0 is perfect while higher means fractions of disk bandwidth are being utilized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Cost of Sprite LFS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9150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Considerations for File Systems</a:t>
            </a:r>
          </a:p>
          <a:p>
            <a:r>
              <a:rPr lang="en-US" dirty="0" smtClean="0"/>
              <a:t>Problems with Existing File Systems</a:t>
            </a:r>
          </a:p>
          <a:p>
            <a:r>
              <a:rPr lang="en-US" dirty="0" smtClean="0"/>
              <a:t>Log-Structured File System</a:t>
            </a:r>
          </a:p>
          <a:p>
            <a:r>
              <a:rPr lang="en-US" dirty="0" smtClean="0"/>
              <a:t>Sprite LFS Implementation Details</a:t>
            </a:r>
          </a:p>
          <a:p>
            <a:r>
              <a:rPr lang="en-US" dirty="0" smtClean="0"/>
              <a:t>Sprite LFS Evaluation</a:t>
            </a:r>
          </a:p>
          <a:p>
            <a:r>
              <a:rPr lang="en-US" dirty="0" smtClean="0"/>
              <a:t>Solid State and Log-Structured File Systems</a:t>
            </a:r>
          </a:p>
          <a:p>
            <a:r>
              <a:rPr lang="en-US" dirty="0" smtClean="0"/>
              <a:t>Questions / Discussion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policy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file system as a fixed number of 4-kbyte files</a:t>
            </a:r>
          </a:p>
          <a:p>
            <a:r>
              <a:rPr lang="en-US" dirty="0" smtClean="0"/>
              <a:t>Simulator overrides data by using different access patterns</a:t>
            </a:r>
          </a:p>
          <a:p>
            <a:pPr lvl="1"/>
            <a:r>
              <a:rPr lang="en-US" dirty="0" smtClean="0"/>
              <a:t>Uniform</a:t>
            </a:r>
          </a:p>
          <a:p>
            <a:pPr lvl="1"/>
            <a:r>
              <a:rPr lang="en-US" dirty="0" smtClean="0"/>
              <a:t>Hot-and-Cold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Cleaning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Cleaner chooses the least utilized segments to clean</a:t>
            </a:r>
          </a:p>
          <a:p>
            <a:r>
              <a:rPr lang="en-US" dirty="0" smtClean="0"/>
              <a:t>In the case of the Hot-and-Cold distribution the cleaner also sorts the live data by age</a:t>
            </a:r>
          </a:p>
          <a:p>
            <a:pPr lvl="1"/>
            <a:r>
              <a:rPr lang="en-US" dirty="0" smtClean="0"/>
              <a:t>Cold blocks tended to be in different segments from Hot blocks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Cleaning Policy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9624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Hot-and-Cold performance was worse than random distribution</a:t>
            </a:r>
          </a:p>
          <a:p>
            <a:r>
              <a:rPr lang="en-US" dirty="0" smtClean="0"/>
              <a:t>Cold Segments were not dropping to cleaning utilization thresholds quickly enough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3982" y="2438400"/>
            <a:ext cx="4870018" cy="32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Cost-Benefit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4826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Greedy Policy data shows that hot and cold segments should be treated differently</a:t>
            </a:r>
          </a:p>
          <a:p>
            <a:pPr lvl="1"/>
            <a:r>
              <a:rPr lang="en-US" dirty="0" smtClean="0"/>
              <a:t>Cold segments should be cleaned at high utilization</a:t>
            </a:r>
          </a:p>
          <a:p>
            <a:pPr lvl="1"/>
            <a:r>
              <a:rPr lang="en-US" dirty="0" smtClean="0"/>
              <a:t>Hot segments should be cleaned at low utilization</a:t>
            </a:r>
          </a:p>
          <a:p>
            <a:r>
              <a:rPr lang="en-US" dirty="0" smtClean="0"/>
              <a:t>Cost-Benefit policy rates each segment with the benefit of cleaning the segment and the cost of cleaning the segment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257800"/>
            <a:ext cx="6096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Cost-Benefit Policy Evaluation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461802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0"/>
            <a:ext cx="4648200" cy="333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Cleaning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Segment Cleaning kicks in when the number of clean segments drops below a threshold </a:t>
            </a:r>
          </a:p>
          <a:p>
            <a:r>
              <a:rPr lang="en-US" dirty="0" smtClean="0"/>
              <a:t>Cleans segments until number of clean segments passes a threshold</a:t>
            </a:r>
          </a:p>
          <a:p>
            <a:r>
              <a:rPr lang="en-US" dirty="0" smtClean="0"/>
              <a:t>Threshold values do not seem to effect performance greatly</a:t>
            </a:r>
          </a:p>
          <a:p>
            <a:r>
              <a:rPr lang="en-US" dirty="0" smtClean="0"/>
              <a:t>Cost-Benefit Policy is used in cleaning the segments</a:t>
            </a:r>
          </a:p>
          <a:p>
            <a:r>
              <a:rPr lang="en-US" dirty="0" smtClean="0"/>
              <a:t>Segment Usage table used to support the Cost-Benefit Policy</a:t>
            </a:r>
          </a:p>
          <a:p>
            <a:pPr lvl="1"/>
            <a:r>
              <a:rPr lang="en-US" dirty="0" smtClean="0"/>
              <a:t>Contains number of live blocks and time of the most recently accessed block</a:t>
            </a:r>
          </a:p>
          <a:p>
            <a:pPr lvl="1"/>
            <a:r>
              <a:rPr lang="en-US" dirty="0" smtClean="0"/>
              <a:t>Information used to compute the cost benefit to see if segment should be cleaned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Checkpoint Region </a:t>
            </a:r>
          </a:p>
          <a:p>
            <a:pPr lvl="1"/>
            <a:r>
              <a:rPr lang="en-US" dirty="0" smtClean="0"/>
              <a:t>Contains the addresses of all the blocks in the </a:t>
            </a:r>
            <a:r>
              <a:rPr lang="en-US" dirty="0" err="1" smtClean="0"/>
              <a:t>inode</a:t>
            </a:r>
            <a:r>
              <a:rPr lang="en-US" dirty="0" smtClean="0"/>
              <a:t> map and segment usage table, plus the current time and a pointer to the last segment written</a:t>
            </a:r>
          </a:p>
          <a:p>
            <a:pPr lvl="1"/>
            <a:r>
              <a:rPr lang="en-US" dirty="0" smtClean="0"/>
              <a:t>Performed at periodic intervals</a:t>
            </a:r>
          </a:p>
          <a:p>
            <a:pPr lvl="1"/>
            <a:r>
              <a:rPr lang="en-US" dirty="0" smtClean="0"/>
              <a:t>System uses the checkpoint region to return log to this state</a:t>
            </a:r>
          </a:p>
          <a:p>
            <a:r>
              <a:rPr lang="en-US" dirty="0" smtClean="0"/>
              <a:t>Roll-Forward</a:t>
            </a:r>
          </a:p>
          <a:p>
            <a:pPr lvl="1"/>
            <a:r>
              <a:rPr lang="en-US" dirty="0" smtClean="0"/>
              <a:t>Uses data after the check point to recover as many files as possible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File systems: Sprite LFS and Unix FFS</a:t>
            </a:r>
          </a:p>
          <a:p>
            <a:r>
              <a:rPr lang="en-US" dirty="0" smtClean="0"/>
              <a:t>Machine specs: Sun-4/260, with 32 megabytes of memory, a Sun SCSI3 HBA, and a Wren IV disk (1.3 </a:t>
            </a:r>
            <a:r>
              <a:rPr lang="en-US" dirty="0" err="1" smtClean="0"/>
              <a:t>MBytes</a:t>
            </a:r>
            <a:r>
              <a:rPr lang="en-US" dirty="0" smtClean="0"/>
              <a:t>/sec maximum transfer bandwidth, 17.5 milliseconds average seek time)</a:t>
            </a:r>
          </a:p>
          <a:p>
            <a:r>
              <a:rPr lang="en-US" dirty="0" smtClean="0"/>
              <a:t>Disk Specs: 300 megabytes of usable storage</a:t>
            </a:r>
          </a:p>
          <a:p>
            <a:r>
              <a:rPr lang="en-US" dirty="0" smtClean="0"/>
              <a:t>SunOS (Unix FFS) using 8 kilobyte blocks</a:t>
            </a:r>
          </a:p>
          <a:p>
            <a:r>
              <a:rPr lang="en-US" dirty="0" smtClean="0"/>
              <a:t>Sprite FFS using 4 kilobyte blocks and 1 megabyte segment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Benchmark Results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2362200"/>
            <a:ext cx="481092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1828800"/>
            <a:ext cx="22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File Benchmark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514600"/>
            <a:ext cx="5057493" cy="313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38800" y="1600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Large File Benchmark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5014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Tested on 5 different file systems over 4 month period</a:t>
            </a:r>
          </a:p>
          <a:p>
            <a:r>
              <a:rPr lang="en-US" dirty="0" smtClean="0"/>
              <a:t>Waited several months to allow file system to balance</a:t>
            </a:r>
          </a:p>
          <a:p>
            <a:r>
              <a:rPr lang="en-US" dirty="0" smtClean="0"/>
              <a:t>Write cost smaller than simulated</a:t>
            </a:r>
          </a:p>
          <a:p>
            <a:pPr lvl="1"/>
            <a:r>
              <a:rPr lang="en-US" dirty="0" smtClean="0"/>
              <a:t>This was due to block sizes used in simulation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189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886200" cy="4625609"/>
          </a:xfrm>
        </p:spPr>
        <p:txBody>
          <a:bodyPr/>
          <a:lstStyle/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Processors</a:t>
            </a:r>
          </a:p>
          <a:p>
            <a:pPr lvl="1"/>
            <a:r>
              <a:rPr lang="en-US" dirty="0" smtClean="0"/>
              <a:t>Disks</a:t>
            </a:r>
          </a:p>
          <a:p>
            <a:pPr lvl="1"/>
            <a:r>
              <a:rPr lang="en-US" dirty="0" smtClean="0"/>
              <a:t>Main Memory</a:t>
            </a:r>
          </a:p>
          <a:p>
            <a:r>
              <a:rPr lang="en-US" dirty="0" smtClean="0"/>
              <a:t>Workloads</a:t>
            </a:r>
          </a:p>
          <a:p>
            <a:pPr lvl="1"/>
            <a:r>
              <a:rPr lang="en-US" dirty="0" smtClean="0"/>
              <a:t>Office</a:t>
            </a:r>
          </a:p>
          <a:p>
            <a:pPr lvl="1"/>
            <a:r>
              <a:rPr lang="en-US" dirty="0" smtClean="0"/>
              <a:t>Engineering Environments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048000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981200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114800"/>
            <a:ext cx="249838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Segment Utilization for /user6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61531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Overheads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632246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Recovery Times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5655392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 Structured File Systems and SSDs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06209"/>
          </a:xfrm>
        </p:spPr>
        <p:txBody>
          <a:bodyPr/>
          <a:lstStyle/>
          <a:p>
            <a:r>
              <a:rPr lang="en-US" dirty="0" smtClean="0"/>
              <a:t>Log Structured File Systems write files sequentially on disk</a:t>
            </a:r>
          </a:p>
          <a:p>
            <a:r>
              <a:rPr lang="en-US" dirty="0" smtClean="0"/>
              <a:t>Segment Cleaning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352800"/>
            <a:ext cx="3657600" cy="290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95687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Processors</a:t>
            </a:r>
          </a:p>
          <a:p>
            <a:pPr lvl="1"/>
            <a:r>
              <a:rPr lang="en-US" dirty="0" smtClean="0"/>
              <a:t>Getting exponential faster</a:t>
            </a:r>
          </a:p>
          <a:p>
            <a:pPr lvl="1"/>
            <a:r>
              <a:rPr lang="en-US" dirty="0" smtClean="0"/>
              <a:t>Unbalanced Systems</a:t>
            </a:r>
          </a:p>
          <a:p>
            <a:r>
              <a:rPr lang="en-US" dirty="0" smtClean="0"/>
              <a:t>Disk</a:t>
            </a:r>
          </a:p>
          <a:p>
            <a:pPr lvl="1"/>
            <a:r>
              <a:rPr lang="en-US" dirty="0" smtClean="0"/>
              <a:t>Components of Disk Access</a:t>
            </a:r>
          </a:p>
          <a:p>
            <a:pPr lvl="2"/>
            <a:r>
              <a:rPr lang="en-US" dirty="0" smtClean="0"/>
              <a:t>Transfer Bandwidth</a:t>
            </a:r>
          </a:p>
          <a:p>
            <a:pPr lvl="2"/>
            <a:r>
              <a:rPr lang="en-US" dirty="0" smtClean="0"/>
              <a:t>Access Time</a:t>
            </a:r>
          </a:p>
          <a:p>
            <a:r>
              <a:rPr lang="en-US" dirty="0" smtClean="0"/>
              <a:t>Main Memory</a:t>
            </a:r>
          </a:p>
          <a:p>
            <a:pPr lvl="1"/>
            <a:r>
              <a:rPr lang="en-US" dirty="0" smtClean="0"/>
              <a:t>Increasing at exponential rate</a:t>
            </a:r>
          </a:p>
          <a:p>
            <a:pPr lvl="1"/>
            <a:r>
              <a:rPr lang="en-US" dirty="0" smtClean="0"/>
              <a:t>Caches</a:t>
            </a:r>
          </a:p>
          <a:p>
            <a:pPr lvl="2"/>
            <a:r>
              <a:rPr lang="en-US" dirty="0" smtClean="0"/>
              <a:t>Reduces read operations to disk</a:t>
            </a:r>
          </a:p>
          <a:p>
            <a:pPr lvl="2"/>
            <a:r>
              <a:rPr lang="en-US" dirty="0" smtClean="0"/>
              <a:t>Write buffers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Files tend to be small</a:t>
            </a:r>
          </a:p>
          <a:p>
            <a:pPr lvl="1"/>
            <a:r>
              <a:rPr lang="en-US" dirty="0" smtClean="0"/>
              <a:t>Small random disk I/Os</a:t>
            </a:r>
          </a:p>
          <a:p>
            <a:pPr lvl="1"/>
            <a:r>
              <a:rPr lang="en-US" dirty="0" smtClean="0"/>
              <a:t>Creation and deletion dominated by updates to metadata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Existing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Spreading</a:t>
            </a:r>
          </a:p>
          <a:p>
            <a:r>
              <a:rPr lang="en-US" dirty="0" smtClean="0"/>
              <a:t>Synchronous Writes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Spreading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is spread around the disk so small accesses are frequent</a:t>
            </a:r>
          </a:p>
          <a:p>
            <a:r>
              <a:rPr lang="en-US" dirty="0" smtClean="0"/>
              <a:t>Unix FFS: separates files, file attributes, and directory entries  </a:t>
            </a:r>
          </a:p>
          <a:p>
            <a:r>
              <a:rPr lang="en-US" dirty="0" smtClean="0"/>
              <a:t>Unix FFS: takes five disk I/Os with seeks to create a new file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Synchronous Writes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Defeats the use of cache as write buffer</a:t>
            </a:r>
          </a:p>
          <a:p>
            <a:r>
              <a:rPr lang="en-US" dirty="0" smtClean="0"/>
              <a:t>Unix FFS: writes file attributes and metadata structures synchronously</a:t>
            </a:r>
          </a:p>
          <a:p>
            <a:r>
              <a:rPr lang="en-US" dirty="0" smtClean="0"/>
              <a:t>NFS: has synchronous operations that improve crash recovery at cost of write performance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Log-Structured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Improve write performance</a:t>
            </a:r>
          </a:p>
          <a:p>
            <a:pPr lvl="1"/>
            <a:r>
              <a:rPr lang="en-US" dirty="0" smtClean="0"/>
              <a:t>Buffer file system changes in a cache</a:t>
            </a:r>
          </a:p>
          <a:p>
            <a:pPr lvl="1"/>
            <a:r>
              <a:rPr lang="en-US" dirty="0" smtClean="0"/>
              <a:t>Write changes sequential in a single disk operation</a:t>
            </a:r>
          </a:p>
          <a:p>
            <a:r>
              <a:rPr lang="en-US" dirty="0" smtClean="0"/>
              <a:t>Two issues in obtaining goal</a:t>
            </a:r>
          </a:p>
          <a:p>
            <a:pPr lvl="1"/>
            <a:r>
              <a:rPr lang="en-US" dirty="0" smtClean="0"/>
              <a:t>Retrieving Information from the log</a:t>
            </a:r>
          </a:p>
          <a:p>
            <a:pPr lvl="1"/>
            <a:r>
              <a:rPr lang="en-US" dirty="0" smtClean="0"/>
              <a:t>Managing free space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CA1A-36F5-4B35-A9AC-66CA39FDB34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390</TotalTime>
  <Words>952</Words>
  <Application>Microsoft Office PowerPoint</Application>
  <PresentationFormat>On-screen Show (4:3)</PresentationFormat>
  <Paragraphs>188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Module</vt:lpstr>
      <vt:lpstr>The Design and Implementation of a Log-Structured File System</vt:lpstr>
      <vt:lpstr>Overview</vt:lpstr>
      <vt:lpstr>Considerations for File Systems</vt:lpstr>
      <vt:lpstr>Technology Considerations</vt:lpstr>
      <vt:lpstr>Workload Considerations</vt:lpstr>
      <vt:lpstr>Problems with Existing File Systems</vt:lpstr>
      <vt:lpstr>Information Spreading</vt:lpstr>
      <vt:lpstr>Synchronous Writes</vt:lpstr>
      <vt:lpstr>Log-Structured File Systems</vt:lpstr>
      <vt:lpstr>Sprite LFS Data Structures</vt:lpstr>
      <vt:lpstr>Sprite LFS structure compared to Unix FFS</vt:lpstr>
      <vt:lpstr>Reading File from Sprite LFS</vt:lpstr>
      <vt:lpstr>Free Space Management</vt:lpstr>
      <vt:lpstr>Threading vs Copying</vt:lpstr>
      <vt:lpstr>Sprite LFS Segments</vt:lpstr>
      <vt:lpstr>Sprite LFS Segment Cleaning</vt:lpstr>
      <vt:lpstr>Segment Cleaning Policy Questions</vt:lpstr>
      <vt:lpstr>Write Cost</vt:lpstr>
      <vt:lpstr>Write Cost of Sprite LFS</vt:lpstr>
      <vt:lpstr>Cleaning policy simulation</vt:lpstr>
      <vt:lpstr>Greedy Cleaning Policy</vt:lpstr>
      <vt:lpstr>Greedy Cleaning Policy Problems</vt:lpstr>
      <vt:lpstr>Cost-Benefit Policy</vt:lpstr>
      <vt:lpstr>Cost-Benefit Policy Evaluation</vt:lpstr>
      <vt:lpstr>Segment Cleaning Policy</vt:lpstr>
      <vt:lpstr>Crash Recovery</vt:lpstr>
      <vt:lpstr>Micro Benchmarks</vt:lpstr>
      <vt:lpstr>Micro Benchmark Results</vt:lpstr>
      <vt:lpstr>Cleaning Overhead</vt:lpstr>
      <vt:lpstr>Segment Utilization for /user6</vt:lpstr>
      <vt:lpstr>Other Overheads</vt:lpstr>
      <vt:lpstr>Crash Recovery Times</vt:lpstr>
      <vt:lpstr>Log Structured File Systems and SSDs</vt:lpstr>
      <vt:lpstr>Questions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Travis</dc:creator>
  <cp:lastModifiedBy>Travis</cp:lastModifiedBy>
  <cp:revision>79</cp:revision>
  <dcterms:created xsi:type="dcterms:W3CDTF">2011-10-29T16:32:31Z</dcterms:created>
  <dcterms:modified xsi:type="dcterms:W3CDTF">2011-11-10T21:31:17Z</dcterms:modified>
</cp:coreProperties>
</file>