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0"/>
  </p:notesMasterIdLst>
  <p:sldIdLst>
    <p:sldId id="256" r:id="rId2"/>
    <p:sldId id="388" r:id="rId3"/>
    <p:sldId id="423" r:id="rId4"/>
    <p:sldId id="390" r:id="rId5"/>
    <p:sldId id="391" r:id="rId6"/>
    <p:sldId id="392" r:id="rId7"/>
    <p:sldId id="393" r:id="rId8"/>
    <p:sldId id="394" r:id="rId9"/>
    <p:sldId id="395" r:id="rId10"/>
    <p:sldId id="405" r:id="rId11"/>
    <p:sldId id="397" r:id="rId12"/>
    <p:sldId id="398" r:id="rId13"/>
    <p:sldId id="399" r:id="rId14"/>
    <p:sldId id="400" r:id="rId15"/>
    <p:sldId id="401" r:id="rId16"/>
    <p:sldId id="402" r:id="rId17"/>
    <p:sldId id="403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9" r:id="rId26"/>
    <p:sldId id="420" r:id="rId27"/>
    <p:sldId id="421" r:id="rId28"/>
    <p:sldId id="422" r:id="rId29"/>
    <p:sldId id="413" r:id="rId30"/>
    <p:sldId id="414" r:id="rId31"/>
    <p:sldId id="415" r:id="rId32"/>
    <p:sldId id="432" r:id="rId33"/>
    <p:sldId id="430" r:id="rId34"/>
    <p:sldId id="431" r:id="rId35"/>
    <p:sldId id="433" r:id="rId36"/>
    <p:sldId id="434" r:id="rId37"/>
    <p:sldId id="424" r:id="rId38"/>
    <p:sldId id="417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304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5948A-1E13-5241-99E4-C4C238072FD0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1DF04-EE46-3A4D-8541-AABF0D334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C04A5D-1145-F741-A1BC-4471F3F4AD4C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03CEFB-2E7F-184C-A6EF-947FF0ED5F34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400310-EE06-6442-89B9-F05298D83966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69E983-7B9F-6247-B3B3-DCA7EA29935C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598F45-2EA8-5147-B965-A71BB2E3B714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3653D6F-225D-E641-9D16-5D85C2368F77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0638A9-28C5-694F-B580-DD78807C85C8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dirty="0">
              <a:ea typeface="굴림" charset="-127"/>
              <a:cs typeface="굴림" charset="-127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0823F6-07F9-7247-AC06-2CF182F602EB}" type="slidenum">
              <a:rPr lang="en-US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057E9F-BD71-8B44-AEF4-5B33CAE46ED4}" type="slidenum">
              <a:rPr lang="en-US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B64145-91EE-6B42-A90D-9F6ADBE2F95E}" type="slidenum">
              <a:rPr lang="en-US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714A81-D954-3740-AE5E-E0262DF547E2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2F0C92-C517-BF4F-9EB4-D2C7FE7A7146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397F51-1889-894C-9192-FA88603A46F2}" type="slidenum">
              <a:rPr lang="en-US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178919-A72C-7F4A-A01E-6B2F37D69A11}" type="slidenum">
              <a:rPr lang="en-US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>
              <a:ea typeface="굴림" charset="-127"/>
              <a:cs typeface="굴림" charset="-127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>
              <a:ea typeface="굴림" charset="-127"/>
              <a:cs typeface="굴림" charset="-127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>
              <a:ea typeface="굴림" charset="-127"/>
              <a:cs typeface="굴림" charset="-127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>
              <a:ea typeface="굴림" charset="-127"/>
              <a:cs typeface="굴림" charset="-127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B52D9D3-8FAE-3346-8659-D97CF8C852DD}" type="slidenum">
              <a:rPr lang="en-US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8547482-939D-914A-9B8A-49D1B455FF44}" type="slidenum">
              <a:rPr lang="en-US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0BF28E-15E3-CD4B-AA04-9BBE7FAA7A29}" type="slidenum">
              <a:rPr lang="en-US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A8EBC3-3A23-AB4D-B971-5C77789CFA9E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C7FDCC-A5DA-3643-9AD1-69E39668C984}" type="slidenum">
              <a:rPr lang="en-US">
                <a:solidFill>
                  <a:prstClr val="black"/>
                </a:solidFill>
              </a:rPr>
              <a:pPr/>
              <a:t>38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0C28AA-E3FE-2C4C-B7EE-487DB0206B0B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C659EA-6F08-4844-8B34-84EC69A1DFE3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8F54CA2-2F70-764F-BAA1-DD64F4F5B6BD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E5F0F3-29C4-B94C-AD2D-1290C8549019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dirty="0">
              <a:ea typeface="굴림" charset="-127"/>
              <a:cs typeface="굴림" charset="-127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3414CF-922B-A942-9CB9-FFCCB14495A0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026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9C4F92-C4CB-2E40-8DB2-B0F370FEDA71}" type="datetime1">
              <a:rPr lang="ko-KR" altLang="en-US">
                <a:solidFill>
                  <a:srgbClr val="FFFFFF"/>
                </a:solidFill>
              </a:rPr>
              <a:pPr/>
              <a:t>9/8/11</a:t>
            </a:fld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52DC71-1935-054A-9518-6F60E56E1654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AB1E5-F6F3-5848-B6BC-194BBEA96DFA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9A6E5-4E8E-3948-AB70-F1FD806A5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5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 THE DUALITY OF OPERATING SYSTEM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581866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Hugh C. Lauer and Roger M. </a:t>
            </a:r>
            <a:r>
              <a:rPr lang="en-US" dirty="0" smtClean="0"/>
              <a:t>Needham</a:t>
            </a:r>
          </a:p>
          <a:p>
            <a:r>
              <a:rPr lang="en-US" dirty="0" smtClean="0"/>
              <a:t>Presented by: Ali R. Butt</a:t>
            </a:r>
          </a:p>
          <a:p>
            <a:r>
              <a:rPr lang="en-US" sz="1100" dirty="0" smtClean="0"/>
              <a:t>(adapted from many slides available online and in previous offerings of the class)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6288"/>
          </a:xfrm>
        </p:spPr>
        <p:txBody>
          <a:bodyPr>
            <a:normAutofit/>
          </a:bodyPr>
          <a:lstStyle/>
          <a:p>
            <a:r>
              <a:rPr lang="en-US" dirty="0" smtClean="0"/>
              <a:t>Message-Oriented System</a:t>
            </a:r>
            <a:endParaRPr lang="en-US" dirty="0"/>
          </a:p>
        </p:txBody>
      </p:sp>
      <p:sp>
        <p:nvSpPr>
          <p:cNvPr id="4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862B87F-C64A-564F-8D6A-EC4A15005196}" type="slidenum">
              <a:rPr lang="ko-KR" altLang="en-US"/>
              <a:pPr/>
              <a:t>10</a:t>
            </a:fld>
            <a:endParaRPr lang="en-US" altLang="ko-KR"/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323850" y="776288"/>
            <a:ext cx="3960813" cy="5676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begin m : messageBody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i: messageId;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p:portId;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s: set of portId;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initialize;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do forever;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[m,i,p] &lt;- WaitForMessage[s];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case p of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port1 =&gt; ...; --algorithm for port1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port2 =&gt; ...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    if resourceExhausted then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          s &lt;- s - port2;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    SendReply [i, reply];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    ...; --algorithm for port2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...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port</a:t>
            </a:r>
            <a:r>
              <a:rPr kumimoji="1" lang="en-US" altLang="ko-KR" sz="1400" i="1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k</a:t>
            </a: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=&gt; ...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    s &lt;- s + port2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    ...; --algorithm for port</a:t>
            </a:r>
            <a:r>
              <a:rPr kumimoji="1" lang="en-US" altLang="ko-KR" sz="1400" i="1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k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endcase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endloop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end.</a:t>
            </a:r>
          </a:p>
        </p:txBody>
      </p:sp>
      <p:sp>
        <p:nvSpPr>
          <p:cNvPr id="56326" name="Rectangle 4"/>
          <p:cNvSpPr>
            <a:spLocks noChangeArrowheads="1"/>
          </p:cNvSpPr>
          <p:nvPr/>
        </p:nvSpPr>
        <p:spPr bwMode="auto">
          <a:xfrm>
            <a:off x="4787900" y="776288"/>
            <a:ext cx="3960813" cy="5676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{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ResourceManager(int n) {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// initialize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}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run() {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while (true) {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msg = WaitForMessage (s);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p = msg.getPort ();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if ( p == acquire ) {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r = resourceAvailable.pop ();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if (resourceAvailable.empty() )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  s.remove (acquire);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msg.sendReply( r );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} else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if (p == release) {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resourceAvailable.push(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(Resource) msg.getBody());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s.add (acquire);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}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} // endloop</a:t>
            </a: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 flipV="1">
            <a:off x="323850" y="3544888"/>
            <a:ext cx="3960813" cy="171450"/>
          </a:xfrm>
          <a:prstGeom prst="rect">
            <a:avLst/>
          </a:prstGeom>
          <a:solidFill>
            <a:srgbClr val="FF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35" name="Rectangle 15"/>
          <p:cNvSpPr>
            <a:spLocks noChangeArrowheads="1"/>
          </p:cNvSpPr>
          <p:nvPr/>
        </p:nvSpPr>
        <p:spPr bwMode="auto">
          <a:xfrm flipV="1">
            <a:off x="323850" y="3967163"/>
            <a:ext cx="3960813" cy="171450"/>
          </a:xfrm>
          <a:prstGeom prst="rect">
            <a:avLst/>
          </a:prstGeom>
          <a:solidFill>
            <a:srgbClr val="FF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36" name="Rectangle 16"/>
          <p:cNvSpPr>
            <a:spLocks noChangeArrowheads="1"/>
          </p:cNvSpPr>
          <p:nvPr/>
        </p:nvSpPr>
        <p:spPr bwMode="auto">
          <a:xfrm flipV="1">
            <a:off x="323850" y="4829175"/>
            <a:ext cx="3960813" cy="150813"/>
          </a:xfrm>
          <a:prstGeom prst="rect">
            <a:avLst/>
          </a:prstGeom>
          <a:solidFill>
            <a:srgbClr val="00CCFF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 flipV="1">
            <a:off x="4787900" y="5357813"/>
            <a:ext cx="3960813" cy="150812"/>
          </a:xfrm>
          <a:prstGeom prst="rect">
            <a:avLst/>
          </a:prstGeom>
          <a:solidFill>
            <a:srgbClr val="00CCFF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38" name="Rectangle 18"/>
          <p:cNvSpPr>
            <a:spLocks noChangeArrowheads="1"/>
          </p:cNvSpPr>
          <p:nvPr/>
        </p:nvSpPr>
        <p:spPr bwMode="auto">
          <a:xfrm flipV="1">
            <a:off x="4787900" y="4295775"/>
            <a:ext cx="3960813" cy="171450"/>
          </a:xfrm>
          <a:prstGeom prst="rect">
            <a:avLst/>
          </a:prstGeom>
          <a:solidFill>
            <a:srgbClr val="FF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40" name="Rectangle 20"/>
          <p:cNvSpPr>
            <a:spLocks noChangeArrowheads="1"/>
          </p:cNvSpPr>
          <p:nvPr/>
        </p:nvSpPr>
        <p:spPr bwMode="auto">
          <a:xfrm flipV="1">
            <a:off x="4787900" y="3852863"/>
            <a:ext cx="3960813" cy="171450"/>
          </a:xfrm>
          <a:prstGeom prst="rect">
            <a:avLst/>
          </a:prstGeom>
          <a:solidFill>
            <a:srgbClr val="FF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47" name="Rectangle 27"/>
          <p:cNvSpPr>
            <a:spLocks noChangeArrowheads="1"/>
          </p:cNvSpPr>
          <p:nvPr/>
        </p:nvSpPr>
        <p:spPr bwMode="auto">
          <a:xfrm flipV="1">
            <a:off x="323850" y="2265363"/>
            <a:ext cx="3960813" cy="171450"/>
          </a:xfrm>
          <a:prstGeom prst="rect">
            <a:avLst/>
          </a:prstGeom>
          <a:solidFill>
            <a:srgbClr val="00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cxnSp>
        <p:nvCxnSpPr>
          <p:cNvPr id="56348" name="AutoShape 28"/>
          <p:cNvCxnSpPr>
            <a:cxnSpLocks noChangeShapeType="1"/>
            <a:stCxn id="56347" idx="3"/>
          </p:cNvCxnSpPr>
          <p:nvPr/>
        </p:nvCxnSpPr>
        <p:spPr bwMode="auto">
          <a:xfrm flipV="1">
            <a:off x="4284663" y="2235200"/>
            <a:ext cx="503237" cy="11588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56349" name="AutoShape 29"/>
          <p:cNvCxnSpPr>
            <a:cxnSpLocks noChangeShapeType="1"/>
          </p:cNvCxnSpPr>
          <p:nvPr/>
        </p:nvCxnSpPr>
        <p:spPr bwMode="auto">
          <a:xfrm>
            <a:off x="4284663" y="2562225"/>
            <a:ext cx="503237" cy="3175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56350" name="AutoShape 30"/>
          <p:cNvCxnSpPr>
            <a:cxnSpLocks noChangeShapeType="1"/>
          </p:cNvCxnSpPr>
          <p:nvPr/>
        </p:nvCxnSpPr>
        <p:spPr bwMode="auto">
          <a:xfrm>
            <a:off x="4284663" y="2771775"/>
            <a:ext cx="503237" cy="3302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56351" name="AutoShape 31"/>
          <p:cNvCxnSpPr>
            <a:cxnSpLocks noChangeShapeType="1"/>
          </p:cNvCxnSpPr>
          <p:nvPr/>
        </p:nvCxnSpPr>
        <p:spPr bwMode="auto">
          <a:xfrm>
            <a:off x="4284663" y="2954338"/>
            <a:ext cx="503237" cy="36988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56352" name="AutoShape 32"/>
          <p:cNvCxnSpPr>
            <a:cxnSpLocks noChangeShapeType="1"/>
            <a:stCxn id="56325" idx="3"/>
            <a:endCxn id="56340" idx="1"/>
          </p:cNvCxnSpPr>
          <p:nvPr/>
        </p:nvCxnSpPr>
        <p:spPr bwMode="auto">
          <a:xfrm>
            <a:off x="4284663" y="3614738"/>
            <a:ext cx="503237" cy="3238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56353" name="AutoShape 33"/>
          <p:cNvCxnSpPr>
            <a:cxnSpLocks noChangeShapeType="1"/>
          </p:cNvCxnSpPr>
          <p:nvPr/>
        </p:nvCxnSpPr>
        <p:spPr bwMode="auto">
          <a:xfrm>
            <a:off x="4284663" y="3836988"/>
            <a:ext cx="503237" cy="3460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56354" name="AutoShape 34"/>
          <p:cNvCxnSpPr>
            <a:cxnSpLocks noChangeShapeType="1"/>
            <a:stCxn id="56335" idx="3"/>
            <a:endCxn id="56338" idx="1"/>
          </p:cNvCxnSpPr>
          <p:nvPr/>
        </p:nvCxnSpPr>
        <p:spPr bwMode="auto">
          <a:xfrm>
            <a:off x="4284663" y="4052888"/>
            <a:ext cx="503237" cy="32861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56355" name="AutoShape 35"/>
          <p:cNvCxnSpPr>
            <a:cxnSpLocks noChangeShapeType="1"/>
            <a:stCxn id="56336" idx="3"/>
            <a:endCxn id="56337" idx="1"/>
          </p:cNvCxnSpPr>
          <p:nvPr/>
        </p:nvCxnSpPr>
        <p:spPr bwMode="auto">
          <a:xfrm>
            <a:off x="4284663" y="4905375"/>
            <a:ext cx="503237" cy="5286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56356" name="Rectangle 36"/>
          <p:cNvSpPr>
            <a:spLocks noChangeArrowheads="1"/>
          </p:cNvSpPr>
          <p:nvPr/>
        </p:nvSpPr>
        <p:spPr bwMode="auto">
          <a:xfrm flipV="1">
            <a:off x="4787900" y="3441700"/>
            <a:ext cx="3960813" cy="150813"/>
          </a:xfrm>
          <a:prstGeom prst="rect">
            <a:avLst/>
          </a:prstGeom>
          <a:solidFill>
            <a:srgbClr val="FF00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57" name="Rectangle 37"/>
          <p:cNvSpPr>
            <a:spLocks noChangeArrowheads="1"/>
          </p:cNvSpPr>
          <p:nvPr/>
        </p:nvSpPr>
        <p:spPr bwMode="auto">
          <a:xfrm flipV="1">
            <a:off x="4787900" y="4718050"/>
            <a:ext cx="3960813" cy="150813"/>
          </a:xfrm>
          <a:prstGeom prst="rect">
            <a:avLst/>
          </a:prstGeom>
          <a:solidFill>
            <a:srgbClr val="FF00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58" name="Rectangle 38"/>
          <p:cNvSpPr>
            <a:spLocks noChangeArrowheads="1"/>
          </p:cNvSpPr>
          <p:nvPr/>
        </p:nvSpPr>
        <p:spPr bwMode="auto">
          <a:xfrm flipV="1">
            <a:off x="323850" y="4608513"/>
            <a:ext cx="3960813" cy="150812"/>
          </a:xfrm>
          <a:prstGeom prst="rect">
            <a:avLst/>
          </a:prstGeom>
          <a:solidFill>
            <a:srgbClr val="FF00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59" name="Rectangle 39"/>
          <p:cNvSpPr>
            <a:spLocks noChangeArrowheads="1"/>
          </p:cNvSpPr>
          <p:nvPr/>
        </p:nvSpPr>
        <p:spPr bwMode="auto">
          <a:xfrm flipV="1">
            <a:off x="323850" y="3335338"/>
            <a:ext cx="3960813" cy="150812"/>
          </a:xfrm>
          <a:prstGeom prst="rect">
            <a:avLst/>
          </a:prstGeom>
          <a:solidFill>
            <a:srgbClr val="FF00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60" name="Rectangle 40"/>
          <p:cNvSpPr>
            <a:spLocks noChangeArrowheads="1"/>
          </p:cNvSpPr>
          <p:nvPr/>
        </p:nvSpPr>
        <p:spPr bwMode="auto">
          <a:xfrm flipV="1">
            <a:off x="323850" y="3760788"/>
            <a:ext cx="3960813" cy="171450"/>
          </a:xfrm>
          <a:prstGeom prst="rect">
            <a:avLst/>
          </a:prstGeom>
          <a:solidFill>
            <a:srgbClr val="FF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61" name="Rectangle 41"/>
          <p:cNvSpPr>
            <a:spLocks noChangeArrowheads="1"/>
          </p:cNvSpPr>
          <p:nvPr/>
        </p:nvSpPr>
        <p:spPr bwMode="auto">
          <a:xfrm flipV="1">
            <a:off x="4787900" y="4068763"/>
            <a:ext cx="3960813" cy="171450"/>
          </a:xfrm>
          <a:prstGeom prst="rect">
            <a:avLst/>
          </a:prstGeom>
          <a:solidFill>
            <a:srgbClr val="FF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62" name="Rectangle 42"/>
          <p:cNvSpPr>
            <a:spLocks noChangeArrowheads="1"/>
          </p:cNvSpPr>
          <p:nvPr/>
        </p:nvSpPr>
        <p:spPr bwMode="auto">
          <a:xfrm flipV="1">
            <a:off x="323850" y="2470150"/>
            <a:ext cx="3960813" cy="171450"/>
          </a:xfrm>
          <a:prstGeom prst="rect">
            <a:avLst/>
          </a:prstGeom>
          <a:solidFill>
            <a:srgbClr val="00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63" name="Rectangle 43"/>
          <p:cNvSpPr>
            <a:spLocks noChangeArrowheads="1"/>
          </p:cNvSpPr>
          <p:nvPr/>
        </p:nvSpPr>
        <p:spPr bwMode="auto">
          <a:xfrm flipV="1">
            <a:off x="323850" y="2686050"/>
            <a:ext cx="3960813" cy="171450"/>
          </a:xfrm>
          <a:prstGeom prst="rect">
            <a:avLst/>
          </a:prstGeom>
          <a:solidFill>
            <a:srgbClr val="00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64" name="Rectangle 44"/>
          <p:cNvSpPr>
            <a:spLocks noChangeArrowheads="1"/>
          </p:cNvSpPr>
          <p:nvPr/>
        </p:nvSpPr>
        <p:spPr bwMode="auto">
          <a:xfrm flipV="1">
            <a:off x="323850" y="2890838"/>
            <a:ext cx="3960813" cy="171450"/>
          </a:xfrm>
          <a:prstGeom prst="rect">
            <a:avLst/>
          </a:prstGeom>
          <a:solidFill>
            <a:srgbClr val="00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65" name="Rectangle 45"/>
          <p:cNvSpPr>
            <a:spLocks noChangeArrowheads="1"/>
          </p:cNvSpPr>
          <p:nvPr/>
        </p:nvSpPr>
        <p:spPr bwMode="auto">
          <a:xfrm flipV="1">
            <a:off x="4787900" y="2144713"/>
            <a:ext cx="3960813" cy="171450"/>
          </a:xfrm>
          <a:prstGeom prst="rect">
            <a:avLst/>
          </a:prstGeom>
          <a:solidFill>
            <a:srgbClr val="00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66" name="Rectangle 46"/>
          <p:cNvSpPr>
            <a:spLocks noChangeArrowheads="1"/>
          </p:cNvSpPr>
          <p:nvPr/>
        </p:nvSpPr>
        <p:spPr bwMode="auto">
          <a:xfrm flipV="1">
            <a:off x="4787900" y="2792413"/>
            <a:ext cx="3960813" cy="171450"/>
          </a:xfrm>
          <a:prstGeom prst="rect">
            <a:avLst/>
          </a:prstGeom>
          <a:solidFill>
            <a:srgbClr val="00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67" name="Rectangle 47"/>
          <p:cNvSpPr>
            <a:spLocks noChangeArrowheads="1"/>
          </p:cNvSpPr>
          <p:nvPr/>
        </p:nvSpPr>
        <p:spPr bwMode="auto">
          <a:xfrm flipV="1">
            <a:off x="4787900" y="3019425"/>
            <a:ext cx="3960813" cy="171450"/>
          </a:xfrm>
          <a:prstGeom prst="rect">
            <a:avLst/>
          </a:prstGeom>
          <a:solidFill>
            <a:srgbClr val="00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68" name="Rectangle 48"/>
          <p:cNvSpPr>
            <a:spLocks noChangeArrowheads="1"/>
          </p:cNvSpPr>
          <p:nvPr/>
        </p:nvSpPr>
        <p:spPr bwMode="auto">
          <a:xfrm flipV="1">
            <a:off x="4787900" y="3224213"/>
            <a:ext cx="3960813" cy="171450"/>
          </a:xfrm>
          <a:prstGeom prst="rect">
            <a:avLst/>
          </a:prstGeom>
          <a:solidFill>
            <a:srgbClr val="00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6370" name="Text Box 50"/>
          <p:cNvSpPr txBox="1">
            <a:spLocks noChangeArrowheads="1"/>
          </p:cNvSpPr>
          <p:nvPr/>
        </p:nvSpPr>
        <p:spPr bwMode="auto">
          <a:xfrm>
            <a:off x="8343900" y="200818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b="1">
                <a:solidFill>
                  <a:srgbClr val="FFFFFF"/>
                </a:solidFill>
                <a:ea typeface="굴림" charset="-127"/>
                <a:cs typeface="굴림" charset="-127"/>
              </a:rPr>
              <a:t>(1)</a:t>
            </a:r>
          </a:p>
        </p:txBody>
      </p:sp>
      <p:sp>
        <p:nvSpPr>
          <p:cNvPr id="56371" name="Text Box 51"/>
          <p:cNvSpPr txBox="1">
            <a:spLocks noChangeArrowheads="1"/>
          </p:cNvSpPr>
          <p:nvPr/>
        </p:nvSpPr>
        <p:spPr bwMode="auto">
          <a:xfrm>
            <a:off x="8335963" y="26495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b="1">
                <a:solidFill>
                  <a:srgbClr val="FFFFFF"/>
                </a:solidFill>
                <a:ea typeface="굴림" charset="-127"/>
                <a:cs typeface="굴림" charset="-127"/>
              </a:rPr>
              <a:t>(2)</a:t>
            </a:r>
          </a:p>
        </p:txBody>
      </p:sp>
      <p:sp>
        <p:nvSpPr>
          <p:cNvPr id="56372" name="Text Box 52"/>
          <p:cNvSpPr txBox="1">
            <a:spLocks noChangeArrowheads="1"/>
          </p:cNvSpPr>
          <p:nvPr/>
        </p:nvSpPr>
        <p:spPr bwMode="auto">
          <a:xfrm>
            <a:off x="8343900" y="28797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b="1">
                <a:solidFill>
                  <a:srgbClr val="FFFFFF"/>
                </a:solidFill>
                <a:ea typeface="굴림" charset="-127"/>
                <a:cs typeface="굴림" charset="-127"/>
              </a:rPr>
              <a:t>(3)</a:t>
            </a:r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8356600" y="30940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b="1">
                <a:solidFill>
                  <a:srgbClr val="FFFFFF"/>
                </a:solidFill>
                <a:ea typeface="굴림" charset="-127"/>
                <a:cs typeface="굴림" charset="-127"/>
              </a:rPr>
              <a:t>(4)</a:t>
            </a:r>
          </a:p>
        </p:txBody>
      </p:sp>
      <p:sp>
        <p:nvSpPr>
          <p:cNvPr id="56374" name="Text Box 54"/>
          <p:cNvSpPr txBox="1">
            <a:spLocks noChangeArrowheads="1"/>
          </p:cNvSpPr>
          <p:nvPr/>
        </p:nvSpPr>
        <p:spPr bwMode="auto">
          <a:xfrm>
            <a:off x="8355013" y="33099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b="1">
                <a:solidFill>
                  <a:srgbClr val="FFFFFF"/>
                </a:solidFill>
                <a:ea typeface="굴림" charset="-127"/>
                <a:cs typeface="굴림" charset="-127"/>
              </a:rPr>
              <a:t>(5)</a:t>
            </a:r>
          </a:p>
        </p:txBody>
      </p:sp>
      <p:sp>
        <p:nvSpPr>
          <p:cNvPr id="56375" name="Text Box 55"/>
          <p:cNvSpPr txBox="1">
            <a:spLocks noChangeArrowheads="1"/>
          </p:cNvSpPr>
          <p:nvPr/>
        </p:nvSpPr>
        <p:spPr bwMode="auto">
          <a:xfrm>
            <a:off x="8355013" y="370998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b="1">
                <a:solidFill>
                  <a:srgbClr val="FFFFFF"/>
                </a:solidFill>
                <a:ea typeface="굴림" charset="-127"/>
                <a:cs typeface="굴림" charset="-127"/>
              </a:rPr>
              <a:t>(6)</a:t>
            </a:r>
          </a:p>
        </p:txBody>
      </p:sp>
      <p:sp>
        <p:nvSpPr>
          <p:cNvPr id="56376" name="Text Box 56"/>
          <p:cNvSpPr txBox="1">
            <a:spLocks noChangeArrowheads="1"/>
          </p:cNvSpPr>
          <p:nvPr/>
        </p:nvSpPr>
        <p:spPr bwMode="auto">
          <a:xfrm>
            <a:off x="8355013" y="39338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b="1">
                <a:solidFill>
                  <a:srgbClr val="FFFFFF"/>
                </a:solidFill>
                <a:ea typeface="굴림" charset="-127"/>
                <a:cs typeface="굴림" charset="-127"/>
              </a:rPr>
              <a:t>(7)</a:t>
            </a:r>
          </a:p>
        </p:txBody>
      </p:sp>
      <p:sp>
        <p:nvSpPr>
          <p:cNvPr id="56377" name="Text Box 57"/>
          <p:cNvSpPr txBox="1">
            <a:spLocks noChangeArrowheads="1"/>
          </p:cNvSpPr>
          <p:nvPr/>
        </p:nvSpPr>
        <p:spPr bwMode="auto">
          <a:xfrm>
            <a:off x="8369300" y="41894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b="1">
                <a:solidFill>
                  <a:srgbClr val="FFFFFF"/>
                </a:solidFill>
                <a:ea typeface="굴림" charset="-127"/>
                <a:cs typeface="굴림" charset="-127"/>
              </a:rPr>
              <a:t>(8)</a:t>
            </a:r>
          </a:p>
        </p:txBody>
      </p:sp>
      <p:sp>
        <p:nvSpPr>
          <p:cNvPr id="56378" name="Text Box 58"/>
          <p:cNvSpPr txBox="1">
            <a:spLocks noChangeArrowheads="1"/>
          </p:cNvSpPr>
          <p:nvPr/>
        </p:nvSpPr>
        <p:spPr bwMode="auto">
          <a:xfrm>
            <a:off x="8369300" y="460057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b="1">
                <a:solidFill>
                  <a:srgbClr val="FFFFFF"/>
                </a:solidFill>
                <a:ea typeface="굴림" charset="-127"/>
                <a:cs typeface="굴림" charset="-127"/>
              </a:rPr>
              <a:t>(9)</a:t>
            </a:r>
          </a:p>
        </p:txBody>
      </p:sp>
      <p:sp>
        <p:nvSpPr>
          <p:cNvPr id="56379" name="Text Box 59"/>
          <p:cNvSpPr txBox="1">
            <a:spLocks noChangeArrowheads="1"/>
          </p:cNvSpPr>
          <p:nvPr/>
        </p:nvSpPr>
        <p:spPr bwMode="auto">
          <a:xfrm>
            <a:off x="8243888" y="5222875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b="1">
                <a:solidFill>
                  <a:srgbClr val="FFFFFF"/>
                </a:solidFill>
                <a:ea typeface="굴림" charset="-127"/>
                <a:cs typeface="굴림" charset="-127"/>
              </a:rPr>
              <a:t>(10)</a:t>
            </a:r>
          </a:p>
        </p:txBody>
      </p:sp>
      <p:cxnSp>
        <p:nvCxnSpPr>
          <p:cNvPr id="56380" name="AutoShape 60"/>
          <p:cNvCxnSpPr>
            <a:cxnSpLocks noChangeShapeType="1"/>
            <a:stCxn id="56358" idx="3"/>
            <a:endCxn id="56357" idx="1"/>
          </p:cNvCxnSpPr>
          <p:nvPr/>
        </p:nvCxnSpPr>
        <p:spPr bwMode="auto">
          <a:xfrm>
            <a:off x="4284663" y="4684713"/>
            <a:ext cx="503237" cy="10953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56381" name="AutoShape 61"/>
          <p:cNvCxnSpPr>
            <a:cxnSpLocks noChangeShapeType="1"/>
            <a:stCxn id="56359" idx="3"/>
            <a:endCxn id="56356" idx="1"/>
          </p:cNvCxnSpPr>
          <p:nvPr/>
        </p:nvCxnSpPr>
        <p:spPr bwMode="auto">
          <a:xfrm>
            <a:off x="4284663" y="3411538"/>
            <a:ext cx="503237" cy="10636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</p:cxnSp>
      <p:sp>
        <p:nvSpPr>
          <p:cNvPr id="56382" name="Text Box 62"/>
          <p:cNvSpPr txBox="1">
            <a:spLocks noChangeArrowheads="1"/>
          </p:cNvSpPr>
          <p:nvPr/>
        </p:nvSpPr>
        <p:spPr bwMode="auto">
          <a:xfrm>
            <a:off x="4813300" y="981075"/>
            <a:ext cx="36195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>
                <a:solidFill>
                  <a:srgbClr val="FFFFFF"/>
                </a:solidFill>
              </a:rPr>
              <a:t>[ Example Code in Java style 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altLang="ko-KR" sz="1400" b="1" dirty="0">
              <a:solidFill>
                <a:srgbClr val="FFFFFF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400" b="1" dirty="0">
                <a:solidFill>
                  <a:srgbClr val="FFFFFF"/>
                </a:solidFill>
              </a:rPr>
              <a:t>class </a:t>
            </a:r>
            <a:r>
              <a:rPr lang="en-US" altLang="ko-KR" sz="1400" b="1" dirty="0" err="1">
                <a:solidFill>
                  <a:srgbClr val="FFFFFF"/>
                </a:solidFill>
              </a:rPr>
              <a:t>ResourceManager</a:t>
            </a:r>
            <a:r>
              <a:rPr lang="en-US" altLang="ko-KR" sz="1400" b="1" dirty="0">
                <a:solidFill>
                  <a:srgbClr val="FFFFFF"/>
                </a:solidFill>
              </a:rPr>
              <a:t> extends Thread </a:t>
            </a:r>
            <a:endParaRPr lang="ko-KR" altLang="en-US" sz="1400" b="1" dirty="0">
              <a:solidFill>
                <a:srgbClr val="FFFFFF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 II: Procedure</a:t>
            </a:r>
            <a:r>
              <a:rPr lang="en-US" dirty="0"/>
              <a:t>-Oriented System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/>
              <a:t>Protection and addressing mechanism</a:t>
            </a:r>
          </a:p>
          <a:p>
            <a:r>
              <a:rPr lang="en-US"/>
              <a:t>Efficient procedure calls</a:t>
            </a:r>
          </a:p>
          <a:p>
            <a:r>
              <a:rPr lang="en-US"/>
              <a:t>Cooperation between processes done through locked data structures</a:t>
            </a:r>
          </a:p>
          <a:p>
            <a:r>
              <a:rPr lang="en-US"/>
              <a:t>Pre-emption when a higher priority process gets a lock it was waiting 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Systems Have…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/>
              <a:t>Global data is protected and easily accessed</a:t>
            </a:r>
          </a:p>
          <a:p>
            <a:r>
              <a:rPr lang="en-US"/>
              <a:t>Process creation is efficient and easy</a:t>
            </a:r>
          </a:p>
          <a:p>
            <a:r>
              <a:rPr lang="en-US"/>
              <a:t>Processes have one goal but may wander through the system to do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Systems with Good Design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sz="2800" dirty="0"/>
              <a:t>Synchronization done through locks on data structures</a:t>
            </a:r>
          </a:p>
          <a:p>
            <a:pPr lvl="1"/>
            <a:r>
              <a:rPr lang="en-US" sz="2400" dirty="0"/>
              <a:t>A process will lock only small amounts at one time</a:t>
            </a:r>
          </a:p>
          <a:p>
            <a:r>
              <a:rPr lang="en-US" sz="2800" dirty="0"/>
              <a:t>Data is shared between processes</a:t>
            </a:r>
          </a:p>
          <a:p>
            <a:r>
              <a:rPr lang="en-US" sz="2800" dirty="0"/>
              <a:t>Peripherals are controlled by locks and shared memory</a:t>
            </a:r>
          </a:p>
          <a:p>
            <a:r>
              <a:rPr lang="en-US" sz="2800" dirty="0"/>
              <a:t>Processes have dynamic priorities</a:t>
            </a:r>
          </a:p>
          <a:p>
            <a:r>
              <a:rPr lang="en-US" sz="2800" dirty="0"/>
              <a:t>Global naming scheme often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Environment: Procedures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/>
              <a:t>Procedure</a:t>
            </a:r>
          </a:p>
          <a:p>
            <a:pPr lvl="1"/>
            <a:r>
              <a:rPr lang="en-US"/>
              <a:t>Algorithms</a:t>
            </a:r>
          </a:p>
          <a:p>
            <a:pPr lvl="1"/>
            <a:r>
              <a:rPr lang="en-US"/>
              <a:t>Local data</a:t>
            </a:r>
          </a:p>
          <a:p>
            <a:pPr lvl="1"/>
            <a:r>
              <a:rPr lang="en-US"/>
              <a:t>Parameters</a:t>
            </a:r>
          </a:p>
          <a:p>
            <a:pPr lvl="1"/>
            <a:r>
              <a:rPr lang="en-US"/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Environment: Procedure Calls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/>
              <a:t>Synchronous</a:t>
            </a:r>
          </a:p>
          <a:p>
            <a:r>
              <a:rPr lang="en-US"/>
              <a:t>Asynchronous</a:t>
            </a:r>
          </a:p>
          <a:p>
            <a:pPr lvl="1"/>
            <a:r>
              <a:rPr lang="en-US" b="1"/>
              <a:t>fork </a:t>
            </a:r>
            <a:r>
              <a:rPr lang="en-US"/>
              <a:t>procedureName(parameterList)</a:t>
            </a:r>
          </a:p>
          <a:p>
            <a:pPr lvl="2"/>
            <a:r>
              <a:rPr lang="en-US"/>
              <a:t>Returns processID</a:t>
            </a:r>
          </a:p>
          <a:p>
            <a:pPr lvl="1"/>
            <a:r>
              <a:rPr lang="en-US" b="1"/>
              <a:t>join</a:t>
            </a:r>
            <a:r>
              <a:rPr lang="en-US"/>
              <a:t> processID</a:t>
            </a:r>
          </a:p>
          <a:p>
            <a:pPr lvl="2"/>
            <a:r>
              <a:rPr lang="en-US"/>
              <a:t>Returns (resultsList)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/>
              <a:t>Environment: Modules and Monitors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/>
              <a:t>Module: primitive unit of compilation</a:t>
            </a:r>
          </a:p>
          <a:p>
            <a:pPr lvl="1"/>
            <a:r>
              <a:rPr lang="en-US"/>
              <a:t>Procedures</a:t>
            </a:r>
          </a:p>
          <a:p>
            <a:pPr lvl="1"/>
            <a:r>
              <a:rPr lang="en-US"/>
              <a:t>Data</a:t>
            </a:r>
          </a:p>
          <a:p>
            <a:r>
              <a:rPr lang="en-US"/>
              <a:t>Monitor: special module protected by a lock</a:t>
            </a:r>
          </a:p>
          <a:p>
            <a:pPr lvl="1"/>
            <a:r>
              <a:rPr lang="en-US"/>
              <a:t>Only one process can execute it at a time</a:t>
            </a:r>
          </a:p>
          <a:p>
            <a:r>
              <a:rPr lang="en-US"/>
              <a:t>Module Instantiation</a:t>
            </a:r>
          </a:p>
          <a:p>
            <a:pPr lvl="1"/>
            <a:r>
              <a:rPr lang="en-US" b="1"/>
              <a:t>new</a:t>
            </a:r>
          </a:p>
          <a:p>
            <a:pPr lvl="1"/>
            <a:r>
              <a:rPr lang="en-US" b="1"/>
              <a:t>start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Environment: Condition Variables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/>
              <a:t>Must be in a monitor</a:t>
            </a:r>
          </a:p>
          <a:p>
            <a:r>
              <a:rPr lang="en-US"/>
              <a:t>Associated queue of processes</a:t>
            </a:r>
          </a:p>
          <a:p>
            <a:r>
              <a:rPr lang="en-US"/>
              <a:t>Operations:</a:t>
            </a:r>
          </a:p>
          <a:p>
            <a:pPr lvl="1"/>
            <a:r>
              <a:rPr lang="en-US" b="1"/>
              <a:t>wait</a:t>
            </a:r>
            <a:r>
              <a:rPr lang="en-US"/>
              <a:t> conditionVariable</a:t>
            </a:r>
          </a:p>
          <a:p>
            <a:pPr lvl="1"/>
            <a:r>
              <a:rPr lang="en-US" b="1"/>
              <a:t>signal</a:t>
            </a:r>
            <a:r>
              <a:rPr lang="en-US"/>
              <a:t> conditionVariable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6288"/>
          </a:xfrm>
        </p:spPr>
        <p:txBody>
          <a:bodyPr>
            <a:normAutofit/>
          </a:bodyPr>
          <a:lstStyle/>
          <a:p>
            <a:r>
              <a:rPr lang="en-US" dirty="0" smtClean="0"/>
              <a:t>Procedure-Oriented System</a:t>
            </a:r>
            <a:endParaRPr lang="en-US" dirty="0"/>
          </a:p>
        </p:txBody>
      </p:sp>
      <p:sp>
        <p:nvSpPr>
          <p:cNvPr id="20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67D33651-76AB-2443-B782-7264A1A9F285}" type="slidenum">
              <a:rPr lang="ko-KR" altLang="en-US"/>
              <a:pPr/>
              <a:t>18</a:t>
            </a:fld>
            <a:endParaRPr lang="en-US" altLang="ko-KR"/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4787900" y="776288"/>
            <a:ext cx="3960813" cy="5676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synchronized Resource acquire() 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{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	while (resourcesAvailable.isEmpty())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	try {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		wait();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	} catch (InterruptedException ie) { }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		return resourcesAvailable.pop();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}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synchronized void release(Resource r) 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{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	resourcesAvailable.push(r);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	notify();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}</a:t>
            </a:r>
          </a:p>
        </p:txBody>
      </p:sp>
      <p:sp>
        <p:nvSpPr>
          <p:cNvPr id="57350" name="Rectangle 4"/>
          <p:cNvSpPr>
            <a:spLocks noChangeArrowheads="1"/>
          </p:cNvSpPr>
          <p:nvPr/>
        </p:nvSpPr>
        <p:spPr bwMode="auto">
          <a:xfrm>
            <a:off x="539750" y="776288"/>
            <a:ext cx="3960813" cy="5676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ResourceManager:MONITOR =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c: CONDITION;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resourceExhausted:BOOLEAN;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proc1:ENTRY PROCEDURE[...] =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...;--algorithm for proc1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proc2:ENTRY PROCEDURE[...] RETURN[...] =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BEGIN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IF resourceExhausted THEN WAIT c;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 ...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   RETURN[results];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END;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...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proc</a:t>
            </a:r>
            <a:r>
              <a:rPr kumimoji="1" lang="en-US" altLang="ko-KR" sz="1400" i="1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L</a:t>
            </a: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:ENTRY PROCEDURE[...] = 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BEGIN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...;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resourceExhausted &lt;- FALSE;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SIGNAL c;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  ...;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  END;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endloop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endParaRPr kumimoji="1" lang="en-US" altLang="ko-KR" sz="1400">
              <a:solidFill>
                <a:srgbClr val="FFFFFF"/>
              </a:solidFill>
              <a:latin typeface="돋움체" pitchFamily="49" charset="-127"/>
              <a:ea typeface="돋움체" pitchFamily="49" charset="-127"/>
              <a:cs typeface="돋움체" pitchFamily="49" charset="-127"/>
            </a:endParaRP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  initialize;</a:t>
            </a:r>
          </a:p>
          <a:p>
            <a:pPr defTabSz="914400" fontAlgn="base" latinLnBrk="1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</a:pPr>
            <a:r>
              <a:rPr kumimoji="1" lang="en-US" altLang="ko-KR" sz="1400">
                <a:solidFill>
                  <a:srgbClr val="FFFFFF"/>
                </a:solidFill>
                <a:latin typeface="돋움체" pitchFamily="49" charset="-127"/>
                <a:ea typeface="돋움체" pitchFamily="49" charset="-127"/>
                <a:cs typeface="돋움체" pitchFamily="49" charset="-127"/>
              </a:rPr>
              <a:t>END.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 flipV="1">
            <a:off x="4787900" y="2908300"/>
            <a:ext cx="3960813" cy="150813"/>
          </a:xfrm>
          <a:prstGeom prst="rect">
            <a:avLst/>
          </a:prstGeom>
          <a:solidFill>
            <a:srgbClr val="FF00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 flipV="1">
            <a:off x="4787900" y="4818063"/>
            <a:ext cx="3960813" cy="150812"/>
          </a:xfrm>
          <a:prstGeom prst="rect">
            <a:avLst/>
          </a:prstGeom>
          <a:solidFill>
            <a:srgbClr val="FF00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 flipV="1">
            <a:off x="4787900" y="3324225"/>
            <a:ext cx="3960813" cy="171450"/>
          </a:xfrm>
          <a:prstGeom prst="rect">
            <a:avLst/>
          </a:prstGeom>
          <a:solidFill>
            <a:srgbClr val="FF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 flipV="1">
            <a:off x="539750" y="2792413"/>
            <a:ext cx="3960813" cy="171450"/>
          </a:xfrm>
          <a:prstGeom prst="rect">
            <a:avLst/>
          </a:prstGeom>
          <a:solidFill>
            <a:srgbClr val="FF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 flipV="1">
            <a:off x="539750" y="3219450"/>
            <a:ext cx="3960813" cy="171450"/>
          </a:xfrm>
          <a:prstGeom prst="rect">
            <a:avLst/>
          </a:prstGeom>
          <a:solidFill>
            <a:srgbClr val="FF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 flipV="1">
            <a:off x="4781550" y="3744913"/>
            <a:ext cx="3960813" cy="171450"/>
          </a:xfrm>
          <a:prstGeom prst="rect">
            <a:avLst/>
          </a:prstGeom>
          <a:solidFill>
            <a:srgbClr val="FF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 flipV="1">
            <a:off x="4787900" y="4176713"/>
            <a:ext cx="3960813" cy="171450"/>
          </a:xfrm>
          <a:prstGeom prst="rect">
            <a:avLst/>
          </a:prstGeom>
          <a:solidFill>
            <a:srgbClr val="FFFF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 flipV="1">
            <a:off x="4787900" y="5256213"/>
            <a:ext cx="3960813" cy="150812"/>
          </a:xfrm>
          <a:prstGeom prst="rect">
            <a:avLst/>
          </a:prstGeom>
          <a:solidFill>
            <a:srgbClr val="00CCFF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 flipV="1">
            <a:off x="4787900" y="5461000"/>
            <a:ext cx="3960813" cy="150813"/>
          </a:xfrm>
          <a:prstGeom prst="rect">
            <a:avLst/>
          </a:prstGeom>
          <a:solidFill>
            <a:srgbClr val="00CCFF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 flipV="1">
            <a:off x="539750" y="4724400"/>
            <a:ext cx="3960813" cy="150813"/>
          </a:xfrm>
          <a:prstGeom prst="rect">
            <a:avLst/>
          </a:prstGeom>
          <a:solidFill>
            <a:srgbClr val="00CCFF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 flipV="1">
            <a:off x="539750" y="4508500"/>
            <a:ext cx="3960813" cy="150813"/>
          </a:xfrm>
          <a:prstGeom prst="rect">
            <a:avLst/>
          </a:prstGeom>
          <a:solidFill>
            <a:srgbClr val="00CCFF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62" name="Rectangle 18"/>
          <p:cNvSpPr>
            <a:spLocks noChangeArrowheads="1"/>
          </p:cNvSpPr>
          <p:nvPr/>
        </p:nvSpPr>
        <p:spPr bwMode="auto">
          <a:xfrm flipV="1">
            <a:off x="539750" y="3860800"/>
            <a:ext cx="3960813" cy="150813"/>
          </a:xfrm>
          <a:prstGeom prst="rect">
            <a:avLst/>
          </a:prstGeom>
          <a:solidFill>
            <a:srgbClr val="FF00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 flipV="1">
            <a:off x="539750" y="2381250"/>
            <a:ext cx="3960813" cy="150813"/>
          </a:xfrm>
          <a:prstGeom prst="rect">
            <a:avLst/>
          </a:prstGeom>
          <a:solidFill>
            <a:srgbClr val="FF0000">
              <a:alpha val="49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5076825" y="908050"/>
            <a:ext cx="325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>
                <a:solidFill>
                  <a:srgbClr val="FFFFFF"/>
                </a:solidFill>
                <a:ea typeface="굴림" charset="-127"/>
                <a:cs typeface="굴림" charset="-127"/>
              </a:rPr>
              <a:t>[ Example Code in Java style ]</a:t>
            </a:r>
            <a:endParaRPr lang="ko-KR" altLang="en-US" dirty="0">
              <a:solidFill>
                <a:srgbClr val="FFFFFF"/>
              </a:solidFill>
              <a:ea typeface="굴림" charset="-127"/>
              <a:cs typeface="굴림" charset="-127"/>
            </a:endParaRPr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4787900" y="1341438"/>
            <a:ext cx="401161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  <a:tab pos="363538" algn="l"/>
                <a:tab pos="539750" algn="l"/>
                <a:tab pos="714375" algn="l"/>
              </a:tabLst>
            </a:pPr>
            <a:r>
              <a:rPr lang="en-US" altLang="ko-KR" sz="1400">
                <a:solidFill>
                  <a:srgbClr val="FFFFFF"/>
                </a:solidFill>
                <a:ea typeface="굴림" charset="-127"/>
                <a:cs typeface="굴림" charset="-127"/>
              </a:rPr>
              <a:t>ResourceManager (int n) {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  <a:tab pos="363538" algn="l"/>
                <a:tab pos="539750" algn="l"/>
                <a:tab pos="714375" algn="l"/>
              </a:tabLst>
            </a:pPr>
            <a:r>
              <a:rPr lang="en-US" altLang="ko-KR" sz="1400">
                <a:solidFill>
                  <a:srgbClr val="FFFFFF"/>
                </a:solidFill>
                <a:ea typeface="굴림" charset="-127"/>
                <a:cs typeface="굴림" charset="-127"/>
              </a:rPr>
              <a:t>	resourcesAvailable = new Stack&lt;Resource&gt;();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  <a:tab pos="363538" algn="l"/>
                <a:tab pos="539750" algn="l"/>
                <a:tab pos="714375" algn="l"/>
              </a:tabLst>
            </a:pPr>
            <a:r>
              <a:rPr lang="en-US" altLang="ko-KR" sz="1400">
                <a:solidFill>
                  <a:srgbClr val="FFFFFF"/>
                </a:solidFill>
                <a:ea typeface="굴림" charset="-127"/>
                <a:cs typeface="굴림" charset="-127"/>
              </a:rPr>
              <a:t>	for (int i = 1; i &lt;= n; i++) {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  <a:tab pos="363538" algn="l"/>
                <a:tab pos="539750" algn="l"/>
                <a:tab pos="714375" algn="l"/>
              </a:tabLst>
            </a:pPr>
            <a:r>
              <a:rPr lang="en-US" altLang="ko-KR" sz="1400">
                <a:solidFill>
                  <a:srgbClr val="FFFFFF"/>
                </a:solidFill>
                <a:ea typeface="굴림" charset="-127"/>
                <a:cs typeface="굴림" charset="-127"/>
              </a:rPr>
              <a:t>		resourcesAvailable.push( Rsc Obj );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  <a:tab pos="363538" algn="l"/>
                <a:tab pos="539750" algn="l"/>
                <a:tab pos="714375" algn="l"/>
              </a:tabLst>
            </a:pPr>
            <a:r>
              <a:rPr lang="en-US" altLang="ko-KR" sz="1400">
                <a:solidFill>
                  <a:srgbClr val="FFFFFF"/>
                </a:solidFill>
                <a:ea typeface="굴림" charset="-127"/>
                <a:cs typeface="굴림" charset="-127"/>
              </a:rPr>
              <a:t>	}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  <a:tab pos="363538" algn="l"/>
                <a:tab pos="539750" algn="l"/>
                <a:tab pos="714375" algn="l"/>
              </a:tabLst>
            </a:pPr>
            <a:r>
              <a:rPr lang="en-US" altLang="ko-KR" sz="1400">
                <a:solidFill>
                  <a:srgbClr val="FFFFFF"/>
                </a:solidFill>
                <a:ea typeface="굴림" charset="-127"/>
                <a:cs typeface="굴림" charset="-127"/>
              </a:rPr>
              <a:t>}</a:t>
            </a:r>
            <a:endParaRPr lang="ko-KR" altLang="en-US" sz="1400">
              <a:solidFill>
                <a:srgbClr val="FFFFFF"/>
              </a:solidFill>
              <a:ea typeface="굴림" charset="-127"/>
              <a:cs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Duality Mapping</a:t>
            </a:r>
          </a:p>
        </p:txBody>
      </p:sp>
      <p:sp>
        <p:nvSpPr>
          <p:cNvPr id="2867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Equivalence of the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7927024" cy="4495800"/>
          </a:xfrm>
        </p:spPr>
        <p:txBody>
          <a:bodyPr/>
          <a:lstStyle/>
          <a:p>
            <a:r>
              <a:rPr lang="en-US" dirty="0" smtClean="0"/>
              <a:t>OS designs fall into two models</a:t>
            </a:r>
          </a:p>
          <a:p>
            <a:pPr lvl="1"/>
            <a:r>
              <a:rPr lang="en-US" dirty="0"/>
              <a:t>Message-oriented systems</a:t>
            </a:r>
          </a:p>
          <a:p>
            <a:pPr lvl="1"/>
            <a:r>
              <a:rPr lang="en-US" dirty="0"/>
              <a:t>Procedure-oriented systems</a:t>
            </a:r>
            <a:endParaRPr lang="en-US" dirty="0" smtClean="0"/>
          </a:p>
          <a:p>
            <a:endParaRPr lang="en-US" sz="1800" dirty="0" smtClean="0"/>
          </a:p>
          <a:p>
            <a:r>
              <a:rPr lang="en-US" dirty="0" smtClean="0"/>
              <a:t>These models </a:t>
            </a:r>
            <a:r>
              <a:rPr lang="en-US" dirty="0"/>
              <a:t>are </a:t>
            </a:r>
            <a:r>
              <a:rPr lang="en-US" b="1" dirty="0"/>
              <a:t>duals</a:t>
            </a:r>
            <a:r>
              <a:rPr lang="en-US" dirty="0"/>
              <a:t> of each other</a:t>
            </a:r>
          </a:p>
          <a:p>
            <a:pPr lvl="1"/>
            <a:r>
              <a:rPr lang="en-US" dirty="0"/>
              <a:t>Constructs have direct counterparts</a:t>
            </a:r>
          </a:p>
          <a:p>
            <a:pPr lvl="1"/>
            <a:r>
              <a:rPr lang="en-US" dirty="0"/>
              <a:t>Programs are logically equivalent</a:t>
            </a:r>
          </a:p>
          <a:p>
            <a:pPr lvl="1"/>
            <a:r>
              <a:rPr lang="en-US" dirty="0"/>
              <a:t>Performance doesn’t differ between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Duality Mapping</a:t>
            </a:r>
          </a:p>
        </p:txBody>
      </p:sp>
      <p:sp>
        <p:nvSpPr>
          <p:cNvPr id="29699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Process, </a:t>
            </a:r>
            <a:r>
              <a:rPr lang="en-US" dirty="0" err="1"/>
              <a:t>CreateProcess</a:t>
            </a:r>
            <a:endParaRPr lang="en-US" dirty="0"/>
          </a:p>
          <a:p>
            <a:r>
              <a:rPr lang="en-US" dirty="0"/>
              <a:t>Message channels, Message</a:t>
            </a:r>
          </a:p>
          <a:p>
            <a:r>
              <a:rPr lang="en-US" dirty="0"/>
              <a:t>Ports</a:t>
            </a:r>
          </a:p>
          <a:p>
            <a:r>
              <a:rPr lang="en-US" dirty="0" err="1"/>
              <a:t>SendMessage</a:t>
            </a:r>
            <a:r>
              <a:rPr lang="en-US" dirty="0"/>
              <a:t>; </a:t>
            </a:r>
            <a:r>
              <a:rPr lang="en-US" dirty="0" err="1"/>
              <a:t>AwaitReply</a:t>
            </a:r>
            <a:r>
              <a:rPr lang="en-US" dirty="0"/>
              <a:t>; (immediate)</a:t>
            </a:r>
          </a:p>
        </p:txBody>
      </p:sp>
      <p:sp>
        <p:nvSpPr>
          <p:cNvPr id="29700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Monitors, new/start</a:t>
            </a:r>
          </a:p>
          <a:p>
            <a:r>
              <a:rPr lang="en-US"/>
              <a:t>Procedure identifiers, entry</a:t>
            </a:r>
          </a:p>
          <a:p>
            <a:r>
              <a:rPr lang="en-US"/>
              <a:t>Procedure identifiers</a:t>
            </a:r>
          </a:p>
          <a:p>
            <a:r>
              <a:rPr lang="en-US"/>
              <a:t>Procedure call</a:t>
            </a:r>
          </a:p>
          <a:p>
            <a:endParaRPr lang="en-US"/>
          </a:p>
        </p:txBody>
      </p:sp>
      <p:sp>
        <p:nvSpPr>
          <p:cNvPr id="29701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597700"/>
            <a:ext cx="3886200" cy="639763"/>
          </a:xfrm>
        </p:spPr>
        <p:txBody>
          <a:bodyPr/>
          <a:lstStyle/>
          <a:p>
            <a:r>
              <a:rPr lang="en-US" dirty="0"/>
              <a:t>Message-Oriented System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597700"/>
            <a:ext cx="3886200" cy="639763"/>
          </a:xfrm>
        </p:spPr>
        <p:txBody>
          <a:bodyPr>
            <a:normAutofit/>
          </a:bodyPr>
          <a:lstStyle/>
          <a:p>
            <a:r>
              <a:rPr lang="en-US"/>
              <a:t>Procedure-Oriented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Duality Mapping</a:t>
            </a:r>
          </a:p>
        </p:txBody>
      </p:sp>
      <p:sp>
        <p:nvSpPr>
          <p:cNvPr id="30723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/>
              <a:t>SendMessage; … AwaitReply; (delayed)</a:t>
            </a:r>
          </a:p>
          <a:p>
            <a:r>
              <a:rPr lang="en-US"/>
              <a:t>SendReply</a:t>
            </a:r>
            <a:br>
              <a:rPr lang="en-US"/>
            </a:br>
            <a:endParaRPr lang="en-US"/>
          </a:p>
          <a:p>
            <a:pPr>
              <a:buFont typeface="Wingdings" charset="2"/>
              <a:buNone/>
            </a:pPr>
            <a:endParaRPr lang="en-US"/>
          </a:p>
        </p:txBody>
      </p:sp>
      <p:sp>
        <p:nvSpPr>
          <p:cNvPr id="30724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fork; … join;</a:t>
            </a:r>
          </a:p>
          <a:p>
            <a:endParaRPr lang="en-US"/>
          </a:p>
          <a:p>
            <a:r>
              <a:rPr lang="en-US"/>
              <a:t>return (from procedure)</a:t>
            </a:r>
          </a:p>
        </p:txBody>
      </p:sp>
      <p:sp>
        <p:nvSpPr>
          <p:cNvPr id="3072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582210"/>
            <a:ext cx="3886200" cy="639763"/>
          </a:xfrm>
        </p:spPr>
        <p:txBody>
          <a:bodyPr/>
          <a:lstStyle/>
          <a:p>
            <a:r>
              <a:rPr lang="en-US" dirty="0"/>
              <a:t>Message-Oriented System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582210"/>
            <a:ext cx="3886200" cy="639763"/>
          </a:xfrm>
        </p:spPr>
        <p:txBody>
          <a:bodyPr>
            <a:normAutofit/>
          </a:bodyPr>
          <a:lstStyle/>
          <a:p>
            <a:r>
              <a:rPr lang="en-US"/>
              <a:t>Procedure-Oriented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Duality Mapping</a:t>
            </a:r>
          </a:p>
        </p:txBody>
      </p:sp>
      <p:sp>
        <p:nvSpPr>
          <p:cNvPr id="31747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/>
              <a:t>Main loop of standard resource manager, WaitForMessage, case statement</a:t>
            </a:r>
          </a:p>
          <a:p>
            <a:r>
              <a:rPr lang="en-US"/>
              <a:t>Arms of the case statement selective</a:t>
            </a:r>
            <a:br>
              <a:rPr lang="en-US"/>
            </a:br>
            <a:endParaRPr lang="en-US"/>
          </a:p>
          <a:p>
            <a:endParaRPr lang="en-US"/>
          </a:p>
        </p:txBody>
      </p:sp>
      <p:sp>
        <p:nvSpPr>
          <p:cNvPr id="3174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Lock, entry attribute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entry</a:t>
            </a:r>
          </a:p>
        </p:txBody>
      </p:sp>
      <p:sp>
        <p:nvSpPr>
          <p:cNvPr id="31749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597700"/>
            <a:ext cx="3886200" cy="639763"/>
          </a:xfrm>
        </p:spPr>
        <p:txBody>
          <a:bodyPr/>
          <a:lstStyle/>
          <a:p>
            <a:r>
              <a:rPr lang="en-US" dirty="0"/>
              <a:t>Message-Oriented System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597700"/>
            <a:ext cx="3886200" cy="639763"/>
          </a:xfrm>
        </p:spPr>
        <p:txBody>
          <a:bodyPr>
            <a:normAutofit/>
          </a:bodyPr>
          <a:lstStyle/>
          <a:p>
            <a:r>
              <a:rPr lang="en-US"/>
              <a:t>Procedure-Oriented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Duality Mapping</a:t>
            </a:r>
          </a:p>
        </p:txBody>
      </p:sp>
      <p:sp>
        <p:nvSpPr>
          <p:cNvPr id="32771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/>
              <a:t>Waiting for messages</a:t>
            </a:r>
            <a:br>
              <a:rPr lang="en-US"/>
            </a:br>
            <a:endParaRPr lang="en-US"/>
          </a:p>
          <a:p>
            <a:endParaRPr lang="en-US"/>
          </a:p>
        </p:txBody>
      </p:sp>
      <p:sp>
        <p:nvSpPr>
          <p:cNvPr id="32772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Condition variables, wait, signal</a:t>
            </a:r>
          </a:p>
        </p:txBody>
      </p:sp>
      <p:sp>
        <p:nvSpPr>
          <p:cNvPr id="32773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582210"/>
            <a:ext cx="3886200" cy="639763"/>
          </a:xfrm>
        </p:spPr>
        <p:txBody>
          <a:bodyPr/>
          <a:lstStyle/>
          <a:p>
            <a:r>
              <a:rPr lang="en-US" dirty="0"/>
              <a:t>Message-Oriented System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582210"/>
            <a:ext cx="3886200" cy="639763"/>
          </a:xfrm>
        </p:spPr>
        <p:txBody>
          <a:bodyPr>
            <a:normAutofit/>
          </a:bodyPr>
          <a:lstStyle/>
          <a:p>
            <a:r>
              <a:rPr lang="en-US"/>
              <a:t>Procedure-Oriented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6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Similarity of the Models</a:t>
            </a:r>
          </a:p>
        </p:txBody>
      </p:sp>
      <p:sp>
        <p:nvSpPr>
          <p:cNvPr id="33795" name="Content Placeholder 7"/>
          <p:cNvSpPr>
            <a:spLocks noGrp="1"/>
          </p:cNvSpPr>
          <p:nvPr>
            <p:ph sz="quarter" idx="1"/>
          </p:nvPr>
        </p:nvSpPr>
        <p:spPr>
          <a:xfrm>
            <a:off x="374316" y="1600200"/>
            <a:ext cx="8609263" cy="4495800"/>
          </a:xfrm>
        </p:spPr>
        <p:txBody>
          <a:bodyPr>
            <a:normAutofit/>
          </a:bodyPr>
          <a:lstStyle/>
          <a:p>
            <a:r>
              <a:rPr lang="en-US" sz="2800" dirty="0"/>
              <a:t>Programs can be transformed using the duality mapping</a:t>
            </a:r>
          </a:p>
          <a:p>
            <a:r>
              <a:rPr lang="en-US" sz="2800" dirty="0"/>
              <a:t>Logic of program not affected by transformation</a:t>
            </a:r>
          </a:p>
          <a:p>
            <a:r>
              <a:rPr lang="en-US" sz="2800" dirty="0"/>
              <a:t>This only works if the strict model employed in the paper is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D2306A3-BCE6-BC4A-B454-5B5E7ABAE293}" type="slidenum">
              <a:rPr lang="ko-KR" altLang="en-US"/>
              <a:pPr/>
              <a:t>25</a:t>
            </a:fld>
            <a:endParaRPr lang="en-US" altLang="ko-KR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11113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>
                <a:latin typeface="굴림" charset="-127"/>
                <a:ea typeface="굴림" charset="-127"/>
                <a:cs typeface="굴림" charset="-127"/>
              </a:rPr>
              <a:t>The duality Mapping &amp; Similarity</a:t>
            </a:r>
            <a:r>
              <a:rPr kumimoji="1" lang="en-US" altLang="ko-KR" sz="3200" b="1" dirty="0">
                <a:solidFill>
                  <a:srgbClr val="FFFFFF"/>
                </a:solidFill>
                <a:latin typeface="굴림" charset="-127"/>
                <a:ea typeface="굴림" charset="-127"/>
                <a:cs typeface="굴림" charset="-127"/>
              </a:rPr>
              <a:t> </a:t>
            </a:r>
            <a:endParaRPr kumimoji="1" lang="en-US" altLang="ko-KR" sz="2000" b="1" dirty="0">
              <a:solidFill>
                <a:srgbClr val="FFFFFF"/>
              </a:solidFill>
              <a:latin typeface="굴림" charset="-127"/>
              <a:ea typeface="굴림" charset="-127"/>
              <a:cs typeface="굴림" charset="-127"/>
            </a:endParaRPr>
          </a:p>
        </p:txBody>
      </p:sp>
      <p:graphicFrame>
        <p:nvGraphicFramePr>
          <p:cNvPr id="16482" name="Group 98"/>
          <p:cNvGraphicFramePr>
            <a:graphicFrameLocks noGrp="1"/>
          </p:cNvGraphicFramePr>
          <p:nvPr/>
        </p:nvGraphicFramePr>
        <p:xfrm>
          <a:off x="250825" y="909638"/>
          <a:ext cx="8675688" cy="5614988"/>
        </p:xfrm>
        <a:graphic>
          <a:graphicData uri="http://schemas.openxmlformats.org/drawingml/2006/table">
            <a:tbl>
              <a:tblPr/>
              <a:tblGrid>
                <a:gridCol w="4175125"/>
                <a:gridCol w="4500563"/>
              </a:tblGrid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Message-oriented system structure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Procedure-oriented system structure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7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SendMessage &amp; AwaitReply / SendReply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main loop of standard resource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manager, </a:t>
                      </a:r>
                      <a:r>
                        <a:rPr kumimoji="0" lang="en-US" altLang="ko-K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WaitForMessage</a:t>
                      </a: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 statement </a:t>
                      </a:r>
                      <a:r>
                        <a:rPr kumimoji="0" lang="en-US" altLang="ko-K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case</a:t>
                      </a: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 statement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arms of the </a:t>
                      </a:r>
                      <a:r>
                        <a:rPr kumimoji="0" lang="en-US" altLang="ko-K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case</a:t>
                      </a: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 statement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Selective waiting for messages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Synch &amp; </a:t>
                      </a:r>
                      <a:r>
                        <a:rPr kumimoji="0" lang="en-US" altLang="ko-KR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asynch</a:t>
                      </a:r>
                      <a:r>
                        <a:rPr kumimoji="0" lang="en-US" altLang="ko-K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 procedure calls / RETURN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monitor lock, </a:t>
                      </a:r>
                      <a:r>
                        <a:rPr kumimoji="0" lang="en-US" altLang="ko-K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ENTRY</a:t>
                      </a:r>
                      <a:r>
                        <a:rPr kumimoji="0" lang="en-US" altLang="ko-K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 attribute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ENTRY</a:t>
                      </a:r>
                      <a:r>
                        <a:rPr kumimoji="0" lang="en-US" altLang="ko-K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 procedure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condition variables, </a:t>
                      </a:r>
                      <a:r>
                        <a:rPr kumimoji="0" lang="en-US" altLang="ko-K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WAIT, SIGNAL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6898D755-184A-E645-9C1D-4B7E69BAF325}" type="slidenum">
              <a:rPr lang="ko-KR" altLang="en-US"/>
              <a:pPr/>
              <a:t>26</a:t>
            </a:fld>
            <a:endParaRPr lang="en-US" altLang="ko-KR"/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" y="2587625"/>
            <a:ext cx="9051925" cy="4081463"/>
          </a:xfrm>
          <a:prstGeom prst="rect">
            <a:avLst/>
          </a:prstGeom>
          <a:noFill/>
          <a:ln w="19050">
            <a:solidFill>
              <a:srgbClr val="7CA255"/>
            </a:solidFill>
            <a:miter lim="800000"/>
            <a:headEnd/>
            <a:tailEnd/>
          </a:ln>
        </p:spPr>
      </p:pic>
      <p:graphicFrame>
        <p:nvGraphicFramePr>
          <p:cNvPr id="59416" name="Group 24"/>
          <p:cNvGraphicFramePr>
            <a:graphicFrameLocks noGrp="1"/>
          </p:cNvGraphicFramePr>
          <p:nvPr>
            <p:ph/>
          </p:nvPr>
        </p:nvGraphicFramePr>
        <p:xfrm>
          <a:off x="457200" y="1133475"/>
          <a:ext cx="8229600" cy="1066800"/>
        </p:xfrm>
        <a:graphic>
          <a:graphicData uri="http://schemas.openxmlformats.org/drawingml/2006/table">
            <a:tbl>
              <a:tblPr/>
              <a:tblGrid>
                <a:gridCol w="3960813"/>
                <a:gridCol w="4268787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Message-oriented system structure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Procedure-oriented system structure</a:t>
                      </a:r>
                      <a:endParaRPr kumimoji="0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SendReply</a:t>
                      </a:r>
                      <a:endParaRPr kumimoji="0" lang="en-US" altLang="ko-K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RETURN</a:t>
                      </a: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 ( from procedure 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18" name="Rectangle 26"/>
          <p:cNvSpPr>
            <a:spLocks noChangeArrowheads="1"/>
          </p:cNvSpPr>
          <p:nvPr/>
        </p:nvSpPr>
        <p:spPr bwMode="auto">
          <a:xfrm>
            <a:off x="57150" y="4724400"/>
            <a:ext cx="9051925" cy="720725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8136D2E-5C88-3B44-90F9-B827C6A279D6}" type="slidenum">
              <a:rPr lang="ko-KR" altLang="en-US"/>
              <a:pPr/>
              <a:t>27</a:t>
            </a:fld>
            <a:endParaRPr lang="en-US" altLang="ko-KR"/>
          </a:p>
        </p:txBody>
      </p:sp>
      <p:graphicFrame>
        <p:nvGraphicFramePr>
          <p:cNvPr id="61469" name="Group 29"/>
          <p:cNvGraphicFramePr>
            <a:graphicFrameLocks noGrp="1"/>
          </p:cNvGraphicFramePr>
          <p:nvPr>
            <p:ph/>
          </p:nvPr>
        </p:nvGraphicFramePr>
        <p:xfrm>
          <a:off x="457200" y="1138238"/>
          <a:ext cx="8229600" cy="1282701"/>
        </p:xfrm>
        <a:graphic>
          <a:graphicData uri="http://schemas.openxmlformats.org/drawingml/2006/table">
            <a:tbl>
              <a:tblPr/>
              <a:tblGrid>
                <a:gridCol w="3960813"/>
                <a:gridCol w="4268787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Message-oriented system structure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Procedure-oriented system structure</a:t>
                      </a:r>
                      <a:endParaRPr kumimoji="0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WaitForMessage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arms of the </a:t>
                      </a:r>
                      <a:r>
                        <a:rPr kumimoji="0" lang="en-US" altLang="ko-K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case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 statement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monitor lock, </a:t>
                      </a:r>
                      <a:r>
                        <a:rPr kumimoji="0" lang="en-US" altLang="ko-K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ENTRY</a:t>
                      </a:r>
                      <a:r>
                        <a:rPr kumimoji="0" lang="en-US" altLang="ko-K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 attribute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1472" name="Picture 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" y="2587625"/>
            <a:ext cx="9051925" cy="4081463"/>
          </a:xfrm>
          <a:prstGeom prst="rect">
            <a:avLst/>
          </a:prstGeom>
          <a:noFill/>
          <a:ln w="19050">
            <a:solidFill>
              <a:srgbClr val="7CA255"/>
            </a:solidFill>
            <a:miter lim="800000"/>
            <a:headEnd/>
            <a:tailEnd/>
          </a:ln>
        </p:spPr>
      </p:pic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57150" y="2941638"/>
            <a:ext cx="4514850" cy="992187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61474" name="Rectangle 34"/>
          <p:cNvSpPr>
            <a:spLocks noChangeArrowheads="1"/>
          </p:cNvSpPr>
          <p:nvPr/>
        </p:nvSpPr>
        <p:spPr bwMode="auto">
          <a:xfrm>
            <a:off x="4583113" y="3600450"/>
            <a:ext cx="4514850" cy="4191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57150" y="5318125"/>
            <a:ext cx="9040813" cy="496888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12396C2-99EC-8541-8D87-6912AB600EDE}" type="slidenum">
              <a:rPr lang="ko-KR" altLang="en-US"/>
              <a:pPr/>
              <a:t>28</a:t>
            </a:fld>
            <a:endParaRPr lang="en-US" altLang="ko-KR"/>
          </a:p>
        </p:txBody>
      </p:sp>
      <p:graphicFrame>
        <p:nvGraphicFramePr>
          <p:cNvPr id="58392" name="Group 24"/>
          <p:cNvGraphicFramePr>
            <a:graphicFrameLocks noGrp="1"/>
          </p:cNvGraphicFramePr>
          <p:nvPr>
            <p:ph/>
          </p:nvPr>
        </p:nvGraphicFramePr>
        <p:xfrm>
          <a:off x="457200" y="981075"/>
          <a:ext cx="8229600" cy="1292226"/>
        </p:xfrm>
        <a:graphic>
          <a:graphicData uri="http://schemas.openxmlformats.org/drawingml/2006/table">
            <a:tbl>
              <a:tblPr/>
              <a:tblGrid>
                <a:gridCol w="3960813"/>
                <a:gridCol w="4268787"/>
              </a:tblGrid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Message-oriented system structure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Procedure-oriented system structure</a:t>
                      </a:r>
                      <a:endParaRPr kumimoji="0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굴림" charset="-127"/>
                        <a:cs typeface="굴림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Selective waiting for messages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condition variables, </a:t>
                      </a:r>
                      <a:r>
                        <a:rPr kumimoji="0" lang="en-US" altLang="ko-K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굴림" charset="-127"/>
                          <a:cs typeface="굴림" charset="-127"/>
                        </a:rPr>
                        <a:t>WAIT, SIGNAL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8393" name="Picture 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" y="2587625"/>
            <a:ext cx="9051925" cy="4081463"/>
          </a:xfrm>
          <a:prstGeom prst="rect">
            <a:avLst/>
          </a:prstGeom>
          <a:noFill/>
          <a:ln w="19050">
            <a:solidFill>
              <a:srgbClr val="7CA255"/>
            </a:solidFill>
            <a:miter lim="800000"/>
            <a:headEnd/>
            <a:tailEnd/>
          </a:ln>
        </p:spPr>
      </p:pic>
      <p:sp>
        <p:nvSpPr>
          <p:cNvPr id="58394" name="Rectangle 26"/>
          <p:cNvSpPr>
            <a:spLocks noChangeArrowheads="1"/>
          </p:cNvSpPr>
          <p:nvPr/>
        </p:nvSpPr>
        <p:spPr bwMode="auto">
          <a:xfrm>
            <a:off x="4583113" y="4449763"/>
            <a:ext cx="4514850" cy="4191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8395" name="Rectangle 27"/>
          <p:cNvSpPr>
            <a:spLocks noChangeArrowheads="1"/>
          </p:cNvSpPr>
          <p:nvPr/>
        </p:nvSpPr>
        <p:spPr bwMode="auto">
          <a:xfrm>
            <a:off x="57150" y="6056313"/>
            <a:ext cx="9029700" cy="230187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57150" y="4229100"/>
            <a:ext cx="4514850" cy="4191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8398" name="Text Box 2"/>
          <p:cNvSpPr txBox="1">
            <a:spLocks noChangeArrowheads="1"/>
          </p:cNvSpPr>
          <p:nvPr/>
        </p:nvSpPr>
        <p:spPr bwMode="auto">
          <a:xfrm>
            <a:off x="0" y="11113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defTabSz="914400" fontAlgn="base" latinLnBrk="1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>
                <a:solidFill>
                  <a:srgbClr val="FFFFFF"/>
                </a:solidFill>
                <a:latin typeface="굴림" charset="-127"/>
                <a:ea typeface="굴림" charset="-127"/>
                <a:cs typeface="굴림" charset="-127"/>
              </a:rPr>
              <a:t>The duality Mapping &amp; Similarity </a:t>
            </a:r>
            <a:r>
              <a:rPr kumimoji="1" lang="en-US" altLang="ko-KR" sz="2000" b="1">
                <a:solidFill>
                  <a:srgbClr val="FFFFFF"/>
                </a:solidFill>
                <a:latin typeface="굴림" charset="-127"/>
                <a:ea typeface="굴림" charset="-127"/>
                <a:cs typeface="굴림" charset="-127"/>
              </a:rPr>
              <a:t>(contd.)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Preservation of Performance</a:t>
            </a:r>
          </a:p>
        </p:txBody>
      </p:sp>
      <p:sp>
        <p:nvSpPr>
          <p:cNvPr id="348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Equivalence of the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this work was needed?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Settle the “Religious argument” over OS design choices</a:t>
            </a:r>
          </a:p>
          <a:p>
            <a:endParaRPr lang="en-US" dirty="0" smtClean="0"/>
          </a:p>
          <a:p>
            <a:r>
              <a:rPr lang="en-US" dirty="0" smtClean="0"/>
              <a:t>Characterize and classify operating systems designs</a:t>
            </a:r>
          </a:p>
          <a:p>
            <a:pPr lvl="1"/>
            <a:r>
              <a:rPr lang="en-US" dirty="0" smtClean="0"/>
              <a:t>As message-oriented or procedure-oriented</a:t>
            </a:r>
          </a:p>
          <a:p>
            <a:pPr lvl="2"/>
            <a:r>
              <a:rPr lang="en-US" dirty="0" smtClean="0"/>
              <a:t>Most systems biased toward one of these</a:t>
            </a:r>
          </a:p>
          <a:p>
            <a:pPr lvl="1"/>
            <a:r>
              <a:rPr lang="en-US" dirty="0" smtClean="0"/>
              <a:t>By process structure, synchronization, IPC</a:t>
            </a:r>
          </a:p>
          <a:p>
            <a:pPr lvl="1"/>
            <a:r>
              <a:rPr lang="en-US" dirty="0" smtClean="0"/>
              <a:t>Using an “idealized” model for each</a:t>
            </a:r>
          </a:p>
          <a:p>
            <a:r>
              <a:rPr lang="en-US" dirty="0" smtClean="0"/>
              <a:t>Show duality, equivalence » short-circuit decision process</a:t>
            </a:r>
          </a:p>
          <a:p>
            <a:endParaRPr lang="en-US" dirty="0" smtClean="0"/>
          </a:p>
          <a:p>
            <a:r>
              <a:rPr lang="en-US" dirty="0" smtClean="0"/>
              <a:t>Follow an “Empirical” = “Engineering” approach</a:t>
            </a:r>
          </a:p>
          <a:p>
            <a:pPr lvl="1"/>
            <a:r>
              <a:rPr lang="en-US" dirty="0" smtClean="0"/>
              <a:t>Observation and generalization</a:t>
            </a:r>
          </a:p>
          <a:p>
            <a:pPr lvl="1"/>
            <a:r>
              <a:rPr lang="en-US" dirty="0" smtClean="0"/>
              <a:t>Informal reasoning, empirical support</a:t>
            </a:r>
          </a:p>
          <a:p>
            <a:pPr lvl="1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5197-5B52-CA4D-8960-D1498D430C2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Same Execution Characteristics</a:t>
            </a:r>
          </a:p>
        </p:txBody>
      </p:sp>
      <p:sp>
        <p:nvSpPr>
          <p:cNvPr id="35843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/>
              <a:t>Execution time</a:t>
            </a:r>
          </a:p>
          <a:p>
            <a:r>
              <a:rPr lang="en-US"/>
              <a:t>Computational load</a:t>
            </a:r>
          </a:p>
          <a:p>
            <a:r>
              <a:rPr lang="en-US"/>
              <a:t>Queuing</a:t>
            </a:r>
          </a:p>
          <a:p>
            <a:r>
              <a:rPr lang="en-US"/>
              <a:t>Wait times</a:t>
            </a:r>
          </a:p>
          <a:p>
            <a:r>
              <a:rPr lang="en-US"/>
              <a:t>Execution time of system primitives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Program Unchanged by Transform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/>
              <a:t>Same…</a:t>
            </a:r>
          </a:p>
          <a:p>
            <a:pPr lvl="1"/>
            <a:r>
              <a:rPr lang="en-US"/>
              <a:t>Execution speed</a:t>
            </a:r>
          </a:p>
          <a:p>
            <a:pPr lvl="1"/>
            <a:r>
              <a:rPr lang="en-US"/>
              <a:t>Amount of information stored</a:t>
            </a:r>
          </a:p>
          <a:p>
            <a:pPr lvl="1"/>
            <a:r>
              <a:rPr lang="en-US"/>
              <a:t>Amount of code</a:t>
            </a:r>
          </a:p>
          <a:p>
            <a:r>
              <a:rPr lang="en-US"/>
              <a:t>Interaction between programs doesn’t change</a:t>
            </a:r>
          </a:p>
          <a:p>
            <a:r>
              <a:rPr lang="en-US"/>
              <a:t>Total lifetime computation is the same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B945-031B-BF45-B1FF-5E5866DE5E4C}" type="slidenum">
              <a:rPr lang="en-US">
                <a:solidFill>
                  <a:srgbClr val="FFFFFF"/>
                </a:solidFill>
              </a:rPr>
              <a:pPr/>
              <a:t>33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Welsh’s “Event-Driven Server”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813175" y="3651250"/>
            <a:ext cx="692150" cy="354013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26" name="Oval 34"/>
          <p:cNvSpPr>
            <a:spLocks noChangeArrowheads="1"/>
          </p:cNvSpPr>
          <p:nvPr/>
        </p:nvSpPr>
        <p:spPr bwMode="auto">
          <a:xfrm>
            <a:off x="6488113" y="2235200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Request FSM</a:t>
            </a:r>
          </a:p>
        </p:txBody>
      </p:sp>
      <p:sp>
        <p:nvSpPr>
          <p:cNvPr id="33828" name="Oval 36"/>
          <p:cNvSpPr>
            <a:spLocks noChangeArrowheads="1"/>
          </p:cNvSpPr>
          <p:nvPr/>
        </p:nvSpPr>
        <p:spPr bwMode="auto">
          <a:xfrm>
            <a:off x="6488113" y="3009900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Request FSM</a:t>
            </a:r>
          </a:p>
        </p:txBody>
      </p:sp>
      <p:sp>
        <p:nvSpPr>
          <p:cNvPr id="33829" name="Oval 37"/>
          <p:cNvSpPr>
            <a:spLocks noChangeArrowheads="1"/>
          </p:cNvSpPr>
          <p:nvPr/>
        </p:nvSpPr>
        <p:spPr bwMode="auto">
          <a:xfrm>
            <a:off x="6488113" y="3784600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Request FSM</a:t>
            </a:r>
          </a:p>
        </p:txBody>
      </p:sp>
      <p:sp>
        <p:nvSpPr>
          <p:cNvPr id="33830" name="Oval 38"/>
          <p:cNvSpPr>
            <a:spLocks noChangeArrowheads="1"/>
          </p:cNvSpPr>
          <p:nvPr/>
        </p:nvSpPr>
        <p:spPr bwMode="auto">
          <a:xfrm>
            <a:off x="6488113" y="4559300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</a:rPr>
              <a:t>Request FSM</a:t>
            </a:r>
          </a:p>
        </p:txBody>
      </p:sp>
      <p:sp>
        <p:nvSpPr>
          <p:cNvPr id="33831" name="Oval 39"/>
          <p:cNvSpPr>
            <a:spLocks noChangeArrowheads="1"/>
          </p:cNvSpPr>
          <p:nvPr/>
        </p:nvSpPr>
        <p:spPr bwMode="auto">
          <a:xfrm>
            <a:off x="6488113" y="5334000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Request FSM</a:t>
            </a:r>
          </a:p>
        </p:txBody>
      </p:sp>
      <p:cxnSp>
        <p:nvCxnSpPr>
          <p:cNvPr id="33832" name="AutoShape 40"/>
          <p:cNvCxnSpPr>
            <a:cxnSpLocks noChangeShapeType="1"/>
            <a:stCxn id="33834" idx="5"/>
            <a:endCxn id="33826" idx="2"/>
          </p:cNvCxnSpPr>
          <p:nvPr/>
        </p:nvCxnSpPr>
        <p:spPr bwMode="auto">
          <a:xfrm flipV="1">
            <a:off x="5953125" y="2509838"/>
            <a:ext cx="534988" cy="735012"/>
          </a:xfrm>
          <a:prstGeom prst="curvedConnector3">
            <a:avLst>
              <a:gd name="adj1" fmla="val 5726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3834" name="Oval 42"/>
          <p:cNvSpPr>
            <a:spLocks noChangeArrowheads="1"/>
          </p:cNvSpPr>
          <p:nvPr/>
        </p:nvSpPr>
        <p:spPr bwMode="auto">
          <a:xfrm rot="-5400000">
            <a:off x="4523581" y="3842544"/>
            <a:ext cx="2468563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</a:rPr>
              <a:t>Scheduler</a:t>
            </a:r>
          </a:p>
        </p:txBody>
      </p:sp>
      <p:cxnSp>
        <p:nvCxnSpPr>
          <p:cNvPr id="33835" name="AutoShape 43"/>
          <p:cNvCxnSpPr>
            <a:cxnSpLocks noChangeShapeType="1"/>
            <a:stCxn id="33834" idx="4"/>
            <a:endCxn id="33828" idx="2"/>
          </p:cNvCxnSpPr>
          <p:nvPr/>
        </p:nvCxnSpPr>
        <p:spPr bwMode="auto">
          <a:xfrm flipV="1">
            <a:off x="6032500" y="3284538"/>
            <a:ext cx="455613" cy="833437"/>
          </a:xfrm>
          <a:prstGeom prst="curvedConnector3">
            <a:avLst>
              <a:gd name="adj1" fmla="val 4982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3836" name="AutoShape 44"/>
          <p:cNvCxnSpPr>
            <a:cxnSpLocks noChangeShapeType="1"/>
            <a:stCxn id="33834" idx="3"/>
            <a:endCxn id="33830" idx="2"/>
          </p:cNvCxnSpPr>
          <p:nvPr/>
        </p:nvCxnSpPr>
        <p:spPr bwMode="auto">
          <a:xfrm flipV="1">
            <a:off x="5953125" y="4833938"/>
            <a:ext cx="534988" cy="157162"/>
          </a:xfrm>
          <a:prstGeom prst="curvedConnector3">
            <a:avLst>
              <a:gd name="adj1" fmla="val 5726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3837" name="AutoShape 45"/>
          <p:cNvCxnSpPr>
            <a:cxnSpLocks noChangeShapeType="1"/>
            <a:stCxn id="33834" idx="3"/>
          </p:cNvCxnSpPr>
          <p:nvPr/>
        </p:nvCxnSpPr>
        <p:spPr bwMode="auto">
          <a:xfrm>
            <a:off x="5953125" y="4991100"/>
            <a:ext cx="522288" cy="617538"/>
          </a:xfrm>
          <a:prstGeom prst="curved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3838" name="AutoShape 46"/>
          <p:cNvCxnSpPr>
            <a:cxnSpLocks noChangeShapeType="1"/>
            <a:stCxn id="33834" idx="4"/>
            <a:endCxn id="33829" idx="2"/>
          </p:cNvCxnSpPr>
          <p:nvPr/>
        </p:nvCxnSpPr>
        <p:spPr bwMode="auto">
          <a:xfrm flipV="1">
            <a:off x="6032500" y="4059238"/>
            <a:ext cx="455613" cy="58737"/>
          </a:xfrm>
          <a:prstGeom prst="curvedConnector3">
            <a:avLst>
              <a:gd name="adj1" fmla="val 4982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3839" name="AutoShape 47"/>
          <p:cNvCxnSpPr>
            <a:cxnSpLocks noChangeShapeType="1"/>
            <a:stCxn id="33826" idx="6"/>
            <a:endCxn id="33834" idx="6"/>
          </p:cNvCxnSpPr>
          <p:nvPr/>
        </p:nvCxnSpPr>
        <p:spPr bwMode="auto">
          <a:xfrm flipH="1">
            <a:off x="5757863" y="2509838"/>
            <a:ext cx="2441575" cy="374650"/>
          </a:xfrm>
          <a:prstGeom prst="curvedConnector4">
            <a:avLst>
              <a:gd name="adj1" fmla="val 0"/>
              <a:gd name="adj2" fmla="val -11610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3840" name="AutoShape 48"/>
          <p:cNvCxnSpPr>
            <a:cxnSpLocks noChangeShapeType="1"/>
            <a:stCxn id="33828" idx="6"/>
            <a:endCxn id="33834" idx="6"/>
          </p:cNvCxnSpPr>
          <p:nvPr/>
        </p:nvCxnSpPr>
        <p:spPr bwMode="auto">
          <a:xfrm flipH="1" flipV="1">
            <a:off x="5757863" y="2884488"/>
            <a:ext cx="2441575" cy="400050"/>
          </a:xfrm>
          <a:prstGeom prst="curvedConnector4">
            <a:avLst>
              <a:gd name="adj1" fmla="val -9361"/>
              <a:gd name="adj2" fmla="val 38333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3841" name="AutoShape 49"/>
          <p:cNvCxnSpPr>
            <a:cxnSpLocks noChangeShapeType="1"/>
            <a:stCxn id="33829" idx="6"/>
            <a:endCxn id="33834" idx="6"/>
          </p:cNvCxnSpPr>
          <p:nvPr/>
        </p:nvCxnSpPr>
        <p:spPr bwMode="auto">
          <a:xfrm flipH="1" flipV="1">
            <a:off x="5757863" y="2884488"/>
            <a:ext cx="2441575" cy="1174750"/>
          </a:xfrm>
          <a:prstGeom prst="curvedConnector4">
            <a:avLst>
              <a:gd name="adj1" fmla="val -18403"/>
              <a:gd name="adj2" fmla="val 21743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3842" name="AutoShape 50"/>
          <p:cNvCxnSpPr>
            <a:cxnSpLocks noChangeShapeType="1"/>
            <a:stCxn id="33830" idx="6"/>
            <a:endCxn id="33834" idx="2"/>
          </p:cNvCxnSpPr>
          <p:nvPr/>
        </p:nvCxnSpPr>
        <p:spPr bwMode="auto">
          <a:xfrm flipH="1">
            <a:off x="5757863" y="4833938"/>
            <a:ext cx="2441575" cy="517525"/>
          </a:xfrm>
          <a:prstGeom prst="curvedConnector4">
            <a:avLst>
              <a:gd name="adj1" fmla="val -9361"/>
              <a:gd name="adj2" fmla="val 2901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3843" name="AutoShape 51"/>
          <p:cNvCxnSpPr>
            <a:cxnSpLocks noChangeShapeType="1"/>
            <a:stCxn id="33831" idx="6"/>
            <a:endCxn id="33834" idx="2"/>
          </p:cNvCxnSpPr>
          <p:nvPr/>
        </p:nvCxnSpPr>
        <p:spPr bwMode="auto">
          <a:xfrm flipH="1" flipV="1">
            <a:off x="5757863" y="5351463"/>
            <a:ext cx="2441575" cy="257175"/>
          </a:xfrm>
          <a:prstGeom prst="curvedConnector4">
            <a:avLst>
              <a:gd name="adj1" fmla="val -718"/>
              <a:gd name="adj2" fmla="val -19568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3844" name="Line 52"/>
          <p:cNvSpPr>
            <a:spLocks noChangeShapeType="1"/>
          </p:cNvSpPr>
          <p:nvPr/>
        </p:nvSpPr>
        <p:spPr bwMode="auto">
          <a:xfrm>
            <a:off x="4411663" y="3646488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45" name="Line 53"/>
          <p:cNvSpPr>
            <a:spLocks noChangeShapeType="1"/>
          </p:cNvSpPr>
          <p:nvPr/>
        </p:nvSpPr>
        <p:spPr bwMode="auto">
          <a:xfrm>
            <a:off x="4329113" y="3641725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46" name="Line 54"/>
          <p:cNvSpPr>
            <a:spLocks noChangeShapeType="1"/>
          </p:cNvSpPr>
          <p:nvPr/>
        </p:nvSpPr>
        <p:spPr bwMode="auto">
          <a:xfrm>
            <a:off x="4246563" y="3649663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47" name="Line 55"/>
          <p:cNvSpPr>
            <a:spLocks noChangeShapeType="1"/>
          </p:cNvSpPr>
          <p:nvPr/>
        </p:nvSpPr>
        <p:spPr bwMode="auto">
          <a:xfrm>
            <a:off x="4164013" y="3644900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48" name="Line 56"/>
          <p:cNvSpPr>
            <a:spLocks noChangeShapeType="1"/>
          </p:cNvSpPr>
          <p:nvPr/>
        </p:nvSpPr>
        <p:spPr bwMode="auto">
          <a:xfrm>
            <a:off x="4081463" y="3640138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49" name="Line 57"/>
          <p:cNvSpPr>
            <a:spLocks noChangeShapeType="1"/>
          </p:cNvSpPr>
          <p:nvPr/>
        </p:nvSpPr>
        <p:spPr bwMode="auto">
          <a:xfrm>
            <a:off x="3998913" y="3648075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50" name="Line 58"/>
          <p:cNvSpPr>
            <a:spLocks noChangeShapeType="1"/>
          </p:cNvSpPr>
          <p:nvPr/>
        </p:nvSpPr>
        <p:spPr bwMode="auto">
          <a:xfrm>
            <a:off x="3916363" y="3643313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51" name="Rectangle 59"/>
          <p:cNvSpPr>
            <a:spLocks noChangeArrowheads="1"/>
          </p:cNvSpPr>
          <p:nvPr/>
        </p:nvSpPr>
        <p:spPr bwMode="auto">
          <a:xfrm>
            <a:off x="3795713" y="4235450"/>
            <a:ext cx="692150" cy="354013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53" name="Line 61"/>
          <p:cNvSpPr>
            <a:spLocks noChangeShapeType="1"/>
          </p:cNvSpPr>
          <p:nvPr/>
        </p:nvSpPr>
        <p:spPr bwMode="auto">
          <a:xfrm>
            <a:off x="4394200" y="4230688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54" name="Line 62"/>
          <p:cNvSpPr>
            <a:spLocks noChangeShapeType="1"/>
          </p:cNvSpPr>
          <p:nvPr/>
        </p:nvSpPr>
        <p:spPr bwMode="auto">
          <a:xfrm>
            <a:off x="4311650" y="4225925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55" name="Line 63"/>
          <p:cNvSpPr>
            <a:spLocks noChangeShapeType="1"/>
          </p:cNvSpPr>
          <p:nvPr/>
        </p:nvSpPr>
        <p:spPr bwMode="auto">
          <a:xfrm>
            <a:off x="4229100" y="4233863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56" name="Line 64"/>
          <p:cNvSpPr>
            <a:spLocks noChangeShapeType="1"/>
          </p:cNvSpPr>
          <p:nvPr/>
        </p:nvSpPr>
        <p:spPr bwMode="auto">
          <a:xfrm>
            <a:off x="4146550" y="4229100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57" name="Line 65"/>
          <p:cNvSpPr>
            <a:spLocks noChangeShapeType="1"/>
          </p:cNvSpPr>
          <p:nvPr/>
        </p:nvSpPr>
        <p:spPr bwMode="auto">
          <a:xfrm>
            <a:off x="4064000" y="4224338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58" name="Line 66"/>
          <p:cNvSpPr>
            <a:spLocks noChangeShapeType="1"/>
          </p:cNvSpPr>
          <p:nvPr/>
        </p:nvSpPr>
        <p:spPr bwMode="auto">
          <a:xfrm>
            <a:off x="3981450" y="4232275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59" name="Line 67"/>
          <p:cNvSpPr>
            <a:spLocks noChangeShapeType="1"/>
          </p:cNvSpPr>
          <p:nvPr/>
        </p:nvSpPr>
        <p:spPr bwMode="auto">
          <a:xfrm>
            <a:off x="3898900" y="4227513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860" name="Oval 68"/>
          <p:cNvSpPr>
            <a:spLocks noChangeArrowheads="1"/>
          </p:cNvSpPr>
          <p:nvPr/>
        </p:nvSpPr>
        <p:spPr bwMode="auto">
          <a:xfrm>
            <a:off x="1544638" y="3481388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33861" name="Oval 69"/>
          <p:cNvSpPr>
            <a:spLocks noChangeArrowheads="1"/>
          </p:cNvSpPr>
          <p:nvPr/>
        </p:nvSpPr>
        <p:spPr bwMode="auto">
          <a:xfrm>
            <a:off x="1550988" y="4184650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Network</a:t>
            </a:r>
          </a:p>
        </p:txBody>
      </p:sp>
      <p:cxnSp>
        <p:nvCxnSpPr>
          <p:cNvPr id="33862" name="AutoShape 70"/>
          <p:cNvCxnSpPr>
            <a:cxnSpLocks noChangeShapeType="1"/>
            <a:stCxn id="33797" idx="3"/>
            <a:endCxn id="33834" idx="0"/>
          </p:cNvCxnSpPr>
          <p:nvPr/>
        </p:nvCxnSpPr>
        <p:spPr bwMode="auto">
          <a:xfrm>
            <a:off x="4505325" y="3829050"/>
            <a:ext cx="97790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3863" name="AutoShape 71"/>
          <p:cNvCxnSpPr>
            <a:cxnSpLocks noChangeShapeType="1"/>
            <a:stCxn id="33851" idx="3"/>
            <a:endCxn id="33834" idx="0"/>
          </p:cNvCxnSpPr>
          <p:nvPr/>
        </p:nvCxnSpPr>
        <p:spPr bwMode="auto">
          <a:xfrm flipV="1">
            <a:off x="4487863" y="4117975"/>
            <a:ext cx="995362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3864" name="AutoShape 72"/>
          <p:cNvCxnSpPr>
            <a:cxnSpLocks noChangeShapeType="1"/>
            <a:stCxn id="33861" idx="6"/>
            <a:endCxn id="33851" idx="1"/>
          </p:cNvCxnSpPr>
          <p:nvPr/>
        </p:nvCxnSpPr>
        <p:spPr bwMode="auto">
          <a:xfrm flipV="1">
            <a:off x="3262313" y="4413250"/>
            <a:ext cx="533400" cy="4603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3865" name="AutoShape 73"/>
          <p:cNvCxnSpPr>
            <a:cxnSpLocks noChangeShapeType="1"/>
            <a:stCxn id="33860" idx="6"/>
            <a:endCxn id="33797" idx="1"/>
          </p:cNvCxnSpPr>
          <p:nvPr/>
        </p:nvCxnSpPr>
        <p:spPr bwMode="auto">
          <a:xfrm>
            <a:off x="3255963" y="3756025"/>
            <a:ext cx="557212" cy="730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3868" name="Rectangle 76"/>
          <p:cNvSpPr>
            <a:spLocks noChangeArrowheads="1"/>
          </p:cNvSpPr>
          <p:nvPr/>
        </p:nvSpPr>
        <p:spPr bwMode="auto">
          <a:xfrm rot="-5400000">
            <a:off x="1493044" y="3044031"/>
            <a:ext cx="1870075" cy="1960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/>
              <a:t>Producer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 rot="-5400000">
            <a:off x="4630738" y="2273300"/>
            <a:ext cx="4911725" cy="326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/>
              <a:t>Consumer</a:t>
            </a:r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3624263" y="3330575"/>
            <a:ext cx="1241425" cy="1528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/>
              <a:t>Event</a:t>
            </a:r>
            <a:br>
              <a:rPr lang="en-US" sz="2000" dirty="0"/>
            </a:br>
            <a:r>
              <a:rPr lang="en-US" sz="2000" dirty="0"/>
              <a:t>Queue</a:t>
            </a:r>
          </a:p>
        </p:txBody>
      </p:sp>
      <p:sp>
        <p:nvSpPr>
          <p:cNvPr id="33873" name="Text Box 81" descr="60%"/>
          <p:cNvSpPr txBox="1">
            <a:spLocks noChangeArrowheads="1"/>
          </p:cNvSpPr>
          <p:nvPr/>
        </p:nvSpPr>
        <p:spPr bwMode="auto">
          <a:xfrm>
            <a:off x="579438" y="5092700"/>
            <a:ext cx="4442242" cy="1260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200" dirty="0"/>
              <a:t> Small number of threads</a:t>
            </a:r>
          </a:p>
          <a:p>
            <a:pPr defTabSz="9144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200" dirty="0"/>
              <a:t> Event queues</a:t>
            </a:r>
          </a:p>
          <a:p>
            <a:pPr defTabSz="9144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200" dirty="0"/>
              <a:t> Processing organized in “handlers”</a:t>
            </a:r>
          </a:p>
          <a:p>
            <a:pPr defTabSz="9144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200" dirty="0"/>
              <a:t> Server maintains continuation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68" grpId="0" animBg="1" autoUpdateAnimBg="0"/>
      <p:bldP spid="33870" grpId="0" animBg="1" autoUpdateAnimBg="0"/>
      <p:bldP spid="33871" grpId="0" animBg="1" autoUpdateAnimBg="0"/>
      <p:bldP spid="33873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1DA7-7453-D84C-93BC-7064F7DBF46B}" type="slidenum">
              <a:rPr lang="en-US">
                <a:solidFill>
                  <a:srgbClr val="FFFFFF"/>
                </a:solidFill>
              </a:rPr>
              <a:pPr/>
              <a:t>34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Lauer’s Message-Oriented OS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688975" y="2640013"/>
            <a:ext cx="665163" cy="3721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673475" y="2651125"/>
            <a:ext cx="665163" cy="3695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081213" y="3937000"/>
            <a:ext cx="692150" cy="354013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076450" y="4783138"/>
            <a:ext cx="692150" cy="14605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1350963" y="4121150"/>
            <a:ext cx="744537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2784475" y="4090988"/>
            <a:ext cx="9017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H="1" flipV="1">
            <a:off x="2779713" y="4856163"/>
            <a:ext cx="9017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H="1">
            <a:off x="1333500" y="4848225"/>
            <a:ext cx="744538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 rot="-5400000">
            <a:off x="147638" y="4189412"/>
            <a:ext cx="1727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>
                <a:solidFill>
                  <a:srgbClr val="FFFFFF"/>
                </a:solidFill>
              </a:rPr>
              <a:t>Producer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 rot="-5400000">
            <a:off x="3112294" y="4269581"/>
            <a:ext cx="19383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>
                <a:solidFill>
                  <a:srgbClr val="FFFFFF"/>
                </a:solidFill>
              </a:rPr>
              <a:t>Consumer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355725" y="38608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 dirty="0"/>
              <a:t>Send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2971800" y="3856038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 dirty="0"/>
              <a:t>Wait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1347788" y="4530725"/>
            <a:ext cx="10054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 dirty="0" err="1"/>
              <a:t>WaitReply</a:t>
            </a:r>
            <a:endParaRPr lang="en-US" sz="1400" dirty="0"/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2674938" y="4498975"/>
            <a:ext cx="10695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/>
              <a:t>SendReply</a:t>
            </a:r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2081213" y="4044950"/>
            <a:ext cx="692150" cy="0"/>
          </a:xfrm>
          <a:prstGeom prst="line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>
            <a:off x="2081213" y="4197350"/>
            <a:ext cx="692150" cy="0"/>
          </a:xfrm>
          <a:prstGeom prst="line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1558925" y="2979738"/>
            <a:ext cx="113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/>
              <a:t>Channel</a:t>
            </a: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2652713" y="3224213"/>
            <a:ext cx="776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/>
              <a:t>Ports</a:t>
            </a:r>
          </a:p>
        </p:txBody>
      </p:sp>
      <p:sp>
        <p:nvSpPr>
          <p:cNvPr id="34842" name="Line 26"/>
          <p:cNvSpPr>
            <a:spLocks noChangeShapeType="1"/>
          </p:cNvSpPr>
          <p:nvPr/>
        </p:nvSpPr>
        <p:spPr bwMode="auto">
          <a:xfrm>
            <a:off x="2108200" y="3325813"/>
            <a:ext cx="157163" cy="6143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43" name="Line 27"/>
          <p:cNvSpPr>
            <a:spLocks noChangeShapeType="1"/>
          </p:cNvSpPr>
          <p:nvPr/>
        </p:nvSpPr>
        <p:spPr bwMode="auto">
          <a:xfrm flipH="1">
            <a:off x="2444750" y="3570288"/>
            <a:ext cx="573088" cy="4048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 flipH="1">
            <a:off x="2493963" y="3592513"/>
            <a:ext cx="547687" cy="5365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 flipH="1">
            <a:off x="2646363" y="3576638"/>
            <a:ext cx="392112" cy="7048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1017588" y="1800225"/>
            <a:ext cx="1300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/>
              <a:t>Execution</a:t>
            </a:r>
            <a:br>
              <a:rPr lang="en-US" sz="2000" dirty="0"/>
            </a:br>
            <a:r>
              <a:rPr lang="en-US" sz="2000" dirty="0"/>
              <a:t>“Stream”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2501900" y="1873250"/>
            <a:ext cx="11699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0000"/>
                </a:solidFill>
              </a:rPr>
              <a:t>Data</a:t>
            </a:r>
            <a:br>
              <a:rPr lang="en-US" sz="2000">
                <a:solidFill>
                  <a:srgbClr val="FF0000"/>
                </a:solidFill>
              </a:rPr>
            </a:br>
            <a:r>
              <a:rPr lang="en-US" sz="2000">
                <a:solidFill>
                  <a:srgbClr val="FF0000"/>
                </a:solidFill>
              </a:rPr>
              <a:t>“Stream”</a:t>
            </a:r>
          </a:p>
        </p:txBody>
      </p:sp>
      <p:sp>
        <p:nvSpPr>
          <p:cNvPr id="34848" name="Line 32"/>
          <p:cNvSpPr>
            <a:spLocks noChangeShapeType="1"/>
          </p:cNvSpPr>
          <p:nvPr/>
        </p:nvSpPr>
        <p:spPr bwMode="auto">
          <a:xfrm>
            <a:off x="3054350" y="2479675"/>
            <a:ext cx="444500" cy="160655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49" name="Line 33"/>
          <p:cNvSpPr>
            <a:spLocks noChangeShapeType="1"/>
          </p:cNvSpPr>
          <p:nvPr/>
        </p:nvSpPr>
        <p:spPr bwMode="auto">
          <a:xfrm flipH="1">
            <a:off x="1085850" y="2460625"/>
            <a:ext cx="508000" cy="901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50" name="Line 34"/>
          <p:cNvSpPr>
            <a:spLocks noChangeShapeType="1"/>
          </p:cNvSpPr>
          <p:nvPr/>
        </p:nvSpPr>
        <p:spPr bwMode="auto">
          <a:xfrm>
            <a:off x="2671763" y="3940175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51" name="Line 35"/>
          <p:cNvSpPr>
            <a:spLocks noChangeShapeType="1"/>
          </p:cNvSpPr>
          <p:nvPr/>
        </p:nvSpPr>
        <p:spPr bwMode="auto">
          <a:xfrm>
            <a:off x="2589213" y="3935413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52" name="Line 36"/>
          <p:cNvSpPr>
            <a:spLocks noChangeShapeType="1"/>
          </p:cNvSpPr>
          <p:nvPr/>
        </p:nvSpPr>
        <p:spPr bwMode="auto">
          <a:xfrm>
            <a:off x="2506663" y="3943350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>
            <a:off x="2424113" y="3938588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54" name="Line 38"/>
          <p:cNvSpPr>
            <a:spLocks noChangeShapeType="1"/>
          </p:cNvSpPr>
          <p:nvPr/>
        </p:nvSpPr>
        <p:spPr bwMode="auto">
          <a:xfrm>
            <a:off x="2341563" y="3933825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>
            <a:off x="2259013" y="3941763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56" name="Line 40"/>
          <p:cNvSpPr>
            <a:spLocks noChangeShapeType="1"/>
          </p:cNvSpPr>
          <p:nvPr/>
        </p:nvSpPr>
        <p:spPr bwMode="auto">
          <a:xfrm>
            <a:off x="2176463" y="3937000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857" name="Rectangle 41" descr="60%"/>
          <p:cNvSpPr>
            <a:spLocks noChangeArrowheads="1"/>
          </p:cNvSpPr>
          <p:nvPr/>
        </p:nvSpPr>
        <p:spPr bwMode="auto">
          <a:xfrm>
            <a:off x="4479925" y="2000250"/>
            <a:ext cx="4664075" cy="4248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r>
              <a:rPr lang="en-US" sz="1900" dirty="0"/>
              <a:t> Typically real-time, e.g. Cisco Catalyst</a:t>
            </a:r>
          </a:p>
          <a:p>
            <a:pPr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r>
              <a:rPr lang="en-US" sz="1900" dirty="0"/>
              <a:t> Small, static process count</a:t>
            </a:r>
          </a:p>
          <a:p>
            <a:pPr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r>
              <a:rPr lang="en-US" sz="1900" dirty="0"/>
              <a:t> Explicit messages for communication</a:t>
            </a:r>
          </a:p>
          <a:p>
            <a:pPr lvl="1"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FontTx/>
              <a:buChar char="–"/>
            </a:pPr>
            <a:r>
              <a:rPr lang="en-US" sz="1700" dirty="0"/>
              <a:t>Passing (channels), </a:t>
            </a:r>
            <a:r>
              <a:rPr lang="en-US" sz="1700" dirty="0" err="1"/>
              <a:t>queueing</a:t>
            </a:r>
            <a:r>
              <a:rPr lang="en-US" sz="1700" dirty="0"/>
              <a:t> (ports), waiting for (</a:t>
            </a:r>
            <a:r>
              <a:rPr lang="en-US" sz="1700" dirty="0" err="1"/>
              <a:t>MsgWait</a:t>
            </a:r>
            <a:r>
              <a:rPr lang="en-US" sz="1700" dirty="0"/>
              <a:t>) data</a:t>
            </a:r>
          </a:p>
          <a:p>
            <a:pPr lvl="1"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FontTx/>
              <a:buChar char="–"/>
            </a:pPr>
            <a:r>
              <a:rPr lang="en-US" sz="1700" dirty="0"/>
              <a:t>Persistent bindings = complexity in creating processes</a:t>
            </a:r>
          </a:p>
          <a:p>
            <a:pPr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r>
              <a:rPr lang="en-US" sz="1900" dirty="0"/>
              <a:t> Cooperation by encapsulating </a:t>
            </a:r>
            <a:br>
              <a:rPr lang="en-US" sz="1900" dirty="0"/>
            </a:br>
            <a:r>
              <a:rPr lang="en-US" sz="1900" dirty="0"/>
              <a:t>  data/</a:t>
            </a:r>
            <a:r>
              <a:rPr lang="en-US" sz="1900" dirty="0" err="1"/>
              <a:t>ptrs</a:t>
            </a:r>
            <a:r>
              <a:rPr lang="en-US" sz="1900" dirty="0"/>
              <a:t> in messages</a:t>
            </a:r>
          </a:p>
          <a:p>
            <a:pPr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r>
              <a:rPr lang="en-US" sz="1900" dirty="0"/>
              <a:t> Pre-emption driven by message arrival </a:t>
            </a:r>
          </a:p>
          <a:p>
            <a:pPr lvl="1"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FontTx/>
              <a:buChar char="–"/>
            </a:pPr>
            <a:r>
              <a:rPr lang="en-US" sz="1700" dirty="0"/>
              <a:t>When a higher priority process is waiting</a:t>
            </a:r>
          </a:p>
          <a:p>
            <a:pPr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</a:pPr>
            <a:r>
              <a:rPr lang="en-US" sz="1900" dirty="0"/>
              <a:t> Little or no sharing of address spaces </a:t>
            </a:r>
          </a:p>
          <a:p>
            <a:pPr lvl="1" defTabSz="91440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FFFFF"/>
              </a:buClr>
              <a:buFontTx/>
              <a:buChar char="–"/>
            </a:pPr>
            <a:r>
              <a:rPr lang="en-US" sz="1700" dirty="0"/>
              <a:t>Data or pointers passed in messages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1BD0-47BF-7449-B405-6A319A0E0C86}" type="slidenum">
              <a:rPr lang="en-US">
                <a:solidFill>
                  <a:srgbClr val="FFFFFF"/>
                </a:solidFill>
              </a:rPr>
              <a:pPr/>
              <a:t>35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Welsh’s “Threaded Server”</a:t>
            </a: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5319713" y="1778000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Request 1</a:t>
            </a: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5319713" y="2552700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Request 2</a:t>
            </a:r>
          </a:p>
        </p:txBody>
      </p:sp>
      <p:sp>
        <p:nvSpPr>
          <p:cNvPr id="35846" name="Oval 6"/>
          <p:cNvSpPr>
            <a:spLocks noChangeArrowheads="1"/>
          </p:cNvSpPr>
          <p:nvPr/>
        </p:nvSpPr>
        <p:spPr bwMode="auto">
          <a:xfrm>
            <a:off x="5319713" y="3327400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Request 3</a:t>
            </a:r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5319713" y="4102100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Request 4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5319713" y="4876800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Request 5</a:t>
            </a:r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 rot="-5400000">
            <a:off x="3304381" y="3385344"/>
            <a:ext cx="2468563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800">
                <a:solidFill>
                  <a:srgbClr val="FFFFFF"/>
                </a:solidFill>
              </a:rPr>
              <a:t>Dispatcher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3109913" y="3473450"/>
            <a:ext cx="692150" cy="354013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68" name="Line 28"/>
          <p:cNvSpPr>
            <a:spLocks noChangeShapeType="1"/>
          </p:cNvSpPr>
          <p:nvPr/>
        </p:nvSpPr>
        <p:spPr bwMode="auto">
          <a:xfrm>
            <a:off x="3708400" y="3468688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>
            <a:off x="3625850" y="3463925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>
            <a:off x="3543300" y="3471863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71" name="Line 31"/>
          <p:cNvSpPr>
            <a:spLocks noChangeShapeType="1"/>
          </p:cNvSpPr>
          <p:nvPr/>
        </p:nvSpPr>
        <p:spPr bwMode="auto">
          <a:xfrm>
            <a:off x="3460750" y="3467100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72" name="Line 32"/>
          <p:cNvSpPr>
            <a:spLocks noChangeShapeType="1"/>
          </p:cNvSpPr>
          <p:nvPr/>
        </p:nvSpPr>
        <p:spPr bwMode="auto">
          <a:xfrm>
            <a:off x="3378200" y="3462338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73" name="Line 33"/>
          <p:cNvSpPr>
            <a:spLocks noChangeShapeType="1"/>
          </p:cNvSpPr>
          <p:nvPr/>
        </p:nvSpPr>
        <p:spPr bwMode="auto">
          <a:xfrm>
            <a:off x="3295650" y="3470275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74" name="Line 34"/>
          <p:cNvSpPr>
            <a:spLocks noChangeShapeType="1"/>
          </p:cNvSpPr>
          <p:nvPr/>
        </p:nvSpPr>
        <p:spPr bwMode="auto">
          <a:xfrm>
            <a:off x="3213100" y="3465513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75" name="Oval 35"/>
          <p:cNvSpPr>
            <a:spLocks noChangeArrowheads="1"/>
          </p:cNvSpPr>
          <p:nvPr/>
        </p:nvSpPr>
        <p:spPr bwMode="auto">
          <a:xfrm>
            <a:off x="7464425" y="3297238"/>
            <a:ext cx="12541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Network</a:t>
            </a:r>
          </a:p>
        </p:txBody>
      </p:sp>
      <p:sp>
        <p:nvSpPr>
          <p:cNvPr id="35876" name="Oval 36"/>
          <p:cNvSpPr>
            <a:spLocks noChangeArrowheads="1"/>
          </p:cNvSpPr>
          <p:nvPr/>
        </p:nvSpPr>
        <p:spPr bwMode="auto">
          <a:xfrm>
            <a:off x="852488" y="3387725"/>
            <a:ext cx="1711325" cy="5492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FFFF"/>
                </a:solidFill>
              </a:rPr>
              <a:t>Network</a:t>
            </a:r>
          </a:p>
        </p:txBody>
      </p:sp>
      <p:cxnSp>
        <p:nvCxnSpPr>
          <p:cNvPr id="35878" name="AutoShape 38"/>
          <p:cNvCxnSpPr>
            <a:cxnSpLocks noChangeShapeType="1"/>
            <a:stCxn id="35867" idx="3"/>
            <a:endCxn id="35850" idx="0"/>
          </p:cNvCxnSpPr>
          <p:nvPr/>
        </p:nvCxnSpPr>
        <p:spPr bwMode="auto">
          <a:xfrm>
            <a:off x="3802063" y="3651250"/>
            <a:ext cx="461962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79" name="AutoShape 39"/>
          <p:cNvCxnSpPr>
            <a:cxnSpLocks noChangeShapeType="1"/>
            <a:stCxn id="35876" idx="6"/>
            <a:endCxn id="35867" idx="1"/>
          </p:cNvCxnSpPr>
          <p:nvPr/>
        </p:nvCxnSpPr>
        <p:spPr bwMode="auto">
          <a:xfrm flipV="1">
            <a:off x="2563813" y="3651250"/>
            <a:ext cx="546100" cy="1111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5881" name="Rectangle 41"/>
          <p:cNvSpPr>
            <a:spLocks noChangeArrowheads="1"/>
          </p:cNvSpPr>
          <p:nvPr/>
        </p:nvSpPr>
        <p:spPr bwMode="auto">
          <a:xfrm rot="-5400000">
            <a:off x="767556" y="2650332"/>
            <a:ext cx="1870075" cy="1960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/>
              <a:t>Producer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 rot="-5400000">
            <a:off x="4122738" y="2441575"/>
            <a:ext cx="3984625" cy="2339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/>
              <a:t>Consumer</a:t>
            </a:r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2832100" y="2873375"/>
            <a:ext cx="1241425" cy="1528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/>
              <a:t>Protected,</a:t>
            </a:r>
            <a:br>
              <a:rPr lang="en-US" sz="2000"/>
            </a:br>
            <a:r>
              <a:rPr lang="en-US" sz="2000"/>
              <a:t>Shared</a:t>
            </a:r>
            <a:br>
              <a:rPr lang="en-US" sz="2000"/>
            </a:br>
            <a:r>
              <a:rPr lang="en-US" sz="2000"/>
              <a:t>Data</a:t>
            </a:r>
          </a:p>
        </p:txBody>
      </p:sp>
      <p:sp>
        <p:nvSpPr>
          <p:cNvPr id="35884" name="Text Box 44" descr="60%"/>
          <p:cNvSpPr txBox="1">
            <a:spLocks noChangeArrowheads="1"/>
          </p:cNvSpPr>
          <p:nvPr/>
        </p:nvSpPr>
        <p:spPr bwMode="auto">
          <a:xfrm>
            <a:off x="579438" y="5092700"/>
            <a:ext cx="4378122" cy="1260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200" dirty="0"/>
              <a:t> Large, dynamic thread count</a:t>
            </a:r>
          </a:p>
          <a:p>
            <a:pPr defTabSz="9144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200" dirty="0"/>
              <a:t> Shared data structures</a:t>
            </a:r>
          </a:p>
          <a:p>
            <a:pPr defTabSz="9144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200" dirty="0"/>
              <a:t> Processing organized in threads</a:t>
            </a:r>
          </a:p>
          <a:p>
            <a:pPr defTabSz="9144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200" dirty="0"/>
              <a:t> Thread maintains state</a:t>
            </a:r>
          </a:p>
        </p:txBody>
      </p:sp>
      <p:cxnSp>
        <p:nvCxnSpPr>
          <p:cNvPr id="35885" name="AutoShape 45"/>
          <p:cNvCxnSpPr>
            <a:cxnSpLocks noChangeShapeType="1"/>
            <a:stCxn id="35844" idx="6"/>
            <a:endCxn id="35875" idx="0"/>
          </p:cNvCxnSpPr>
          <p:nvPr/>
        </p:nvCxnSpPr>
        <p:spPr bwMode="auto">
          <a:xfrm>
            <a:off x="7031038" y="2052638"/>
            <a:ext cx="1060450" cy="1244600"/>
          </a:xfrm>
          <a:prstGeom prst="curved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86" name="AutoShape 46"/>
          <p:cNvCxnSpPr>
            <a:cxnSpLocks noChangeShapeType="1"/>
            <a:stCxn id="35845" idx="6"/>
            <a:endCxn id="35875" idx="1"/>
          </p:cNvCxnSpPr>
          <p:nvPr/>
        </p:nvCxnSpPr>
        <p:spPr bwMode="auto">
          <a:xfrm>
            <a:off x="7031038" y="2827338"/>
            <a:ext cx="617537" cy="550862"/>
          </a:xfrm>
          <a:prstGeom prst="curved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87" name="AutoShape 47"/>
          <p:cNvCxnSpPr>
            <a:cxnSpLocks noChangeShapeType="1"/>
            <a:stCxn id="35846" idx="6"/>
            <a:endCxn id="35875" idx="2"/>
          </p:cNvCxnSpPr>
          <p:nvPr/>
        </p:nvCxnSpPr>
        <p:spPr bwMode="auto">
          <a:xfrm flipV="1">
            <a:off x="7031038" y="3571875"/>
            <a:ext cx="433387" cy="30163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88" name="AutoShape 48"/>
          <p:cNvCxnSpPr>
            <a:cxnSpLocks noChangeShapeType="1"/>
            <a:stCxn id="35847" idx="6"/>
            <a:endCxn id="35875" idx="3"/>
          </p:cNvCxnSpPr>
          <p:nvPr/>
        </p:nvCxnSpPr>
        <p:spPr bwMode="auto">
          <a:xfrm flipV="1">
            <a:off x="7031038" y="3765550"/>
            <a:ext cx="617537" cy="611188"/>
          </a:xfrm>
          <a:prstGeom prst="curved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5889" name="AutoShape 49"/>
          <p:cNvCxnSpPr>
            <a:cxnSpLocks noChangeShapeType="1"/>
            <a:stCxn id="35848" idx="6"/>
            <a:endCxn id="35875" idx="4"/>
          </p:cNvCxnSpPr>
          <p:nvPr/>
        </p:nvCxnSpPr>
        <p:spPr bwMode="auto">
          <a:xfrm flipV="1">
            <a:off x="7031038" y="3846513"/>
            <a:ext cx="1060450" cy="1304925"/>
          </a:xfrm>
          <a:prstGeom prst="curved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5891" name="Freeform 51" descr="60%"/>
          <p:cNvSpPr>
            <a:spLocks/>
          </p:cNvSpPr>
          <p:nvPr/>
        </p:nvSpPr>
        <p:spPr bwMode="auto">
          <a:xfrm>
            <a:off x="5041900" y="1854200"/>
            <a:ext cx="196850" cy="444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4" y="49"/>
              </a:cxn>
              <a:cxn ang="0">
                <a:pos x="42" y="107"/>
              </a:cxn>
              <a:cxn ang="0">
                <a:pos x="116" y="140"/>
              </a:cxn>
              <a:cxn ang="0">
                <a:pos x="83" y="198"/>
              </a:cxn>
              <a:cxn ang="0">
                <a:pos x="83" y="280"/>
              </a:cxn>
            </a:cxnLst>
            <a:rect l="0" t="0" r="r" b="b"/>
            <a:pathLst>
              <a:path w="124" h="280">
                <a:moveTo>
                  <a:pt x="0" y="0"/>
                </a:moveTo>
                <a:lnTo>
                  <a:pt x="124" y="49"/>
                </a:lnTo>
                <a:lnTo>
                  <a:pt x="42" y="107"/>
                </a:lnTo>
                <a:lnTo>
                  <a:pt x="116" y="140"/>
                </a:lnTo>
                <a:lnTo>
                  <a:pt x="83" y="198"/>
                </a:lnTo>
                <a:lnTo>
                  <a:pt x="83" y="2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92" name="Freeform 52" descr="60%"/>
          <p:cNvSpPr>
            <a:spLocks/>
          </p:cNvSpPr>
          <p:nvPr/>
        </p:nvSpPr>
        <p:spPr bwMode="auto">
          <a:xfrm>
            <a:off x="5051425" y="2568575"/>
            <a:ext cx="196850" cy="444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4" y="49"/>
              </a:cxn>
              <a:cxn ang="0">
                <a:pos x="42" y="107"/>
              </a:cxn>
              <a:cxn ang="0">
                <a:pos x="116" y="140"/>
              </a:cxn>
              <a:cxn ang="0">
                <a:pos x="83" y="198"/>
              </a:cxn>
              <a:cxn ang="0">
                <a:pos x="83" y="280"/>
              </a:cxn>
            </a:cxnLst>
            <a:rect l="0" t="0" r="r" b="b"/>
            <a:pathLst>
              <a:path w="124" h="280">
                <a:moveTo>
                  <a:pt x="0" y="0"/>
                </a:moveTo>
                <a:lnTo>
                  <a:pt x="124" y="49"/>
                </a:lnTo>
                <a:lnTo>
                  <a:pt x="42" y="107"/>
                </a:lnTo>
                <a:lnTo>
                  <a:pt x="116" y="140"/>
                </a:lnTo>
                <a:lnTo>
                  <a:pt x="83" y="198"/>
                </a:lnTo>
                <a:lnTo>
                  <a:pt x="83" y="2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93" name="Freeform 53" descr="60%"/>
          <p:cNvSpPr>
            <a:spLocks/>
          </p:cNvSpPr>
          <p:nvPr/>
        </p:nvSpPr>
        <p:spPr bwMode="auto">
          <a:xfrm>
            <a:off x="5060950" y="3384550"/>
            <a:ext cx="196850" cy="444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4" y="49"/>
              </a:cxn>
              <a:cxn ang="0">
                <a:pos x="42" y="107"/>
              </a:cxn>
              <a:cxn ang="0">
                <a:pos x="116" y="140"/>
              </a:cxn>
              <a:cxn ang="0">
                <a:pos x="83" y="198"/>
              </a:cxn>
              <a:cxn ang="0">
                <a:pos x="83" y="280"/>
              </a:cxn>
            </a:cxnLst>
            <a:rect l="0" t="0" r="r" b="b"/>
            <a:pathLst>
              <a:path w="124" h="280">
                <a:moveTo>
                  <a:pt x="0" y="0"/>
                </a:moveTo>
                <a:lnTo>
                  <a:pt x="124" y="49"/>
                </a:lnTo>
                <a:lnTo>
                  <a:pt x="42" y="107"/>
                </a:lnTo>
                <a:lnTo>
                  <a:pt x="116" y="140"/>
                </a:lnTo>
                <a:lnTo>
                  <a:pt x="83" y="198"/>
                </a:lnTo>
                <a:lnTo>
                  <a:pt x="83" y="2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94" name="Freeform 54" descr="60%"/>
          <p:cNvSpPr>
            <a:spLocks/>
          </p:cNvSpPr>
          <p:nvPr/>
        </p:nvSpPr>
        <p:spPr bwMode="auto">
          <a:xfrm>
            <a:off x="5070475" y="4149725"/>
            <a:ext cx="196850" cy="444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4" y="49"/>
              </a:cxn>
              <a:cxn ang="0">
                <a:pos x="42" y="107"/>
              </a:cxn>
              <a:cxn ang="0">
                <a:pos x="116" y="140"/>
              </a:cxn>
              <a:cxn ang="0">
                <a:pos x="83" y="198"/>
              </a:cxn>
              <a:cxn ang="0">
                <a:pos x="83" y="280"/>
              </a:cxn>
            </a:cxnLst>
            <a:rect l="0" t="0" r="r" b="b"/>
            <a:pathLst>
              <a:path w="124" h="280">
                <a:moveTo>
                  <a:pt x="0" y="0"/>
                </a:moveTo>
                <a:lnTo>
                  <a:pt x="124" y="49"/>
                </a:lnTo>
                <a:lnTo>
                  <a:pt x="42" y="107"/>
                </a:lnTo>
                <a:lnTo>
                  <a:pt x="116" y="140"/>
                </a:lnTo>
                <a:lnTo>
                  <a:pt x="83" y="198"/>
                </a:lnTo>
                <a:lnTo>
                  <a:pt x="83" y="2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895" name="Freeform 55" descr="60%"/>
          <p:cNvSpPr>
            <a:spLocks/>
          </p:cNvSpPr>
          <p:nvPr/>
        </p:nvSpPr>
        <p:spPr bwMode="auto">
          <a:xfrm>
            <a:off x="5080000" y="4914900"/>
            <a:ext cx="196850" cy="444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4" y="49"/>
              </a:cxn>
              <a:cxn ang="0">
                <a:pos x="42" y="107"/>
              </a:cxn>
              <a:cxn ang="0">
                <a:pos x="116" y="140"/>
              </a:cxn>
              <a:cxn ang="0">
                <a:pos x="83" y="198"/>
              </a:cxn>
              <a:cxn ang="0">
                <a:pos x="83" y="280"/>
              </a:cxn>
            </a:cxnLst>
            <a:rect l="0" t="0" r="r" b="b"/>
            <a:pathLst>
              <a:path w="124" h="280">
                <a:moveTo>
                  <a:pt x="0" y="0"/>
                </a:moveTo>
                <a:lnTo>
                  <a:pt x="124" y="49"/>
                </a:lnTo>
                <a:lnTo>
                  <a:pt x="42" y="107"/>
                </a:lnTo>
                <a:lnTo>
                  <a:pt x="116" y="140"/>
                </a:lnTo>
                <a:lnTo>
                  <a:pt x="83" y="198"/>
                </a:lnTo>
                <a:lnTo>
                  <a:pt x="83" y="2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cxnSp>
        <p:nvCxnSpPr>
          <p:cNvPr id="35896" name="AutoShape 56"/>
          <p:cNvCxnSpPr>
            <a:cxnSpLocks noChangeShapeType="1"/>
            <a:stCxn id="35850" idx="4"/>
          </p:cNvCxnSpPr>
          <p:nvPr/>
        </p:nvCxnSpPr>
        <p:spPr bwMode="auto">
          <a:xfrm flipV="1">
            <a:off x="4813300" y="2076450"/>
            <a:ext cx="203200" cy="1584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97" name="AutoShape 57"/>
          <p:cNvCxnSpPr>
            <a:cxnSpLocks noChangeShapeType="1"/>
            <a:stCxn id="35850" idx="4"/>
          </p:cNvCxnSpPr>
          <p:nvPr/>
        </p:nvCxnSpPr>
        <p:spPr bwMode="auto">
          <a:xfrm flipV="1">
            <a:off x="4813300" y="2828925"/>
            <a:ext cx="211138" cy="831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98" name="AutoShape 58"/>
          <p:cNvCxnSpPr>
            <a:cxnSpLocks noChangeShapeType="1"/>
            <a:stCxn id="35850" idx="4"/>
          </p:cNvCxnSpPr>
          <p:nvPr/>
        </p:nvCxnSpPr>
        <p:spPr bwMode="auto">
          <a:xfrm flipV="1">
            <a:off x="4813300" y="3659188"/>
            <a:ext cx="20955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899" name="AutoShape 59"/>
          <p:cNvCxnSpPr>
            <a:cxnSpLocks noChangeShapeType="1"/>
            <a:stCxn id="35850" idx="4"/>
          </p:cNvCxnSpPr>
          <p:nvPr/>
        </p:nvCxnSpPr>
        <p:spPr bwMode="auto">
          <a:xfrm>
            <a:off x="4813300" y="3660775"/>
            <a:ext cx="192088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5900" name="AutoShape 60"/>
          <p:cNvCxnSpPr>
            <a:cxnSpLocks noChangeShapeType="1"/>
          </p:cNvCxnSpPr>
          <p:nvPr/>
        </p:nvCxnSpPr>
        <p:spPr bwMode="auto">
          <a:xfrm>
            <a:off x="4813300" y="3635627"/>
            <a:ext cx="165100" cy="1377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1" grpId="0" animBg="1" autoUpdateAnimBg="0"/>
      <p:bldP spid="35882" grpId="0" animBg="1" autoUpdateAnimBg="0"/>
      <p:bldP spid="35883" grpId="0" animBg="1" autoUpdateAnimBg="0"/>
      <p:bldP spid="35884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282A-55BC-EC4B-9E84-FFBE369BA1E1}" type="slidenum">
              <a:rPr lang="en-US">
                <a:solidFill>
                  <a:srgbClr val="FFFFFF"/>
                </a:solidFill>
              </a:rPr>
              <a:pPr/>
              <a:t>36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700"/>
              <a:t>Procedure-oriented OS</a:t>
            </a:r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0525" y="1471612"/>
            <a:ext cx="4611688" cy="48847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900" dirty="0"/>
              <a:t>Typically time-sharing – most familiar </a:t>
            </a:r>
            <a:r>
              <a:rPr lang="en-US" sz="1900" dirty="0" err="1"/>
              <a:t>OSs</a:t>
            </a:r>
            <a:r>
              <a:rPr lang="en-US" sz="1900" dirty="0"/>
              <a:t> today</a:t>
            </a:r>
          </a:p>
          <a:p>
            <a:pPr>
              <a:lnSpc>
                <a:spcPct val="80000"/>
              </a:lnSpc>
            </a:pPr>
            <a:r>
              <a:rPr lang="en-US" sz="1900" dirty="0"/>
              <a:t>Large, dynamic process count</a:t>
            </a:r>
          </a:p>
          <a:p>
            <a:pPr>
              <a:lnSpc>
                <a:spcPct val="80000"/>
              </a:lnSpc>
            </a:pPr>
            <a:r>
              <a:rPr lang="en-US" sz="1900" dirty="0"/>
              <a:t>Explicit shared data system for communication</a:t>
            </a:r>
          </a:p>
          <a:p>
            <a:pPr lvl="1">
              <a:lnSpc>
                <a:spcPct val="80000"/>
              </a:lnSpc>
            </a:pPr>
            <a:r>
              <a:rPr lang="en-US" sz="1700" dirty="0"/>
              <a:t>Passing (</a:t>
            </a:r>
            <a:r>
              <a:rPr lang="en-US" sz="1700" dirty="0" err="1"/>
              <a:t>vars</a:t>
            </a:r>
            <a:r>
              <a:rPr lang="en-US" sz="1700" dirty="0"/>
              <a:t>), </a:t>
            </a:r>
            <a:r>
              <a:rPr lang="en-US" sz="1700" dirty="0" err="1"/>
              <a:t>queueing</a:t>
            </a:r>
            <a:r>
              <a:rPr lang="en-US" sz="1700" dirty="0"/>
              <a:t> (monitors), waiting for (cond. </a:t>
            </a:r>
            <a:r>
              <a:rPr lang="en-US" sz="1700" dirty="0" err="1"/>
              <a:t>vars</a:t>
            </a:r>
            <a:r>
              <a:rPr lang="en-US" sz="1700" dirty="0"/>
              <a:t>) data</a:t>
            </a:r>
          </a:p>
          <a:p>
            <a:pPr lvl="1">
              <a:lnSpc>
                <a:spcPct val="80000"/>
              </a:lnSpc>
            </a:pPr>
            <a:r>
              <a:rPr lang="en-US" sz="1700" dirty="0"/>
              <a:t>Persistent state = complexity in creating shared data</a:t>
            </a:r>
          </a:p>
          <a:p>
            <a:pPr>
              <a:lnSpc>
                <a:spcPct val="80000"/>
              </a:lnSpc>
            </a:pPr>
            <a:r>
              <a:rPr lang="en-US" sz="1900" dirty="0"/>
              <a:t>Cooperation by encapsulating data in monitors</a:t>
            </a:r>
          </a:p>
          <a:p>
            <a:pPr>
              <a:lnSpc>
                <a:spcPct val="80000"/>
              </a:lnSpc>
            </a:pPr>
            <a:r>
              <a:rPr lang="en-US" sz="1900" dirty="0"/>
              <a:t>Pre-emption driven by release of lock </a:t>
            </a:r>
          </a:p>
          <a:p>
            <a:pPr lvl="1">
              <a:lnSpc>
                <a:spcPct val="80000"/>
              </a:lnSpc>
            </a:pPr>
            <a:r>
              <a:rPr lang="en-US" sz="1700" dirty="0"/>
              <a:t>When a higher priority process is waiting</a:t>
            </a:r>
          </a:p>
          <a:p>
            <a:pPr>
              <a:lnSpc>
                <a:spcPct val="80000"/>
              </a:lnSpc>
            </a:pPr>
            <a:r>
              <a:rPr lang="en-US" sz="1900" dirty="0"/>
              <a:t>Little or no messaging</a:t>
            </a:r>
          </a:p>
          <a:p>
            <a:pPr lvl="1">
              <a:lnSpc>
                <a:spcPct val="80000"/>
              </a:lnSpc>
            </a:pPr>
            <a:r>
              <a:rPr lang="en-US" sz="1700" dirty="0"/>
              <a:t>data or pointers passed in shared </a:t>
            </a:r>
            <a:r>
              <a:rPr lang="en-US" sz="1700" dirty="0" err="1"/>
              <a:t>vars</a:t>
            </a:r>
            <a:endParaRPr lang="en-US" sz="1700" dirty="0"/>
          </a:p>
        </p:txBody>
      </p:sp>
      <p:sp>
        <p:nvSpPr>
          <p:cNvPr id="31775" name="Rectangle 1055"/>
          <p:cNvSpPr>
            <a:spLocks noChangeArrowheads="1"/>
          </p:cNvSpPr>
          <p:nvPr/>
        </p:nvSpPr>
        <p:spPr bwMode="auto">
          <a:xfrm>
            <a:off x="5529263" y="3316288"/>
            <a:ext cx="2625725" cy="1516062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1776" name="Rectangle 1056"/>
          <p:cNvSpPr>
            <a:spLocks noChangeArrowheads="1"/>
          </p:cNvSpPr>
          <p:nvPr/>
        </p:nvSpPr>
        <p:spPr bwMode="auto">
          <a:xfrm>
            <a:off x="5676900" y="3449638"/>
            <a:ext cx="744538" cy="1304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1777" name="Rectangle 1057"/>
          <p:cNvSpPr>
            <a:spLocks noChangeArrowheads="1"/>
          </p:cNvSpPr>
          <p:nvPr/>
        </p:nvSpPr>
        <p:spPr bwMode="auto">
          <a:xfrm>
            <a:off x="6618288" y="3814763"/>
            <a:ext cx="417512" cy="60166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1778" name="Rectangle 1058"/>
          <p:cNvSpPr>
            <a:spLocks noChangeArrowheads="1"/>
          </p:cNvSpPr>
          <p:nvPr/>
        </p:nvSpPr>
        <p:spPr bwMode="auto">
          <a:xfrm flipH="1" flipV="1">
            <a:off x="7267575" y="3446463"/>
            <a:ext cx="744538" cy="1304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1779" name="Rectangle 1059"/>
          <p:cNvSpPr>
            <a:spLocks noChangeArrowheads="1"/>
          </p:cNvSpPr>
          <p:nvPr/>
        </p:nvSpPr>
        <p:spPr bwMode="auto">
          <a:xfrm flipH="1" flipV="1">
            <a:off x="8150225" y="2252663"/>
            <a:ext cx="665163" cy="862012"/>
          </a:xfrm>
          <a:prstGeom prst="rect">
            <a:avLst/>
          </a:prstGeom>
          <a:gradFill rotWithShape="0">
            <a:gsLst>
              <a:gs pos="0">
                <a:srgbClr val="0E4305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1780" name="Rectangle 1060"/>
          <p:cNvSpPr>
            <a:spLocks noChangeArrowheads="1"/>
          </p:cNvSpPr>
          <p:nvPr/>
        </p:nvSpPr>
        <p:spPr bwMode="auto">
          <a:xfrm flipH="1" flipV="1">
            <a:off x="8150225" y="5046663"/>
            <a:ext cx="665163" cy="86201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104F0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cxnSp>
        <p:nvCxnSpPr>
          <p:cNvPr id="31781" name="AutoShape 1061"/>
          <p:cNvCxnSpPr>
            <a:cxnSpLocks noChangeShapeType="1"/>
            <a:endCxn id="31776" idx="0"/>
          </p:cNvCxnSpPr>
          <p:nvPr/>
        </p:nvCxnSpPr>
        <p:spPr bwMode="auto">
          <a:xfrm rot="16200000" flipH="1">
            <a:off x="5462588" y="2862262"/>
            <a:ext cx="331788" cy="842963"/>
          </a:xfrm>
          <a:prstGeom prst="bentConnector3">
            <a:avLst>
              <a:gd name="adj1" fmla="val 301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1782" name="AutoShape 1062"/>
          <p:cNvCxnSpPr>
            <a:cxnSpLocks noChangeShapeType="1"/>
            <a:stCxn id="31776" idx="2"/>
          </p:cNvCxnSpPr>
          <p:nvPr/>
        </p:nvCxnSpPr>
        <p:spPr bwMode="auto">
          <a:xfrm rot="5400000">
            <a:off x="5480844" y="4480719"/>
            <a:ext cx="295275" cy="8429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1783" name="AutoShape 1063"/>
          <p:cNvCxnSpPr>
            <a:cxnSpLocks noChangeShapeType="1"/>
            <a:stCxn id="31776" idx="3"/>
            <a:endCxn id="31777" idx="0"/>
          </p:cNvCxnSpPr>
          <p:nvPr/>
        </p:nvCxnSpPr>
        <p:spPr bwMode="auto">
          <a:xfrm flipV="1">
            <a:off x="6421438" y="3814763"/>
            <a:ext cx="406400" cy="287337"/>
          </a:xfrm>
          <a:prstGeom prst="bentConnector4">
            <a:avLst>
              <a:gd name="adj1" fmla="val 24218"/>
              <a:gd name="adj2" fmla="val 156903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1784" name="AutoShape 1064"/>
          <p:cNvCxnSpPr>
            <a:cxnSpLocks noChangeShapeType="1"/>
            <a:stCxn id="31777" idx="2"/>
            <a:endCxn id="31778" idx="3"/>
          </p:cNvCxnSpPr>
          <p:nvPr/>
        </p:nvCxnSpPr>
        <p:spPr bwMode="auto">
          <a:xfrm rot="5400000" flipH="1" flipV="1">
            <a:off x="6889751" y="4037012"/>
            <a:ext cx="317500" cy="441325"/>
          </a:xfrm>
          <a:prstGeom prst="bentConnector4">
            <a:avLst>
              <a:gd name="adj1" fmla="val -72000"/>
              <a:gd name="adj2" fmla="val 73380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1785" name="AutoShape 1065"/>
          <p:cNvCxnSpPr>
            <a:cxnSpLocks noChangeShapeType="1"/>
            <a:stCxn id="31779" idx="0"/>
            <a:endCxn id="31778" idx="2"/>
          </p:cNvCxnSpPr>
          <p:nvPr/>
        </p:nvCxnSpPr>
        <p:spPr bwMode="auto">
          <a:xfrm rot="5400000">
            <a:off x="7897019" y="2859882"/>
            <a:ext cx="330200" cy="842962"/>
          </a:xfrm>
          <a:prstGeom prst="bentConnector3">
            <a:avLst>
              <a:gd name="adj1" fmla="val 495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1786" name="AutoShape 1066"/>
          <p:cNvCxnSpPr>
            <a:cxnSpLocks noChangeShapeType="1"/>
            <a:stCxn id="31778" idx="0"/>
            <a:endCxn id="31780" idx="2"/>
          </p:cNvCxnSpPr>
          <p:nvPr/>
        </p:nvCxnSpPr>
        <p:spPr bwMode="auto">
          <a:xfrm rot="16200000" flipH="1">
            <a:off x="7913688" y="4478338"/>
            <a:ext cx="296862" cy="842962"/>
          </a:xfrm>
          <a:prstGeom prst="bentConnector3">
            <a:avLst>
              <a:gd name="adj1" fmla="val 4973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1787" name="Text Box 1067"/>
          <p:cNvSpPr txBox="1">
            <a:spLocks noChangeArrowheads="1"/>
          </p:cNvSpPr>
          <p:nvPr/>
        </p:nvSpPr>
        <p:spPr bwMode="auto">
          <a:xfrm rot="-5400000">
            <a:off x="4299065" y="3769539"/>
            <a:ext cx="174919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/>
              <a:t>Producer</a:t>
            </a:r>
          </a:p>
        </p:txBody>
      </p:sp>
      <p:sp>
        <p:nvSpPr>
          <p:cNvPr id="31788" name="Text Box 1068"/>
          <p:cNvSpPr txBox="1">
            <a:spLocks noChangeArrowheads="1"/>
          </p:cNvSpPr>
          <p:nvPr/>
        </p:nvSpPr>
        <p:spPr bwMode="auto">
          <a:xfrm rot="-5400000">
            <a:off x="7650000" y="3775095"/>
            <a:ext cx="195930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/>
              <a:t>Consumer</a:t>
            </a:r>
          </a:p>
        </p:txBody>
      </p:sp>
      <p:sp>
        <p:nvSpPr>
          <p:cNvPr id="31790" name="Text Box 1070"/>
          <p:cNvSpPr txBox="1">
            <a:spLocks noChangeArrowheads="1"/>
          </p:cNvSpPr>
          <p:nvPr/>
        </p:nvSpPr>
        <p:spPr bwMode="auto">
          <a:xfrm>
            <a:off x="5683250" y="4456113"/>
            <a:ext cx="677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</a:rPr>
              <a:t>Signal</a:t>
            </a:r>
          </a:p>
        </p:txBody>
      </p:sp>
      <p:sp>
        <p:nvSpPr>
          <p:cNvPr id="31791" name="Text Box 1071"/>
          <p:cNvSpPr txBox="1">
            <a:spLocks noChangeArrowheads="1"/>
          </p:cNvSpPr>
          <p:nvPr/>
        </p:nvSpPr>
        <p:spPr bwMode="auto">
          <a:xfrm>
            <a:off x="7339013" y="4438650"/>
            <a:ext cx="677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</a:rPr>
              <a:t>Signal</a:t>
            </a:r>
          </a:p>
        </p:txBody>
      </p:sp>
      <p:sp>
        <p:nvSpPr>
          <p:cNvPr id="31792" name="Text Box 1072"/>
          <p:cNvSpPr txBox="1">
            <a:spLocks noChangeArrowheads="1"/>
          </p:cNvSpPr>
          <p:nvPr/>
        </p:nvSpPr>
        <p:spPr bwMode="auto">
          <a:xfrm>
            <a:off x="5781675" y="3429000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</a:rPr>
              <a:t>Wait</a:t>
            </a:r>
          </a:p>
        </p:txBody>
      </p:sp>
      <p:sp>
        <p:nvSpPr>
          <p:cNvPr id="31793" name="Text Box 1073"/>
          <p:cNvSpPr txBox="1">
            <a:spLocks noChangeArrowheads="1"/>
          </p:cNvSpPr>
          <p:nvPr/>
        </p:nvSpPr>
        <p:spPr bwMode="auto">
          <a:xfrm>
            <a:off x="7383463" y="3411538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</a:rPr>
              <a:t>Wait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8975" y="1664125"/>
            <a:ext cx="665163" cy="3721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73475" y="1675237"/>
            <a:ext cx="665163" cy="3695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81213" y="2961112"/>
            <a:ext cx="692150" cy="354013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76450" y="3807250"/>
            <a:ext cx="692150" cy="14605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350963" y="3145262"/>
            <a:ext cx="744537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2784475" y="3115100"/>
            <a:ext cx="9017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 flipV="1">
            <a:off x="2779713" y="3880275"/>
            <a:ext cx="901700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1333500" y="3872337"/>
            <a:ext cx="744538" cy="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 rot="16200000">
            <a:off x="147638" y="3213524"/>
            <a:ext cx="1727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>
                <a:solidFill>
                  <a:srgbClr val="FFFFFF"/>
                </a:solidFill>
              </a:rPr>
              <a:t>Producer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 rot="16200000">
            <a:off x="3112294" y="3293693"/>
            <a:ext cx="19383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>
                <a:solidFill>
                  <a:srgbClr val="FFFFFF"/>
                </a:solidFill>
              </a:rPr>
              <a:t>Consumer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355725" y="2884912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 dirty="0"/>
              <a:t>Send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971800" y="2880150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 dirty="0"/>
              <a:t>Wait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347788" y="3554837"/>
            <a:ext cx="10054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 dirty="0" err="1"/>
              <a:t>WaitReply</a:t>
            </a:r>
            <a:endParaRPr lang="en-US" sz="1400" dirty="0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2674938" y="3523087"/>
            <a:ext cx="10695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/>
              <a:t>SendReply</a:t>
            </a:r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2081213" y="3069062"/>
            <a:ext cx="692150" cy="0"/>
          </a:xfrm>
          <a:prstGeom prst="line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2081213" y="3221462"/>
            <a:ext cx="692150" cy="0"/>
          </a:xfrm>
          <a:prstGeom prst="line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1558925" y="2003850"/>
            <a:ext cx="113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/>
              <a:t>Channel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2652713" y="2248325"/>
            <a:ext cx="776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/>
              <a:t>Ports</a:t>
            </a:r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>
            <a:off x="2108200" y="2349925"/>
            <a:ext cx="157163" cy="6143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>
            <a:off x="2444750" y="2594400"/>
            <a:ext cx="573088" cy="4048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24" name="Line 28"/>
          <p:cNvSpPr>
            <a:spLocks noChangeShapeType="1"/>
          </p:cNvSpPr>
          <p:nvPr/>
        </p:nvSpPr>
        <p:spPr bwMode="auto">
          <a:xfrm flipH="1">
            <a:off x="2493963" y="2616625"/>
            <a:ext cx="547687" cy="5365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25" name="Line 29"/>
          <p:cNvSpPr>
            <a:spLocks noChangeShapeType="1"/>
          </p:cNvSpPr>
          <p:nvPr/>
        </p:nvSpPr>
        <p:spPr bwMode="auto">
          <a:xfrm flipH="1">
            <a:off x="2646363" y="2600750"/>
            <a:ext cx="392112" cy="7048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1017588" y="824337"/>
            <a:ext cx="1300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/>
              <a:t>Execution</a:t>
            </a:r>
            <a:br>
              <a:rPr lang="en-US" sz="2000" dirty="0"/>
            </a:br>
            <a:r>
              <a:rPr lang="en-US" sz="2000" dirty="0"/>
              <a:t>“Stream”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2501900" y="897362"/>
            <a:ext cx="11699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0000"/>
                </a:solidFill>
              </a:rPr>
              <a:t>Data</a:t>
            </a:r>
            <a:br>
              <a:rPr lang="en-US" sz="2000">
                <a:solidFill>
                  <a:srgbClr val="FF0000"/>
                </a:solidFill>
              </a:rPr>
            </a:br>
            <a:r>
              <a:rPr lang="en-US" sz="2000">
                <a:solidFill>
                  <a:srgbClr val="FF0000"/>
                </a:solidFill>
              </a:rPr>
              <a:t>“Stream”</a:t>
            </a:r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>
            <a:off x="3054350" y="1503787"/>
            <a:ext cx="444500" cy="1606550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 flipH="1">
            <a:off x="1085850" y="1484737"/>
            <a:ext cx="508000" cy="901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0" name="Line 34"/>
          <p:cNvSpPr>
            <a:spLocks noChangeShapeType="1"/>
          </p:cNvSpPr>
          <p:nvPr/>
        </p:nvSpPr>
        <p:spPr bwMode="auto">
          <a:xfrm>
            <a:off x="2671763" y="2964287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1" name="Line 35"/>
          <p:cNvSpPr>
            <a:spLocks noChangeShapeType="1"/>
          </p:cNvSpPr>
          <p:nvPr/>
        </p:nvSpPr>
        <p:spPr bwMode="auto">
          <a:xfrm>
            <a:off x="2589213" y="2959525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>
            <a:off x="2506663" y="2967462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3" name="Line 37"/>
          <p:cNvSpPr>
            <a:spLocks noChangeShapeType="1"/>
          </p:cNvSpPr>
          <p:nvPr/>
        </p:nvSpPr>
        <p:spPr bwMode="auto">
          <a:xfrm>
            <a:off x="2424113" y="2962700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>
            <a:off x="2341563" y="2957937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2259013" y="2965875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6" name="Line 40"/>
          <p:cNvSpPr>
            <a:spLocks noChangeShapeType="1"/>
          </p:cNvSpPr>
          <p:nvPr/>
        </p:nvSpPr>
        <p:spPr bwMode="auto">
          <a:xfrm>
            <a:off x="2176463" y="2961112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7" name="Rectangle 1055"/>
          <p:cNvSpPr>
            <a:spLocks noChangeArrowheads="1"/>
          </p:cNvSpPr>
          <p:nvPr/>
        </p:nvSpPr>
        <p:spPr bwMode="auto">
          <a:xfrm>
            <a:off x="5529263" y="2340400"/>
            <a:ext cx="2625725" cy="1516062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8" name="Rectangle 1056"/>
          <p:cNvSpPr>
            <a:spLocks noChangeArrowheads="1"/>
          </p:cNvSpPr>
          <p:nvPr/>
        </p:nvSpPr>
        <p:spPr bwMode="auto">
          <a:xfrm>
            <a:off x="5676900" y="2473750"/>
            <a:ext cx="744538" cy="1304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39" name="Rectangle 1057"/>
          <p:cNvSpPr>
            <a:spLocks noChangeArrowheads="1"/>
          </p:cNvSpPr>
          <p:nvPr/>
        </p:nvSpPr>
        <p:spPr bwMode="auto">
          <a:xfrm>
            <a:off x="6618288" y="2838875"/>
            <a:ext cx="417512" cy="601662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40" name="Rectangle 1058"/>
          <p:cNvSpPr>
            <a:spLocks noChangeArrowheads="1"/>
          </p:cNvSpPr>
          <p:nvPr/>
        </p:nvSpPr>
        <p:spPr bwMode="auto">
          <a:xfrm flipH="1" flipV="1">
            <a:off x="7267575" y="2470575"/>
            <a:ext cx="744538" cy="1304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41" name="Rectangle 1059"/>
          <p:cNvSpPr>
            <a:spLocks noChangeArrowheads="1"/>
          </p:cNvSpPr>
          <p:nvPr/>
        </p:nvSpPr>
        <p:spPr bwMode="auto">
          <a:xfrm flipH="1" flipV="1">
            <a:off x="8150225" y="1276775"/>
            <a:ext cx="665163" cy="862012"/>
          </a:xfrm>
          <a:prstGeom prst="rect">
            <a:avLst/>
          </a:prstGeom>
          <a:gradFill rotWithShape="0">
            <a:gsLst>
              <a:gs pos="0">
                <a:srgbClr val="0E4305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42" name="Rectangle 1060"/>
          <p:cNvSpPr>
            <a:spLocks noChangeArrowheads="1"/>
          </p:cNvSpPr>
          <p:nvPr/>
        </p:nvSpPr>
        <p:spPr bwMode="auto">
          <a:xfrm flipH="1" flipV="1">
            <a:off x="8150225" y="4070775"/>
            <a:ext cx="665163" cy="86201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104F0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cxnSp>
        <p:nvCxnSpPr>
          <p:cNvPr id="43" name="AutoShape 1061"/>
          <p:cNvCxnSpPr>
            <a:cxnSpLocks noChangeShapeType="1"/>
            <a:endCxn id="38" idx="0"/>
          </p:cNvCxnSpPr>
          <p:nvPr/>
        </p:nvCxnSpPr>
        <p:spPr bwMode="auto">
          <a:xfrm rot="16200000" flipH="1">
            <a:off x="5462588" y="1886374"/>
            <a:ext cx="331788" cy="842963"/>
          </a:xfrm>
          <a:prstGeom prst="bentConnector3">
            <a:avLst>
              <a:gd name="adj1" fmla="val 301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44" name="AutoShape 1062"/>
          <p:cNvCxnSpPr>
            <a:cxnSpLocks noChangeShapeType="1"/>
            <a:stCxn id="38" idx="2"/>
          </p:cNvCxnSpPr>
          <p:nvPr/>
        </p:nvCxnSpPr>
        <p:spPr bwMode="auto">
          <a:xfrm rot="5400000">
            <a:off x="5480844" y="3504831"/>
            <a:ext cx="295275" cy="8429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45" name="AutoShape 1063"/>
          <p:cNvCxnSpPr>
            <a:cxnSpLocks noChangeShapeType="1"/>
            <a:stCxn id="38" idx="3"/>
            <a:endCxn id="39" idx="0"/>
          </p:cNvCxnSpPr>
          <p:nvPr/>
        </p:nvCxnSpPr>
        <p:spPr bwMode="auto">
          <a:xfrm flipV="1">
            <a:off x="6421438" y="2838875"/>
            <a:ext cx="406400" cy="287337"/>
          </a:xfrm>
          <a:prstGeom prst="bentConnector4">
            <a:avLst>
              <a:gd name="adj1" fmla="val 24218"/>
              <a:gd name="adj2" fmla="val 156903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46" name="AutoShape 1064"/>
          <p:cNvCxnSpPr>
            <a:cxnSpLocks noChangeShapeType="1"/>
            <a:stCxn id="39" idx="2"/>
            <a:endCxn id="40" idx="3"/>
          </p:cNvCxnSpPr>
          <p:nvPr/>
        </p:nvCxnSpPr>
        <p:spPr bwMode="auto">
          <a:xfrm rot="5400000" flipH="1" flipV="1">
            <a:off x="6889751" y="3061124"/>
            <a:ext cx="317500" cy="441325"/>
          </a:xfrm>
          <a:prstGeom prst="bentConnector4">
            <a:avLst>
              <a:gd name="adj1" fmla="val -72000"/>
              <a:gd name="adj2" fmla="val 73380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47" name="AutoShape 1065"/>
          <p:cNvCxnSpPr>
            <a:cxnSpLocks noChangeShapeType="1"/>
            <a:stCxn id="41" idx="0"/>
            <a:endCxn id="40" idx="2"/>
          </p:cNvCxnSpPr>
          <p:nvPr/>
        </p:nvCxnSpPr>
        <p:spPr bwMode="auto">
          <a:xfrm rot="5400000">
            <a:off x="7897019" y="1883994"/>
            <a:ext cx="330200" cy="842962"/>
          </a:xfrm>
          <a:prstGeom prst="bentConnector3">
            <a:avLst>
              <a:gd name="adj1" fmla="val 4951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48" name="AutoShape 1066"/>
          <p:cNvCxnSpPr>
            <a:cxnSpLocks noChangeShapeType="1"/>
            <a:stCxn id="40" idx="0"/>
            <a:endCxn id="42" idx="2"/>
          </p:cNvCxnSpPr>
          <p:nvPr/>
        </p:nvCxnSpPr>
        <p:spPr bwMode="auto">
          <a:xfrm rot="16200000" flipH="1">
            <a:off x="7913688" y="3502450"/>
            <a:ext cx="296862" cy="842962"/>
          </a:xfrm>
          <a:prstGeom prst="bentConnector3">
            <a:avLst>
              <a:gd name="adj1" fmla="val 4973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49" name="Text Box 1067"/>
          <p:cNvSpPr txBox="1">
            <a:spLocks noChangeArrowheads="1"/>
          </p:cNvSpPr>
          <p:nvPr/>
        </p:nvSpPr>
        <p:spPr bwMode="auto">
          <a:xfrm rot="16200000">
            <a:off x="4299065" y="2793651"/>
            <a:ext cx="174919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/>
              <a:t>Producer</a:t>
            </a:r>
          </a:p>
        </p:txBody>
      </p:sp>
      <p:sp>
        <p:nvSpPr>
          <p:cNvPr id="50" name="Text Box 1068"/>
          <p:cNvSpPr txBox="1">
            <a:spLocks noChangeArrowheads="1"/>
          </p:cNvSpPr>
          <p:nvPr/>
        </p:nvSpPr>
        <p:spPr bwMode="auto">
          <a:xfrm rot="16200000">
            <a:off x="7650000" y="2799207"/>
            <a:ext cx="195930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/>
              <a:t>Consumer</a:t>
            </a:r>
          </a:p>
        </p:txBody>
      </p:sp>
      <p:sp>
        <p:nvSpPr>
          <p:cNvPr id="51" name="Text Box 1070"/>
          <p:cNvSpPr txBox="1">
            <a:spLocks noChangeArrowheads="1"/>
          </p:cNvSpPr>
          <p:nvPr/>
        </p:nvSpPr>
        <p:spPr bwMode="auto">
          <a:xfrm>
            <a:off x="5683250" y="3480225"/>
            <a:ext cx="677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</a:rPr>
              <a:t>Signal</a:t>
            </a:r>
          </a:p>
        </p:txBody>
      </p:sp>
      <p:sp>
        <p:nvSpPr>
          <p:cNvPr id="52" name="Text Box 1071"/>
          <p:cNvSpPr txBox="1">
            <a:spLocks noChangeArrowheads="1"/>
          </p:cNvSpPr>
          <p:nvPr/>
        </p:nvSpPr>
        <p:spPr bwMode="auto">
          <a:xfrm>
            <a:off x="7339013" y="3462762"/>
            <a:ext cx="677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</a:rPr>
              <a:t>Signal</a:t>
            </a:r>
          </a:p>
        </p:txBody>
      </p:sp>
      <p:sp>
        <p:nvSpPr>
          <p:cNvPr id="53" name="Text Box 1072"/>
          <p:cNvSpPr txBox="1">
            <a:spLocks noChangeArrowheads="1"/>
          </p:cNvSpPr>
          <p:nvPr/>
        </p:nvSpPr>
        <p:spPr bwMode="auto">
          <a:xfrm>
            <a:off x="5781675" y="2453112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</a:rPr>
              <a:t>Wait</a:t>
            </a:r>
          </a:p>
        </p:txBody>
      </p:sp>
      <p:sp>
        <p:nvSpPr>
          <p:cNvPr id="54" name="Text Box 1073"/>
          <p:cNvSpPr txBox="1">
            <a:spLocks noChangeArrowheads="1"/>
          </p:cNvSpPr>
          <p:nvPr/>
        </p:nvSpPr>
        <p:spPr bwMode="auto">
          <a:xfrm>
            <a:off x="7383463" y="2435650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</a:rPr>
              <a:t>Wait</a:t>
            </a:r>
          </a:p>
        </p:txBody>
      </p:sp>
      <p:sp>
        <p:nvSpPr>
          <p:cNvPr id="55" name="Text Box 70"/>
          <p:cNvSpPr txBox="1">
            <a:spLocks noChangeArrowheads="1"/>
          </p:cNvSpPr>
          <p:nvPr/>
        </p:nvSpPr>
        <p:spPr bwMode="auto">
          <a:xfrm>
            <a:off x="5570538" y="561975"/>
            <a:ext cx="11979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/>
              <a:t>Execution</a:t>
            </a:r>
            <a:br>
              <a:rPr lang="en-US" sz="2000" dirty="0"/>
            </a:br>
            <a:r>
              <a:rPr lang="en-US" sz="2000" dirty="0"/>
              <a:t>“Stream”</a:t>
            </a:r>
          </a:p>
        </p:txBody>
      </p:sp>
      <p:sp>
        <p:nvSpPr>
          <p:cNvPr id="56" name="Text Box 71"/>
          <p:cNvSpPr txBox="1">
            <a:spLocks noChangeArrowheads="1"/>
          </p:cNvSpPr>
          <p:nvPr/>
        </p:nvSpPr>
        <p:spPr bwMode="auto">
          <a:xfrm>
            <a:off x="6808788" y="544513"/>
            <a:ext cx="1169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srgbClr val="FF0000"/>
                </a:solidFill>
              </a:rPr>
              <a:t>Data</a:t>
            </a:r>
            <a:br>
              <a:rPr lang="en-US" sz="2000">
                <a:solidFill>
                  <a:srgbClr val="FF0000"/>
                </a:solidFill>
              </a:rPr>
            </a:br>
            <a:r>
              <a:rPr lang="en-US" sz="2000">
                <a:solidFill>
                  <a:srgbClr val="FF0000"/>
                </a:solidFill>
              </a:rPr>
              <a:t>“Stream”</a:t>
            </a:r>
          </a:p>
        </p:txBody>
      </p:sp>
      <p:sp>
        <p:nvSpPr>
          <p:cNvPr id="57" name="Line 72"/>
          <p:cNvSpPr>
            <a:spLocks noChangeShapeType="1"/>
          </p:cNvSpPr>
          <p:nvPr/>
        </p:nvSpPr>
        <p:spPr bwMode="auto">
          <a:xfrm flipH="1">
            <a:off x="6678613" y="1228725"/>
            <a:ext cx="601662" cy="1449388"/>
          </a:xfrm>
          <a:prstGeom prst="lin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58" name="Line 73"/>
          <p:cNvSpPr>
            <a:spLocks noChangeShapeType="1"/>
          </p:cNvSpPr>
          <p:nvPr/>
        </p:nvSpPr>
        <p:spPr bwMode="auto">
          <a:xfrm flipH="1">
            <a:off x="5665788" y="1222375"/>
            <a:ext cx="273050" cy="10048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59" name="Text Box 37"/>
          <p:cNvSpPr txBox="1">
            <a:spLocks noChangeArrowheads="1"/>
          </p:cNvSpPr>
          <p:nvPr/>
        </p:nvSpPr>
        <p:spPr bwMode="auto">
          <a:xfrm>
            <a:off x="2535238" y="5786438"/>
            <a:ext cx="40735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 err="1">
                <a:sym typeface="Wingdings" charset="2"/>
              </a:rPr>
              <a:t></a:t>
            </a:r>
            <a:r>
              <a:rPr lang="en-US" sz="3000" dirty="0">
                <a:sym typeface="Wingdings" charset="2"/>
              </a:rPr>
              <a:t> </a:t>
            </a:r>
            <a:r>
              <a:rPr lang="en-US" sz="2200" dirty="0">
                <a:sym typeface="Wingdings" charset="2"/>
              </a:rPr>
              <a:t>- dual operations</a:t>
            </a:r>
          </a:p>
        </p:txBody>
      </p:sp>
      <p:sp>
        <p:nvSpPr>
          <p:cNvPr id="62" name="Rectangle 38"/>
          <p:cNvSpPr>
            <a:spLocks noChangeArrowheads="1"/>
          </p:cNvSpPr>
          <p:nvPr/>
        </p:nvSpPr>
        <p:spPr bwMode="auto">
          <a:xfrm>
            <a:off x="1455738" y="2508250"/>
            <a:ext cx="52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 err="1">
                <a:sym typeface="Wingdings" charset="2"/>
              </a:rPr>
              <a:t></a:t>
            </a:r>
            <a:endParaRPr lang="en-US" sz="3000" dirty="0">
              <a:sym typeface="Wingdings" charset="2"/>
            </a:endParaRPr>
          </a:p>
        </p:txBody>
      </p:sp>
      <p:sp>
        <p:nvSpPr>
          <p:cNvPr id="63" name="Rectangle 48"/>
          <p:cNvSpPr>
            <a:spLocks noChangeArrowheads="1"/>
          </p:cNvSpPr>
          <p:nvPr/>
        </p:nvSpPr>
        <p:spPr bwMode="auto">
          <a:xfrm>
            <a:off x="2894013" y="2978150"/>
            <a:ext cx="52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 err="1">
                <a:sym typeface="Wingdings" charset="2"/>
              </a:rPr>
              <a:t></a:t>
            </a:r>
            <a:endParaRPr lang="en-US" sz="3000" dirty="0">
              <a:sym typeface="Wingdings" charset="2"/>
            </a:endParaRPr>
          </a:p>
        </p:txBody>
      </p:sp>
      <p:sp>
        <p:nvSpPr>
          <p:cNvPr id="64" name="Rectangle 51"/>
          <p:cNvSpPr>
            <a:spLocks noChangeArrowheads="1"/>
          </p:cNvSpPr>
          <p:nvPr/>
        </p:nvSpPr>
        <p:spPr bwMode="auto">
          <a:xfrm>
            <a:off x="3594100" y="3130550"/>
            <a:ext cx="52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>
                <a:sym typeface="Wingdings" charset="2"/>
              </a:rPr>
              <a:t></a:t>
            </a:r>
          </a:p>
        </p:txBody>
      </p:sp>
      <p:sp>
        <p:nvSpPr>
          <p:cNvPr id="65" name="Rectangle 52"/>
          <p:cNvSpPr>
            <a:spLocks noChangeArrowheads="1"/>
          </p:cNvSpPr>
          <p:nvPr/>
        </p:nvSpPr>
        <p:spPr bwMode="auto">
          <a:xfrm>
            <a:off x="2971800" y="3748088"/>
            <a:ext cx="52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>
                <a:sym typeface="Wingdings" charset="2"/>
              </a:rPr>
              <a:t></a:t>
            </a:r>
          </a:p>
        </p:txBody>
      </p:sp>
      <p:sp>
        <p:nvSpPr>
          <p:cNvPr id="66" name="Rectangle 54"/>
          <p:cNvSpPr>
            <a:spLocks noChangeArrowheads="1"/>
          </p:cNvSpPr>
          <p:nvPr/>
        </p:nvSpPr>
        <p:spPr bwMode="auto">
          <a:xfrm>
            <a:off x="1547813" y="3749675"/>
            <a:ext cx="52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 err="1">
                <a:sym typeface="Wingdings" charset="2"/>
              </a:rPr>
              <a:t></a:t>
            </a:r>
            <a:endParaRPr lang="en-US" sz="3000" dirty="0">
              <a:sym typeface="Wingdings" charset="2"/>
            </a:endParaRPr>
          </a:p>
        </p:txBody>
      </p:sp>
      <p:sp>
        <p:nvSpPr>
          <p:cNvPr id="67" name="Rectangle 39"/>
          <p:cNvSpPr>
            <a:spLocks noChangeArrowheads="1"/>
          </p:cNvSpPr>
          <p:nvPr/>
        </p:nvSpPr>
        <p:spPr bwMode="auto">
          <a:xfrm>
            <a:off x="5749925" y="3094038"/>
            <a:ext cx="52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 err="1">
                <a:sym typeface="Wingdings" charset="2"/>
              </a:rPr>
              <a:t></a:t>
            </a:r>
            <a:endParaRPr lang="en-US" sz="3000" dirty="0">
              <a:sym typeface="Wingdings" charset="2"/>
            </a:endParaRPr>
          </a:p>
        </p:txBody>
      </p:sp>
      <p:sp>
        <p:nvSpPr>
          <p:cNvPr id="68" name="Rectangle 49"/>
          <p:cNvSpPr>
            <a:spLocks noChangeArrowheads="1"/>
          </p:cNvSpPr>
          <p:nvPr/>
        </p:nvSpPr>
        <p:spPr bwMode="auto">
          <a:xfrm>
            <a:off x="7496175" y="1728788"/>
            <a:ext cx="52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 err="1">
                <a:sym typeface="Wingdings" charset="2"/>
              </a:rPr>
              <a:t></a:t>
            </a:r>
            <a:endParaRPr lang="en-US" sz="3000" dirty="0">
              <a:sym typeface="Wingdings" charset="2"/>
            </a:endParaRPr>
          </a:p>
        </p:txBody>
      </p:sp>
      <p:sp>
        <p:nvSpPr>
          <p:cNvPr id="69" name="Rectangle 50"/>
          <p:cNvSpPr>
            <a:spLocks noChangeArrowheads="1"/>
          </p:cNvSpPr>
          <p:nvPr/>
        </p:nvSpPr>
        <p:spPr bwMode="auto">
          <a:xfrm>
            <a:off x="7286625" y="2786063"/>
            <a:ext cx="52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>
                <a:sym typeface="Wingdings" charset="2"/>
              </a:rPr>
              <a:t></a:t>
            </a:r>
          </a:p>
        </p:txBody>
      </p:sp>
      <p:sp>
        <p:nvSpPr>
          <p:cNvPr id="70" name="Rectangle 53"/>
          <p:cNvSpPr>
            <a:spLocks noChangeArrowheads="1"/>
          </p:cNvSpPr>
          <p:nvPr/>
        </p:nvSpPr>
        <p:spPr bwMode="auto">
          <a:xfrm>
            <a:off x="7221538" y="3767138"/>
            <a:ext cx="52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 dirty="0" err="1">
                <a:sym typeface="Wingdings" charset="2"/>
              </a:rPr>
              <a:t></a:t>
            </a:r>
            <a:endParaRPr lang="en-US" sz="3000" dirty="0">
              <a:sym typeface="Wingdings" charset="2"/>
            </a:endParaRPr>
          </a:p>
        </p:txBody>
      </p:sp>
      <p:sp>
        <p:nvSpPr>
          <p:cNvPr id="71" name="Rectangle 55"/>
          <p:cNvSpPr>
            <a:spLocks noChangeArrowheads="1"/>
          </p:cNvSpPr>
          <p:nvPr/>
        </p:nvSpPr>
        <p:spPr bwMode="auto">
          <a:xfrm>
            <a:off x="5726113" y="1749425"/>
            <a:ext cx="5238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sz="3000">
                <a:sym typeface="Wingdings" charset="2"/>
              </a:rPr>
              <a:t>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/>
              <a:t>Little empirical support</a:t>
            </a:r>
          </a:p>
          <a:p>
            <a:r>
              <a:rPr lang="en-US" dirty="0"/>
              <a:t>No inherent differences between the models</a:t>
            </a:r>
          </a:p>
          <a:p>
            <a:r>
              <a:rPr lang="en-US" dirty="0"/>
              <a:t>Choose model based on</a:t>
            </a:r>
          </a:p>
          <a:p>
            <a:pPr lvl="1"/>
            <a:r>
              <a:rPr lang="en-US" dirty="0"/>
              <a:t>Machine architecture</a:t>
            </a:r>
          </a:p>
          <a:p>
            <a:pPr lvl="1"/>
            <a:r>
              <a:rPr lang="en-US" dirty="0"/>
              <a:t>Programming environment</a:t>
            </a:r>
          </a:p>
          <a:p>
            <a:r>
              <a:rPr lang="en-US" dirty="0"/>
              <a:t>Eliminates some degrees of freedom in the design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Model I: Message</a:t>
            </a:r>
            <a:r>
              <a:rPr lang="en-US" dirty="0"/>
              <a:t>-Oriented System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en-US"/>
              <a:t>System for passing messages easily</a:t>
            </a:r>
          </a:p>
          <a:p>
            <a:r>
              <a:rPr lang="en-US"/>
              <a:t>Creates message queues for processes</a:t>
            </a:r>
          </a:p>
          <a:p>
            <a:r>
              <a:rPr lang="en-US"/>
              <a:t>Processes are given operations for</a:t>
            </a:r>
          </a:p>
          <a:p>
            <a:pPr lvl="1"/>
            <a:r>
              <a:rPr lang="en-US"/>
              <a:t>Sending a message</a:t>
            </a:r>
          </a:p>
          <a:p>
            <a:pPr lvl="1"/>
            <a:r>
              <a:rPr lang="en-US"/>
              <a:t>Waiting for any messages</a:t>
            </a:r>
          </a:p>
          <a:p>
            <a:pPr lvl="1"/>
            <a:r>
              <a:rPr lang="en-US"/>
              <a:t>Waiting for a particular type of message</a:t>
            </a:r>
          </a:p>
          <a:p>
            <a:pPr lvl="1"/>
            <a:r>
              <a:rPr lang="en-US"/>
              <a:t>Examining the queue</a:t>
            </a:r>
          </a:p>
          <a:p>
            <a:r>
              <a:rPr lang="en-US"/>
              <a:t>Pre-emption when message arrives at a higher priority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Systems Have…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800" dirty="0"/>
              <a:t>Specific communication paths between processes</a:t>
            </a:r>
          </a:p>
          <a:p>
            <a:r>
              <a:rPr lang="en-US" sz="2800" dirty="0"/>
              <a:t>Static number of processes</a:t>
            </a:r>
          </a:p>
          <a:p>
            <a:r>
              <a:rPr lang="en-US" sz="2800" dirty="0"/>
              <a:t>Static number of connections between processes</a:t>
            </a:r>
          </a:p>
          <a:p>
            <a:r>
              <a:rPr lang="en-US" sz="2800" dirty="0"/>
              <a:t>Processes execute in static context</a:t>
            </a:r>
            <a:endParaRPr lang="en-US" sz="2800" dirty="0" smtClean="0"/>
          </a:p>
          <a:p>
            <a:pPr lvl="1"/>
            <a:r>
              <a:rPr lang="en-US" sz="2400" dirty="0" smtClean="0"/>
              <a:t>No shared memory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Systems with Good Design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sz="2800" dirty="0"/>
              <a:t>Process associated with a resource implements synchronization and queuing for it</a:t>
            </a:r>
          </a:p>
          <a:p>
            <a:r>
              <a:rPr lang="en-US" sz="2800" dirty="0"/>
              <a:t>If more than one process needs a data structure, pass by reference</a:t>
            </a:r>
          </a:p>
          <a:p>
            <a:r>
              <a:rPr lang="en-US" sz="2800" dirty="0"/>
              <a:t>Peripheral devices treated as processes</a:t>
            </a:r>
          </a:p>
          <a:p>
            <a:r>
              <a:rPr lang="en-US" sz="2800" dirty="0"/>
              <a:t>Static process priority</a:t>
            </a:r>
          </a:p>
          <a:p>
            <a:r>
              <a:rPr lang="en-US" sz="2800" dirty="0"/>
              <a:t>Process works on one message at a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Environment: Structures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sz="2800" dirty="0"/>
              <a:t>Messages: data structure for sending information</a:t>
            </a:r>
          </a:p>
          <a:p>
            <a:r>
              <a:rPr lang="en-US" sz="2800" dirty="0"/>
              <a:t>Message Identifiers: handle to identify a particular message</a:t>
            </a:r>
          </a:p>
          <a:p>
            <a:r>
              <a:rPr lang="en-US" sz="2800" dirty="0"/>
              <a:t>Message Channel: Identifies destination of a message</a:t>
            </a:r>
          </a:p>
          <a:p>
            <a:r>
              <a:rPr lang="en-US" sz="2800" dirty="0"/>
              <a:t>Message Port: Queue for holding messages of a certain type for a particular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/>
              <a:t>Environment: Message Transmission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SendMessage</a:t>
            </a:r>
            <a:r>
              <a:rPr lang="en-US" sz="2800" dirty="0" err="1"/>
              <a:t>(messageChannel</a:t>
            </a:r>
            <a:r>
              <a:rPr lang="en-US" sz="2800" dirty="0"/>
              <a:t>, </a:t>
            </a:r>
            <a:r>
              <a:rPr lang="en-US" sz="2800" dirty="0" err="1"/>
              <a:t>messageBody</a:t>
            </a:r>
            <a:r>
              <a:rPr lang="en-US" sz="2800" dirty="0"/>
              <a:t>)</a:t>
            </a:r>
          </a:p>
          <a:p>
            <a:pPr lvl="1"/>
            <a:r>
              <a:rPr lang="en-US" dirty="0"/>
              <a:t>Returns </a:t>
            </a:r>
            <a:r>
              <a:rPr lang="en-US" dirty="0" err="1"/>
              <a:t>messageID</a:t>
            </a:r>
            <a:endParaRPr lang="en-US" dirty="0"/>
          </a:p>
          <a:p>
            <a:r>
              <a:rPr lang="en-US" sz="2800" b="1" dirty="0" err="1"/>
              <a:t>AwaitReply</a:t>
            </a:r>
            <a:r>
              <a:rPr lang="en-US" sz="2800" dirty="0" err="1"/>
              <a:t>(messageID</a:t>
            </a:r>
            <a:r>
              <a:rPr lang="en-US" sz="2800" dirty="0"/>
              <a:t>)</a:t>
            </a:r>
          </a:p>
          <a:p>
            <a:pPr lvl="1"/>
            <a:r>
              <a:rPr lang="en-US" dirty="0"/>
              <a:t>Returns </a:t>
            </a:r>
            <a:r>
              <a:rPr lang="en-US" dirty="0" err="1"/>
              <a:t>messageBody</a:t>
            </a:r>
            <a:endParaRPr lang="en-US" dirty="0"/>
          </a:p>
          <a:p>
            <a:r>
              <a:rPr lang="en-US" sz="2800" b="1" dirty="0" err="1"/>
              <a:t>WaitForMessage</a:t>
            </a:r>
            <a:r>
              <a:rPr lang="en-US" sz="2800" dirty="0" err="1"/>
              <a:t>({set</a:t>
            </a:r>
            <a:r>
              <a:rPr lang="en-US" sz="2800" dirty="0"/>
              <a:t> of </a:t>
            </a:r>
            <a:r>
              <a:rPr lang="en-US" sz="2800" dirty="0" err="1"/>
              <a:t>messagePort</a:t>
            </a:r>
            <a:r>
              <a:rPr lang="en-US" sz="2800" dirty="0"/>
              <a:t>})</a:t>
            </a:r>
          </a:p>
          <a:p>
            <a:pPr lvl="1"/>
            <a:r>
              <a:rPr lang="en-US" dirty="0"/>
              <a:t>Returns (</a:t>
            </a:r>
            <a:r>
              <a:rPr lang="en-US" dirty="0" err="1"/>
              <a:t>messageBody</a:t>
            </a:r>
            <a:r>
              <a:rPr lang="en-US" dirty="0"/>
              <a:t>, </a:t>
            </a:r>
            <a:r>
              <a:rPr lang="en-US" dirty="0" err="1"/>
              <a:t>messageID</a:t>
            </a:r>
            <a:r>
              <a:rPr lang="en-US" dirty="0"/>
              <a:t>, </a:t>
            </a:r>
            <a:r>
              <a:rPr lang="en-US" dirty="0" err="1"/>
              <a:t>messagePort</a:t>
            </a:r>
            <a:r>
              <a:rPr lang="en-US" dirty="0"/>
              <a:t>)</a:t>
            </a:r>
          </a:p>
          <a:p>
            <a:r>
              <a:rPr lang="en-US" sz="2800" b="1" dirty="0" err="1"/>
              <a:t>SendReply</a:t>
            </a:r>
            <a:r>
              <a:rPr lang="en-US" sz="2800" dirty="0" err="1"/>
              <a:t>(messageID</a:t>
            </a:r>
            <a:r>
              <a:rPr lang="en-US" sz="2800" dirty="0"/>
              <a:t>, </a:t>
            </a:r>
            <a:r>
              <a:rPr lang="en-US" sz="2800" dirty="0" err="1"/>
              <a:t>messageBody</a:t>
            </a:r>
            <a:r>
              <a:rPr lang="en-US" sz="28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Environment: Processes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/>
              <a:t>Process Declaration</a:t>
            </a:r>
          </a:p>
          <a:p>
            <a:pPr lvl="1"/>
            <a:r>
              <a:rPr lang="en-US"/>
              <a:t>Local data and algorithms</a:t>
            </a:r>
          </a:p>
          <a:p>
            <a:pPr lvl="1"/>
            <a:r>
              <a:rPr lang="en-US"/>
              <a:t>Message ports</a:t>
            </a:r>
          </a:p>
          <a:p>
            <a:pPr lvl="1"/>
            <a:r>
              <a:rPr lang="en-US"/>
              <a:t>Message channels for other processes</a:t>
            </a:r>
          </a:p>
          <a:p>
            <a:r>
              <a:rPr lang="en-US" b="1"/>
              <a:t>CreateProcess</a:t>
            </a:r>
            <a:r>
              <a:rPr lang="en-US"/>
              <a:t> Operation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1816</Words>
  <Application>Microsoft Macintosh PowerPoint</Application>
  <PresentationFormat>On-screen Show (4:3)</PresentationFormat>
  <Paragraphs>450</Paragraphs>
  <Slides>38</Slides>
  <Notes>30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ON THE DUALITY OF OPERATING SYSTEM STRUCTURES</vt:lpstr>
      <vt:lpstr>Overview</vt:lpstr>
      <vt:lpstr>Why this work was needed?</vt:lpstr>
      <vt:lpstr>Model I: Message-Oriented System</vt:lpstr>
      <vt:lpstr>Systems Have…</vt:lpstr>
      <vt:lpstr>Systems with Good Design</vt:lpstr>
      <vt:lpstr>Environment: Structures</vt:lpstr>
      <vt:lpstr>Environment: Message Transmission</vt:lpstr>
      <vt:lpstr>Environment: Processes</vt:lpstr>
      <vt:lpstr>Message-Oriented System</vt:lpstr>
      <vt:lpstr>Model II: Procedure-Oriented System</vt:lpstr>
      <vt:lpstr>Systems Have…</vt:lpstr>
      <vt:lpstr>Systems with Good Design</vt:lpstr>
      <vt:lpstr>Environment: Procedures</vt:lpstr>
      <vt:lpstr>Environment: Procedure Calls</vt:lpstr>
      <vt:lpstr>Environment: Modules and Monitors</vt:lpstr>
      <vt:lpstr>Environment: Condition Variables</vt:lpstr>
      <vt:lpstr>Procedure-Oriented System</vt:lpstr>
      <vt:lpstr>Equivalence of the Models</vt:lpstr>
      <vt:lpstr>The Duality Mapping</vt:lpstr>
      <vt:lpstr>The Duality Mapping</vt:lpstr>
      <vt:lpstr>The Duality Mapping</vt:lpstr>
      <vt:lpstr>The Duality Mapping</vt:lpstr>
      <vt:lpstr>Similarity of the Models</vt:lpstr>
      <vt:lpstr>Slide 25</vt:lpstr>
      <vt:lpstr>Slide 26</vt:lpstr>
      <vt:lpstr>Slide 27</vt:lpstr>
      <vt:lpstr>Slide 28</vt:lpstr>
      <vt:lpstr>Equivalence of the Models</vt:lpstr>
      <vt:lpstr>Same Execution Characteristics</vt:lpstr>
      <vt:lpstr>Program Unchanged by Transform</vt:lpstr>
      <vt:lpstr>Slide 32</vt:lpstr>
      <vt:lpstr>Welsh’s “Event-Driven Server”</vt:lpstr>
      <vt:lpstr>Lauer’s Message-Oriented OS</vt:lpstr>
      <vt:lpstr>Welsh’s “Threaded Server”</vt:lpstr>
      <vt:lpstr>Procedure-oriented OS</vt:lpstr>
      <vt:lpstr>Slide 37</vt:lpstr>
      <vt:lpstr>Conclusions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 Butt</dc:creator>
  <cp:lastModifiedBy>Ali Butt</cp:lastModifiedBy>
  <cp:revision>14</cp:revision>
  <dcterms:created xsi:type="dcterms:W3CDTF">2011-09-08T16:55:52Z</dcterms:created>
  <dcterms:modified xsi:type="dcterms:W3CDTF">2011-09-08T20:58:10Z</dcterms:modified>
</cp:coreProperties>
</file>