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1"/>
  </p:notesMasterIdLst>
  <p:sldIdLst>
    <p:sldId id="256" r:id="rId2"/>
    <p:sldId id="257" r:id="rId3"/>
    <p:sldId id="302" r:id="rId4"/>
    <p:sldId id="258" r:id="rId5"/>
    <p:sldId id="259" r:id="rId6"/>
    <p:sldId id="261" r:id="rId7"/>
    <p:sldId id="260" r:id="rId8"/>
    <p:sldId id="303" r:id="rId9"/>
    <p:sldId id="262" r:id="rId10"/>
    <p:sldId id="265" r:id="rId11"/>
    <p:sldId id="263" r:id="rId12"/>
    <p:sldId id="304" r:id="rId13"/>
    <p:sldId id="264" r:id="rId14"/>
    <p:sldId id="266" r:id="rId15"/>
    <p:sldId id="267" r:id="rId16"/>
    <p:sldId id="271" r:id="rId17"/>
    <p:sldId id="272" r:id="rId18"/>
    <p:sldId id="273" r:id="rId19"/>
    <p:sldId id="274" r:id="rId20"/>
    <p:sldId id="276" r:id="rId21"/>
    <p:sldId id="275" r:id="rId22"/>
    <p:sldId id="268" r:id="rId23"/>
    <p:sldId id="269" r:id="rId24"/>
    <p:sldId id="286" r:id="rId25"/>
    <p:sldId id="270" r:id="rId26"/>
    <p:sldId id="277" r:id="rId27"/>
    <p:sldId id="278" r:id="rId28"/>
    <p:sldId id="279" r:id="rId29"/>
    <p:sldId id="280" r:id="rId30"/>
    <p:sldId id="281" r:id="rId31"/>
    <p:sldId id="287" r:id="rId32"/>
    <p:sldId id="288" r:id="rId33"/>
    <p:sldId id="289" r:id="rId34"/>
    <p:sldId id="290" r:id="rId35"/>
    <p:sldId id="291" r:id="rId36"/>
    <p:sldId id="292" r:id="rId37"/>
    <p:sldId id="293" r:id="rId38"/>
    <p:sldId id="294" r:id="rId39"/>
    <p:sldId id="282" r:id="rId40"/>
    <p:sldId id="283" r:id="rId41"/>
    <p:sldId id="301" r:id="rId42"/>
    <p:sldId id="284" r:id="rId43"/>
    <p:sldId id="285" r:id="rId44"/>
    <p:sldId id="295" r:id="rId45"/>
    <p:sldId id="296" r:id="rId46"/>
    <p:sldId id="297" r:id="rId47"/>
    <p:sldId id="298" r:id="rId48"/>
    <p:sldId id="299" r:id="rId49"/>
    <p:sldId id="300"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C7DE80-A785-4F38-832B-F5CE51B82C3C}" type="datetimeFigureOut">
              <a:rPr lang="en-US" smtClean="0"/>
              <a:t>9/19/2011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6368A5-4D7E-4040-8EF1-3131FBB9F378}" type="slidenum">
              <a:rPr lang="en-US" smtClean="0"/>
              <a:t>‹#›</a:t>
            </a:fld>
            <a:endParaRPr lang="en-US"/>
          </a:p>
        </p:txBody>
      </p:sp>
    </p:spTree>
    <p:extLst>
      <p:ext uri="{BB962C8B-B14F-4D97-AF65-F5344CB8AC3E}">
        <p14:creationId xmlns:p14="http://schemas.microsoft.com/office/powerpoint/2010/main" val="2889297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537A090-AAFB-4462-87F8-641C1503B02E}" type="datetime1">
              <a:rPr lang="en-US" smtClean="0"/>
              <a:t>9/19/2011</a:t>
            </a:fld>
            <a:endParaRPr lang="en-US"/>
          </a:p>
        </p:txBody>
      </p:sp>
      <p:sp>
        <p:nvSpPr>
          <p:cNvPr id="8" name="Slide Number Placeholder 7"/>
          <p:cNvSpPr>
            <a:spLocks noGrp="1"/>
          </p:cNvSpPr>
          <p:nvPr>
            <p:ph type="sldNum" sz="quarter" idx="11"/>
          </p:nvPr>
        </p:nvSpPr>
        <p:spPr/>
        <p:txBody>
          <a:bodyPr/>
          <a:lstStyle/>
          <a:p>
            <a:fld id="{E37EEB47-CC91-4ED2-803E-40F3FBC57D13}"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6A49A-D9ED-47BE-8A79-5DF691B11A0F}" type="datetime1">
              <a:rPr lang="en-US" smtClean="0"/>
              <a:t>9/19/2011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EEB47-CC91-4ED2-803E-40F3FBC57D1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0EFC8A-B05A-4D87-A8C1-6532B302DB5F}" type="datetime1">
              <a:rPr lang="en-US" smtClean="0"/>
              <a:t>9/19/2011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EEB47-CC91-4ED2-803E-40F3FBC57D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09741AA0-F539-43CC-8179-4F0FDC9693AB}" type="datetime1">
              <a:rPr lang="en-US" smtClean="0"/>
              <a:t>9/19/2011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EEB47-CC91-4ED2-803E-40F3FBC57D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67606F-81F2-4866-B3AD-75485A73930A}" type="datetime1">
              <a:rPr lang="en-US" smtClean="0"/>
              <a:t>9/19/2011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EEB47-CC91-4ED2-803E-40F3FBC57D13}"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D4AAE0D1-C0BB-455E-BAB6-EF7BDF670183}" type="datetime1">
              <a:rPr lang="en-US" smtClean="0"/>
              <a:t>9/19/2011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EEB47-CC91-4ED2-803E-40F3FBC57D13}"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B654162-9534-4E5D-A9A2-5BB301088A58}" type="datetime1">
              <a:rPr lang="en-US" smtClean="0"/>
              <a:t>9/19/2011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7EEB47-CC91-4ED2-803E-40F3FBC57D13}"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8C5603A-FD56-4511-B076-4BB3147DD8CA}" type="datetime1">
              <a:rPr lang="en-US" smtClean="0"/>
              <a:t>9/19/2011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7EEB47-CC91-4ED2-803E-40F3FBC57D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1636B7-9DBF-4EE9-BE28-886D1F97E3F7}" type="datetime1">
              <a:rPr lang="en-US" smtClean="0"/>
              <a:t>9/19/2011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7EEB47-CC91-4ED2-803E-40F3FBC57D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218138-3091-4E3D-84FF-2EA119FD6EB9}" type="datetime1">
              <a:rPr lang="en-US" smtClean="0"/>
              <a:t>9/19/2011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EEB47-CC91-4ED2-803E-40F3FBC57D1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A4D7D9-A7C4-48FF-BB50-7DCE076E09E0}" type="datetime1">
              <a:rPr lang="en-US" smtClean="0"/>
              <a:t>9/19/2011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EEB47-CC91-4ED2-803E-40F3FBC57D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6A024002-DAB8-43E3-962B-E3869618C3FB}" type="datetime1">
              <a:rPr lang="en-US" smtClean="0"/>
              <a:t>9/19/2011</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E37EEB47-CC91-4ED2-803E-40F3FBC57D13}"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4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mailto:parang@cs.vt.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285999"/>
          </a:xfrm>
        </p:spPr>
        <p:txBody>
          <a:bodyPr/>
          <a:lstStyle/>
          <a:p>
            <a:r>
              <a:rPr lang="en-US" sz="4400" dirty="0" smtClean="0"/>
              <a:t>Virtual-Time Round-Robin: An O(1) Proportional Share Scheduler</a:t>
            </a:r>
            <a:endParaRPr lang="en-US" sz="4400" dirty="0"/>
          </a:p>
        </p:txBody>
      </p:sp>
      <p:sp>
        <p:nvSpPr>
          <p:cNvPr id="3" name="Subtitle 2"/>
          <p:cNvSpPr>
            <a:spLocks noGrp="1"/>
          </p:cNvSpPr>
          <p:nvPr>
            <p:ph type="subTitle" idx="1"/>
          </p:nvPr>
        </p:nvSpPr>
        <p:spPr>
          <a:xfrm>
            <a:off x="1371600" y="3276600"/>
            <a:ext cx="6400800" cy="1219200"/>
          </a:xfrm>
        </p:spPr>
        <p:txBody>
          <a:bodyPr/>
          <a:lstStyle/>
          <a:p>
            <a:r>
              <a:rPr lang="en-US" b="1" dirty="0">
                <a:solidFill>
                  <a:schemeClr val="tx2">
                    <a:lumMod val="60000"/>
                    <a:lumOff val="40000"/>
                  </a:schemeClr>
                </a:solidFill>
              </a:rPr>
              <a:t>Jason </a:t>
            </a:r>
            <a:r>
              <a:rPr lang="en-US" b="1" dirty="0" err="1">
                <a:solidFill>
                  <a:schemeClr val="tx2">
                    <a:lumMod val="60000"/>
                    <a:lumOff val="40000"/>
                  </a:schemeClr>
                </a:solidFill>
              </a:rPr>
              <a:t>Nieh</a:t>
            </a:r>
            <a:r>
              <a:rPr lang="en-US" b="1" dirty="0">
                <a:solidFill>
                  <a:schemeClr val="tx2">
                    <a:lumMod val="60000"/>
                    <a:lumOff val="40000"/>
                  </a:schemeClr>
                </a:solidFill>
              </a:rPr>
              <a:t>; Chris </a:t>
            </a:r>
            <a:r>
              <a:rPr lang="en-US" b="1" dirty="0" err="1">
                <a:solidFill>
                  <a:schemeClr val="tx2">
                    <a:lumMod val="60000"/>
                    <a:lumOff val="40000"/>
                  </a:schemeClr>
                </a:solidFill>
              </a:rPr>
              <a:t>Vaill</a:t>
            </a:r>
            <a:r>
              <a:rPr lang="en-US" b="1" dirty="0">
                <a:solidFill>
                  <a:schemeClr val="tx2">
                    <a:lumMod val="60000"/>
                    <a:lumOff val="40000"/>
                  </a:schemeClr>
                </a:solidFill>
              </a:rPr>
              <a:t>; &amp; </a:t>
            </a:r>
            <a:r>
              <a:rPr lang="en-US" b="1" dirty="0" err="1">
                <a:solidFill>
                  <a:schemeClr val="tx2">
                    <a:lumMod val="60000"/>
                    <a:lumOff val="40000"/>
                  </a:schemeClr>
                </a:solidFill>
              </a:rPr>
              <a:t>Hua</a:t>
            </a:r>
            <a:r>
              <a:rPr lang="en-US" b="1" dirty="0">
                <a:solidFill>
                  <a:schemeClr val="tx2">
                    <a:lumMod val="60000"/>
                    <a:lumOff val="40000"/>
                  </a:schemeClr>
                </a:solidFill>
              </a:rPr>
              <a:t> </a:t>
            </a:r>
            <a:r>
              <a:rPr lang="en-US" b="1" dirty="0" err="1">
                <a:solidFill>
                  <a:schemeClr val="tx2">
                    <a:lumMod val="60000"/>
                    <a:lumOff val="40000"/>
                  </a:schemeClr>
                </a:solidFill>
              </a:rPr>
              <a:t>Zhong</a:t>
            </a:r>
            <a:endParaRPr lang="en-US" b="1" dirty="0">
              <a:solidFill>
                <a:schemeClr val="tx2">
                  <a:lumMod val="60000"/>
                  <a:lumOff val="40000"/>
                </a:schemeClr>
              </a:solidFill>
            </a:endParaRPr>
          </a:p>
          <a:p>
            <a:r>
              <a:rPr lang="en-US" b="1" dirty="0">
                <a:solidFill>
                  <a:schemeClr val="tx2">
                    <a:lumMod val="60000"/>
                    <a:lumOff val="40000"/>
                  </a:schemeClr>
                </a:solidFill>
              </a:rPr>
              <a:t>Columbia University</a:t>
            </a:r>
          </a:p>
        </p:txBody>
      </p:sp>
      <p:sp>
        <p:nvSpPr>
          <p:cNvPr id="4" name="Subtitle 2"/>
          <p:cNvSpPr txBox="1">
            <a:spLocks/>
          </p:cNvSpPr>
          <p:nvPr/>
        </p:nvSpPr>
        <p:spPr>
          <a:xfrm>
            <a:off x="1981200" y="5791200"/>
            <a:ext cx="6400800" cy="609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r"/>
            <a:r>
              <a:rPr lang="en-US" dirty="0" smtClean="0"/>
              <a:t>Presented By: </a:t>
            </a:r>
            <a:r>
              <a:rPr lang="en-US" dirty="0" err="1" smtClean="0"/>
              <a:t>Parang</a:t>
            </a:r>
            <a:r>
              <a:rPr lang="en-US" dirty="0" smtClean="0"/>
              <a:t> </a:t>
            </a:r>
            <a:r>
              <a:rPr lang="en-US" dirty="0" err="1" smtClean="0"/>
              <a:t>Saraf</a:t>
            </a:r>
            <a:endParaRPr lang="en-US" dirty="0"/>
          </a:p>
        </p:txBody>
      </p:sp>
    </p:spTree>
    <p:extLst>
      <p:ext uri="{BB962C8B-B14F-4D97-AF65-F5344CB8AC3E}">
        <p14:creationId xmlns:p14="http://schemas.microsoft.com/office/powerpoint/2010/main" val="2177481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Fair-Share Scheduling</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smtClean="0">
                <a:solidFill>
                  <a:srgbClr val="0070C0"/>
                </a:solidFill>
              </a:rPr>
              <a:t>Fair-Share provides proportional sharing among users by adjusting the priorities of a user’s clients in a suitable way.</a:t>
            </a:r>
          </a:p>
          <a:p>
            <a:endParaRPr lang="en-US" dirty="0">
              <a:solidFill>
                <a:srgbClr val="0070C0"/>
              </a:solidFill>
            </a:endParaRPr>
          </a:p>
          <a:p>
            <a:r>
              <a:rPr lang="en-US" dirty="0" smtClean="0">
                <a:solidFill>
                  <a:srgbClr val="0070C0"/>
                </a:solidFill>
              </a:rPr>
              <a:t>Proportional sharing is achieved by running the clients at different frequencies.</a:t>
            </a:r>
          </a:p>
          <a:p>
            <a:endParaRPr lang="en-US" dirty="0">
              <a:solidFill>
                <a:srgbClr val="0070C0"/>
              </a:solidFill>
            </a:endParaRPr>
          </a:p>
          <a:p>
            <a:r>
              <a:rPr lang="en-US" dirty="0" smtClean="0">
                <a:solidFill>
                  <a:srgbClr val="0070C0"/>
                </a:solidFill>
              </a:rPr>
              <a:t>Scheduling overhead: </a:t>
            </a:r>
            <a:r>
              <a:rPr lang="en-US" i="1" dirty="0" smtClean="0">
                <a:solidFill>
                  <a:srgbClr val="0070C0"/>
                </a:solidFill>
              </a:rPr>
              <a:t>O(1) – O(N)</a:t>
            </a:r>
          </a:p>
          <a:p>
            <a:pPr marL="457200" lvl="1" indent="0">
              <a:buNone/>
            </a:pPr>
            <a:r>
              <a:rPr lang="en-US" i="1" dirty="0" smtClean="0">
                <a:solidFill>
                  <a:srgbClr val="0070C0"/>
                </a:solidFill>
              </a:rPr>
              <a:t>				</a:t>
            </a:r>
            <a:r>
              <a:rPr lang="en-US" sz="1800" i="1" dirty="0" smtClean="0">
                <a:solidFill>
                  <a:srgbClr val="0070C0"/>
                </a:solidFill>
              </a:rPr>
              <a:t>Where N is the number of clients</a:t>
            </a:r>
            <a:endParaRPr lang="en-US" sz="18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10</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9367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Lottery Scheduling</a:t>
            </a:r>
            <a:endParaRPr lang="en-US" sz="4400" dirty="0"/>
          </a:p>
        </p:txBody>
      </p:sp>
      <p:sp>
        <p:nvSpPr>
          <p:cNvPr id="4" name="Slide Number Placeholder 3"/>
          <p:cNvSpPr>
            <a:spLocks noGrp="1"/>
          </p:cNvSpPr>
          <p:nvPr>
            <p:ph type="sldNum" sz="quarter" idx="12"/>
          </p:nvPr>
        </p:nvSpPr>
        <p:spPr/>
        <p:txBody>
          <a:bodyPr/>
          <a:lstStyle/>
          <a:p>
            <a:fld id="{E37EEB47-CC91-4ED2-803E-40F3FBC57D13}" type="slidenum">
              <a:rPr lang="en-US" smtClean="0"/>
              <a:t>11</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p:txBody>
          <a:bodyPr/>
          <a:lstStyle/>
          <a:p>
            <a:endParaRPr lang="en-US"/>
          </a:p>
        </p:txBody>
      </p:sp>
    </p:spTree>
    <p:extLst>
      <p:ext uri="{BB962C8B-B14F-4D97-AF65-F5344CB8AC3E}">
        <p14:creationId xmlns:p14="http://schemas.microsoft.com/office/powerpoint/2010/main" val="3108600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Lottery Scheduling</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smtClean="0">
                <a:solidFill>
                  <a:srgbClr val="0070C0"/>
                </a:solidFill>
              </a:rPr>
              <a:t>Each client is given a number of tickets proportional to its share.</a:t>
            </a:r>
          </a:p>
          <a:p>
            <a:endParaRPr lang="en-US" dirty="0">
              <a:solidFill>
                <a:srgbClr val="0070C0"/>
              </a:solidFill>
            </a:endParaRPr>
          </a:p>
          <a:p>
            <a:r>
              <a:rPr lang="en-US" dirty="0" smtClean="0">
                <a:solidFill>
                  <a:srgbClr val="0070C0"/>
                </a:solidFill>
              </a:rPr>
              <a:t>A ticket is randomly selected by the scheduler and the client that owns the selected ticket is scheduled to run for a time quantum.</a:t>
            </a:r>
          </a:p>
          <a:p>
            <a:endParaRPr lang="en-US" dirty="0">
              <a:solidFill>
                <a:srgbClr val="0070C0"/>
              </a:solidFill>
            </a:endParaRPr>
          </a:p>
          <a:p>
            <a:r>
              <a:rPr lang="en-US" dirty="0" smtClean="0">
                <a:solidFill>
                  <a:srgbClr val="0070C0"/>
                </a:solidFill>
              </a:rPr>
              <a:t>Scheduling Overhead: </a:t>
            </a:r>
            <a:r>
              <a:rPr lang="en-US" i="1" dirty="0" smtClean="0">
                <a:solidFill>
                  <a:srgbClr val="0070C0"/>
                </a:solidFill>
              </a:rPr>
              <a:t>O(log N) – O(N).</a:t>
            </a:r>
          </a:p>
          <a:p>
            <a:endParaRPr lang="en-US" i="1" dirty="0">
              <a:solidFill>
                <a:srgbClr val="0070C0"/>
              </a:solidFill>
            </a:endParaRPr>
          </a:p>
          <a:p>
            <a:r>
              <a:rPr lang="en-US" dirty="0" smtClean="0">
                <a:solidFill>
                  <a:srgbClr val="0070C0"/>
                </a:solidFill>
              </a:rPr>
              <a:t>Scheduling accuracy is random, because it relies on the law of randomness.</a:t>
            </a:r>
            <a:endParaRPr lang="en-US"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12</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6737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Weighted Fair Queuing (WFQ)</a:t>
            </a:r>
            <a:endParaRPr lang="en-US" sz="4400" dirty="0"/>
          </a:p>
        </p:txBody>
      </p:sp>
      <p:sp>
        <p:nvSpPr>
          <p:cNvPr id="3" name="Content Placeholder 2"/>
          <p:cNvSpPr>
            <a:spLocks noGrp="1"/>
          </p:cNvSpPr>
          <p:nvPr>
            <p:ph idx="1"/>
          </p:nvPr>
        </p:nvSpPr>
        <p:spPr>
          <a:xfrm>
            <a:off x="457200" y="1493837"/>
            <a:ext cx="8382000" cy="4906963"/>
          </a:xfrm>
        </p:spPr>
        <p:txBody>
          <a:bodyPr>
            <a:normAutofit/>
          </a:bodyPr>
          <a:lstStyle/>
          <a:p>
            <a:r>
              <a:rPr lang="en-US" dirty="0" smtClean="0">
                <a:solidFill>
                  <a:srgbClr val="0070C0"/>
                </a:solidFill>
              </a:rPr>
              <a:t>Virtual Time </a:t>
            </a:r>
            <a:r>
              <a:rPr lang="en-US" i="1" dirty="0" err="1" smtClean="0">
                <a:solidFill>
                  <a:srgbClr val="0070C0"/>
                </a:solidFill>
              </a:rPr>
              <a:t>VT</a:t>
            </a:r>
            <a:r>
              <a:rPr lang="en-US" sz="1400" i="1" dirty="0" err="1" smtClean="0">
                <a:solidFill>
                  <a:srgbClr val="0070C0"/>
                </a:solidFill>
              </a:rPr>
              <a:t>i</a:t>
            </a:r>
            <a:r>
              <a:rPr lang="en-US" i="1" dirty="0" smtClean="0">
                <a:solidFill>
                  <a:srgbClr val="0070C0"/>
                </a:solidFill>
              </a:rPr>
              <a:t>(t)</a:t>
            </a:r>
          </a:p>
          <a:p>
            <a:pPr lvl="1"/>
            <a:r>
              <a:rPr lang="en-US" sz="1800" dirty="0" smtClean="0">
                <a:solidFill>
                  <a:srgbClr val="0070C0"/>
                </a:solidFill>
              </a:rPr>
              <a:t>is a measure of the degree to which a client has received its proportional allocation relative to other clients.</a:t>
            </a:r>
          </a:p>
          <a:p>
            <a:pPr lvl="1"/>
            <a:r>
              <a:rPr lang="en-US" sz="1800" dirty="0" smtClean="0">
                <a:solidFill>
                  <a:srgbClr val="0070C0"/>
                </a:solidFill>
              </a:rPr>
              <a:t>advances at the rate inversely proportional to the client’s share.</a:t>
            </a:r>
          </a:p>
          <a:p>
            <a:pPr marL="457200" lvl="1" indent="0">
              <a:buNone/>
            </a:pPr>
            <a:endParaRPr lang="en-US" sz="1800" dirty="0" smtClean="0">
              <a:solidFill>
                <a:srgbClr val="0070C0"/>
              </a:solidFill>
            </a:endParaRPr>
          </a:p>
          <a:p>
            <a:pPr marL="457200" lvl="1" indent="0">
              <a:buNone/>
            </a:pPr>
            <a:endParaRPr lang="en-US" sz="1800" dirty="0">
              <a:solidFill>
                <a:srgbClr val="0070C0"/>
              </a:solidFill>
            </a:endParaRPr>
          </a:p>
          <a:p>
            <a:pPr marL="457200" lvl="1" indent="0">
              <a:buNone/>
            </a:pPr>
            <a:endParaRPr lang="en-US" sz="1800" dirty="0" smtClean="0">
              <a:solidFill>
                <a:srgbClr val="0070C0"/>
              </a:solidFill>
            </a:endParaRPr>
          </a:p>
          <a:p>
            <a:pPr marL="457200" lvl="1" indent="0">
              <a:buNone/>
            </a:pPr>
            <a:endParaRPr lang="en-US" sz="1800" dirty="0">
              <a:solidFill>
                <a:srgbClr val="0070C0"/>
              </a:solidFill>
            </a:endParaRPr>
          </a:p>
          <a:p>
            <a:pPr marL="457200" lvl="1" indent="0">
              <a:buNone/>
            </a:pPr>
            <a:r>
              <a:rPr lang="en-US" sz="1800" dirty="0" smtClean="0">
                <a:solidFill>
                  <a:srgbClr val="0070C0"/>
                </a:solidFill>
              </a:rPr>
              <a:t>	Where</a:t>
            </a:r>
          </a:p>
          <a:p>
            <a:pPr marL="457200" lvl="1" indent="0">
              <a:buNone/>
            </a:pPr>
            <a:r>
              <a:rPr lang="en-US" sz="1800" dirty="0">
                <a:solidFill>
                  <a:srgbClr val="0070C0"/>
                </a:solidFill>
              </a:rPr>
              <a:t>	</a:t>
            </a:r>
            <a:r>
              <a:rPr lang="en-US" sz="1800" dirty="0" smtClean="0">
                <a:solidFill>
                  <a:srgbClr val="0070C0"/>
                </a:solidFill>
              </a:rPr>
              <a:t>	</a:t>
            </a:r>
            <a:r>
              <a:rPr lang="en-US" sz="1800" i="1" dirty="0" smtClean="0">
                <a:solidFill>
                  <a:srgbClr val="0070C0"/>
                </a:solidFill>
              </a:rPr>
              <a:t>W</a:t>
            </a:r>
            <a:r>
              <a:rPr lang="en-US" sz="1200" i="1" dirty="0" smtClean="0">
                <a:solidFill>
                  <a:srgbClr val="0070C0"/>
                </a:solidFill>
              </a:rPr>
              <a:t>A</a:t>
            </a:r>
            <a:r>
              <a:rPr lang="en-US" sz="1800" i="1" dirty="0" smtClean="0">
                <a:solidFill>
                  <a:srgbClr val="0070C0"/>
                </a:solidFill>
              </a:rPr>
              <a:t>(t)</a:t>
            </a:r>
            <a:r>
              <a:rPr lang="en-US" sz="1800" dirty="0" smtClean="0">
                <a:solidFill>
                  <a:srgbClr val="0070C0"/>
                </a:solidFill>
              </a:rPr>
              <a:t> is the amount of service received by client A</a:t>
            </a:r>
          </a:p>
          <a:p>
            <a:pPr marL="457200" lvl="1" indent="0">
              <a:buNone/>
            </a:pPr>
            <a:r>
              <a:rPr lang="en-US" sz="1800" dirty="0">
                <a:solidFill>
                  <a:srgbClr val="0070C0"/>
                </a:solidFill>
              </a:rPr>
              <a:t>	</a:t>
            </a:r>
            <a:r>
              <a:rPr lang="en-US" sz="1800" dirty="0" smtClean="0">
                <a:solidFill>
                  <a:srgbClr val="0070C0"/>
                </a:solidFill>
              </a:rPr>
              <a:t>	</a:t>
            </a:r>
            <a:r>
              <a:rPr lang="en-US" sz="1800" i="1" dirty="0" smtClean="0">
                <a:solidFill>
                  <a:srgbClr val="0070C0"/>
                </a:solidFill>
              </a:rPr>
              <a:t>S</a:t>
            </a:r>
            <a:r>
              <a:rPr lang="en-US" sz="1200" i="1" dirty="0" smtClean="0">
                <a:solidFill>
                  <a:srgbClr val="0070C0"/>
                </a:solidFill>
              </a:rPr>
              <a:t>A</a:t>
            </a:r>
            <a:r>
              <a:rPr lang="en-US" sz="1800" dirty="0" smtClean="0">
                <a:solidFill>
                  <a:srgbClr val="0070C0"/>
                </a:solidFill>
              </a:rPr>
              <a:t> is the share of client A</a:t>
            </a:r>
          </a:p>
          <a:p>
            <a:pPr marL="457200" lvl="1" indent="0">
              <a:buNone/>
            </a:pPr>
            <a:endParaRPr lang="en-US" sz="1800" dirty="0" smtClean="0">
              <a:solidFill>
                <a:srgbClr val="0070C0"/>
              </a:solidFill>
            </a:endParaRPr>
          </a:p>
          <a:p>
            <a:pPr marL="341313" lvl="1" indent="-341313">
              <a:buFont typeface="Arial" pitchFamily="34" charset="0"/>
              <a:buChar char="•"/>
            </a:pPr>
            <a:r>
              <a:rPr lang="en-US" sz="2400" dirty="0" smtClean="0">
                <a:solidFill>
                  <a:srgbClr val="0070C0"/>
                </a:solidFill>
              </a:rPr>
              <a:t>Virtual Finish Time (VFT)</a:t>
            </a:r>
          </a:p>
          <a:p>
            <a:pPr marL="400050" lvl="2" indent="0">
              <a:buNone/>
            </a:pPr>
            <a:r>
              <a:rPr lang="en-US" sz="2000" dirty="0" smtClean="0">
                <a:solidFill>
                  <a:srgbClr val="0070C0"/>
                </a:solidFill>
              </a:rPr>
              <a:t>is the virtual time after running the client for one time quantum.</a:t>
            </a:r>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13</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5050" y="3124200"/>
            <a:ext cx="462915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61423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Weighted Fair Queuing (WFQ)</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smtClean="0">
                <a:solidFill>
                  <a:srgbClr val="0070C0"/>
                </a:solidFill>
              </a:rPr>
              <a:t>Clients are ordered in a queue sorted from smallest to largest VFT. </a:t>
            </a:r>
          </a:p>
          <a:p>
            <a:endParaRPr lang="en-US" sz="2000" dirty="0">
              <a:solidFill>
                <a:srgbClr val="0070C0"/>
              </a:solidFill>
            </a:endParaRPr>
          </a:p>
          <a:p>
            <a:r>
              <a:rPr lang="en-US" dirty="0" smtClean="0">
                <a:solidFill>
                  <a:srgbClr val="0070C0"/>
                </a:solidFill>
              </a:rPr>
              <a:t>The first client in the queue is selected for execution.</a:t>
            </a:r>
          </a:p>
          <a:p>
            <a:endParaRPr lang="en-US" dirty="0">
              <a:solidFill>
                <a:srgbClr val="0070C0"/>
              </a:solidFill>
            </a:endParaRPr>
          </a:p>
          <a:p>
            <a:r>
              <a:rPr lang="en-US" dirty="0" smtClean="0">
                <a:solidFill>
                  <a:srgbClr val="0070C0"/>
                </a:solidFill>
              </a:rPr>
              <a:t>After the client is executed, its VFT is updated and the client is inserted back into the queue. </a:t>
            </a:r>
          </a:p>
          <a:p>
            <a:endParaRPr lang="en-US" dirty="0">
              <a:solidFill>
                <a:srgbClr val="0070C0"/>
              </a:solidFill>
            </a:endParaRPr>
          </a:p>
          <a:p>
            <a:r>
              <a:rPr lang="en-US" dirty="0" smtClean="0">
                <a:solidFill>
                  <a:srgbClr val="0070C0"/>
                </a:solidFill>
              </a:rPr>
              <a:t>Its position in the queue is determined by its updated VFT.</a:t>
            </a:r>
            <a:endParaRPr lang="en-US"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14</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9381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WFQ Example</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a:solidFill>
                  <a:srgbClr val="0070C0"/>
                </a:solidFill>
              </a:rPr>
              <a:t>3 clients A, B, and C having shares 3, 2, and 1 respectively</a:t>
            </a:r>
            <a:r>
              <a:rPr lang="en-US" dirty="0" smtClean="0">
                <a:solidFill>
                  <a:srgbClr val="0070C0"/>
                </a:solidFill>
              </a:rPr>
              <a:t>.</a:t>
            </a:r>
          </a:p>
          <a:p>
            <a:endParaRPr lang="en-US" dirty="0">
              <a:solidFill>
                <a:srgbClr val="0070C0"/>
              </a:solidFill>
            </a:endParaRPr>
          </a:p>
          <a:p>
            <a:r>
              <a:rPr lang="en-US" dirty="0" smtClean="0">
                <a:solidFill>
                  <a:srgbClr val="0070C0"/>
                </a:solidFill>
              </a:rPr>
              <a:t>Initial VFTs are 1/3, 1/2 and </a:t>
            </a:r>
            <a:r>
              <a:rPr lang="en-US" dirty="0" smtClean="0">
                <a:solidFill>
                  <a:srgbClr val="0070C0"/>
                </a:solidFill>
              </a:rPr>
              <a:t>1/1 </a:t>
            </a:r>
            <a:r>
              <a:rPr lang="en-US" dirty="0" smtClean="0">
                <a:solidFill>
                  <a:srgbClr val="0070C0"/>
                </a:solidFill>
              </a:rPr>
              <a:t>respectively.</a:t>
            </a:r>
          </a:p>
          <a:p>
            <a:endParaRPr lang="en-US" dirty="0">
              <a:solidFill>
                <a:srgbClr val="0070C0"/>
              </a:solidFill>
            </a:endParaRPr>
          </a:p>
          <a:p>
            <a:endParaRPr lang="en-US"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15</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2771826531"/>
              </p:ext>
            </p:extLst>
          </p:nvPr>
        </p:nvGraphicFramePr>
        <p:xfrm>
          <a:off x="4343400" y="3601720"/>
          <a:ext cx="3124200" cy="741680"/>
        </p:xfrm>
        <a:graphic>
          <a:graphicData uri="http://schemas.openxmlformats.org/drawingml/2006/table">
            <a:tbl>
              <a:tblPr firstRow="1" bandRow="1">
                <a:tableStyleId>{5C22544A-7EE6-4342-B048-85BDC9FD1C3A}</a:tableStyleId>
              </a:tblPr>
              <a:tblGrid>
                <a:gridCol w="1041400"/>
                <a:gridCol w="1041400"/>
                <a:gridCol w="1041400"/>
              </a:tblGrid>
              <a:tr h="370840">
                <a:tc>
                  <a:txBody>
                    <a:bodyPr/>
                    <a:lstStyle/>
                    <a:p>
                      <a:pPr algn="ctr"/>
                      <a:r>
                        <a:rPr lang="en-US" b="0" dirty="0" smtClean="0">
                          <a:solidFill>
                            <a:schemeClr val="tx1"/>
                          </a:solidFill>
                        </a:rPr>
                        <a:t>A</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B</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pPr algn="ctr"/>
                      <a:r>
                        <a:rPr lang="en-US" dirty="0" smtClean="0">
                          <a:solidFill>
                            <a:schemeClr val="tx1"/>
                          </a:solidFill>
                        </a:rPr>
                        <a:t>1/3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250862760"/>
              </p:ext>
            </p:extLst>
          </p:nvPr>
        </p:nvGraphicFramePr>
        <p:xfrm>
          <a:off x="1371600" y="5039360"/>
          <a:ext cx="6096000" cy="37084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1160301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WFQ Example</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a:solidFill>
                  <a:srgbClr val="0070C0"/>
                </a:solidFill>
              </a:rPr>
              <a:t>3 clients A, B, and C having shares 3, 2, and 1 respectively</a:t>
            </a:r>
            <a:r>
              <a:rPr lang="en-US" dirty="0" smtClean="0">
                <a:solidFill>
                  <a:srgbClr val="0070C0"/>
                </a:solidFill>
              </a:rPr>
              <a:t>.</a:t>
            </a:r>
          </a:p>
          <a:p>
            <a:endParaRPr lang="en-US" dirty="0">
              <a:solidFill>
                <a:srgbClr val="0070C0"/>
              </a:solidFill>
            </a:endParaRPr>
          </a:p>
          <a:p>
            <a:r>
              <a:rPr lang="en-US" dirty="0" smtClean="0">
                <a:solidFill>
                  <a:srgbClr val="0070C0"/>
                </a:solidFill>
              </a:rPr>
              <a:t>Initial VFTs are 1/3, 1/2 and </a:t>
            </a:r>
            <a:r>
              <a:rPr lang="en-US" dirty="0" smtClean="0">
                <a:solidFill>
                  <a:srgbClr val="0070C0"/>
                </a:solidFill>
              </a:rPr>
              <a:t>1/1 </a:t>
            </a:r>
            <a:r>
              <a:rPr lang="en-US" dirty="0" smtClean="0">
                <a:solidFill>
                  <a:srgbClr val="0070C0"/>
                </a:solidFill>
              </a:rPr>
              <a:t>respectively.</a:t>
            </a:r>
          </a:p>
          <a:p>
            <a:endParaRPr lang="en-US" dirty="0">
              <a:solidFill>
                <a:srgbClr val="0070C0"/>
              </a:solidFill>
            </a:endParaRPr>
          </a:p>
          <a:p>
            <a:endParaRPr lang="en-US"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16</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790708826"/>
              </p:ext>
            </p:extLst>
          </p:nvPr>
        </p:nvGraphicFramePr>
        <p:xfrm>
          <a:off x="4343400" y="3601720"/>
          <a:ext cx="3124200" cy="741680"/>
        </p:xfrm>
        <a:graphic>
          <a:graphicData uri="http://schemas.openxmlformats.org/drawingml/2006/table">
            <a:tbl>
              <a:tblPr firstRow="1" bandRow="1">
                <a:tableStyleId>{5C22544A-7EE6-4342-B048-85BDC9FD1C3A}</a:tableStyleId>
              </a:tblPr>
              <a:tblGrid>
                <a:gridCol w="1041400"/>
                <a:gridCol w="1041400"/>
                <a:gridCol w="1041400"/>
              </a:tblGrid>
              <a:tr h="370840">
                <a:tc>
                  <a:txBody>
                    <a:bodyPr/>
                    <a:lstStyle/>
                    <a:p>
                      <a:pPr algn="ctr"/>
                      <a:r>
                        <a:rPr lang="en-US" b="0" dirty="0" smtClean="0">
                          <a:solidFill>
                            <a:schemeClr val="tx1"/>
                          </a:solidFill>
                        </a:rPr>
                        <a:t>B</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pPr algn="ctr"/>
                      <a:r>
                        <a:rPr lang="en-US" dirty="0" smtClean="0">
                          <a:solidFill>
                            <a:schemeClr val="tx1"/>
                          </a:solidFill>
                        </a:rPr>
                        <a:t>1/2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220279149"/>
              </p:ext>
            </p:extLst>
          </p:nvPr>
        </p:nvGraphicFramePr>
        <p:xfrm>
          <a:off x="1371600" y="5039360"/>
          <a:ext cx="6096000" cy="37084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n-US" dirty="0" smtClean="0">
                          <a:solidFill>
                            <a:schemeClr val="tx1"/>
                          </a:solidFill>
                        </a:rPr>
                        <a: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512639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WFQ Example</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a:solidFill>
                  <a:srgbClr val="0070C0"/>
                </a:solidFill>
              </a:rPr>
              <a:t>3 clients A, B, and C having shares 3, 2, and 1 respectively</a:t>
            </a:r>
            <a:r>
              <a:rPr lang="en-US" dirty="0" smtClean="0">
                <a:solidFill>
                  <a:srgbClr val="0070C0"/>
                </a:solidFill>
              </a:rPr>
              <a:t>.</a:t>
            </a:r>
          </a:p>
          <a:p>
            <a:endParaRPr lang="en-US" dirty="0">
              <a:solidFill>
                <a:srgbClr val="0070C0"/>
              </a:solidFill>
            </a:endParaRPr>
          </a:p>
          <a:p>
            <a:r>
              <a:rPr lang="en-US" dirty="0" smtClean="0">
                <a:solidFill>
                  <a:srgbClr val="0070C0"/>
                </a:solidFill>
              </a:rPr>
              <a:t>Initial VFTs are 1/3, 1/2 and </a:t>
            </a:r>
            <a:r>
              <a:rPr lang="en-US" dirty="0" smtClean="0">
                <a:solidFill>
                  <a:srgbClr val="0070C0"/>
                </a:solidFill>
              </a:rPr>
              <a:t>1/1 </a:t>
            </a:r>
            <a:r>
              <a:rPr lang="en-US" dirty="0" smtClean="0">
                <a:solidFill>
                  <a:srgbClr val="0070C0"/>
                </a:solidFill>
              </a:rPr>
              <a:t>respectively.</a:t>
            </a:r>
          </a:p>
          <a:p>
            <a:endParaRPr lang="en-US" dirty="0">
              <a:solidFill>
                <a:srgbClr val="0070C0"/>
              </a:solidFill>
            </a:endParaRPr>
          </a:p>
          <a:p>
            <a:endParaRPr lang="en-US"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17</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1885070995"/>
              </p:ext>
            </p:extLst>
          </p:nvPr>
        </p:nvGraphicFramePr>
        <p:xfrm>
          <a:off x="4343400" y="3601720"/>
          <a:ext cx="3124200" cy="741680"/>
        </p:xfrm>
        <a:graphic>
          <a:graphicData uri="http://schemas.openxmlformats.org/drawingml/2006/table">
            <a:tbl>
              <a:tblPr firstRow="1" bandRow="1">
                <a:tableStyleId>{5C22544A-7EE6-4342-B048-85BDC9FD1C3A}</a:tableStyleId>
              </a:tblPr>
              <a:tblGrid>
                <a:gridCol w="1041400"/>
                <a:gridCol w="1041400"/>
                <a:gridCol w="1041400"/>
              </a:tblGrid>
              <a:tr h="370840">
                <a:tc>
                  <a:txBody>
                    <a:bodyPr/>
                    <a:lstStyle/>
                    <a:p>
                      <a:pPr algn="ctr"/>
                      <a:r>
                        <a:rPr lang="en-US" b="0" dirty="0" smtClean="0">
                          <a:solidFill>
                            <a:schemeClr val="tx1"/>
                          </a:solidFill>
                        </a:rPr>
                        <a:t>A</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en-US" dirty="0" smtClean="0">
                          <a:solidFill>
                            <a:schemeClr val="tx1"/>
                          </a:solidFill>
                        </a:rPr>
                        <a:t>B</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70840">
                <a:tc>
                  <a:txBody>
                    <a:bodyPr/>
                    <a:lstStyle/>
                    <a:p>
                      <a:pPr algn="ctr"/>
                      <a:r>
                        <a:rPr lang="en-US" dirty="0" smtClean="0">
                          <a:solidFill>
                            <a:schemeClr val="tx1"/>
                          </a:solidFill>
                        </a:rPr>
                        <a:t>2/3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559120921"/>
              </p:ext>
            </p:extLst>
          </p:nvPr>
        </p:nvGraphicFramePr>
        <p:xfrm>
          <a:off x="1371600" y="5039360"/>
          <a:ext cx="6096000" cy="37084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n-US" dirty="0" smtClean="0">
                          <a:solidFill>
                            <a:schemeClr val="tx1"/>
                          </a:solidFill>
                        </a:rPr>
                        <a: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76546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WFQ Example</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a:solidFill>
                  <a:srgbClr val="0070C0"/>
                </a:solidFill>
              </a:rPr>
              <a:t>3 clients A, B, and C having shares 3, 2, and 1 respectively</a:t>
            </a:r>
            <a:r>
              <a:rPr lang="en-US" dirty="0" smtClean="0">
                <a:solidFill>
                  <a:srgbClr val="0070C0"/>
                </a:solidFill>
              </a:rPr>
              <a:t>.</a:t>
            </a:r>
          </a:p>
          <a:p>
            <a:endParaRPr lang="en-US" dirty="0">
              <a:solidFill>
                <a:srgbClr val="0070C0"/>
              </a:solidFill>
            </a:endParaRPr>
          </a:p>
          <a:p>
            <a:r>
              <a:rPr lang="en-US" dirty="0" smtClean="0">
                <a:solidFill>
                  <a:srgbClr val="0070C0"/>
                </a:solidFill>
              </a:rPr>
              <a:t>Initial VFTs are 1/3, 1/2 and </a:t>
            </a:r>
            <a:r>
              <a:rPr lang="en-US" dirty="0" smtClean="0">
                <a:solidFill>
                  <a:srgbClr val="0070C0"/>
                </a:solidFill>
              </a:rPr>
              <a:t>1/1 </a:t>
            </a:r>
            <a:r>
              <a:rPr lang="en-US" dirty="0" smtClean="0">
                <a:solidFill>
                  <a:srgbClr val="0070C0"/>
                </a:solidFill>
              </a:rPr>
              <a:t>respectively.</a:t>
            </a:r>
          </a:p>
          <a:p>
            <a:endParaRPr lang="en-US" dirty="0">
              <a:solidFill>
                <a:srgbClr val="0070C0"/>
              </a:solidFill>
            </a:endParaRPr>
          </a:p>
          <a:p>
            <a:endParaRPr lang="en-US"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18</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4110983026"/>
              </p:ext>
            </p:extLst>
          </p:nvPr>
        </p:nvGraphicFramePr>
        <p:xfrm>
          <a:off x="4343400" y="3601720"/>
          <a:ext cx="3124200" cy="741680"/>
        </p:xfrm>
        <a:graphic>
          <a:graphicData uri="http://schemas.openxmlformats.org/drawingml/2006/table">
            <a:tbl>
              <a:tblPr firstRow="1" bandRow="1">
                <a:tableStyleId>{5C22544A-7EE6-4342-B048-85BDC9FD1C3A}</a:tableStyleId>
              </a:tblPr>
              <a:tblGrid>
                <a:gridCol w="1041400"/>
                <a:gridCol w="1041400"/>
                <a:gridCol w="1041400"/>
              </a:tblGrid>
              <a:tr h="370840">
                <a:tc>
                  <a:txBody>
                    <a:bodyPr/>
                    <a:lstStyle/>
                    <a:p>
                      <a:pPr algn="ctr"/>
                      <a:r>
                        <a:rPr lang="en-US" b="0" dirty="0" smtClean="0">
                          <a:solidFill>
                            <a:schemeClr val="tx1"/>
                          </a:solidFill>
                        </a:rPr>
                        <a:t>C</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en-US" dirty="0" smtClean="0">
                          <a:solidFill>
                            <a:schemeClr val="tx1"/>
                          </a:solidFill>
                        </a:rPr>
                        <a:t>B</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370840">
                <a:tc>
                  <a:txBody>
                    <a:bodyPr/>
                    <a:lstStyle/>
                    <a:p>
                      <a:pPr algn="ctr"/>
                      <a:r>
                        <a:rPr lang="en-US" dirty="0" smtClean="0">
                          <a:solidFill>
                            <a:schemeClr val="tx1"/>
                          </a:solidFill>
                        </a:rPr>
                        <a:t>1/1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177474795"/>
              </p:ext>
            </p:extLst>
          </p:nvPr>
        </p:nvGraphicFramePr>
        <p:xfrm>
          <a:off x="1371600" y="5039360"/>
          <a:ext cx="6096000" cy="37084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n-US" dirty="0" smtClean="0">
                          <a:solidFill>
                            <a:schemeClr val="tx1"/>
                          </a:solidFill>
                        </a:rPr>
                        <a: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9038345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WFQ Example</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a:solidFill>
                  <a:srgbClr val="0070C0"/>
                </a:solidFill>
              </a:rPr>
              <a:t>3 clients A, B, and C having shares 3, 2, and 1 respectively</a:t>
            </a:r>
            <a:r>
              <a:rPr lang="en-US" dirty="0" smtClean="0">
                <a:solidFill>
                  <a:srgbClr val="0070C0"/>
                </a:solidFill>
              </a:rPr>
              <a:t>.</a:t>
            </a:r>
          </a:p>
          <a:p>
            <a:endParaRPr lang="en-US" dirty="0">
              <a:solidFill>
                <a:srgbClr val="0070C0"/>
              </a:solidFill>
            </a:endParaRPr>
          </a:p>
          <a:p>
            <a:r>
              <a:rPr lang="en-US" dirty="0" smtClean="0">
                <a:solidFill>
                  <a:srgbClr val="0070C0"/>
                </a:solidFill>
              </a:rPr>
              <a:t>Initial VFTs are 1/3, 1/2 and </a:t>
            </a:r>
            <a:r>
              <a:rPr lang="en-US" dirty="0" smtClean="0">
                <a:solidFill>
                  <a:srgbClr val="0070C0"/>
                </a:solidFill>
              </a:rPr>
              <a:t>1/1 </a:t>
            </a:r>
            <a:r>
              <a:rPr lang="en-US" dirty="0" smtClean="0">
                <a:solidFill>
                  <a:srgbClr val="0070C0"/>
                </a:solidFill>
              </a:rPr>
              <a:t>respectively.</a:t>
            </a:r>
          </a:p>
          <a:p>
            <a:endParaRPr lang="en-US" dirty="0">
              <a:solidFill>
                <a:srgbClr val="0070C0"/>
              </a:solidFill>
            </a:endParaRPr>
          </a:p>
          <a:p>
            <a:endParaRPr lang="en-US"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19</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752775513"/>
              </p:ext>
            </p:extLst>
          </p:nvPr>
        </p:nvGraphicFramePr>
        <p:xfrm>
          <a:off x="4343400" y="3601720"/>
          <a:ext cx="3124200" cy="741680"/>
        </p:xfrm>
        <a:graphic>
          <a:graphicData uri="http://schemas.openxmlformats.org/drawingml/2006/table">
            <a:tbl>
              <a:tblPr firstRow="1" bandRow="1">
                <a:tableStyleId>{5C22544A-7EE6-4342-B048-85BDC9FD1C3A}</a:tableStyleId>
              </a:tblPr>
              <a:tblGrid>
                <a:gridCol w="1041400"/>
                <a:gridCol w="1041400"/>
                <a:gridCol w="1041400"/>
              </a:tblGrid>
              <a:tr h="370840">
                <a:tc>
                  <a:txBody>
                    <a:bodyPr/>
                    <a:lstStyle/>
                    <a:p>
                      <a:pPr algn="ctr"/>
                      <a:r>
                        <a:rPr lang="en-US" b="0" dirty="0" smtClean="0">
                          <a:solidFill>
                            <a:schemeClr val="tx1"/>
                          </a:solidFill>
                        </a:rPr>
                        <a:t>B</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pPr algn="ctr"/>
                      <a:r>
                        <a:rPr lang="en-US" dirty="0" smtClean="0">
                          <a:solidFill>
                            <a:schemeClr val="tx1"/>
                          </a:solidFill>
                        </a:rPr>
                        <a:t>2/2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563422745"/>
              </p:ext>
            </p:extLst>
          </p:nvPr>
        </p:nvGraphicFramePr>
        <p:xfrm>
          <a:off x="1371600" y="5039360"/>
          <a:ext cx="6096000" cy="37084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n-US" dirty="0" smtClean="0">
                          <a:solidFill>
                            <a:schemeClr val="tx1"/>
                          </a:solidFill>
                        </a:rPr>
                        <a: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B</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524128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a:ln>
            <a:noFill/>
          </a:ln>
        </p:spPr>
        <p:txBody>
          <a:bodyPr/>
          <a:lstStyle/>
          <a:p>
            <a:r>
              <a:rPr lang="en-US" sz="4400" dirty="0" smtClean="0"/>
              <a:t>Proportional Share Scheduling</a:t>
            </a:r>
            <a:endParaRPr lang="en-US" sz="4400" dirty="0"/>
          </a:p>
        </p:txBody>
      </p:sp>
      <p:sp>
        <p:nvSpPr>
          <p:cNvPr id="4" name="Slide Number Placeholder 3"/>
          <p:cNvSpPr>
            <a:spLocks noGrp="1"/>
          </p:cNvSpPr>
          <p:nvPr>
            <p:ph type="sldNum" sz="quarter" idx="12"/>
          </p:nvPr>
        </p:nvSpPr>
        <p:spPr/>
        <p:txBody>
          <a:bodyPr/>
          <a:lstStyle/>
          <a:p>
            <a:fld id="{E37EEB47-CC91-4ED2-803E-40F3FBC57D13}" type="slidenum">
              <a:rPr lang="en-US" smtClean="0"/>
              <a:t>2</a:t>
            </a:fld>
            <a:endParaRPr lang="en-US"/>
          </a:p>
        </p:txBody>
      </p:sp>
      <p:cxnSp>
        <p:nvCxnSpPr>
          <p:cNvPr id="7" name="Straight Connector 6"/>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p:txBody>
          <a:bodyPr/>
          <a:lstStyle/>
          <a:p>
            <a:endParaRPr lang="en-US"/>
          </a:p>
        </p:txBody>
      </p:sp>
    </p:spTree>
    <p:extLst>
      <p:ext uri="{BB962C8B-B14F-4D97-AF65-F5344CB8AC3E}">
        <p14:creationId xmlns:p14="http://schemas.microsoft.com/office/powerpoint/2010/main" val="34844736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WFQ Example</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a:solidFill>
                  <a:srgbClr val="0070C0"/>
                </a:solidFill>
              </a:rPr>
              <a:t>3 clients A, B, and C having shares 3, 2, and 1 respectively</a:t>
            </a:r>
            <a:r>
              <a:rPr lang="en-US" dirty="0" smtClean="0">
                <a:solidFill>
                  <a:srgbClr val="0070C0"/>
                </a:solidFill>
              </a:rPr>
              <a:t>.</a:t>
            </a:r>
          </a:p>
          <a:p>
            <a:endParaRPr lang="en-US" dirty="0">
              <a:solidFill>
                <a:srgbClr val="0070C0"/>
              </a:solidFill>
            </a:endParaRPr>
          </a:p>
          <a:p>
            <a:r>
              <a:rPr lang="en-US" dirty="0" smtClean="0">
                <a:solidFill>
                  <a:srgbClr val="0070C0"/>
                </a:solidFill>
              </a:rPr>
              <a:t>Initial VFTs are 1/3, 1/2 and </a:t>
            </a:r>
            <a:r>
              <a:rPr lang="en-US" dirty="0" smtClean="0">
                <a:solidFill>
                  <a:srgbClr val="0070C0"/>
                </a:solidFill>
              </a:rPr>
              <a:t>1/1 </a:t>
            </a:r>
            <a:r>
              <a:rPr lang="en-US" dirty="0" smtClean="0">
                <a:solidFill>
                  <a:srgbClr val="0070C0"/>
                </a:solidFill>
              </a:rPr>
              <a:t>respectively.</a:t>
            </a:r>
          </a:p>
          <a:p>
            <a:endParaRPr lang="en-US" dirty="0">
              <a:solidFill>
                <a:srgbClr val="0070C0"/>
              </a:solidFill>
            </a:endParaRPr>
          </a:p>
          <a:p>
            <a:endParaRPr lang="en-US"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20</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634754617"/>
              </p:ext>
            </p:extLst>
          </p:nvPr>
        </p:nvGraphicFramePr>
        <p:xfrm>
          <a:off x="4343400" y="3601720"/>
          <a:ext cx="3124200" cy="741680"/>
        </p:xfrm>
        <a:graphic>
          <a:graphicData uri="http://schemas.openxmlformats.org/drawingml/2006/table">
            <a:tbl>
              <a:tblPr firstRow="1" bandRow="1">
                <a:tableStyleId>{5C22544A-7EE6-4342-B048-85BDC9FD1C3A}</a:tableStyleId>
              </a:tblPr>
              <a:tblGrid>
                <a:gridCol w="1041400"/>
                <a:gridCol w="1041400"/>
                <a:gridCol w="1041400"/>
              </a:tblGrid>
              <a:tr h="370840">
                <a:tc>
                  <a:txBody>
                    <a:bodyPr/>
                    <a:lstStyle/>
                    <a:p>
                      <a:pPr algn="ctr"/>
                      <a:r>
                        <a:rPr lang="en-US" b="0" dirty="0" smtClean="0">
                          <a:solidFill>
                            <a:schemeClr val="tx1"/>
                          </a:solidFill>
                        </a:rPr>
                        <a:t>A</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B</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pPr algn="ctr"/>
                      <a:r>
                        <a:rPr lang="en-US" dirty="0" smtClean="0">
                          <a:solidFill>
                            <a:schemeClr val="tx1"/>
                          </a:solidFill>
                        </a:rPr>
                        <a:t>3/3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370393480"/>
              </p:ext>
            </p:extLst>
          </p:nvPr>
        </p:nvGraphicFramePr>
        <p:xfrm>
          <a:off x="1371600" y="5039360"/>
          <a:ext cx="6096000" cy="37084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n-US" dirty="0" smtClean="0">
                          <a:solidFill>
                            <a:schemeClr val="tx1"/>
                          </a:solidFill>
                        </a:rPr>
                        <a: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B</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en-US" dirty="0" smtClean="0">
                          <a:solidFill>
                            <a:schemeClr val="tx1"/>
                          </a:solidFill>
                        </a:rPr>
                        <a:t>B</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8550095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WFQ Example</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a:solidFill>
                  <a:srgbClr val="0070C0"/>
                </a:solidFill>
              </a:rPr>
              <a:t>3 clients A, B, and C having shares 3, 2, and 1 respectively</a:t>
            </a:r>
            <a:r>
              <a:rPr lang="en-US" dirty="0" smtClean="0">
                <a:solidFill>
                  <a:srgbClr val="0070C0"/>
                </a:solidFill>
              </a:rPr>
              <a:t>.</a:t>
            </a:r>
          </a:p>
          <a:p>
            <a:endParaRPr lang="en-US" dirty="0">
              <a:solidFill>
                <a:srgbClr val="0070C0"/>
              </a:solidFill>
            </a:endParaRPr>
          </a:p>
          <a:p>
            <a:r>
              <a:rPr lang="en-US" dirty="0" smtClean="0">
                <a:solidFill>
                  <a:srgbClr val="0070C0"/>
                </a:solidFill>
              </a:rPr>
              <a:t>Initial VFTs are 1/3, 1/2 and </a:t>
            </a:r>
            <a:r>
              <a:rPr lang="en-US" dirty="0" smtClean="0">
                <a:solidFill>
                  <a:srgbClr val="0070C0"/>
                </a:solidFill>
              </a:rPr>
              <a:t>1/1 </a:t>
            </a:r>
            <a:r>
              <a:rPr lang="en-US" dirty="0" smtClean="0">
                <a:solidFill>
                  <a:srgbClr val="0070C0"/>
                </a:solidFill>
              </a:rPr>
              <a:t>respectively.</a:t>
            </a:r>
          </a:p>
          <a:p>
            <a:endParaRPr lang="en-US" dirty="0">
              <a:solidFill>
                <a:srgbClr val="0070C0"/>
              </a:solidFill>
            </a:endParaRPr>
          </a:p>
          <a:p>
            <a:endParaRPr lang="en-US"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21</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extLst>
              <p:ext uri="{D42A27DB-BD31-4B8C-83A1-F6EECF244321}">
                <p14:modId xmlns:p14="http://schemas.microsoft.com/office/powerpoint/2010/main" val="4060400428"/>
              </p:ext>
            </p:extLst>
          </p:nvPr>
        </p:nvGraphicFramePr>
        <p:xfrm>
          <a:off x="1371600" y="5039360"/>
          <a:ext cx="6096000" cy="37084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n-US" dirty="0" smtClean="0">
                          <a:solidFill>
                            <a:schemeClr val="tx1"/>
                          </a:solidFill>
                        </a:rPr>
                        <a: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B</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en-US" dirty="0" smtClean="0">
                          <a:solidFill>
                            <a:schemeClr val="tx1"/>
                          </a:solidFill>
                        </a:rPr>
                        <a:t>B</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746980634"/>
              </p:ext>
            </p:extLst>
          </p:nvPr>
        </p:nvGraphicFramePr>
        <p:xfrm>
          <a:off x="4343400" y="3601720"/>
          <a:ext cx="3124200" cy="741680"/>
        </p:xfrm>
        <a:graphic>
          <a:graphicData uri="http://schemas.openxmlformats.org/drawingml/2006/table">
            <a:tbl>
              <a:tblPr firstRow="1" bandRow="1">
                <a:tableStyleId>{5C22544A-7EE6-4342-B048-85BDC9FD1C3A}</a:tableStyleId>
              </a:tblPr>
              <a:tblGrid>
                <a:gridCol w="1041400"/>
                <a:gridCol w="1041400"/>
                <a:gridCol w="1041400"/>
              </a:tblGrid>
              <a:tr h="370840">
                <a:tc>
                  <a:txBody>
                    <a:bodyPr/>
                    <a:lstStyle/>
                    <a:p>
                      <a:pPr algn="ctr"/>
                      <a:r>
                        <a:rPr lang="en-US" b="0" dirty="0" smtClean="0">
                          <a:solidFill>
                            <a:schemeClr val="tx1"/>
                          </a:solidFill>
                        </a:rPr>
                        <a:t>A</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B</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pPr algn="ctr"/>
                      <a:r>
                        <a:rPr lang="en-US" dirty="0" smtClean="0">
                          <a:solidFill>
                            <a:schemeClr val="tx1"/>
                          </a:solidFill>
                        </a:rPr>
                        <a:t>4/3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3967349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WFQ Performance</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smtClean="0">
                <a:solidFill>
                  <a:srgbClr val="0070C0"/>
                </a:solidFill>
              </a:rPr>
              <a:t>For last example, service time error ranges from -5/6 to +1 </a:t>
            </a:r>
            <a:r>
              <a:rPr lang="en-US" dirty="0" err="1" smtClean="0">
                <a:solidFill>
                  <a:srgbClr val="0070C0"/>
                </a:solidFill>
              </a:rPr>
              <a:t>tu.</a:t>
            </a:r>
            <a:r>
              <a:rPr lang="en-US" dirty="0" smtClean="0">
                <a:solidFill>
                  <a:srgbClr val="0070C0"/>
                </a:solidFill>
              </a:rPr>
              <a:t> </a:t>
            </a:r>
          </a:p>
          <a:p>
            <a:endParaRPr lang="en-US" sz="2000" dirty="0">
              <a:solidFill>
                <a:srgbClr val="0070C0"/>
              </a:solidFill>
            </a:endParaRPr>
          </a:p>
          <a:p>
            <a:r>
              <a:rPr lang="en-US" dirty="0" smtClean="0">
                <a:solidFill>
                  <a:srgbClr val="0070C0"/>
                </a:solidFill>
              </a:rPr>
              <a:t>It never gets below -1 </a:t>
            </a:r>
            <a:r>
              <a:rPr lang="en-US" dirty="0" err="1" smtClean="0">
                <a:solidFill>
                  <a:srgbClr val="0070C0"/>
                </a:solidFill>
              </a:rPr>
              <a:t>tu.</a:t>
            </a:r>
            <a:r>
              <a:rPr lang="en-US" dirty="0" smtClean="0">
                <a:solidFill>
                  <a:srgbClr val="0070C0"/>
                </a:solidFill>
              </a:rPr>
              <a:t> This means that a client can never fall behind its ideal allocation by more than a single time quantum.</a:t>
            </a:r>
          </a:p>
          <a:p>
            <a:endParaRPr lang="en-US" dirty="0">
              <a:solidFill>
                <a:srgbClr val="0070C0"/>
              </a:solidFill>
            </a:endParaRPr>
          </a:p>
          <a:p>
            <a:r>
              <a:rPr lang="en-US" dirty="0" smtClean="0">
                <a:solidFill>
                  <a:srgbClr val="0070C0"/>
                </a:solidFill>
              </a:rPr>
              <a:t>Scheduling Overhead: </a:t>
            </a:r>
            <a:r>
              <a:rPr lang="en-US" i="1" dirty="0" smtClean="0">
                <a:solidFill>
                  <a:srgbClr val="0070C0"/>
                </a:solidFill>
              </a:rPr>
              <a:t>O(log N) – O(N).</a:t>
            </a:r>
          </a:p>
          <a:p>
            <a:endParaRPr lang="en-US" i="1" dirty="0">
              <a:solidFill>
                <a:srgbClr val="0070C0"/>
              </a:solidFill>
            </a:endParaRPr>
          </a:p>
          <a:p>
            <a:r>
              <a:rPr lang="en-US" dirty="0" smtClean="0">
                <a:solidFill>
                  <a:srgbClr val="0070C0"/>
                </a:solidFill>
              </a:rPr>
              <a:t>Most closest to proportional sharing.</a:t>
            </a:r>
            <a:endParaRPr lang="en-US"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22</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84917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838200"/>
          </a:xfrm>
        </p:spPr>
        <p:txBody>
          <a:bodyPr/>
          <a:lstStyle/>
          <a:p>
            <a:r>
              <a:rPr lang="en-US" sz="4400" dirty="0" smtClean="0"/>
              <a:t>Virtual-Time Round-Robin (VTRR)</a:t>
            </a:r>
            <a:endParaRPr lang="en-US" sz="4400" dirty="0"/>
          </a:p>
        </p:txBody>
      </p:sp>
      <p:sp>
        <p:nvSpPr>
          <p:cNvPr id="3" name="Content Placeholder 2"/>
          <p:cNvSpPr>
            <a:spLocks noGrp="1"/>
          </p:cNvSpPr>
          <p:nvPr>
            <p:ph idx="1"/>
          </p:nvPr>
        </p:nvSpPr>
        <p:spPr>
          <a:xfrm>
            <a:off x="457200" y="1493837"/>
            <a:ext cx="8229600" cy="4906963"/>
          </a:xfrm>
        </p:spPr>
        <p:txBody>
          <a:bodyPr>
            <a:normAutofit/>
          </a:bodyPr>
          <a:lstStyle/>
          <a:p>
            <a:pPr marL="0" indent="0">
              <a:buNone/>
            </a:pPr>
            <a:r>
              <a:rPr lang="en-US" b="1" i="1" dirty="0" smtClean="0">
                <a:solidFill>
                  <a:srgbClr val="0070C0"/>
                </a:solidFill>
              </a:rPr>
              <a:t>Algorithm:</a:t>
            </a:r>
          </a:p>
          <a:p>
            <a:pPr marL="0" indent="0">
              <a:buNone/>
            </a:pPr>
            <a:endParaRPr lang="en-US" sz="700" dirty="0" smtClean="0">
              <a:solidFill>
                <a:srgbClr val="0070C0"/>
              </a:solidFill>
            </a:endParaRPr>
          </a:p>
          <a:p>
            <a:pPr marL="914400" lvl="1" indent="-457200">
              <a:buFont typeface="+mj-lt"/>
              <a:buAutoNum type="arabicParenR"/>
            </a:pPr>
            <a:r>
              <a:rPr lang="en-US" sz="2000" dirty="0">
                <a:solidFill>
                  <a:srgbClr val="0070C0"/>
                </a:solidFill>
              </a:rPr>
              <a:t>Order the clients in the run queue from largest to smallest share. Unlike fair queue, the client's position in the run queue only changes when its share changes</a:t>
            </a:r>
            <a:r>
              <a:rPr lang="en-US" sz="2000" dirty="0" smtClean="0">
                <a:solidFill>
                  <a:srgbClr val="0070C0"/>
                </a:solidFill>
              </a:rPr>
              <a:t>.</a:t>
            </a:r>
            <a:br>
              <a:rPr lang="en-US" sz="2000" dirty="0" smtClean="0">
                <a:solidFill>
                  <a:srgbClr val="0070C0"/>
                </a:solidFill>
              </a:rPr>
            </a:br>
            <a:r>
              <a:rPr lang="en-US" sz="2000" dirty="0" smtClean="0">
                <a:solidFill>
                  <a:srgbClr val="0070C0"/>
                </a:solidFill>
              </a:rPr>
              <a:t> </a:t>
            </a:r>
          </a:p>
          <a:p>
            <a:pPr marL="914400" lvl="1" indent="-457200">
              <a:buFont typeface="+mj-lt"/>
              <a:buAutoNum type="arabicParenR"/>
            </a:pPr>
            <a:r>
              <a:rPr lang="en-US" sz="2000" dirty="0">
                <a:solidFill>
                  <a:srgbClr val="0070C0"/>
                </a:solidFill>
              </a:rPr>
              <a:t>Starting from the beginning of the queue, run each client for one time quantum in a round-robin manner. </a:t>
            </a:r>
            <a:r>
              <a:rPr lang="en-US" sz="2000" dirty="0" smtClean="0">
                <a:solidFill>
                  <a:srgbClr val="0070C0"/>
                </a:solidFill>
              </a:rPr>
              <a:t/>
            </a:r>
            <a:br>
              <a:rPr lang="en-US" sz="2000" dirty="0" smtClean="0">
                <a:solidFill>
                  <a:srgbClr val="0070C0"/>
                </a:solidFill>
              </a:rPr>
            </a:br>
            <a:endParaRPr lang="en-US" sz="2000" dirty="0" smtClean="0">
              <a:solidFill>
                <a:srgbClr val="0070C0"/>
              </a:solidFill>
            </a:endParaRPr>
          </a:p>
          <a:p>
            <a:pPr marL="914400" lvl="1" indent="-457200">
              <a:buFont typeface="+mj-lt"/>
              <a:buAutoNum type="arabicParenR"/>
            </a:pPr>
            <a:r>
              <a:rPr lang="en-US" sz="2000" dirty="0">
                <a:solidFill>
                  <a:srgbClr val="0070C0"/>
                </a:solidFill>
              </a:rPr>
              <a:t>In step 2, if a client has received more than its proportional allocation, skip the remaining clients in the run queue and start from the beginning. Since, the clients with larger share values are placed first in the queue, this allows them to get more service than the lower-share clients at the end of the queue.</a:t>
            </a:r>
          </a:p>
        </p:txBody>
      </p:sp>
      <p:sp>
        <p:nvSpPr>
          <p:cNvPr id="4" name="Slide Number Placeholder 3"/>
          <p:cNvSpPr>
            <a:spLocks noGrp="1"/>
          </p:cNvSpPr>
          <p:nvPr>
            <p:ph type="sldNum" sz="quarter" idx="12"/>
          </p:nvPr>
        </p:nvSpPr>
        <p:spPr/>
        <p:txBody>
          <a:bodyPr/>
          <a:lstStyle/>
          <a:p>
            <a:fld id="{E37EEB47-CC91-4ED2-803E-40F3FBC57D13}" type="slidenum">
              <a:rPr lang="en-US" smtClean="0"/>
              <a:t>23</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40592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Basic VTRR Algorithm</a:t>
            </a:r>
            <a:endParaRPr lang="en-US" sz="4400" dirty="0"/>
          </a:p>
        </p:txBody>
      </p:sp>
      <p:sp>
        <p:nvSpPr>
          <p:cNvPr id="3" name="Content Placeholder 2"/>
          <p:cNvSpPr>
            <a:spLocks noGrp="1"/>
          </p:cNvSpPr>
          <p:nvPr>
            <p:ph idx="1"/>
          </p:nvPr>
        </p:nvSpPr>
        <p:spPr>
          <a:xfrm>
            <a:off x="457200" y="1493837"/>
            <a:ext cx="8229600" cy="4906963"/>
          </a:xfrm>
        </p:spPr>
        <p:txBody>
          <a:bodyPr/>
          <a:lstStyle/>
          <a:p>
            <a:pPr marL="0" indent="0">
              <a:buNone/>
            </a:pPr>
            <a:r>
              <a:rPr lang="en-US" dirty="0" smtClean="0">
                <a:solidFill>
                  <a:srgbClr val="0070C0"/>
                </a:solidFill>
              </a:rPr>
              <a:t>For each client, VTRR associates the following:</a:t>
            </a:r>
          </a:p>
          <a:p>
            <a:pPr marL="0" indent="0">
              <a:buNone/>
            </a:pPr>
            <a:endParaRPr lang="en-US" sz="2000" dirty="0">
              <a:solidFill>
                <a:srgbClr val="0070C0"/>
              </a:solidFill>
            </a:endParaRPr>
          </a:p>
          <a:p>
            <a:pPr marL="857250" lvl="1" indent="-457200">
              <a:buFont typeface="+mj-lt"/>
              <a:buAutoNum type="arabicParenR"/>
            </a:pPr>
            <a:r>
              <a:rPr lang="en-US" sz="2000" b="1" i="1" dirty="0" smtClean="0">
                <a:solidFill>
                  <a:srgbClr val="0070C0"/>
                </a:solidFill>
              </a:rPr>
              <a:t>Share</a:t>
            </a:r>
            <a:r>
              <a:rPr lang="en-US" sz="2000" b="1" dirty="0" smtClean="0">
                <a:solidFill>
                  <a:srgbClr val="0070C0"/>
                </a:solidFill>
              </a:rPr>
              <a:t>: </a:t>
            </a:r>
            <a:r>
              <a:rPr lang="en-US" sz="2000" dirty="0" smtClean="0">
                <a:solidFill>
                  <a:srgbClr val="0070C0"/>
                </a:solidFill>
              </a:rPr>
              <a:t>the resource rights of a client.</a:t>
            </a:r>
            <a:br>
              <a:rPr lang="en-US" sz="2000" dirty="0" smtClean="0">
                <a:solidFill>
                  <a:srgbClr val="0070C0"/>
                </a:solidFill>
              </a:rPr>
            </a:br>
            <a:endParaRPr lang="en-US" sz="2000" dirty="0" smtClean="0">
              <a:solidFill>
                <a:srgbClr val="0070C0"/>
              </a:solidFill>
            </a:endParaRPr>
          </a:p>
          <a:p>
            <a:pPr marL="857250" lvl="1" indent="-457200">
              <a:buFont typeface="+mj-lt"/>
              <a:buAutoNum type="arabicParenR"/>
            </a:pPr>
            <a:r>
              <a:rPr lang="en-US" sz="2000" b="1" i="1" dirty="0" smtClean="0">
                <a:solidFill>
                  <a:srgbClr val="0070C0"/>
                </a:solidFill>
              </a:rPr>
              <a:t>Virtual Finish Time (VFT)</a:t>
            </a:r>
            <a:r>
              <a:rPr lang="en-US" sz="2000" b="1" dirty="0">
                <a:solidFill>
                  <a:srgbClr val="0070C0"/>
                </a:solidFill>
              </a:rPr>
              <a:t>: </a:t>
            </a:r>
            <a:r>
              <a:rPr lang="en-US" sz="2000" dirty="0">
                <a:solidFill>
                  <a:srgbClr val="0070C0"/>
                </a:solidFill>
              </a:rPr>
              <a:t>Number of time quanta executed divided by the share of the client. </a:t>
            </a:r>
            <a:r>
              <a:rPr lang="en-US" sz="2000" dirty="0" smtClean="0">
                <a:solidFill>
                  <a:srgbClr val="0070C0"/>
                </a:solidFill>
              </a:rPr>
              <a:t/>
            </a:r>
            <a:br>
              <a:rPr lang="en-US" sz="2000" dirty="0" smtClean="0">
                <a:solidFill>
                  <a:srgbClr val="0070C0"/>
                </a:solidFill>
              </a:rPr>
            </a:br>
            <a:endParaRPr lang="en-US" sz="2000" dirty="0" smtClean="0">
              <a:solidFill>
                <a:srgbClr val="0070C0"/>
              </a:solidFill>
            </a:endParaRPr>
          </a:p>
          <a:p>
            <a:pPr marL="857250" lvl="1" indent="-457200">
              <a:buFont typeface="+mj-lt"/>
              <a:buAutoNum type="arabicParenR"/>
            </a:pPr>
            <a:r>
              <a:rPr lang="en-US" sz="2000" b="1" i="1" dirty="0" smtClean="0">
                <a:solidFill>
                  <a:srgbClr val="0070C0"/>
                </a:solidFill>
              </a:rPr>
              <a:t>Time Counter</a:t>
            </a:r>
            <a:r>
              <a:rPr lang="en-US" sz="2000" b="1" dirty="0">
                <a:solidFill>
                  <a:srgbClr val="0070C0"/>
                </a:solidFill>
              </a:rPr>
              <a:t>: </a:t>
            </a:r>
            <a:r>
              <a:rPr lang="en-US" sz="2000" dirty="0">
                <a:solidFill>
                  <a:srgbClr val="0070C0"/>
                </a:solidFill>
              </a:rPr>
              <a:t>tracks the number of quanta the client must receive before a period is over</a:t>
            </a:r>
            <a:r>
              <a:rPr lang="en-US" sz="2000" dirty="0" smtClean="0">
                <a:solidFill>
                  <a:srgbClr val="0070C0"/>
                </a:solidFill>
              </a:rPr>
              <a:t>.</a:t>
            </a:r>
            <a:br>
              <a:rPr lang="en-US" sz="2000" dirty="0" smtClean="0">
                <a:solidFill>
                  <a:srgbClr val="0070C0"/>
                </a:solidFill>
              </a:rPr>
            </a:br>
            <a:endParaRPr lang="en-US" sz="2000" dirty="0" smtClean="0">
              <a:solidFill>
                <a:srgbClr val="0070C0"/>
              </a:solidFill>
            </a:endParaRPr>
          </a:p>
          <a:p>
            <a:pPr marL="857250" lvl="1" indent="-457200">
              <a:buFont typeface="+mj-lt"/>
              <a:buAutoNum type="arabicParenR"/>
            </a:pPr>
            <a:r>
              <a:rPr lang="en-US" sz="2000" b="1" i="1" dirty="0" smtClean="0">
                <a:solidFill>
                  <a:srgbClr val="0070C0"/>
                </a:solidFill>
              </a:rPr>
              <a:t>ID Number</a:t>
            </a:r>
            <a:r>
              <a:rPr lang="en-US" sz="2000" b="1" dirty="0" smtClean="0">
                <a:solidFill>
                  <a:srgbClr val="0070C0"/>
                </a:solidFill>
              </a:rPr>
              <a:t>: </a:t>
            </a:r>
            <a:r>
              <a:rPr lang="en-US" sz="2000" dirty="0" smtClean="0">
                <a:solidFill>
                  <a:srgbClr val="0070C0"/>
                </a:solidFill>
              </a:rPr>
              <a:t>uniquely identifies a client.</a:t>
            </a:r>
            <a:br>
              <a:rPr lang="en-US" sz="2000" dirty="0" smtClean="0">
                <a:solidFill>
                  <a:srgbClr val="0070C0"/>
                </a:solidFill>
              </a:rPr>
            </a:br>
            <a:endParaRPr lang="en-US" sz="2000" dirty="0" smtClean="0">
              <a:solidFill>
                <a:srgbClr val="0070C0"/>
              </a:solidFill>
            </a:endParaRPr>
          </a:p>
          <a:p>
            <a:pPr marL="857250" lvl="1" indent="-457200">
              <a:buFont typeface="+mj-lt"/>
              <a:buAutoNum type="arabicParenR"/>
            </a:pPr>
            <a:r>
              <a:rPr lang="en-US" sz="2000" b="1" i="1" dirty="0" smtClean="0">
                <a:solidFill>
                  <a:srgbClr val="0070C0"/>
                </a:solidFill>
              </a:rPr>
              <a:t>Run State</a:t>
            </a:r>
            <a:r>
              <a:rPr lang="en-US" sz="2000" b="1" dirty="0" smtClean="0">
                <a:solidFill>
                  <a:srgbClr val="0070C0"/>
                </a:solidFill>
              </a:rPr>
              <a:t>: </a:t>
            </a:r>
            <a:r>
              <a:rPr lang="en-US" sz="2000" dirty="0" smtClean="0">
                <a:solidFill>
                  <a:srgbClr val="0070C0"/>
                </a:solidFill>
              </a:rPr>
              <a:t>whether the client can be executed or not.</a:t>
            </a:r>
            <a:endParaRPr lang="en-US" sz="2000" b="1" i="1"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24</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15809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Basic VTRR Algorithm</a:t>
            </a:r>
            <a:endParaRPr lang="en-US" sz="4400" dirty="0"/>
          </a:p>
        </p:txBody>
      </p:sp>
      <p:sp>
        <p:nvSpPr>
          <p:cNvPr id="3" name="Content Placeholder 2"/>
          <p:cNvSpPr>
            <a:spLocks noGrp="1"/>
          </p:cNvSpPr>
          <p:nvPr>
            <p:ph idx="1"/>
          </p:nvPr>
        </p:nvSpPr>
        <p:spPr>
          <a:xfrm>
            <a:off x="457200" y="1493837"/>
            <a:ext cx="8229600" cy="4906963"/>
          </a:xfrm>
        </p:spPr>
        <p:txBody>
          <a:bodyPr/>
          <a:lstStyle/>
          <a:p>
            <a:pPr marL="0" indent="0">
              <a:buNone/>
            </a:pPr>
            <a:r>
              <a:rPr lang="en-US" dirty="0" smtClean="0">
                <a:solidFill>
                  <a:srgbClr val="0070C0"/>
                </a:solidFill>
              </a:rPr>
              <a:t>VTRR maintains a scheduler state, having following:</a:t>
            </a:r>
          </a:p>
          <a:p>
            <a:pPr marL="0" indent="0">
              <a:buNone/>
            </a:pPr>
            <a:endParaRPr lang="en-US" sz="2000" dirty="0" smtClean="0">
              <a:solidFill>
                <a:srgbClr val="0070C0"/>
              </a:solidFill>
            </a:endParaRPr>
          </a:p>
          <a:p>
            <a:pPr marL="857250" lvl="1" indent="-457200">
              <a:buFont typeface="+mj-lt"/>
              <a:buAutoNum type="arabicParenR"/>
            </a:pPr>
            <a:r>
              <a:rPr lang="en-US" sz="2000" b="1" i="1" dirty="0" smtClean="0">
                <a:solidFill>
                  <a:srgbClr val="0070C0"/>
                </a:solidFill>
              </a:rPr>
              <a:t>Time Quantum</a:t>
            </a:r>
            <a:r>
              <a:rPr lang="en-US" sz="2000" b="1" dirty="0" smtClean="0">
                <a:solidFill>
                  <a:srgbClr val="0070C0"/>
                </a:solidFill>
              </a:rPr>
              <a:t>:</a:t>
            </a:r>
            <a:r>
              <a:rPr lang="en-US" sz="2000" dirty="0" smtClean="0">
                <a:solidFill>
                  <a:srgbClr val="0070C0"/>
                </a:solidFill>
              </a:rPr>
              <a:t> How long is one time quantum</a:t>
            </a:r>
            <a:br>
              <a:rPr lang="en-US" sz="2000" dirty="0" smtClean="0">
                <a:solidFill>
                  <a:srgbClr val="0070C0"/>
                </a:solidFill>
              </a:rPr>
            </a:br>
            <a:endParaRPr lang="en-US" sz="2000" dirty="0" smtClean="0">
              <a:solidFill>
                <a:srgbClr val="0070C0"/>
              </a:solidFill>
            </a:endParaRPr>
          </a:p>
          <a:p>
            <a:pPr marL="857250" lvl="1" indent="-457200">
              <a:buFont typeface="+mj-lt"/>
              <a:buAutoNum type="arabicParenR"/>
            </a:pPr>
            <a:r>
              <a:rPr lang="en-US" sz="2000" b="1" i="1" dirty="0" smtClean="0">
                <a:solidFill>
                  <a:srgbClr val="0070C0"/>
                </a:solidFill>
              </a:rPr>
              <a:t>Run Queue</a:t>
            </a:r>
            <a:r>
              <a:rPr lang="en-US" sz="2000" b="1" dirty="0">
                <a:solidFill>
                  <a:srgbClr val="0070C0"/>
                </a:solidFill>
              </a:rPr>
              <a:t>:</a:t>
            </a:r>
            <a:r>
              <a:rPr lang="en-US" sz="2000" dirty="0">
                <a:solidFill>
                  <a:srgbClr val="0070C0"/>
                </a:solidFill>
              </a:rPr>
              <a:t> sorted queue of all runnable clients ordered from largest to smallest share client</a:t>
            </a:r>
            <a:r>
              <a:rPr lang="en-US" sz="2000" dirty="0" smtClean="0">
                <a:solidFill>
                  <a:srgbClr val="0070C0"/>
                </a:solidFill>
              </a:rPr>
              <a:t>.</a:t>
            </a:r>
            <a:br>
              <a:rPr lang="en-US" sz="2000" dirty="0" smtClean="0">
                <a:solidFill>
                  <a:srgbClr val="0070C0"/>
                </a:solidFill>
              </a:rPr>
            </a:br>
            <a:endParaRPr lang="en-US" sz="2000" dirty="0" smtClean="0">
              <a:solidFill>
                <a:srgbClr val="0070C0"/>
              </a:solidFill>
            </a:endParaRPr>
          </a:p>
          <a:p>
            <a:pPr marL="857250" lvl="1" indent="-457200">
              <a:buFont typeface="+mj-lt"/>
              <a:buAutoNum type="arabicParenR"/>
            </a:pPr>
            <a:r>
              <a:rPr lang="en-US" sz="2000" b="1" i="1" dirty="0" smtClean="0">
                <a:solidFill>
                  <a:srgbClr val="0070C0"/>
                </a:solidFill>
              </a:rPr>
              <a:t>Total Shares</a:t>
            </a:r>
            <a:r>
              <a:rPr lang="en-US" sz="2000" b="1" dirty="0" smtClean="0">
                <a:solidFill>
                  <a:srgbClr val="0070C0"/>
                </a:solidFill>
              </a:rPr>
              <a:t>:</a:t>
            </a:r>
            <a:r>
              <a:rPr lang="en-US" sz="2000" dirty="0">
                <a:solidFill>
                  <a:srgbClr val="0070C0"/>
                </a:solidFill>
              </a:rPr>
              <a:t> Sum of the shares of all the clients</a:t>
            </a:r>
            <a:r>
              <a:rPr lang="en-US" sz="2000" dirty="0" smtClean="0">
                <a:solidFill>
                  <a:srgbClr val="0070C0"/>
                </a:solidFill>
              </a:rPr>
              <a:t>.</a:t>
            </a:r>
            <a:br>
              <a:rPr lang="en-US" sz="2000" dirty="0" smtClean="0">
                <a:solidFill>
                  <a:srgbClr val="0070C0"/>
                </a:solidFill>
              </a:rPr>
            </a:br>
            <a:endParaRPr lang="en-US" sz="2000" dirty="0" smtClean="0">
              <a:solidFill>
                <a:srgbClr val="0070C0"/>
              </a:solidFill>
            </a:endParaRPr>
          </a:p>
          <a:p>
            <a:pPr marL="857250" lvl="1" indent="-457200">
              <a:buFont typeface="+mj-lt"/>
              <a:buAutoNum type="arabicParenR"/>
            </a:pPr>
            <a:r>
              <a:rPr lang="en-US" sz="2000" b="1" i="1" dirty="0">
                <a:solidFill>
                  <a:srgbClr val="0070C0"/>
                </a:solidFill>
              </a:rPr>
              <a:t>Queue virtual time (QVT</a:t>
            </a:r>
            <a:r>
              <a:rPr lang="en-US" sz="2000" b="1" i="1" dirty="0" smtClean="0">
                <a:solidFill>
                  <a:srgbClr val="0070C0"/>
                </a:solidFill>
              </a:rPr>
              <a:t>)</a:t>
            </a:r>
            <a:r>
              <a:rPr lang="en-US" sz="2000" b="1" dirty="0">
                <a:solidFill>
                  <a:srgbClr val="0070C0"/>
                </a:solidFill>
              </a:rPr>
              <a:t>: </a:t>
            </a:r>
            <a:r>
              <a:rPr lang="en-US" sz="2000" dirty="0">
                <a:solidFill>
                  <a:srgbClr val="0070C0"/>
                </a:solidFill>
              </a:rPr>
              <a:t>is the measure of what a client's VFT should be if it has received exactly its proportional share allocation. </a:t>
            </a:r>
            <a:endParaRPr lang="en-US" sz="2000" i="1" dirty="0" smtClean="0">
              <a:solidFill>
                <a:srgbClr val="0070C0"/>
              </a:solidFill>
            </a:endParaRPr>
          </a:p>
          <a:p>
            <a:pPr marL="857250" lvl="1" indent="-457200">
              <a:buFont typeface="+mj-lt"/>
              <a:buAutoNum type="arabicParenR"/>
            </a:pPr>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25</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10581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Basic VTRR Algorithm</a:t>
            </a:r>
            <a:endParaRPr lang="en-US" sz="4400" dirty="0"/>
          </a:p>
        </p:txBody>
      </p:sp>
      <p:sp>
        <p:nvSpPr>
          <p:cNvPr id="3" name="Content Placeholder 2"/>
          <p:cNvSpPr>
            <a:spLocks noGrp="1"/>
          </p:cNvSpPr>
          <p:nvPr>
            <p:ph idx="1"/>
          </p:nvPr>
        </p:nvSpPr>
        <p:spPr>
          <a:xfrm>
            <a:off x="457200" y="1493837"/>
            <a:ext cx="8229600" cy="4906963"/>
          </a:xfrm>
        </p:spPr>
        <p:txBody>
          <a:bodyPr>
            <a:normAutofit lnSpcReduction="10000"/>
          </a:bodyPr>
          <a:lstStyle/>
          <a:p>
            <a:pPr marL="0" indent="0">
              <a:buNone/>
            </a:pPr>
            <a:r>
              <a:rPr lang="en-US" b="1" i="1" dirty="0" smtClean="0">
                <a:solidFill>
                  <a:srgbClr val="0070C0"/>
                </a:solidFill>
              </a:rPr>
              <a:t>Queue Virtual Time (QVT)</a:t>
            </a:r>
          </a:p>
          <a:p>
            <a:pPr marL="400050" lvl="1" indent="0">
              <a:buNone/>
            </a:pPr>
            <a:endParaRPr lang="en-US" sz="700" dirty="0">
              <a:solidFill>
                <a:srgbClr val="0070C0"/>
              </a:solidFill>
            </a:endParaRPr>
          </a:p>
          <a:p>
            <a:pPr marL="400050" lvl="1" indent="0">
              <a:buNone/>
            </a:pPr>
            <a:r>
              <a:rPr lang="en-US" sz="2000" dirty="0" smtClean="0">
                <a:solidFill>
                  <a:srgbClr val="0070C0"/>
                </a:solidFill>
              </a:rPr>
              <a:t>QVT </a:t>
            </a:r>
            <a:r>
              <a:rPr lang="en-US" sz="2000" dirty="0">
                <a:solidFill>
                  <a:srgbClr val="0070C0"/>
                </a:solidFill>
              </a:rPr>
              <a:t>advances whenever any client executes at a rate inversely proportional to the total shares (same for every client):</a:t>
            </a:r>
          </a:p>
          <a:p>
            <a:pPr marL="400050" lvl="1" indent="0">
              <a:buNone/>
            </a:pPr>
            <a:endParaRPr lang="en-US" sz="2000" dirty="0" smtClean="0">
              <a:solidFill>
                <a:srgbClr val="0070C0"/>
              </a:solidFill>
            </a:endParaRPr>
          </a:p>
          <a:p>
            <a:pPr marL="400050" lvl="1" indent="0">
              <a:buNone/>
            </a:pPr>
            <a:endParaRPr lang="en-US" sz="2000" dirty="0">
              <a:solidFill>
                <a:srgbClr val="0070C0"/>
              </a:solidFill>
            </a:endParaRPr>
          </a:p>
          <a:p>
            <a:pPr marL="400050" lvl="1" indent="0">
              <a:buNone/>
            </a:pPr>
            <a:endParaRPr lang="en-US" sz="2000" dirty="0" smtClean="0">
              <a:solidFill>
                <a:srgbClr val="0070C0"/>
              </a:solidFill>
            </a:endParaRPr>
          </a:p>
          <a:p>
            <a:pPr marL="1714500" lvl="4" indent="0">
              <a:buNone/>
            </a:pPr>
            <a:r>
              <a:rPr lang="en-US" sz="2000" dirty="0" smtClean="0">
                <a:solidFill>
                  <a:srgbClr val="0070C0"/>
                </a:solidFill>
              </a:rPr>
              <a:t>Where,</a:t>
            </a:r>
          </a:p>
          <a:p>
            <a:pPr marL="1714500" lvl="4" indent="0">
              <a:buNone/>
            </a:pPr>
            <a:r>
              <a:rPr lang="en-US" sz="2000" i="1" dirty="0" smtClean="0">
                <a:solidFill>
                  <a:srgbClr val="0070C0"/>
                </a:solidFill>
              </a:rPr>
              <a:t>Q </a:t>
            </a:r>
            <a:r>
              <a:rPr lang="en-US" sz="2000" dirty="0" smtClean="0">
                <a:solidFill>
                  <a:srgbClr val="0070C0"/>
                </a:solidFill>
              </a:rPr>
              <a:t>is the system time quantum</a:t>
            </a:r>
            <a:endParaRPr lang="en-US" sz="2000" i="1" dirty="0">
              <a:solidFill>
                <a:srgbClr val="0070C0"/>
              </a:solidFill>
            </a:endParaRPr>
          </a:p>
          <a:p>
            <a:pPr marL="1714500" lvl="4" indent="0">
              <a:buNone/>
            </a:pPr>
            <a:r>
              <a:rPr lang="en-US" sz="2000" i="1" dirty="0" smtClean="0">
                <a:solidFill>
                  <a:srgbClr val="0070C0"/>
                </a:solidFill>
              </a:rPr>
              <a:t>S</a:t>
            </a:r>
            <a:r>
              <a:rPr lang="en-US" sz="1200" i="1" dirty="0" smtClean="0">
                <a:solidFill>
                  <a:srgbClr val="0070C0"/>
                </a:solidFill>
              </a:rPr>
              <a:t>i</a:t>
            </a:r>
            <a:r>
              <a:rPr lang="en-US" sz="2000" i="1" dirty="0" smtClean="0">
                <a:solidFill>
                  <a:srgbClr val="0070C0"/>
                </a:solidFill>
              </a:rPr>
              <a:t> </a:t>
            </a:r>
            <a:r>
              <a:rPr lang="en-US" sz="2000" dirty="0" smtClean="0">
                <a:solidFill>
                  <a:srgbClr val="0070C0"/>
                </a:solidFill>
              </a:rPr>
              <a:t>is the share of client </a:t>
            </a:r>
            <a:r>
              <a:rPr lang="en-US" sz="2000" i="1" dirty="0" smtClean="0">
                <a:solidFill>
                  <a:srgbClr val="0070C0"/>
                </a:solidFill>
              </a:rPr>
              <a:t>i</a:t>
            </a:r>
          </a:p>
          <a:p>
            <a:pPr marL="400050" lvl="1" indent="0">
              <a:buNone/>
            </a:pPr>
            <a:endParaRPr lang="en-US" sz="2000" dirty="0" smtClean="0">
              <a:solidFill>
                <a:srgbClr val="0070C0"/>
              </a:solidFill>
            </a:endParaRPr>
          </a:p>
          <a:p>
            <a:pPr marL="400050" lvl="1" indent="0">
              <a:buNone/>
            </a:pPr>
            <a:r>
              <a:rPr lang="en-US" sz="2000" dirty="0" smtClean="0">
                <a:solidFill>
                  <a:srgbClr val="0070C0"/>
                </a:solidFill>
              </a:rPr>
              <a:t>The </a:t>
            </a:r>
            <a:r>
              <a:rPr lang="en-US" sz="2000" dirty="0">
                <a:solidFill>
                  <a:srgbClr val="0070C0"/>
                </a:solidFill>
              </a:rPr>
              <a:t>difference between the QVT and a client's virtual time is a measure of whether the respective client has consumed its proportional allocation of resources or not. </a:t>
            </a:r>
          </a:p>
        </p:txBody>
      </p:sp>
      <p:sp>
        <p:nvSpPr>
          <p:cNvPr id="4" name="Slide Number Placeholder 3"/>
          <p:cNvSpPr>
            <a:spLocks noGrp="1"/>
          </p:cNvSpPr>
          <p:nvPr>
            <p:ph type="sldNum" sz="quarter" idx="12"/>
          </p:nvPr>
        </p:nvSpPr>
        <p:spPr/>
        <p:txBody>
          <a:bodyPr/>
          <a:lstStyle/>
          <a:p>
            <a:fld id="{E37EEB47-CC91-4ED2-803E-40F3FBC57D13}" type="slidenum">
              <a:rPr lang="en-US" smtClean="0"/>
              <a:t>26</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7890" y="2895600"/>
            <a:ext cx="476631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62247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Basic VTRR Algorithm</a:t>
            </a:r>
            <a:endParaRPr lang="en-US" sz="4400" dirty="0"/>
          </a:p>
        </p:txBody>
      </p:sp>
      <p:sp>
        <p:nvSpPr>
          <p:cNvPr id="3" name="Content Placeholder 2"/>
          <p:cNvSpPr>
            <a:spLocks noGrp="1"/>
          </p:cNvSpPr>
          <p:nvPr>
            <p:ph idx="1"/>
          </p:nvPr>
        </p:nvSpPr>
        <p:spPr>
          <a:xfrm>
            <a:off x="457200" y="1493837"/>
            <a:ext cx="8229600" cy="4906963"/>
          </a:xfrm>
        </p:spPr>
        <p:txBody>
          <a:bodyPr/>
          <a:lstStyle/>
          <a:p>
            <a:pPr marL="0" indent="0">
              <a:buNone/>
            </a:pPr>
            <a:r>
              <a:rPr lang="en-US" b="1" i="1" dirty="0" smtClean="0">
                <a:solidFill>
                  <a:srgbClr val="0070C0"/>
                </a:solidFill>
              </a:rPr>
              <a:t>Role of Time Counters</a:t>
            </a:r>
          </a:p>
          <a:p>
            <a:pPr marL="0" indent="0">
              <a:buNone/>
            </a:pPr>
            <a:endParaRPr lang="en-US" sz="2000" b="1" i="1" dirty="0">
              <a:solidFill>
                <a:srgbClr val="0070C0"/>
              </a:solidFill>
            </a:endParaRPr>
          </a:p>
          <a:p>
            <a:pPr lvl="1"/>
            <a:r>
              <a:rPr lang="en-US" sz="2000" b="1" i="1" dirty="0" smtClean="0">
                <a:solidFill>
                  <a:srgbClr val="0070C0"/>
                </a:solidFill>
              </a:rPr>
              <a:t>Scheduling </a:t>
            </a:r>
            <a:r>
              <a:rPr lang="en-US" sz="2000" b="1" i="1" dirty="0">
                <a:solidFill>
                  <a:srgbClr val="0070C0"/>
                </a:solidFill>
              </a:rPr>
              <a:t>Cycle</a:t>
            </a:r>
            <a:r>
              <a:rPr lang="en-US" sz="2000" b="1" dirty="0">
                <a:solidFill>
                  <a:srgbClr val="0070C0"/>
                </a:solidFill>
              </a:rPr>
              <a:t>:</a:t>
            </a:r>
            <a:r>
              <a:rPr lang="en-US" sz="2000" dirty="0">
                <a:solidFill>
                  <a:srgbClr val="0070C0"/>
                </a:solidFill>
              </a:rPr>
              <a:t> a sequence of allocations whose length is equal to the sum of all client shares. In our example its 6 (3+2+1</a:t>
            </a:r>
            <a:r>
              <a:rPr lang="en-US" sz="2000" dirty="0" smtClean="0">
                <a:solidFill>
                  <a:srgbClr val="0070C0"/>
                </a:solidFill>
              </a:rPr>
              <a:t>).</a:t>
            </a:r>
            <a:br>
              <a:rPr lang="en-US" sz="2000" dirty="0" smtClean="0">
                <a:solidFill>
                  <a:srgbClr val="0070C0"/>
                </a:solidFill>
              </a:rPr>
            </a:br>
            <a:endParaRPr lang="en-US" sz="2000" dirty="0" smtClean="0">
              <a:solidFill>
                <a:srgbClr val="0070C0"/>
              </a:solidFill>
            </a:endParaRPr>
          </a:p>
          <a:p>
            <a:pPr lvl="1"/>
            <a:r>
              <a:rPr lang="en-US" sz="2000" dirty="0">
                <a:solidFill>
                  <a:srgbClr val="0070C0"/>
                </a:solidFill>
              </a:rPr>
              <a:t>Time counter for each client is reset at the beginning of each scheduling cycle to the client's share value, and is decremented every time a client receives a time quantum</a:t>
            </a:r>
            <a:r>
              <a:rPr lang="en-US" sz="2000" dirty="0" smtClean="0">
                <a:solidFill>
                  <a:srgbClr val="0070C0"/>
                </a:solidFill>
              </a:rPr>
              <a:t>.</a:t>
            </a:r>
            <a:br>
              <a:rPr lang="en-US" sz="2000" dirty="0" smtClean="0">
                <a:solidFill>
                  <a:srgbClr val="0070C0"/>
                </a:solidFill>
              </a:rPr>
            </a:br>
            <a:endParaRPr lang="en-US" sz="2000" dirty="0" smtClean="0">
              <a:solidFill>
                <a:srgbClr val="0070C0"/>
              </a:solidFill>
            </a:endParaRPr>
          </a:p>
          <a:p>
            <a:pPr lvl="1"/>
            <a:r>
              <a:rPr lang="en-US" sz="2000" dirty="0">
                <a:solidFill>
                  <a:srgbClr val="0070C0"/>
                </a:solidFill>
              </a:rPr>
              <a:t>At the end of a scheduling cycle, the time counter of every client should be equal to zero.</a:t>
            </a:r>
            <a:r>
              <a:rPr lang="en-US" sz="2000" dirty="0" smtClean="0">
                <a:solidFill>
                  <a:srgbClr val="0070C0"/>
                </a:solidFill>
              </a:rPr>
              <a:t/>
            </a:r>
            <a:br>
              <a:rPr lang="en-US" sz="2000" dirty="0" smtClean="0">
                <a:solidFill>
                  <a:srgbClr val="0070C0"/>
                </a:solidFill>
              </a:rPr>
            </a:br>
            <a:endParaRPr lang="en-US" sz="2000" dirty="0" smtClean="0">
              <a:solidFill>
                <a:srgbClr val="0070C0"/>
              </a:solidFill>
            </a:endParaRPr>
          </a:p>
          <a:p>
            <a:pPr lvl="1"/>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27</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48282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Basic VTRR Algorithm</a:t>
            </a:r>
            <a:endParaRPr lang="en-US" sz="4400" dirty="0"/>
          </a:p>
        </p:txBody>
      </p:sp>
      <p:sp>
        <p:nvSpPr>
          <p:cNvPr id="3" name="Content Placeholder 2"/>
          <p:cNvSpPr>
            <a:spLocks noGrp="1"/>
          </p:cNvSpPr>
          <p:nvPr>
            <p:ph idx="1"/>
          </p:nvPr>
        </p:nvSpPr>
        <p:spPr>
          <a:xfrm>
            <a:off x="457200" y="1493837"/>
            <a:ext cx="8229600" cy="4906963"/>
          </a:xfrm>
        </p:spPr>
        <p:txBody>
          <a:bodyPr/>
          <a:lstStyle/>
          <a:p>
            <a:pPr marL="0" indent="0">
              <a:buNone/>
            </a:pPr>
            <a:r>
              <a:rPr lang="en-US" b="1" i="1" dirty="0" smtClean="0">
                <a:solidFill>
                  <a:srgbClr val="0070C0"/>
                </a:solidFill>
              </a:rPr>
              <a:t>Role of Time Counters</a:t>
            </a:r>
          </a:p>
          <a:p>
            <a:pPr marL="0" indent="0">
              <a:buNone/>
            </a:pPr>
            <a:endParaRPr lang="en-US" sz="2000" b="1" i="1" dirty="0">
              <a:solidFill>
                <a:srgbClr val="0070C0"/>
              </a:solidFill>
            </a:endParaRPr>
          </a:p>
          <a:p>
            <a:pPr marL="571500" lvl="1" indent="-346075"/>
            <a:r>
              <a:rPr lang="en-US" sz="2000" b="1" i="1" dirty="0" smtClean="0">
                <a:solidFill>
                  <a:srgbClr val="0070C0"/>
                </a:solidFill>
              </a:rPr>
              <a:t>Time Counter Invariant</a:t>
            </a:r>
            <a:r>
              <a:rPr lang="en-US" sz="2000" b="1" dirty="0">
                <a:solidFill>
                  <a:srgbClr val="0070C0"/>
                </a:solidFill>
              </a:rPr>
              <a:t>: </a:t>
            </a:r>
            <a:r>
              <a:rPr lang="en-US" sz="2000" dirty="0">
                <a:solidFill>
                  <a:srgbClr val="0070C0"/>
                </a:solidFill>
              </a:rPr>
              <a:t>for any two consecutive clients in the queue A and </a:t>
            </a:r>
            <a:r>
              <a:rPr lang="en-US" sz="2000" dirty="0" smtClean="0">
                <a:solidFill>
                  <a:srgbClr val="0070C0"/>
                </a:solidFill>
              </a:rPr>
              <a:t>B,</a:t>
            </a:r>
          </a:p>
          <a:p>
            <a:pPr marL="225425" lvl="1" indent="0">
              <a:buNone/>
            </a:pPr>
            <a:endParaRPr lang="en-US" sz="700" dirty="0" smtClean="0">
              <a:solidFill>
                <a:srgbClr val="0070C0"/>
              </a:solidFill>
            </a:endParaRPr>
          </a:p>
          <a:p>
            <a:pPr marL="1714500" lvl="4" indent="0">
              <a:buNone/>
            </a:pPr>
            <a:r>
              <a:rPr lang="en-US" sz="2000" i="1" dirty="0" smtClean="0">
                <a:solidFill>
                  <a:srgbClr val="0070C0"/>
                </a:solidFill>
              </a:rPr>
              <a:t>                  	</a:t>
            </a:r>
            <a:r>
              <a:rPr lang="en-US" sz="2000" b="1" i="1" dirty="0" smtClean="0">
                <a:solidFill>
                  <a:srgbClr val="0070C0"/>
                </a:solidFill>
              </a:rPr>
              <a:t>TC</a:t>
            </a:r>
            <a:r>
              <a:rPr lang="en-US" sz="1200" b="1" i="1" dirty="0" smtClean="0">
                <a:solidFill>
                  <a:srgbClr val="0070C0"/>
                </a:solidFill>
              </a:rPr>
              <a:t>A</a:t>
            </a:r>
            <a:r>
              <a:rPr lang="en-US" sz="2000" b="1" i="1" dirty="0" smtClean="0">
                <a:solidFill>
                  <a:srgbClr val="0070C0"/>
                </a:solidFill>
              </a:rPr>
              <a:t> ≥ TC</a:t>
            </a:r>
            <a:r>
              <a:rPr lang="en-US" sz="1200" b="1" i="1" dirty="0" smtClean="0">
                <a:solidFill>
                  <a:srgbClr val="0070C0"/>
                </a:solidFill>
              </a:rPr>
              <a:t>B</a:t>
            </a:r>
          </a:p>
          <a:p>
            <a:pPr marL="400050" lvl="1" indent="0">
              <a:buNone/>
            </a:pPr>
            <a:endParaRPr lang="en-US" sz="2000" dirty="0">
              <a:solidFill>
                <a:srgbClr val="0070C0"/>
              </a:solidFill>
            </a:endParaRPr>
          </a:p>
          <a:p>
            <a:pPr marL="579438" lvl="1" indent="-354013"/>
            <a:r>
              <a:rPr lang="en-US" sz="2000" b="1" i="1" dirty="0" smtClean="0">
                <a:solidFill>
                  <a:srgbClr val="0070C0"/>
                </a:solidFill>
              </a:rPr>
              <a:t>Preserving Time Counter Invariant</a:t>
            </a:r>
            <a:r>
              <a:rPr lang="en-US" sz="2000" dirty="0">
                <a:solidFill>
                  <a:srgbClr val="0070C0"/>
                </a:solidFill>
              </a:rPr>
              <a:t>: If the counter value of the next client is greater than the counter of the current client, the scheduler makes the next client the current client and executes it for a quantum, without question. </a:t>
            </a:r>
            <a:endParaRPr lang="en-US" sz="2000" dirty="0" smtClean="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28</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001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Basic VTRR Algorithm</a:t>
            </a:r>
            <a:endParaRPr lang="en-US" sz="4400" dirty="0"/>
          </a:p>
        </p:txBody>
      </p:sp>
      <p:sp>
        <p:nvSpPr>
          <p:cNvPr id="3" name="Content Placeholder 2"/>
          <p:cNvSpPr>
            <a:spLocks noGrp="1"/>
          </p:cNvSpPr>
          <p:nvPr>
            <p:ph idx="1"/>
          </p:nvPr>
        </p:nvSpPr>
        <p:spPr>
          <a:xfrm>
            <a:off x="457200" y="1493837"/>
            <a:ext cx="8229600" cy="4906963"/>
          </a:xfrm>
        </p:spPr>
        <p:txBody>
          <a:bodyPr>
            <a:normAutofit fontScale="92500" lnSpcReduction="10000"/>
          </a:bodyPr>
          <a:lstStyle/>
          <a:p>
            <a:pPr marL="0" indent="0">
              <a:buNone/>
            </a:pPr>
            <a:r>
              <a:rPr lang="en-US" sz="2600" b="1" i="1" dirty="0" smtClean="0">
                <a:solidFill>
                  <a:srgbClr val="0070C0"/>
                </a:solidFill>
              </a:rPr>
              <a:t>VFT Inequality</a:t>
            </a:r>
          </a:p>
          <a:p>
            <a:pPr marL="0" indent="0">
              <a:buNone/>
            </a:pPr>
            <a:endParaRPr lang="en-US" sz="2000" dirty="0">
              <a:solidFill>
                <a:srgbClr val="0070C0"/>
              </a:solidFill>
            </a:endParaRPr>
          </a:p>
          <a:p>
            <a:pPr marL="400050" lvl="1" indent="0">
              <a:buNone/>
            </a:pPr>
            <a:endParaRPr lang="en-US" sz="2000" dirty="0" smtClean="0">
              <a:solidFill>
                <a:srgbClr val="0070C0"/>
              </a:solidFill>
            </a:endParaRPr>
          </a:p>
          <a:p>
            <a:pPr marL="400050" lvl="1" indent="0">
              <a:buNone/>
            </a:pPr>
            <a:endParaRPr lang="en-US" sz="2000" dirty="0">
              <a:solidFill>
                <a:srgbClr val="0070C0"/>
              </a:solidFill>
            </a:endParaRPr>
          </a:p>
          <a:p>
            <a:pPr marL="1714500" lvl="4" indent="0">
              <a:buNone/>
            </a:pPr>
            <a:r>
              <a:rPr lang="en-US" sz="2000" dirty="0" smtClean="0">
                <a:solidFill>
                  <a:srgbClr val="0070C0"/>
                </a:solidFill>
              </a:rPr>
              <a:t>Where,</a:t>
            </a:r>
          </a:p>
          <a:p>
            <a:pPr marL="2171700" lvl="5" indent="0">
              <a:buNone/>
            </a:pPr>
            <a:r>
              <a:rPr lang="en-US" sz="2000" i="1" dirty="0" smtClean="0">
                <a:solidFill>
                  <a:srgbClr val="0070C0"/>
                </a:solidFill>
              </a:rPr>
              <a:t>Q </a:t>
            </a:r>
            <a:r>
              <a:rPr lang="en-US" sz="2000" dirty="0" smtClean="0">
                <a:solidFill>
                  <a:srgbClr val="0070C0"/>
                </a:solidFill>
              </a:rPr>
              <a:t>is the time quantum</a:t>
            </a:r>
            <a:endParaRPr lang="en-US" sz="2000" i="1" dirty="0" smtClean="0">
              <a:solidFill>
                <a:srgbClr val="0070C0"/>
              </a:solidFill>
            </a:endParaRPr>
          </a:p>
          <a:p>
            <a:pPr marL="2171700" lvl="5" indent="0">
              <a:buNone/>
            </a:pPr>
            <a:r>
              <a:rPr lang="en-US" sz="2000" i="1" dirty="0" smtClean="0">
                <a:solidFill>
                  <a:srgbClr val="0070C0"/>
                </a:solidFill>
              </a:rPr>
              <a:t>S</a:t>
            </a:r>
            <a:r>
              <a:rPr lang="en-US" sz="1200" i="1" dirty="0" smtClean="0">
                <a:solidFill>
                  <a:srgbClr val="0070C0"/>
                </a:solidFill>
              </a:rPr>
              <a:t>C</a:t>
            </a:r>
            <a:r>
              <a:rPr lang="en-US" sz="2000" i="1" dirty="0" smtClean="0">
                <a:solidFill>
                  <a:srgbClr val="0070C0"/>
                </a:solidFill>
              </a:rPr>
              <a:t> </a:t>
            </a:r>
            <a:r>
              <a:rPr lang="en-US" sz="2000" dirty="0" smtClean="0">
                <a:solidFill>
                  <a:srgbClr val="0070C0"/>
                </a:solidFill>
              </a:rPr>
              <a:t>is the share of client C</a:t>
            </a:r>
            <a:endParaRPr lang="en-US" sz="2000" i="1" dirty="0">
              <a:solidFill>
                <a:srgbClr val="0070C0"/>
              </a:solidFill>
            </a:endParaRPr>
          </a:p>
          <a:p>
            <a:pPr marL="400050" lvl="1" indent="0">
              <a:buNone/>
            </a:pPr>
            <a:endParaRPr lang="en-US" sz="2000" dirty="0" smtClean="0">
              <a:solidFill>
                <a:srgbClr val="0070C0"/>
              </a:solidFill>
            </a:endParaRPr>
          </a:p>
          <a:p>
            <a:pPr lvl="1" indent="-342900"/>
            <a:r>
              <a:rPr lang="en-US" sz="2400" dirty="0">
                <a:solidFill>
                  <a:srgbClr val="0070C0"/>
                </a:solidFill>
              </a:rPr>
              <a:t>Only if the VFT inequality is true, the scheduler selects and executes the next client in the run queue</a:t>
            </a:r>
            <a:r>
              <a:rPr lang="en-US" sz="2400" dirty="0" smtClean="0">
                <a:solidFill>
                  <a:srgbClr val="0070C0"/>
                </a:solidFill>
              </a:rPr>
              <a:t>.</a:t>
            </a:r>
            <a:br>
              <a:rPr lang="en-US" sz="2400" dirty="0" smtClean="0">
                <a:solidFill>
                  <a:srgbClr val="0070C0"/>
                </a:solidFill>
              </a:rPr>
            </a:br>
            <a:endParaRPr lang="en-US" sz="2400" dirty="0" smtClean="0">
              <a:solidFill>
                <a:srgbClr val="0070C0"/>
              </a:solidFill>
            </a:endParaRPr>
          </a:p>
          <a:p>
            <a:pPr lvl="1" indent="-342900"/>
            <a:r>
              <a:rPr lang="en-US" sz="2400" dirty="0">
                <a:solidFill>
                  <a:srgbClr val="0070C0"/>
                </a:solidFill>
              </a:rPr>
              <a:t>If at any point, the VFT inequality is not true, the scheduler returns to the beginning of the run queue and selects the first client to execute.</a:t>
            </a:r>
          </a:p>
        </p:txBody>
      </p:sp>
      <p:sp>
        <p:nvSpPr>
          <p:cNvPr id="4" name="Slide Number Placeholder 3"/>
          <p:cNvSpPr>
            <a:spLocks noGrp="1"/>
          </p:cNvSpPr>
          <p:nvPr>
            <p:ph type="sldNum" sz="quarter" idx="12"/>
          </p:nvPr>
        </p:nvSpPr>
        <p:spPr/>
        <p:txBody>
          <a:bodyPr/>
          <a:lstStyle/>
          <a:p>
            <a:fld id="{E37EEB47-CC91-4ED2-803E-40F3FBC57D13}" type="slidenum">
              <a:rPr lang="en-US" smtClean="0"/>
              <a:t>29</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5825" y="1981200"/>
            <a:ext cx="4854575"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9955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a:ln>
            <a:noFill/>
          </a:ln>
        </p:spPr>
        <p:txBody>
          <a:bodyPr/>
          <a:lstStyle/>
          <a:p>
            <a:r>
              <a:rPr lang="en-US" sz="4400" dirty="0" smtClean="0"/>
              <a:t>Proportional Share Scheduling</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smtClean="0">
                <a:solidFill>
                  <a:srgbClr val="0070C0"/>
                </a:solidFill>
              </a:rPr>
              <a:t>Given a set of clients with associated weights, a proportional share scheduler should allocate resources to each client in proportion to its respective weight.</a:t>
            </a:r>
          </a:p>
          <a:p>
            <a:pPr marL="0" indent="0">
              <a:buNone/>
            </a:pPr>
            <a:r>
              <a:rPr lang="en-US" dirty="0" smtClean="0">
                <a:solidFill>
                  <a:srgbClr val="0070C0"/>
                </a:solidFill>
              </a:rPr>
              <a:t> </a:t>
            </a:r>
          </a:p>
          <a:p>
            <a:r>
              <a:rPr lang="en-US" dirty="0" smtClean="0">
                <a:solidFill>
                  <a:srgbClr val="0070C0"/>
                </a:solidFill>
              </a:rPr>
              <a:t>Two types of proportional sharing:</a:t>
            </a:r>
          </a:p>
          <a:p>
            <a:pPr lvl="1"/>
            <a:r>
              <a:rPr lang="en-US" sz="2000" dirty="0" smtClean="0">
                <a:solidFill>
                  <a:srgbClr val="0070C0"/>
                </a:solidFill>
              </a:rPr>
              <a:t>Varying Frequency</a:t>
            </a:r>
          </a:p>
          <a:p>
            <a:pPr lvl="1"/>
            <a:r>
              <a:rPr lang="en-US" sz="2000" dirty="0" smtClean="0">
                <a:solidFill>
                  <a:srgbClr val="0070C0"/>
                </a:solidFill>
              </a:rPr>
              <a:t>Varying Time quantum</a:t>
            </a:r>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3</a:t>
            </a:fld>
            <a:endParaRPr lang="en-US"/>
          </a:p>
        </p:txBody>
      </p:sp>
      <p:cxnSp>
        <p:nvCxnSpPr>
          <p:cNvPr id="7" name="Straight Connector 6"/>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43019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Example</a:t>
            </a:r>
            <a:endParaRPr lang="en-US" sz="4400" dirty="0"/>
          </a:p>
        </p:txBody>
      </p:sp>
      <p:sp>
        <p:nvSpPr>
          <p:cNvPr id="3" name="Content Placeholder 2"/>
          <p:cNvSpPr>
            <a:spLocks noGrp="1"/>
          </p:cNvSpPr>
          <p:nvPr>
            <p:ph idx="1"/>
          </p:nvPr>
        </p:nvSpPr>
        <p:spPr>
          <a:xfrm>
            <a:off x="457200" y="1493837"/>
            <a:ext cx="8229600" cy="4906963"/>
          </a:xfrm>
        </p:spPr>
        <p:txBody>
          <a:bodyPr/>
          <a:lstStyle/>
          <a:p>
            <a:pPr lvl="0"/>
            <a:r>
              <a:rPr lang="en-US" dirty="0">
                <a:solidFill>
                  <a:srgbClr val="0070C0"/>
                </a:solidFill>
              </a:rPr>
              <a:t>3 clients A, B, and C having shares 3, 2, and 1 respectively.</a:t>
            </a:r>
          </a:p>
          <a:p>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30</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1890021170"/>
              </p:ext>
            </p:extLst>
          </p:nvPr>
        </p:nvGraphicFramePr>
        <p:xfrm>
          <a:off x="3429000" y="2667000"/>
          <a:ext cx="4191000" cy="1112520"/>
        </p:xfrm>
        <a:graphic>
          <a:graphicData uri="http://schemas.openxmlformats.org/drawingml/2006/table">
            <a:tbl>
              <a:tblPr firstRow="1" bandRow="1">
                <a:tableStyleId>{5C22544A-7EE6-4342-B048-85BDC9FD1C3A}</a:tableStyleId>
              </a:tblPr>
              <a:tblGrid>
                <a:gridCol w="1676400"/>
                <a:gridCol w="914400"/>
                <a:gridCol w="838200"/>
                <a:gridCol w="762000"/>
              </a:tblGrid>
              <a:tr h="370840">
                <a:tc>
                  <a:txBody>
                    <a:bodyPr/>
                    <a:lstStyle/>
                    <a:p>
                      <a:r>
                        <a:rPr lang="en-US" b="1" dirty="0" smtClean="0">
                          <a:solidFill>
                            <a:schemeClr val="tx1"/>
                          </a:solidFill>
                        </a:rPr>
                        <a:t>Time</a:t>
                      </a:r>
                      <a:r>
                        <a:rPr lang="en-US" b="1" baseline="0" dirty="0" smtClean="0">
                          <a:solidFill>
                            <a:schemeClr val="tx1"/>
                          </a:solidFill>
                        </a:rPr>
                        <a:t> Counter</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dirty="0" smtClean="0">
                          <a:solidFill>
                            <a:schemeClr val="tx1"/>
                          </a:solidFill>
                        </a:rPr>
                        <a:t>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Client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VFT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1/3</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1/2</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b="1" dirty="0" smtClean="0">
                          <a:solidFill>
                            <a:schemeClr val="tx1"/>
                          </a:solidFill>
                        </a:rPr>
                        <a:t>1/1</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980273235"/>
              </p:ext>
            </p:extLst>
          </p:nvPr>
        </p:nvGraphicFramePr>
        <p:xfrm>
          <a:off x="990600" y="4495800"/>
          <a:ext cx="6629399" cy="741680"/>
        </p:xfrm>
        <a:graphic>
          <a:graphicData uri="http://schemas.openxmlformats.org/drawingml/2006/table">
            <a:tbl>
              <a:tblPr firstRow="1" bandRow="1">
                <a:tableStyleId>{5C22544A-7EE6-4342-B048-85BDC9FD1C3A}</a:tableStyleId>
              </a:tblPr>
              <a:tblGrid>
                <a:gridCol w="1219200"/>
                <a:gridCol w="914400"/>
                <a:gridCol w="914400"/>
                <a:gridCol w="914400"/>
                <a:gridCol w="914400"/>
                <a:gridCol w="914400"/>
                <a:gridCol w="838199"/>
              </a:tblGrid>
              <a:tr h="370840">
                <a:tc>
                  <a:txBody>
                    <a:bodyPr/>
                    <a:lstStyle/>
                    <a:p>
                      <a:r>
                        <a:rPr lang="en-US" b="1" dirty="0" smtClean="0">
                          <a:solidFill>
                            <a:schemeClr val="tx1"/>
                          </a:solidFill>
                        </a:rPr>
                        <a:t>Execution</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b="1" dirty="0" smtClean="0">
                          <a:solidFill>
                            <a:schemeClr val="tx1"/>
                          </a:solidFill>
                        </a:rPr>
                        <a:t>QVT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1/6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2/6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3/6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4/6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5/6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6/6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Tree>
    <p:extLst>
      <p:ext uri="{BB962C8B-B14F-4D97-AF65-F5344CB8AC3E}">
        <p14:creationId xmlns:p14="http://schemas.microsoft.com/office/powerpoint/2010/main" val="21548468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Example</a:t>
            </a:r>
            <a:endParaRPr lang="en-US" sz="4400" dirty="0"/>
          </a:p>
        </p:txBody>
      </p:sp>
      <p:sp>
        <p:nvSpPr>
          <p:cNvPr id="3" name="Content Placeholder 2"/>
          <p:cNvSpPr>
            <a:spLocks noGrp="1"/>
          </p:cNvSpPr>
          <p:nvPr>
            <p:ph idx="1"/>
          </p:nvPr>
        </p:nvSpPr>
        <p:spPr>
          <a:xfrm>
            <a:off x="457200" y="1493837"/>
            <a:ext cx="8229600" cy="4906963"/>
          </a:xfrm>
        </p:spPr>
        <p:txBody>
          <a:bodyPr/>
          <a:lstStyle/>
          <a:p>
            <a:pPr lvl="0"/>
            <a:r>
              <a:rPr lang="en-US" dirty="0">
                <a:solidFill>
                  <a:srgbClr val="0070C0"/>
                </a:solidFill>
              </a:rPr>
              <a:t>3 clients A, B, and C having shares 3, 2, and 1 respectively.</a:t>
            </a:r>
          </a:p>
          <a:p>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31</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3997424379"/>
              </p:ext>
            </p:extLst>
          </p:nvPr>
        </p:nvGraphicFramePr>
        <p:xfrm>
          <a:off x="3429000" y="2667000"/>
          <a:ext cx="4191000" cy="1112520"/>
        </p:xfrm>
        <a:graphic>
          <a:graphicData uri="http://schemas.openxmlformats.org/drawingml/2006/table">
            <a:tbl>
              <a:tblPr firstRow="1" bandRow="1">
                <a:tableStyleId>{5C22544A-7EE6-4342-B048-85BDC9FD1C3A}</a:tableStyleId>
              </a:tblPr>
              <a:tblGrid>
                <a:gridCol w="1676400"/>
                <a:gridCol w="914400"/>
                <a:gridCol w="838200"/>
                <a:gridCol w="762000"/>
              </a:tblGrid>
              <a:tr h="370840">
                <a:tc>
                  <a:txBody>
                    <a:bodyPr/>
                    <a:lstStyle/>
                    <a:p>
                      <a:r>
                        <a:rPr lang="en-US" b="1" dirty="0" smtClean="0">
                          <a:solidFill>
                            <a:schemeClr val="tx1"/>
                          </a:solidFill>
                        </a:rPr>
                        <a:t>Time</a:t>
                      </a:r>
                      <a:r>
                        <a:rPr lang="en-US" b="1" baseline="0" dirty="0" smtClean="0">
                          <a:solidFill>
                            <a:schemeClr val="tx1"/>
                          </a:solidFill>
                        </a:rPr>
                        <a:t> Counter</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dirty="0" smtClean="0">
                          <a:solidFill>
                            <a:schemeClr val="tx1"/>
                          </a:solidFill>
                        </a:rPr>
                        <a:t>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Client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VFT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1/3</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1/2</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b="1" dirty="0" smtClean="0">
                          <a:solidFill>
                            <a:schemeClr val="tx1"/>
                          </a:solidFill>
                        </a:rPr>
                        <a:t>1/1</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480845029"/>
              </p:ext>
            </p:extLst>
          </p:nvPr>
        </p:nvGraphicFramePr>
        <p:xfrm>
          <a:off x="990600" y="4495800"/>
          <a:ext cx="6629399" cy="741680"/>
        </p:xfrm>
        <a:graphic>
          <a:graphicData uri="http://schemas.openxmlformats.org/drawingml/2006/table">
            <a:tbl>
              <a:tblPr firstRow="1" bandRow="1">
                <a:tableStyleId>{5C22544A-7EE6-4342-B048-85BDC9FD1C3A}</a:tableStyleId>
              </a:tblPr>
              <a:tblGrid>
                <a:gridCol w="1219200"/>
                <a:gridCol w="914400"/>
                <a:gridCol w="914400"/>
                <a:gridCol w="914400"/>
                <a:gridCol w="914400"/>
                <a:gridCol w="914400"/>
                <a:gridCol w="838199"/>
              </a:tblGrid>
              <a:tr h="370840">
                <a:tc>
                  <a:txBody>
                    <a:bodyPr/>
                    <a:lstStyle/>
                    <a:p>
                      <a:r>
                        <a:rPr lang="en-US" b="1" dirty="0" smtClean="0">
                          <a:solidFill>
                            <a:schemeClr val="tx1"/>
                          </a:solidFill>
                        </a:rPr>
                        <a:t>Execution</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b="1" dirty="0" smtClean="0">
                          <a:solidFill>
                            <a:schemeClr val="tx1"/>
                          </a:solidFill>
                        </a:rPr>
                        <a:t>QVT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1/6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2/6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3/6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4/6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5/6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6/6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grpSp>
        <p:nvGrpSpPr>
          <p:cNvPr id="9" name="Group 8"/>
          <p:cNvGrpSpPr/>
          <p:nvPr/>
        </p:nvGrpSpPr>
        <p:grpSpPr>
          <a:xfrm>
            <a:off x="1828800" y="5505648"/>
            <a:ext cx="5638799" cy="742752"/>
            <a:chOff x="1828800" y="5505648"/>
            <a:chExt cx="5638799" cy="742752"/>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5505648"/>
              <a:ext cx="2981325" cy="742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4724400" y="5638800"/>
              <a:ext cx="2743199" cy="461665"/>
            </a:xfrm>
            <a:prstGeom prst="rect">
              <a:avLst/>
            </a:prstGeom>
            <a:noFill/>
          </p:spPr>
          <p:txBody>
            <a:bodyPr wrap="square" rtlCol="0">
              <a:spAutoFit/>
            </a:bodyPr>
            <a:lstStyle/>
            <a:p>
              <a:pPr algn="r"/>
              <a:r>
                <a:rPr lang="en-US" sz="2400" dirty="0" smtClean="0"/>
                <a:t> ::    1/3 – 2/6 &lt; 1/3</a:t>
              </a:r>
              <a:endParaRPr lang="en-US" sz="2400" dirty="0"/>
            </a:p>
          </p:txBody>
        </p:sp>
      </p:grpSp>
      <p:sp>
        <p:nvSpPr>
          <p:cNvPr id="10" name="Down Arrow 9"/>
          <p:cNvSpPr/>
          <p:nvPr/>
        </p:nvSpPr>
        <p:spPr>
          <a:xfrm>
            <a:off x="5486400" y="2286000"/>
            <a:ext cx="152400" cy="3048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75567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Example</a:t>
            </a:r>
            <a:endParaRPr lang="en-US" sz="4400" dirty="0"/>
          </a:p>
        </p:txBody>
      </p:sp>
      <p:sp>
        <p:nvSpPr>
          <p:cNvPr id="3" name="Content Placeholder 2"/>
          <p:cNvSpPr>
            <a:spLocks noGrp="1"/>
          </p:cNvSpPr>
          <p:nvPr>
            <p:ph idx="1"/>
          </p:nvPr>
        </p:nvSpPr>
        <p:spPr>
          <a:xfrm>
            <a:off x="457200" y="1493837"/>
            <a:ext cx="8229600" cy="4906963"/>
          </a:xfrm>
        </p:spPr>
        <p:txBody>
          <a:bodyPr/>
          <a:lstStyle/>
          <a:p>
            <a:pPr lvl="0"/>
            <a:r>
              <a:rPr lang="en-US" dirty="0">
                <a:solidFill>
                  <a:srgbClr val="0070C0"/>
                </a:solidFill>
              </a:rPr>
              <a:t>3 clients A, B, and C having shares 3, 2, and 1 respectively.</a:t>
            </a:r>
          </a:p>
          <a:p>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32</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2914293894"/>
              </p:ext>
            </p:extLst>
          </p:nvPr>
        </p:nvGraphicFramePr>
        <p:xfrm>
          <a:off x="3429000" y="2667000"/>
          <a:ext cx="4191000" cy="1112520"/>
        </p:xfrm>
        <a:graphic>
          <a:graphicData uri="http://schemas.openxmlformats.org/drawingml/2006/table">
            <a:tbl>
              <a:tblPr firstRow="1" bandRow="1">
                <a:tableStyleId>{5C22544A-7EE6-4342-B048-85BDC9FD1C3A}</a:tableStyleId>
              </a:tblPr>
              <a:tblGrid>
                <a:gridCol w="1676400"/>
                <a:gridCol w="914400"/>
                <a:gridCol w="838200"/>
                <a:gridCol w="762000"/>
              </a:tblGrid>
              <a:tr h="370840">
                <a:tc>
                  <a:txBody>
                    <a:bodyPr/>
                    <a:lstStyle/>
                    <a:p>
                      <a:r>
                        <a:rPr lang="en-US" b="1" dirty="0" smtClean="0">
                          <a:solidFill>
                            <a:schemeClr val="tx1"/>
                          </a:solidFill>
                        </a:rPr>
                        <a:t>Time</a:t>
                      </a:r>
                      <a:r>
                        <a:rPr lang="en-US" b="1" baseline="0" dirty="0" smtClean="0">
                          <a:solidFill>
                            <a:schemeClr val="tx1"/>
                          </a:solidFill>
                        </a:rPr>
                        <a:t> Counter</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Client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VFT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2/3</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1/2</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b="1" dirty="0" smtClean="0">
                          <a:solidFill>
                            <a:schemeClr val="tx1"/>
                          </a:solidFill>
                        </a:rPr>
                        <a:t>1/1</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75174621"/>
              </p:ext>
            </p:extLst>
          </p:nvPr>
        </p:nvGraphicFramePr>
        <p:xfrm>
          <a:off x="990600" y="4495800"/>
          <a:ext cx="6629399" cy="741680"/>
        </p:xfrm>
        <a:graphic>
          <a:graphicData uri="http://schemas.openxmlformats.org/drawingml/2006/table">
            <a:tbl>
              <a:tblPr firstRow="1" bandRow="1">
                <a:tableStyleId>{5C22544A-7EE6-4342-B048-85BDC9FD1C3A}</a:tableStyleId>
              </a:tblPr>
              <a:tblGrid>
                <a:gridCol w="1219200"/>
                <a:gridCol w="914400"/>
                <a:gridCol w="914400"/>
                <a:gridCol w="914400"/>
                <a:gridCol w="914400"/>
                <a:gridCol w="914400"/>
                <a:gridCol w="838199"/>
              </a:tblGrid>
              <a:tr h="370840">
                <a:tc>
                  <a:txBody>
                    <a:bodyPr/>
                    <a:lstStyle/>
                    <a:p>
                      <a:r>
                        <a:rPr lang="en-US" b="1" dirty="0" smtClean="0">
                          <a:solidFill>
                            <a:schemeClr val="tx1"/>
                          </a:solidFill>
                        </a:rPr>
                        <a:t>Execution</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b="1" dirty="0" smtClean="0">
                          <a:solidFill>
                            <a:schemeClr val="tx1"/>
                          </a:solidFill>
                        </a:rPr>
                        <a:t>QVT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1/6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2/6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3/6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4/6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5/6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6/6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11" name="Down Arrow 10"/>
          <p:cNvSpPr/>
          <p:nvPr/>
        </p:nvSpPr>
        <p:spPr>
          <a:xfrm>
            <a:off x="6324600" y="2286000"/>
            <a:ext cx="152400" cy="3048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1828800" y="5505648"/>
            <a:ext cx="5638799" cy="742752"/>
            <a:chOff x="1828800" y="5505648"/>
            <a:chExt cx="5638799" cy="742752"/>
          </a:xfrm>
        </p:grpSpPr>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5505648"/>
              <a:ext cx="2981325" cy="742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4724400" y="5638800"/>
              <a:ext cx="2743199" cy="461665"/>
            </a:xfrm>
            <a:prstGeom prst="rect">
              <a:avLst/>
            </a:prstGeom>
            <a:noFill/>
          </p:spPr>
          <p:txBody>
            <a:bodyPr wrap="square" rtlCol="0">
              <a:spAutoFit/>
            </a:bodyPr>
            <a:lstStyle/>
            <a:p>
              <a:pPr algn="r"/>
              <a:r>
                <a:rPr lang="en-US" sz="2400" dirty="0" smtClean="0"/>
                <a:t> ::    1/2 – 3/6 &lt; 1/2</a:t>
              </a:r>
              <a:endParaRPr lang="en-US" sz="2400" dirty="0"/>
            </a:p>
          </p:txBody>
        </p:sp>
      </p:grpSp>
    </p:spTree>
    <p:extLst>
      <p:ext uri="{BB962C8B-B14F-4D97-AF65-F5344CB8AC3E}">
        <p14:creationId xmlns:p14="http://schemas.microsoft.com/office/powerpoint/2010/main" val="20628411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Example</a:t>
            </a:r>
            <a:endParaRPr lang="en-US" sz="4400" dirty="0"/>
          </a:p>
        </p:txBody>
      </p:sp>
      <p:sp>
        <p:nvSpPr>
          <p:cNvPr id="3" name="Content Placeholder 2"/>
          <p:cNvSpPr>
            <a:spLocks noGrp="1"/>
          </p:cNvSpPr>
          <p:nvPr>
            <p:ph idx="1"/>
          </p:nvPr>
        </p:nvSpPr>
        <p:spPr>
          <a:xfrm>
            <a:off x="457200" y="1493837"/>
            <a:ext cx="8229600" cy="4906963"/>
          </a:xfrm>
        </p:spPr>
        <p:txBody>
          <a:bodyPr/>
          <a:lstStyle/>
          <a:p>
            <a:pPr lvl="0"/>
            <a:r>
              <a:rPr lang="en-US" dirty="0">
                <a:solidFill>
                  <a:srgbClr val="0070C0"/>
                </a:solidFill>
              </a:rPr>
              <a:t>3 clients A, B, and C having shares 3, 2, and 1 respectively.</a:t>
            </a:r>
          </a:p>
          <a:p>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33</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1349932765"/>
              </p:ext>
            </p:extLst>
          </p:nvPr>
        </p:nvGraphicFramePr>
        <p:xfrm>
          <a:off x="3429000" y="2667000"/>
          <a:ext cx="4191000" cy="1112520"/>
        </p:xfrm>
        <a:graphic>
          <a:graphicData uri="http://schemas.openxmlformats.org/drawingml/2006/table">
            <a:tbl>
              <a:tblPr firstRow="1" bandRow="1">
                <a:tableStyleId>{5C22544A-7EE6-4342-B048-85BDC9FD1C3A}</a:tableStyleId>
              </a:tblPr>
              <a:tblGrid>
                <a:gridCol w="1676400"/>
                <a:gridCol w="914400"/>
                <a:gridCol w="838200"/>
                <a:gridCol w="762000"/>
              </a:tblGrid>
              <a:tr h="370840">
                <a:tc>
                  <a:txBody>
                    <a:bodyPr/>
                    <a:lstStyle/>
                    <a:p>
                      <a:r>
                        <a:rPr lang="en-US" b="1" dirty="0" smtClean="0">
                          <a:solidFill>
                            <a:schemeClr val="tx1"/>
                          </a:solidFill>
                        </a:rPr>
                        <a:t>Time</a:t>
                      </a:r>
                      <a:r>
                        <a:rPr lang="en-US" b="1" baseline="0" dirty="0" smtClean="0">
                          <a:solidFill>
                            <a:schemeClr val="tx1"/>
                          </a:solidFill>
                        </a:rPr>
                        <a:t> Counter</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Client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VFT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2/3</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2/2</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b="1" dirty="0" smtClean="0">
                          <a:solidFill>
                            <a:schemeClr val="tx1"/>
                          </a:solidFill>
                        </a:rPr>
                        <a:t>1/1</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393280198"/>
              </p:ext>
            </p:extLst>
          </p:nvPr>
        </p:nvGraphicFramePr>
        <p:xfrm>
          <a:off x="990600" y="4495800"/>
          <a:ext cx="6629399" cy="741680"/>
        </p:xfrm>
        <a:graphic>
          <a:graphicData uri="http://schemas.openxmlformats.org/drawingml/2006/table">
            <a:tbl>
              <a:tblPr firstRow="1" bandRow="1">
                <a:tableStyleId>{5C22544A-7EE6-4342-B048-85BDC9FD1C3A}</a:tableStyleId>
              </a:tblPr>
              <a:tblGrid>
                <a:gridCol w="1219200"/>
                <a:gridCol w="914400"/>
                <a:gridCol w="914400"/>
                <a:gridCol w="914400"/>
                <a:gridCol w="914400"/>
                <a:gridCol w="914400"/>
                <a:gridCol w="838199"/>
              </a:tblGrid>
              <a:tr h="370840">
                <a:tc>
                  <a:txBody>
                    <a:bodyPr/>
                    <a:lstStyle/>
                    <a:p>
                      <a:r>
                        <a:rPr lang="en-US" b="1" dirty="0" smtClean="0">
                          <a:solidFill>
                            <a:schemeClr val="tx1"/>
                          </a:solidFill>
                        </a:rPr>
                        <a:t>Execution</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b="1" dirty="0" smtClean="0">
                          <a:solidFill>
                            <a:schemeClr val="tx1"/>
                          </a:solidFill>
                        </a:rPr>
                        <a:t>QVT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1/6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2/6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3/6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4/6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5/6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6/6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11" name="Down Arrow 10"/>
          <p:cNvSpPr/>
          <p:nvPr/>
        </p:nvSpPr>
        <p:spPr>
          <a:xfrm>
            <a:off x="7162800" y="2286000"/>
            <a:ext cx="152400" cy="3048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1828800" y="5505648"/>
            <a:ext cx="5638799" cy="742752"/>
            <a:chOff x="1828800" y="5505648"/>
            <a:chExt cx="5638799" cy="742752"/>
          </a:xfrm>
        </p:grpSpPr>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5505648"/>
              <a:ext cx="2981325" cy="742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4724400" y="5638800"/>
              <a:ext cx="2743199" cy="461665"/>
            </a:xfrm>
            <a:prstGeom prst="rect">
              <a:avLst/>
            </a:prstGeom>
            <a:noFill/>
          </p:spPr>
          <p:txBody>
            <a:bodyPr wrap="square" rtlCol="0">
              <a:spAutoFit/>
            </a:bodyPr>
            <a:lstStyle/>
            <a:p>
              <a:pPr algn="r"/>
              <a:r>
                <a:rPr lang="en-US" sz="2400" dirty="0" smtClean="0"/>
                <a:t> ::    1/1 – 4/6 &lt; 1/1</a:t>
              </a:r>
              <a:endParaRPr lang="en-US" sz="2400" dirty="0"/>
            </a:p>
          </p:txBody>
        </p:sp>
      </p:grpSp>
    </p:spTree>
    <p:extLst>
      <p:ext uri="{BB962C8B-B14F-4D97-AF65-F5344CB8AC3E}">
        <p14:creationId xmlns:p14="http://schemas.microsoft.com/office/powerpoint/2010/main" val="13646111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Example</a:t>
            </a:r>
            <a:endParaRPr lang="en-US" sz="4400" dirty="0"/>
          </a:p>
        </p:txBody>
      </p:sp>
      <p:sp>
        <p:nvSpPr>
          <p:cNvPr id="3" name="Content Placeholder 2"/>
          <p:cNvSpPr>
            <a:spLocks noGrp="1"/>
          </p:cNvSpPr>
          <p:nvPr>
            <p:ph idx="1"/>
          </p:nvPr>
        </p:nvSpPr>
        <p:spPr>
          <a:xfrm>
            <a:off x="457200" y="1493837"/>
            <a:ext cx="8229600" cy="4906963"/>
          </a:xfrm>
        </p:spPr>
        <p:txBody>
          <a:bodyPr/>
          <a:lstStyle/>
          <a:p>
            <a:pPr lvl="0"/>
            <a:r>
              <a:rPr lang="en-US" dirty="0">
                <a:solidFill>
                  <a:srgbClr val="0070C0"/>
                </a:solidFill>
              </a:rPr>
              <a:t>3 clients A, B, and C having shares 3, 2, and 1 respectively.</a:t>
            </a:r>
          </a:p>
          <a:p>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34</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3056110267"/>
              </p:ext>
            </p:extLst>
          </p:nvPr>
        </p:nvGraphicFramePr>
        <p:xfrm>
          <a:off x="3429000" y="2667000"/>
          <a:ext cx="4191000" cy="1112520"/>
        </p:xfrm>
        <a:graphic>
          <a:graphicData uri="http://schemas.openxmlformats.org/drawingml/2006/table">
            <a:tbl>
              <a:tblPr firstRow="1" bandRow="1">
                <a:tableStyleId>{5C22544A-7EE6-4342-B048-85BDC9FD1C3A}</a:tableStyleId>
              </a:tblPr>
              <a:tblGrid>
                <a:gridCol w="1676400"/>
                <a:gridCol w="914400"/>
                <a:gridCol w="838200"/>
                <a:gridCol w="762000"/>
              </a:tblGrid>
              <a:tr h="370840">
                <a:tc>
                  <a:txBody>
                    <a:bodyPr/>
                    <a:lstStyle/>
                    <a:p>
                      <a:r>
                        <a:rPr lang="en-US" b="1" dirty="0" smtClean="0">
                          <a:solidFill>
                            <a:schemeClr val="tx1"/>
                          </a:solidFill>
                        </a:rPr>
                        <a:t>Time</a:t>
                      </a:r>
                      <a:r>
                        <a:rPr lang="en-US" b="1" baseline="0" dirty="0" smtClean="0">
                          <a:solidFill>
                            <a:schemeClr val="tx1"/>
                          </a:solidFill>
                        </a:rPr>
                        <a:t> Counter</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Client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VFT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2/3</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2/2</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b="1" dirty="0" smtClean="0">
                          <a:solidFill>
                            <a:schemeClr val="tx1"/>
                          </a:solidFill>
                        </a:rPr>
                        <a:t>2/1</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687568162"/>
              </p:ext>
            </p:extLst>
          </p:nvPr>
        </p:nvGraphicFramePr>
        <p:xfrm>
          <a:off x="990600" y="4495800"/>
          <a:ext cx="6629399" cy="741680"/>
        </p:xfrm>
        <a:graphic>
          <a:graphicData uri="http://schemas.openxmlformats.org/drawingml/2006/table">
            <a:tbl>
              <a:tblPr firstRow="1" bandRow="1">
                <a:tableStyleId>{5C22544A-7EE6-4342-B048-85BDC9FD1C3A}</a:tableStyleId>
              </a:tblPr>
              <a:tblGrid>
                <a:gridCol w="1219200"/>
                <a:gridCol w="914400"/>
                <a:gridCol w="914400"/>
                <a:gridCol w="914400"/>
                <a:gridCol w="914400"/>
                <a:gridCol w="914400"/>
                <a:gridCol w="838199"/>
              </a:tblGrid>
              <a:tr h="370840">
                <a:tc>
                  <a:txBody>
                    <a:bodyPr/>
                    <a:lstStyle/>
                    <a:p>
                      <a:r>
                        <a:rPr lang="en-US" b="1" dirty="0" smtClean="0">
                          <a:solidFill>
                            <a:schemeClr val="tx1"/>
                          </a:solidFill>
                        </a:rPr>
                        <a:t>Execution</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b="1" dirty="0" smtClean="0">
                          <a:solidFill>
                            <a:schemeClr val="tx1"/>
                          </a:solidFill>
                        </a:rPr>
                        <a:t>C</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b="1" dirty="0" smtClean="0">
                          <a:solidFill>
                            <a:schemeClr val="tx1"/>
                          </a:solidFill>
                        </a:rPr>
                        <a:t>QVT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1/6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2/6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3/6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4/6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5/6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6/6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11" name="Down Arrow 10"/>
          <p:cNvSpPr/>
          <p:nvPr/>
        </p:nvSpPr>
        <p:spPr>
          <a:xfrm>
            <a:off x="5486400" y="2286000"/>
            <a:ext cx="152400" cy="3048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1828800" y="5505648"/>
            <a:ext cx="5638799" cy="742752"/>
            <a:chOff x="1828800" y="5505648"/>
            <a:chExt cx="5638799" cy="742752"/>
          </a:xfrm>
        </p:grpSpPr>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5505648"/>
              <a:ext cx="2981325" cy="742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4724400" y="5638800"/>
              <a:ext cx="2743199" cy="461665"/>
            </a:xfrm>
            <a:prstGeom prst="rect">
              <a:avLst/>
            </a:prstGeom>
            <a:noFill/>
          </p:spPr>
          <p:txBody>
            <a:bodyPr wrap="square" rtlCol="0">
              <a:spAutoFit/>
            </a:bodyPr>
            <a:lstStyle/>
            <a:p>
              <a:pPr algn="r"/>
              <a:r>
                <a:rPr lang="en-US" sz="2400" dirty="0" smtClean="0"/>
                <a:t> ::    2/3 – 5/6 &lt; 1/3</a:t>
              </a:r>
              <a:endParaRPr lang="en-US" sz="2400" dirty="0"/>
            </a:p>
          </p:txBody>
        </p:sp>
      </p:grpSp>
    </p:spTree>
    <p:extLst>
      <p:ext uri="{BB962C8B-B14F-4D97-AF65-F5344CB8AC3E}">
        <p14:creationId xmlns:p14="http://schemas.microsoft.com/office/powerpoint/2010/main" val="42785063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Example</a:t>
            </a:r>
            <a:endParaRPr lang="en-US" sz="4400" dirty="0"/>
          </a:p>
        </p:txBody>
      </p:sp>
      <p:sp>
        <p:nvSpPr>
          <p:cNvPr id="3" name="Content Placeholder 2"/>
          <p:cNvSpPr>
            <a:spLocks noGrp="1"/>
          </p:cNvSpPr>
          <p:nvPr>
            <p:ph idx="1"/>
          </p:nvPr>
        </p:nvSpPr>
        <p:spPr>
          <a:xfrm>
            <a:off x="457200" y="1493837"/>
            <a:ext cx="8229600" cy="4906963"/>
          </a:xfrm>
        </p:spPr>
        <p:txBody>
          <a:bodyPr/>
          <a:lstStyle/>
          <a:p>
            <a:pPr lvl="0"/>
            <a:r>
              <a:rPr lang="en-US" dirty="0">
                <a:solidFill>
                  <a:srgbClr val="0070C0"/>
                </a:solidFill>
              </a:rPr>
              <a:t>3 clients A, B, and C having shares 3, 2, and 1 respectively.</a:t>
            </a:r>
          </a:p>
          <a:p>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35</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3538202105"/>
              </p:ext>
            </p:extLst>
          </p:nvPr>
        </p:nvGraphicFramePr>
        <p:xfrm>
          <a:off x="3429000" y="2667000"/>
          <a:ext cx="4191000" cy="1112520"/>
        </p:xfrm>
        <a:graphic>
          <a:graphicData uri="http://schemas.openxmlformats.org/drawingml/2006/table">
            <a:tbl>
              <a:tblPr firstRow="1" bandRow="1">
                <a:tableStyleId>{5C22544A-7EE6-4342-B048-85BDC9FD1C3A}</a:tableStyleId>
              </a:tblPr>
              <a:tblGrid>
                <a:gridCol w="1676400"/>
                <a:gridCol w="914400"/>
                <a:gridCol w="838200"/>
                <a:gridCol w="762000"/>
              </a:tblGrid>
              <a:tr h="370840">
                <a:tc>
                  <a:txBody>
                    <a:bodyPr/>
                    <a:lstStyle/>
                    <a:p>
                      <a:r>
                        <a:rPr lang="en-US" b="1" dirty="0" smtClean="0">
                          <a:solidFill>
                            <a:schemeClr val="tx1"/>
                          </a:solidFill>
                        </a:rPr>
                        <a:t>Time</a:t>
                      </a:r>
                      <a:r>
                        <a:rPr lang="en-US" b="1" baseline="0" dirty="0" smtClean="0">
                          <a:solidFill>
                            <a:schemeClr val="tx1"/>
                          </a:solidFill>
                        </a:rPr>
                        <a:t> Counter</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dirty="0" smtClean="0">
                          <a:solidFill>
                            <a:schemeClr val="tx1"/>
                          </a:solidFill>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Client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VFT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3/3</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2/2</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b="1" dirty="0" smtClean="0">
                          <a:solidFill>
                            <a:schemeClr val="tx1"/>
                          </a:solidFill>
                        </a:rPr>
                        <a:t>2/1</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513060309"/>
              </p:ext>
            </p:extLst>
          </p:nvPr>
        </p:nvGraphicFramePr>
        <p:xfrm>
          <a:off x="990600" y="4495800"/>
          <a:ext cx="6629399" cy="741680"/>
        </p:xfrm>
        <a:graphic>
          <a:graphicData uri="http://schemas.openxmlformats.org/drawingml/2006/table">
            <a:tbl>
              <a:tblPr firstRow="1" bandRow="1">
                <a:tableStyleId>{5C22544A-7EE6-4342-B048-85BDC9FD1C3A}</a:tableStyleId>
              </a:tblPr>
              <a:tblGrid>
                <a:gridCol w="1219200"/>
                <a:gridCol w="914400"/>
                <a:gridCol w="914400"/>
                <a:gridCol w="914400"/>
                <a:gridCol w="914400"/>
                <a:gridCol w="914400"/>
                <a:gridCol w="838199"/>
              </a:tblGrid>
              <a:tr h="370840">
                <a:tc>
                  <a:txBody>
                    <a:bodyPr/>
                    <a:lstStyle/>
                    <a:p>
                      <a:r>
                        <a:rPr lang="en-US" b="1" dirty="0" smtClean="0">
                          <a:solidFill>
                            <a:schemeClr val="tx1"/>
                          </a:solidFill>
                        </a:rPr>
                        <a:t>Execution</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b="1" dirty="0" smtClean="0">
                          <a:solidFill>
                            <a:schemeClr val="tx1"/>
                          </a:solidFill>
                        </a:rPr>
                        <a:t>C</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b="1" dirty="0" smtClean="0">
                          <a:solidFill>
                            <a:schemeClr val="tx1"/>
                          </a:solidFill>
                        </a:rPr>
                        <a:t>QVT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1/6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2/6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3/6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4/6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5/6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6/6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11" name="Down Arrow 10"/>
          <p:cNvSpPr/>
          <p:nvPr/>
        </p:nvSpPr>
        <p:spPr>
          <a:xfrm>
            <a:off x="6324600" y="2286000"/>
            <a:ext cx="152400" cy="3048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1828800" y="5505648"/>
            <a:ext cx="5638799" cy="742752"/>
            <a:chOff x="1828800" y="5505648"/>
            <a:chExt cx="5638799" cy="742752"/>
          </a:xfrm>
        </p:grpSpPr>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5505648"/>
              <a:ext cx="2981325" cy="742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4724400" y="5638800"/>
              <a:ext cx="2743199" cy="461665"/>
            </a:xfrm>
            <a:prstGeom prst="rect">
              <a:avLst/>
            </a:prstGeom>
            <a:noFill/>
          </p:spPr>
          <p:txBody>
            <a:bodyPr wrap="square" rtlCol="0">
              <a:spAutoFit/>
            </a:bodyPr>
            <a:lstStyle/>
            <a:p>
              <a:pPr algn="r"/>
              <a:r>
                <a:rPr lang="en-US" sz="2400" dirty="0" smtClean="0"/>
                <a:t> ::    2/2 – 6/6 &lt; 1/2</a:t>
              </a:r>
              <a:endParaRPr lang="en-US" sz="2400" dirty="0"/>
            </a:p>
          </p:txBody>
        </p:sp>
      </p:grpSp>
    </p:spTree>
    <p:extLst>
      <p:ext uri="{BB962C8B-B14F-4D97-AF65-F5344CB8AC3E}">
        <p14:creationId xmlns:p14="http://schemas.microsoft.com/office/powerpoint/2010/main" val="10013332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Example</a:t>
            </a:r>
            <a:endParaRPr lang="en-US" sz="4400" dirty="0"/>
          </a:p>
        </p:txBody>
      </p:sp>
      <p:sp>
        <p:nvSpPr>
          <p:cNvPr id="3" name="Content Placeholder 2"/>
          <p:cNvSpPr>
            <a:spLocks noGrp="1"/>
          </p:cNvSpPr>
          <p:nvPr>
            <p:ph idx="1"/>
          </p:nvPr>
        </p:nvSpPr>
        <p:spPr>
          <a:xfrm>
            <a:off x="457200" y="1493837"/>
            <a:ext cx="8229600" cy="4906963"/>
          </a:xfrm>
        </p:spPr>
        <p:txBody>
          <a:bodyPr/>
          <a:lstStyle/>
          <a:p>
            <a:pPr lvl="0"/>
            <a:r>
              <a:rPr lang="en-US" dirty="0">
                <a:solidFill>
                  <a:srgbClr val="0070C0"/>
                </a:solidFill>
              </a:rPr>
              <a:t>3 clients A, B, and C having shares 3, 2, and 1 respectively.</a:t>
            </a:r>
          </a:p>
          <a:p>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36</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3295594915"/>
              </p:ext>
            </p:extLst>
          </p:nvPr>
        </p:nvGraphicFramePr>
        <p:xfrm>
          <a:off x="3429000" y="2667000"/>
          <a:ext cx="4191000" cy="1112520"/>
        </p:xfrm>
        <a:graphic>
          <a:graphicData uri="http://schemas.openxmlformats.org/drawingml/2006/table">
            <a:tbl>
              <a:tblPr firstRow="1" bandRow="1">
                <a:tableStyleId>{5C22544A-7EE6-4342-B048-85BDC9FD1C3A}</a:tableStyleId>
              </a:tblPr>
              <a:tblGrid>
                <a:gridCol w="1676400"/>
                <a:gridCol w="914400"/>
                <a:gridCol w="838200"/>
                <a:gridCol w="762000"/>
              </a:tblGrid>
              <a:tr h="370840">
                <a:tc>
                  <a:txBody>
                    <a:bodyPr/>
                    <a:lstStyle/>
                    <a:p>
                      <a:r>
                        <a:rPr lang="en-US" b="1" dirty="0" smtClean="0">
                          <a:solidFill>
                            <a:schemeClr val="tx1"/>
                          </a:solidFill>
                        </a:rPr>
                        <a:t>Time</a:t>
                      </a:r>
                      <a:r>
                        <a:rPr lang="en-US" b="1" baseline="0" dirty="0" smtClean="0">
                          <a:solidFill>
                            <a:schemeClr val="tx1"/>
                          </a:solidFill>
                        </a:rPr>
                        <a:t> Counter</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dirty="0" smtClean="0">
                          <a:solidFill>
                            <a:schemeClr val="tx1"/>
                          </a:solidFill>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Client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VFT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3/3</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3/2</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b="1" dirty="0" smtClean="0">
                          <a:solidFill>
                            <a:schemeClr val="tx1"/>
                          </a:solidFill>
                        </a:rPr>
                        <a:t>2/1</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137215768"/>
              </p:ext>
            </p:extLst>
          </p:nvPr>
        </p:nvGraphicFramePr>
        <p:xfrm>
          <a:off x="990600" y="4495800"/>
          <a:ext cx="6629399" cy="741680"/>
        </p:xfrm>
        <a:graphic>
          <a:graphicData uri="http://schemas.openxmlformats.org/drawingml/2006/table">
            <a:tbl>
              <a:tblPr firstRow="1" bandRow="1">
                <a:tableStyleId>{5C22544A-7EE6-4342-B048-85BDC9FD1C3A}</a:tableStyleId>
              </a:tblPr>
              <a:tblGrid>
                <a:gridCol w="1219200"/>
                <a:gridCol w="914400"/>
                <a:gridCol w="914400"/>
                <a:gridCol w="914400"/>
                <a:gridCol w="914400"/>
                <a:gridCol w="914400"/>
                <a:gridCol w="838199"/>
              </a:tblGrid>
              <a:tr h="370840">
                <a:tc>
                  <a:txBody>
                    <a:bodyPr/>
                    <a:lstStyle/>
                    <a:p>
                      <a:r>
                        <a:rPr lang="en-US" b="1" dirty="0" smtClean="0">
                          <a:solidFill>
                            <a:schemeClr val="tx1"/>
                          </a:solidFill>
                        </a:rPr>
                        <a:t>Execution</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b="1" dirty="0" smtClean="0">
                          <a:solidFill>
                            <a:schemeClr val="tx1"/>
                          </a:solidFill>
                        </a:rPr>
                        <a:t>C</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b="1" dirty="0" smtClean="0">
                          <a:solidFill>
                            <a:schemeClr val="tx1"/>
                          </a:solidFill>
                        </a:rPr>
                        <a:t>QVT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1/6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2/6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3/6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4/6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5/6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6/6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11" name="Down Arrow 10"/>
          <p:cNvSpPr/>
          <p:nvPr/>
        </p:nvSpPr>
        <p:spPr>
          <a:xfrm>
            <a:off x="7162800" y="2286000"/>
            <a:ext cx="152400" cy="3048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24778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Example</a:t>
            </a:r>
            <a:endParaRPr lang="en-US" sz="4400" dirty="0"/>
          </a:p>
        </p:txBody>
      </p:sp>
      <p:sp>
        <p:nvSpPr>
          <p:cNvPr id="3" name="Content Placeholder 2"/>
          <p:cNvSpPr>
            <a:spLocks noGrp="1"/>
          </p:cNvSpPr>
          <p:nvPr>
            <p:ph idx="1"/>
          </p:nvPr>
        </p:nvSpPr>
        <p:spPr>
          <a:xfrm>
            <a:off x="457200" y="1493837"/>
            <a:ext cx="8229600" cy="4906963"/>
          </a:xfrm>
        </p:spPr>
        <p:txBody>
          <a:bodyPr/>
          <a:lstStyle/>
          <a:p>
            <a:pPr lvl="0"/>
            <a:r>
              <a:rPr lang="en-US" dirty="0">
                <a:solidFill>
                  <a:srgbClr val="0070C0"/>
                </a:solidFill>
              </a:rPr>
              <a:t>3 clients A, B, and C having shares 3, 2, and 1 respectively.</a:t>
            </a:r>
          </a:p>
          <a:p>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37</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34811837"/>
              </p:ext>
            </p:extLst>
          </p:nvPr>
        </p:nvGraphicFramePr>
        <p:xfrm>
          <a:off x="3429000" y="2667000"/>
          <a:ext cx="4191000" cy="1112520"/>
        </p:xfrm>
        <a:graphic>
          <a:graphicData uri="http://schemas.openxmlformats.org/drawingml/2006/table">
            <a:tbl>
              <a:tblPr firstRow="1" bandRow="1">
                <a:tableStyleId>{5C22544A-7EE6-4342-B048-85BDC9FD1C3A}</a:tableStyleId>
              </a:tblPr>
              <a:tblGrid>
                <a:gridCol w="1676400"/>
                <a:gridCol w="914400"/>
                <a:gridCol w="838200"/>
                <a:gridCol w="762000"/>
              </a:tblGrid>
              <a:tr h="370840">
                <a:tc>
                  <a:txBody>
                    <a:bodyPr/>
                    <a:lstStyle/>
                    <a:p>
                      <a:r>
                        <a:rPr lang="en-US" b="1" dirty="0" smtClean="0">
                          <a:solidFill>
                            <a:schemeClr val="tx1"/>
                          </a:solidFill>
                        </a:rPr>
                        <a:t>Time</a:t>
                      </a:r>
                      <a:r>
                        <a:rPr lang="en-US" b="1" baseline="0" dirty="0" smtClean="0">
                          <a:solidFill>
                            <a:schemeClr val="tx1"/>
                          </a:solidFill>
                        </a:rPr>
                        <a:t> Counter</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dirty="0" smtClean="0">
                          <a:solidFill>
                            <a:schemeClr val="tx1"/>
                          </a:solidFill>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Client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VFT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3/3</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3/2</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b="1" dirty="0" smtClean="0">
                          <a:solidFill>
                            <a:schemeClr val="tx1"/>
                          </a:solidFill>
                        </a:rPr>
                        <a:t>2/1</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246593909"/>
              </p:ext>
            </p:extLst>
          </p:nvPr>
        </p:nvGraphicFramePr>
        <p:xfrm>
          <a:off x="990600" y="4495800"/>
          <a:ext cx="6629399" cy="741680"/>
        </p:xfrm>
        <a:graphic>
          <a:graphicData uri="http://schemas.openxmlformats.org/drawingml/2006/table">
            <a:tbl>
              <a:tblPr firstRow="1" bandRow="1">
                <a:tableStyleId>{5C22544A-7EE6-4342-B048-85BDC9FD1C3A}</a:tableStyleId>
              </a:tblPr>
              <a:tblGrid>
                <a:gridCol w="1219200"/>
                <a:gridCol w="914400"/>
                <a:gridCol w="914400"/>
                <a:gridCol w="914400"/>
                <a:gridCol w="914400"/>
                <a:gridCol w="914400"/>
                <a:gridCol w="838199"/>
              </a:tblGrid>
              <a:tr h="370840">
                <a:tc>
                  <a:txBody>
                    <a:bodyPr/>
                    <a:lstStyle/>
                    <a:p>
                      <a:r>
                        <a:rPr lang="en-US" b="1" dirty="0" smtClean="0">
                          <a:solidFill>
                            <a:schemeClr val="tx1"/>
                          </a:solidFill>
                        </a:rPr>
                        <a:t>Execution</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b="1" dirty="0" smtClean="0">
                          <a:solidFill>
                            <a:schemeClr val="tx1"/>
                          </a:solidFill>
                        </a:rPr>
                        <a:t>C</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b="1" dirty="0" smtClean="0">
                          <a:solidFill>
                            <a:schemeClr val="tx1"/>
                          </a:solidFill>
                        </a:rPr>
                        <a:t>QVT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1/6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2/6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3/6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4/6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5/6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6/6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11" name="Down Arrow 10"/>
          <p:cNvSpPr/>
          <p:nvPr/>
        </p:nvSpPr>
        <p:spPr>
          <a:xfrm>
            <a:off x="5486400" y="2286000"/>
            <a:ext cx="152400" cy="3048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1828800" y="5505648"/>
            <a:ext cx="5638799" cy="742752"/>
            <a:chOff x="1828800" y="5505648"/>
            <a:chExt cx="5638799" cy="742752"/>
          </a:xfrm>
        </p:grpSpPr>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5505648"/>
              <a:ext cx="2981325" cy="742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4724400" y="5638800"/>
              <a:ext cx="2743199" cy="461665"/>
            </a:xfrm>
            <a:prstGeom prst="rect">
              <a:avLst/>
            </a:prstGeom>
            <a:noFill/>
          </p:spPr>
          <p:txBody>
            <a:bodyPr wrap="square" rtlCol="0">
              <a:spAutoFit/>
            </a:bodyPr>
            <a:lstStyle/>
            <a:p>
              <a:pPr algn="r"/>
              <a:r>
                <a:rPr lang="en-US" sz="2400" dirty="0" smtClean="0"/>
                <a:t> ::    3/3 – 7/6 &lt; 1/3</a:t>
              </a:r>
              <a:endParaRPr lang="en-US" sz="2400" dirty="0"/>
            </a:p>
          </p:txBody>
        </p:sp>
      </p:grpSp>
    </p:spTree>
    <p:extLst>
      <p:ext uri="{BB962C8B-B14F-4D97-AF65-F5344CB8AC3E}">
        <p14:creationId xmlns:p14="http://schemas.microsoft.com/office/powerpoint/2010/main" val="39599582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Example</a:t>
            </a:r>
            <a:endParaRPr lang="en-US" sz="4400" dirty="0"/>
          </a:p>
        </p:txBody>
      </p:sp>
      <p:sp>
        <p:nvSpPr>
          <p:cNvPr id="3" name="Content Placeholder 2"/>
          <p:cNvSpPr>
            <a:spLocks noGrp="1"/>
          </p:cNvSpPr>
          <p:nvPr>
            <p:ph idx="1"/>
          </p:nvPr>
        </p:nvSpPr>
        <p:spPr>
          <a:xfrm>
            <a:off x="457200" y="1493837"/>
            <a:ext cx="8229600" cy="4906963"/>
          </a:xfrm>
        </p:spPr>
        <p:txBody>
          <a:bodyPr/>
          <a:lstStyle/>
          <a:p>
            <a:pPr lvl="0"/>
            <a:r>
              <a:rPr lang="en-US" dirty="0">
                <a:solidFill>
                  <a:srgbClr val="0070C0"/>
                </a:solidFill>
              </a:rPr>
              <a:t>3 clients A, B, and C having shares 3, 2, and 1 respectively.</a:t>
            </a:r>
          </a:p>
          <a:p>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38</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1008799161"/>
              </p:ext>
            </p:extLst>
          </p:nvPr>
        </p:nvGraphicFramePr>
        <p:xfrm>
          <a:off x="3429000" y="2667000"/>
          <a:ext cx="4191000" cy="1112520"/>
        </p:xfrm>
        <a:graphic>
          <a:graphicData uri="http://schemas.openxmlformats.org/drawingml/2006/table">
            <a:tbl>
              <a:tblPr firstRow="1" bandRow="1">
                <a:tableStyleId>{5C22544A-7EE6-4342-B048-85BDC9FD1C3A}</a:tableStyleId>
              </a:tblPr>
              <a:tblGrid>
                <a:gridCol w="1676400"/>
                <a:gridCol w="914400"/>
                <a:gridCol w="838200"/>
                <a:gridCol w="762000"/>
              </a:tblGrid>
              <a:tr h="370840">
                <a:tc>
                  <a:txBody>
                    <a:bodyPr/>
                    <a:lstStyle/>
                    <a:p>
                      <a:r>
                        <a:rPr lang="en-US" b="1" dirty="0" smtClean="0">
                          <a:solidFill>
                            <a:schemeClr val="tx1"/>
                          </a:solidFill>
                        </a:rPr>
                        <a:t>Time</a:t>
                      </a:r>
                      <a:r>
                        <a:rPr lang="en-US" b="1" baseline="0" dirty="0" smtClean="0">
                          <a:solidFill>
                            <a:schemeClr val="tx1"/>
                          </a:solidFill>
                        </a:rPr>
                        <a:t> Counter</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dirty="0" smtClean="0">
                          <a:solidFill>
                            <a:schemeClr val="tx1"/>
                          </a:solidFill>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Client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70840">
                <a:tc>
                  <a:txBody>
                    <a:bodyPr/>
                    <a:lstStyle/>
                    <a:p>
                      <a:r>
                        <a:rPr lang="en-US" b="1" dirty="0" smtClean="0">
                          <a:solidFill>
                            <a:schemeClr val="tx1"/>
                          </a:solidFill>
                        </a:rPr>
                        <a:t>VFT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3/3</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3/2</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b="1" dirty="0" smtClean="0">
                          <a:solidFill>
                            <a:schemeClr val="tx1"/>
                          </a:solidFill>
                        </a:rPr>
                        <a:t>2/1</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485901216"/>
              </p:ext>
            </p:extLst>
          </p:nvPr>
        </p:nvGraphicFramePr>
        <p:xfrm>
          <a:off x="990600" y="4495800"/>
          <a:ext cx="6629399" cy="741680"/>
        </p:xfrm>
        <a:graphic>
          <a:graphicData uri="http://schemas.openxmlformats.org/drawingml/2006/table">
            <a:tbl>
              <a:tblPr firstRow="1" bandRow="1">
                <a:tableStyleId>{5C22544A-7EE6-4342-B048-85BDC9FD1C3A}</a:tableStyleId>
              </a:tblPr>
              <a:tblGrid>
                <a:gridCol w="1219200"/>
                <a:gridCol w="914400"/>
                <a:gridCol w="914400"/>
                <a:gridCol w="914400"/>
                <a:gridCol w="914400"/>
                <a:gridCol w="914400"/>
                <a:gridCol w="838199"/>
              </a:tblGrid>
              <a:tr h="370840">
                <a:tc>
                  <a:txBody>
                    <a:bodyPr/>
                    <a:lstStyle/>
                    <a:p>
                      <a:r>
                        <a:rPr lang="en-US" b="1" dirty="0" smtClean="0">
                          <a:solidFill>
                            <a:schemeClr val="tx1"/>
                          </a:solidFill>
                        </a:rPr>
                        <a:t>Execution</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b="1" dirty="0" smtClean="0">
                          <a:solidFill>
                            <a:schemeClr val="tx1"/>
                          </a:solidFill>
                        </a:rPr>
                        <a:t>C</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b="1" dirty="0" smtClean="0">
                          <a:solidFill>
                            <a:schemeClr val="tx1"/>
                          </a:solidFill>
                        </a:rPr>
                        <a:t>B</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b="1" dirty="0" smtClean="0">
                          <a:solidFill>
                            <a:schemeClr val="tx1"/>
                          </a:solidFill>
                        </a:rPr>
                        <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370840">
                <a:tc>
                  <a:txBody>
                    <a:bodyPr/>
                    <a:lstStyle/>
                    <a:p>
                      <a:r>
                        <a:rPr lang="en-US" b="1" dirty="0" smtClean="0">
                          <a:solidFill>
                            <a:schemeClr val="tx1"/>
                          </a:solidFill>
                        </a:rPr>
                        <a:t>QVT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b="1" dirty="0" smtClean="0">
                          <a:solidFill>
                            <a:schemeClr val="tx1"/>
                          </a:solidFill>
                        </a:rPr>
                        <a:t>1/6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2/6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3/6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4/6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5/6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b="1" dirty="0" smtClean="0">
                          <a:solidFill>
                            <a:schemeClr val="tx1"/>
                          </a:solidFill>
                        </a:rPr>
                        <a:t>6/6</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Tree>
    <p:extLst>
      <p:ext uri="{BB962C8B-B14F-4D97-AF65-F5344CB8AC3E}">
        <p14:creationId xmlns:p14="http://schemas.microsoft.com/office/powerpoint/2010/main" val="27070848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Dynamic Considerations</a:t>
            </a:r>
            <a:endParaRPr lang="en-US" sz="4400" dirty="0"/>
          </a:p>
        </p:txBody>
      </p:sp>
      <p:sp>
        <p:nvSpPr>
          <p:cNvPr id="3" name="Content Placeholder 2"/>
          <p:cNvSpPr>
            <a:spLocks noGrp="1"/>
          </p:cNvSpPr>
          <p:nvPr>
            <p:ph idx="1"/>
          </p:nvPr>
        </p:nvSpPr>
        <p:spPr>
          <a:xfrm>
            <a:off x="457200" y="1493837"/>
            <a:ext cx="8229600" cy="4906963"/>
          </a:xfrm>
        </p:spPr>
        <p:txBody>
          <a:bodyPr/>
          <a:lstStyle/>
          <a:p>
            <a:pPr marL="0" indent="0">
              <a:buNone/>
            </a:pPr>
            <a:r>
              <a:rPr lang="en-US" dirty="0" smtClean="0">
                <a:solidFill>
                  <a:srgbClr val="0070C0"/>
                </a:solidFill>
              </a:rPr>
              <a:t>Inserting a new client</a:t>
            </a:r>
          </a:p>
          <a:p>
            <a:pPr marL="0" indent="0">
              <a:buNone/>
            </a:pPr>
            <a:endParaRPr lang="en-US" sz="700" dirty="0">
              <a:solidFill>
                <a:srgbClr val="0070C0"/>
              </a:solidFill>
            </a:endParaRPr>
          </a:p>
          <a:p>
            <a:pPr lvl="1"/>
            <a:r>
              <a:rPr lang="en-US" sz="2000" dirty="0" smtClean="0">
                <a:solidFill>
                  <a:srgbClr val="0070C0"/>
                </a:solidFill>
              </a:rPr>
              <a:t>A new client is inserted into the run queue so that the run queue remains sorted from largest to smallest client share.</a:t>
            </a:r>
            <a:br>
              <a:rPr lang="en-US" sz="2000" dirty="0" smtClean="0">
                <a:solidFill>
                  <a:srgbClr val="0070C0"/>
                </a:solidFill>
              </a:rPr>
            </a:br>
            <a:endParaRPr lang="en-US" sz="2000" dirty="0" smtClean="0">
              <a:solidFill>
                <a:srgbClr val="0070C0"/>
              </a:solidFill>
            </a:endParaRPr>
          </a:p>
          <a:p>
            <a:pPr lvl="1"/>
            <a:r>
              <a:rPr lang="en-US" sz="2000" dirty="0" smtClean="0">
                <a:solidFill>
                  <a:srgbClr val="0070C0"/>
                </a:solidFill>
              </a:rPr>
              <a:t>We set the client’s implicit virtual time to be the same as the QVT. </a:t>
            </a:r>
            <a:br>
              <a:rPr lang="en-US" sz="2000" dirty="0" smtClean="0">
                <a:solidFill>
                  <a:srgbClr val="0070C0"/>
                </a:solidFill>
              </a:rPr>
            </a:br>
            <a:endParaRPr lang="en-US" sz="2000" dirty="0" smtClean="0">
              <a:solidFill>
                <a:srgbClr val="0070C0"/>
              </a:solidFill>
            </a:endParaRPr>
          </a:p>
          <a:p>
            <a:pPr lvl="1"/>
            <a:r>
              <a:rPr lang="en-US" sz="2000" dirty="0" smtClean="0">
                <a:solidFill>
                  <a:srgbClr val="0070C0"/>
                </a:solidFill>
              </a:rPr>
              <a:t>Subsequently, VFT is calculated as follows:</a:t>
            </a:r>
          </a:p>
          <a:p>
            <a:pPr lvl="1"/>
            <a:endParaRPr lang="en-US" sz="2000" dirty="0">
              <a:solidFill>
                <a:srgbClr val="0070C0"/>
              </a:solidFill>
            </a:endParaRPr>
          </a:p>
          <a:p>
            <a:pPr lvl="1"/>
            <a:endParaRPr lang="en-US" sz="2000" dirty="0" smtClean="0">
              <a:solidFill>
                <a:srgbClr val="0070C0"/>
              </a:solidFill>
            </a:endParaRPr>
          </a:p>
          <a:p>
            <a:pPr lvl="1"/>
            <a:endParaRPr lang="en-US" sz="2000" dirty="0">
              <a:solidFill>
                <a:srgbClr val="0070C0"/>
              </a:solidFill>
            </a:endParaRPr>
          </a:p>
          <a:p>
            <a:pPr lvl="1"/>
            <a:r>
              <a:rPr lang="en-US" sz="2000" dirty="0" smtClean="0">
                <a:solidFill>
                  <a:srgbClr val="0070C0"/>
                </a:solidFill>
              </a:rPr>
              <a:t>The initial counter value is set as follows:</a:t>
            </a:r>
          </a:p>
          <a:p>
            <a:pPr marL="457200" lvl="1" indent="0">
              <a:buNone/>
            </a:pPr>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39</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514850"/>
            <a:ext cx="4014327"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599" y="5867400"/>
            <a:ext cx="3861927" cy="838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8665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Perfect Fairness</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smtClean="0">
                <a:solidFill>
                  <a:srgbClr val="0070C0"/>
                </a:solidFill>
              </a:rPr>
              <a:t>An ideal state in which each client receives service exactly proportional to its share.</a:t>
            </a:r>
          </a:p>
          <a:p>
            <a:endParaRPr lang="en-US" sz="1200" dirty="0" smtClean="0">
              <a:solidFill>
                <a:srgbClr val="0070C0"/>
              </a:solidFill>
            </a:endParaRPr>
          </a:p>
          <a:p>
            <a:endParaRPr lang="en-US" sz="2000" dirty="0" smtClean="0">
              <a:solidFill>
                <a:srgbClr val="0070C0"/>
              </a:solidFill>
            </a:endParaRPr>
          </a:p>
          <a:p>
            <a:endParaRPr lang="en-US" sz="2000" dirty="0">
              <a:solidFill>
                <a:srgbClr val="0070C0"/>
              </a:solidFill>
            </a:endParaRPr>
          </a:p>
          <a:p>
            <a:endParaRPr lang="en-US" sz="2000" dirty="0" smtClean="0">
              <a:solidFill>
                <a:srgbClr val="0070C0"/>
              </a:solidFill>
            </a:endParaRPr>
          </a:p>
          <a:p>
            <a:pPr marL="396875" indent="0">
              <a:buNone/>
            </a:pPr>
            <a:r>
              <a:rPr lang="en-US" sz="2000" dirty="0">
                <a:solidFill>
                  <a:srgbClr val="0070C0"/>
                </a:solidFill>
              </a:rPr>
              <a:t>w</a:t>
            </a:r>
            <a:r>
              <a:rPr lang="en-US" sz="2000" dirty="0" smtClean="0">
                <a:solidFill>
                  <a:srgbClr val="0070C0"/>
                </a:solidFill>
              </a:rPr>
              <a:t>here</a:t>
            </a:r>
          </a:p>
          <a:p>
            <a:pPr marL="1201738"/>
            <a:r>
              <a:rPr lang="en-US" sz="2000" i="1" dirty="0" smtClean="0">
                <a:solidFill>
                  <a:srgbClr val="0070C0"/>
                </a:solidFill>
              </a:rPr>
              <a:t>W</a:t>
            </a:r>
            <a:r>
              <a:rPr lang="en-US" sz="1200" i="1" dirty="0" smtClean="0">
                <a:solidFill>
                  <a:srgbClr val="0070C0"/>
                </a:solidFill>
              </a:rPr>
              <a:t>A</a:t>
            </a:r>
            <a:r>
              <a:rPr lang="en-US" sz="2000" i="1" dirty="0" smtClean="0">
                <a:solidFill>
                  <a:srgbClr val="0070C0"/>
                </a:solidFill>
              </a:rPr>
              <a:t>(t</a:t>
            </a:r>
            <a:r>
              <a:rPr lang="en-US" sz="1200" i="1" dirty="0" smtClean="0">
                <a:solidFill>
                  <a:srgbClr val="0070C0"/>
                </a:solidFill>
              </a:rPr>
              <a:t>1</a:t>
            </a:r>
            <a:r>
              <a:rPr lang="en-US" sz="2000" i="1" dirty="0" smtClean="0">
                <a:solidFill>
                  <a:srgbClr val="0070C0"/>
                </a:solidFill>
              </a:rPr>
              <a:t>, t</a:t>
            </a:r>
            <a:r>
              <a:rPr lang="en-US" sz="1200" i="1" dirty="0" smtClean="0">
                <a:solidFill>
                  <a:srgbClr val="0070C0"/>
                </a:solidFill>
              </a:rPr>
              <a:t>2</a:t>
            </a:r>
            <a:r>
              <a:rPr lang="en-US" sz="2000" i="1" dirty="0" smtClean="0">
                <a:solidFill>
                  <a:srgbClr val="0070C0"/>
                </a:solidFill>
              </a:rPr>
              <a:t>)</a:t>
            </a:r>
            <a:r>
              <a:rPr lang="en-US" sz="2000" dirty="0" smtClean="0">
                <a:solidFill>
                  <a:srgbClr val="0070C0"/>
                </a:solidFill>
              </a:rPr>
              <a:t> is the amount of service received by client </a:t>
            </a:r>
            <a:r>
              <a:rPr lang="en-US" sz="2000" i="1" dirty="0" smtClean="0">
                <a:solidFill>
                  <a:srgbClr val="0070C0"/>
                </a:solidFill>
              </a:rPr>
              <a:t>A</a:t>
            </a:r>
            <a:r>
              <a:rPr lang="en-US" sz="2000" dirty="0" smtClean="0">
                <a:solidFill>
                  <a:srgbClr val="0070C0"/>
                </a:solidFill>
              </a:rPr>
              <a:t> during the time interval (t</a:t>
            </a:r>
            <a:r>
              <a:rPr lang="en-US" sz="1200" dirty="0" smtClean="0">
                <a:solidFill>
                  <a:srgbClr val="0070C0"/>
                </a:solidFill>
              </a:rPr>
              <a:t>1</a:t>
            </a:r>
            <a:r>
              <a:rPr lang="en-US" sz="2000" dirty="0" smtClean="0">
                <a:solidFill>
                  <a:srgbClr val="0070C0"/>
                </a:solidFill>
              </a:rPr>
              <a:t>, t</a:t>
            </a:r>
            <a:r>
              <a:rPr lang="en-US" sz="1200" dirty="0" smtClean="0">
                <a:solidFill>
                  <a:srgbClr val="0070C0"/>
                </a:solidFill>
              </a:rPr>
              <a:t>2</a:t>
            </a:r>
            <a:r>
              <a:rPr lang="en-US" sz="2000" dirty="0" smtClean="0">
                <a:solidFill>
                  <a:srgbClr val="0070C0"/>
                </a:solidFill>
              </a:rPr>
              <a:t>).</a:t>
            </a:r>
            <a:r>
              <a:rPr lang="en-US" sz="1200" dirty="0" smtClean="0">
                <a:solidFill>
                  <a:srgbClr val="0070C0"/>
                </a:solidFill>
              </a:rPr>
              <a:t> </a:t>
            </a:r>
            <a:endParaRPr lang="en-US" sz="2000" dirty="0">
              <a:solidFill>
                <a:srgbClr val="0070C0"/>
              </a:solidFill>
            </a:endParaRPr>
          </a:p>
          <a:p>
            <a:pPr marL="1201738"/>
            <a:r>
              <a:rPr lang="en-US" sz="2000" i="1" dirty="0" smtClean="0">
                <a:solidFill>
                  <a:srgbClr val="0070C0"/>
                </a:solidFill>
              </a:rPr>
              <a:t>S</a:t>
            </a:r>
            <a:r>
              <a:rPr lang="en-US" sz="1200" i="1" dirty="0" smtClean="0">
                <a:solidFill>
                  <a:srgbClr val="0070C0"/>
                </a:solidFill>
              </a:rPr>
              <a:t>A</a:t>
            </a:r>
            <a:r>
              <a:rPr lang="en-US" sz="2000" dirty="0" smtClean="0">
                <a:solidFill>
                  <a:srgbClr val="0070C0"/>
                </a:solidFill>
              </a:rPr>
              <a:t> is the proportional share of client </a:t>
            </a:r>
            <a:r>
              <a:rPr lang="en-US" sz="2000" i="1" dirty="0" smtClean="0">
                <a:solidFill>
                  <a:srgbClr val="0070C0"/>
                </a:solidFill>
              </a:rPr>
              <a:t>A</a:t>
            </a:r>
          </a:p>
          <a:p>
            <a:pPr marL="1201738"/>
            <a:r>
              <a:rPr lang="en-US" sz="2000" dirty="0" smtClean="0">
                <a:solidFill>
                  <a:srgbClr val="0070C0"/>
                </a:solidFill>
              </a:rPr>
              <a:t>∑</a:t>
            </a:r>
            <a:r>
              <a:rPr lang="en-US" sz="1200" i="1" dirty="0" err="1" smtClean="0">
                <a:solidFill>
                  <a:srgbClr val="0070C0"/>
                </a:solidFill>
              </a:rPr>
              <a:t>i</a:t>
            </a:r>
            <a:r>
              <a:rPr lang="en-US" sz="1200" i="1" dirty="0" smtClean="0">
                <a:solidFill>
                  <a:srgbClr val="0070C0"/>
                </a:solidFill>
              </a:rPr>
              <a:t> </a:t>
            </a:r>
            <a:r>
              <a:rPr lang="en-US" sz="2000" i="1" dirty="0" smtClean="0">
                <a:solidFill>
                  <a:srgbClr val="0070C0"/>
                </a:solidFill>
              </a:rPr>
              <a:t>S</a:t>
            </a:r>
            <a:r>
              <a:rPr lang="en-US" sz="1200" i="1" dirty="0" smtClean="0">
                <a:solidFill>
                  <a:srgbClr val="0070C0"/>
                </a:solidFill>
              </a:rPr>
              <a:t>i</a:t>
            </a:r>
            <a:r>
              <a:rPr lang="en-US" sz="2000" dirty="0" smtClean="0">
                <a:solidFill>
                  <a:srgbClr val="0070C0"/>
                </a:solidFill>
              </a:rPr>
              <a:t> is the sum of shares of all the clients.</a:t>
            </a:r>
            <a:endParaRPr lang="en-US" sz="1200" dirty="0" smtClean="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4</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505075"/>
            <a:ext cx="5257800"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02528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Dynamic Considerations</a:t>
            </a:r>
            <a:endParaRPr lang="en-US" sz="4400" dirty="0"/>
          </a:p>
        </p:txBody>
      </p:sp>
      <p:sp>
        <p:nvSpPr>
          <p:cNvPr id="3" name="Content Placeholder 2"/>
          <p:cNvSpPr>
            <a:spLocks noGrp="1"/>
          </p:cNvSpPr>
          <p:nvPr>
            <p:ph idx="1"/>
          </p:nvPr>
        </p:nvSpPr>
        <p:spPr>
          <a:xfrm>
            <a:off x="457200" y="1493837"/>
            <a:ext cx="8229600" cy="4906963"/>
          </a:xfrm>
        </p:spPr>
        <p:txBody>
          <a:bodyPr/>
          <a:lstStyle/>
          <a:p>
            <a:pPr marL="0" indent="0">
              <a:buNone/>
            </a:pPr>
            <a:r>
              <a:rPr lang="en-US" dirty="0" smtClean="0">
                <a:solidFill>
                  <a:srgbClr val="0070C0"/>
                </a:solidFill>
              </a:rPr>
              <a:t>Removing and re-inserting an existing client</a:t>
            </a:r>
          </a:p>
          <a:p>
            <a:pPr marL="0" indent="0">
              <a:buNone/>
            </a:pPr>
            <a:endParaRPr lang="en-US" sz="700" dirty="0">
              <a:solidFill>
                <a:srgbClr val="0070C0"/>
              </a:solidFill>
            </a:endParaRPr>
          </a:p>
          <a:p>
            <a:pPr lvl="1"/>
            <a:r>
              <a:rPr lang="en-US" sz="2000" dirty="0" smtClean="0">
                <a:solidFill>
                  <a:srgbClr val="0070C0"/>
                </a:solidFill>
              </a:rPr>
              <a:t>When a client becomes not runnable, it is removed from the queue and its </a:t>
            </a:r>
            <a:r>
              <a:rPr lang="en-US" sz="2000" i="1" dirty="0" smtClean="0">
                <a:solidFill>
                  <a:srgbClr val="0070C0"/>
                </a:solidFill>
              </a:rPr>
              <a:t>last-previous</a:t>
            </a:r>
            <a:r>
              <a:rPr lang="en-US" sz="2000" dirty="0" smtClean="0">
                <a:solidFill>
                  <a:srgbClr val="0070C0"/>
                </a:solidFill>
              </a:rPr>
              <a:t> and </a:t>
            </a:r>
            <a:r>
              <a:rPr lang="en-US" sz="2000" i="1" dirty="0" smtClean="0">
                <a:solidFill>
                  <a:srgbClr val="0070C0"/>
                </a:solidFill>
              </a:rPr>
              <a:t>last-next</a:t>
            </a:r>
            <a:r>
              <a:rPr lang="en-US" sz="2000" dirty="0" smtClean="0">
                <a:solidFill>
                  <a:srgbClr val="0070C0"/>
                </a:solidFill>
              </a:rPr>
              <a:t> clients are recorded.</a:t>
            </a:r>
          </a:p>
          <a:p>
            <a:pPr lvl="1"/>
            <a:endParaRPr lang="en-US" sz="2000" dirty="0">
              <a:solidFill>
                <a:srgbClr val="0070C0"/>
              </a:solidFill>
            </a:endParaRPr>
          </a:p>
          <a:p>
            <a:pPr lvl="1"/>
            <a:r>
              <a:rPr lang="en-US" sz="2000" dirty="0" smtClean="0">
                <a:solidFill>
                  <a:srgbClr val="0070C0"/>
                </a:solidFill>
              </a:rPr>
              <a:t>VFT is not updated any more. While re-inserting VFT is calculated as follows:</a:t>
            </a:r>
          </a:p>
          <a:p>
            <a:pPr lvl="1"/>
            <a:endParaRPr lang="en-US" sz="2000" dirty="0">
              <a:solidFill>
                <a:srgbClr val="0070C0"/>
              </a:solidFill>
            </a:endParaRPr>
          </a:p>
          <a:p>
            <a:pPr lvl="1"/>
            <a:endParaRPr lang="en-US" sz="2000" dirty="0" smtClean="0">
              <a:solidFill>
                <a:srgbClr val="0070C0"/>
              </a:solidFill>
            </a:endParaRPr>
          </a:p>
          <a:p>
            <a:pPr lvl="1"/>
            <a:endParaRPr lang="en-US" sz="2000" dirty="0" smtClean="0">
              <a:solidFill>
                <a:srgbClr val="0070C0"/>
              </a:solidFill>
            </a:endParaRPr>
          </a:p>
          <a:p>
            <a:pPr lvl="1"/>
            <a:r>
              <a:rPr lang="en-US" sz="2000" dirty="0" smtClean="0">
                <a:solidFill>
                  <a:srgbClr val="0070C0"/>
                </a:solidFill>
              </a:rPr>
              <a:t>Similarly, if the client is inserted in the same cycle in which it was removed, the counter is set to the minimum of </a:t>
            </a:r>
            <a:r>
              <a:rPr lang="en-US" sz="2000" i="1" dirty="0" smtClean="0">
                <a:solidFill>
                  <a:srgbClr val="0070C0"/>
                </a:solidFill>
              </a:rPr>
              <a:t>C</a:t>
            </a:r>
            <a:r>
              <a:rPr lang="en-US" sz="1200" i="1" dirty="0" smtClean="0">
                <a:solidFill>
                  <a:srgbClr val="0070C0"/>
                </a:solidFill>
              </a:rPr>
              <a:t>A</a:t>
            </a:r>
            <a:r>
              <a:rPr lang="en-US" sz="2000" dirty="0" smtClean="0">
                <a:solidFill>
                  <a:srgbClr val="0070C0"/>
                </a:solidFill>
              </a:rPr>
              <a:t> and the previous counter value.</a:t>
            </a:r>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40</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686" y="4171950"/>
            <a:ext cx="4899314"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892330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Complexity</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smtClean="0">
                <a:solidFill>
                  <a:srgbClr val="0070C0"/>
                </a:solidFill>
              </a:rPr>
              <a:t>A client is selected to execute in </a:t>
            </a:r>
            <a:r>
              <a:rPr lang="en-US" i="1" dirty="0" smtClean="0">
                <a:solidFill>
                  <a:srgbClr val="0070C0"/>
                </a:solidFill>
              </a:rPr>
              <a:t>O(1) </a:t>
            </a:r>
            <a:r>
              <a:rPr lang="en-US" dirty="0" smtClean="0">
                <a:solidFill>
                  <a:srgbClr val="0070C0"/>
                </a:solidFill>
              </a:rPr>
              <a:t>time.</a:t>
            </a:r>
            <a:br>
              <a:rPr lang="en-US" dirty="0" smtClean="0">
                <a:solidFill>
                  <a:srgbClr val="0070C0"/>
                </a:solidFill>
              </a:rPr>
            </a:br>
            <a:endParaRPr lang="en-US" dirty="0" smtClean="0">
              <a:solidFill>
                <a:srgbClr val="0070C0"/>
              </a:solidFill>
            </a:endParaRPr>
          </a:p>
          <a:p>
            <a:r>
              <a:rPr lang="en-US" dirty="0" smtClean="0">
                <a:solidFill>
                  <a:srgbClr val="0070C0"/>
                </a:solidFill>
              </a:rPr>
              <a:t>Updating the client’s VFT and the current run queue are both </a:t>
            </a:r>
            <a:r>
              <a:rPr lang="en-US" i="1" dirty="0" smtClean="0">
                <a:solidFill>
                  <a:srgbClr val="0070C0"/>
                </a:solidFill>
              </a:rPr>
              <a:t>O(1)</a:t>
            </a:r>
            <a:r>
              <a:rPr lang="en-US" dirty="0" smtClean="0">
                <a:solidFill>
                  <a:srgbClr val="0070C0"/>
                </a:solidFill>
              </a:rPr>
              <a:t> time operations.</a:t>
            </a:r>
            <a:br>
              <a:rPr lang="en-US" dirty="0" smtClean="0">
                <a:solidFill>
                  <a:srgbClr val="0070C0"/>
                </a:solidFill>
              </a:rPr>
            </a:br>
            <a:endParaRPr lang="en-US" dirty="0" smtClean="0">
              <a:solidFill>
                <a:srgbClr val="0070C0"/>
              </a:solidFill>
            </a:endParaRPr>
          </a:p>
          <a:p>
            <a:r>
              <a:rPr lang="en-US" dirty="0" smtClean="0">
                <a:solidFill>
                  <a:srgbClr val="0070C0"/>
                </a:solidFill>
              </a:rPr>
              <a:t>The complete counter reset takes </a:t>
            </a:r>
            <a:r>
              <a:rPr lang="en-US" i="1" dirty="0" smtClean="0">
                <a:solidFill>
                  <a:srgbClr val="0070C0"/>
                </a:solidFill>
              </a:rPr>
              <a:t>O(N)</a:t>
            </a:r>
            <a:r>
              <a:rPr lang="en-US" dirty="0" smtClean="0">
                <a:solidFill>
                  <a:srgbClr val="0070C0"/>
                </a:solidFill>
              </a:rPr>
              <a:t> time, where </a:t>
            </a:r>
            <a:r>
              <a:rPr lang="en-US" i="1" dirty="0" smtClean="0">
                <a:solidFill>
                  <a:srgbClr val="0070C0"/>
                </a:solidFill>
              </a:rPr>
              <a:t>N</a:t>
            </a:r>
            <a:r>
              <a:rPr lang="en-US" dirty="0" smtClean="0">
                <a:solidFill>
                  <a:srgbClr val="0070C0"/>
                </a:solidFill>
              </a:rPr>
              <a:t> is the number of clients. </a:t>
            </a:r>
          </a:p>
          <a:p>
            <a:pPr lvl="1"/>
            <a:r>
              <a:rPr lang="en-US" sz="2000" dirty="0" smtClean="0">
                <a:solidFill>
                  <a:srgbClr val="0070C0"/>
                </a:solidFill>
              </a:rPr>
              <a:t>However, this reset is done after every scheduling cycle. </a:t>
            </a:r>
          </a:p>
          <a:p>
            <a:pPr lvl="1"/>
            <a:r>
              <a:rPr lang="en-US" sz="2000" dirty="0" smtClean="0">
                <a:solidFill>
                  <a:srgbClr val="0070C0"/>
                </a:solidFill>
              </a:rPr>
              <a:t>As a result, the reset of the time counters is amortized over all the clients giving an effective running time of </a:t>
            </a:r>
            <a:r>
              <a:rPr lang="en-US" sz="2000" i="1" dirty="0" smtClean="0">
                <a:solidFill>
                  <a:srgbClr val="0070C0"/>
                </a:solidFill>
              </a:rPr>
              <a:t>O(1).</a:t>
            </a:r>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41</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45422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Measurements &amp; Results</a:t>
            </a:r>
            <a:endParaRPr lang="en-US" sz="4400" dirty="0"/>
          </a:p>
        </p:txBody>
      </p:sp>
      <p:sp>
        <p:nvSpPr>
          <p:cNvPr id="3" name="Content Placeholder 2"/>
          <p:cNvSpPr>
            <a:spLocks noGrp="1"/>
          </p:cNvSpPr>
          <p:nvPr>
            <p:ph idx="1"/>
          </p:nvPr>
        </p:nvSpPr>
        <p:spPr>
          <a:xfrm>
            <a:off x="457200" y="1447800"/>
            <a:ext cx="8229600" cy="5135563"/>
          </a:xfrm>
        </p:spPr>
        <p:txBody>
          <a:bodyPr/>
          <a:lstStyle/>
          <a:p>
            <a:r>
              <a:rPr lang="en-US" dirty="0" smtClean="0">
                <a:solidFill>
                  <a:srgbClr val="0070C0"/>
                </a:solidFill>
              </a:rPr>
              <a:t>Conducted simulation studies to compare the proportional sharing accuracy of VTRR against both WRR and WFQ.</a:t>
            </a:r>
            <a:br>
              <a:rPr lang="en-US" dirty="0" smtClean="0">
                <a:solidFill>
                  <a:srgbClr val="0070C0"/>
                </a:solidFill>
              </a:rPr>
            </a:br>
            <a:endParaRPr lang="en-US" dirty="0" smtClean="0">
              <a:solidFill>
                <a:srgbClr val="0070C0"/>
              </a:solidFill>
            </a:endParaRPr>
          </a:p>
          <a:p>
            <a:r>
              <a:rPr lang="en-US" dirty="0" smtClean="0">
                <a:solidFill>
                  <a:srgbClr val="0070C0"/>
                </a:solidFill>
              </a:rPr>
              <a:t>The System used has following configuration:</a:t>
            </a:r>
          </a:p>
          <a:p>
            <a:pPr lvl="1"/>
            <a:r>
              <a:rPr lang="en-US" sz="2000" dirty="0" smtClean="0">
                <a:solidFill>
                  <a:srgbClr val="0070C0"/>
                </a:solidFill>
              </a:rPr>
              <a:t>Gateway 2000 E1400 system </a:t>
            </a:r>
          </a:p>
          <a:p>
            <a:pPr lvl="1"/>
            <a:r>
              <a:rPr lang="en-US" sz="2000" dirty="0" smtClean="0">
                <a:solidFill>
                  <a:srgbClr val="0070C0"/>
                </a:solidFill>
              </a:rPr>
              <a:t>One 433 MHz </a:t>
            </a:r>
            <a:r>
              <a:rPr lang="en-US" sz="2000" dirty="0">
                <a:solidFill>
                  <a:srgbClr val="0070C0"/>
                </a:solidFill>
              </a:rPr>
              <a:t>I</a:t>
            </a:r>
            <a:r>
              <a:rPr lang="en-US" sz="2000" dirty="0" smtClean="0">
                <a:solidFill>
                  <a:srgbClr val="0070C0"/>
                </a:solidFill>
              </a:rPr>
              <a:t>ntel </a:t>
            </a:r>
            <a:r>
              <a:rPr lang="en-US" sz="2000" dirty="0">
                <a:solidFill>
                  <a:srgbClr val="0070C0"/>
                </a:solidFill>
              </a:rPr>
              <a:t>C</a:t>
            </a:r>
            <a:r>
              <a:rPr lang="en-US" sz="2000" dirty="0" smtClean="0">
                <a:solidFill>
                  <a:srgbClr val="0070C0"/>
                </a:solidFill>
              </a:rPr>
              <a:t>eleron CPU</a:t>
            </a:r>
          </a:p>
          <a:p>
            <a:pPr lvl="1"/>
            <a:r>
              <a:rPr lang="en-US" sz="2000" dirty="0" smtClean="0">
                <a:solidFill>
                  <a:srgbClr val="0070C0"/>
                </a:solidFill>
              </a:rPr>
              <a:t>128 MB RAM</a:t>
            </a:r>
          </a:p>
          <a:p>
            <a:pPr lvl="1"/>
            <a:r>
              <a:rPr lang="en-US" sz="2000" dirty="0" smtClean="0">
                <a:solidFill>
                  <a:srgbClr val="0070C0"/>
                </a:solidFill>
              </a:rPr>
              <a:t>10 GB hard drive</a:t>
            </a:r>
          </a:p>
          <a:p>
            <a:pPr lvl="1"/>
            <a:r>
              <a:rPr lang="en-US" sz="2000" dirty="0" smtClean="0">
                <a:solidFill>
                  <a:srgbClr val="0070C0"/>
                </a:solidFill>
              </a:rPr>
              <a:t>Red Hat Linux 6.1 distribution running Linux 2.2.12-20 kernel.</a:t>
            </a:r>
          </a:p>
          <a:p>
            <a:pPr lvl="1"/>
            <a:endParaRPr lang="en-US" sz="2000" dirty="0">
              <a:solidFill>
                <a:srgbClr val="0070C0"/>
              </a:solidFill>
            </a:endParaRPr>
          </a:p>
          <a:p>
            <a:r>
              <a:rPr lang="en-US" dirty="0" smtClean="0">
                <a:solidFill>
                  <a:srgbClr val="0070C0"/>
                </a:solidFill>
              </a:rPr>
              <a:t>Timestamps were read from hardware cycle counter registers.</a:t>
            </a:r>
          </a:p>
          <a:p>
            <a:pPr lvl="1"/>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42</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00732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Measurements &amp; Results</a:t>
            </a:r>
            <a:endParaRPr lang="en-US" sz="4400" dirty="0"/>
          </a:p>
        </p:txBody>
      </p:sp>
      <p:sp>
        <p:nvSpPr>
          <p:cNvPr id="4" name="Slide Number Placeholder 3"/>
          <p:cNvSpPr>
            <a:spLocks noGrp="1"/>
          </p:cNvSpPr>
          <p:nvPr>
            <p:ph type="sldNum" sz="quarter" idx="12"/>
          </p:nvPr>
        </p:nvSpPr>
        <p:spPr/>
        <p:txBody>
          <a:bodyPr/>
          <a:lstStyle/>
          <a:p>
            <a:fld id="{E37EEB47-CC91-4ED2-803E-40F3FBC57D13}" type="slidenum">
              <a:rPr lang="en-US" smtClean="0"/>
              <a:t>43</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p:txBody>
          <a:bodyPr/>
          <a:lstStyle/>
          <a:p>
            <a:endParaRPr lang="en-US" dirty="0"/>
          </a:p>
        </p:txBody>
      </p:sp>
      <p:grpSp>
        <p:nvGrpSpPr>
          <p:cNvPr id="9" name="Group 8"/>
          <p:cNvGrpSpPr/>
          <p:nvPr/>
        </p:nvGrpSpPr>
        <p:grpSpPr>
          <a:xfrm>
            <a:off x="1" y="1600200"/>
            <a:ext cx="9143999" cy="3557795"/>
            <a:chOff x="1" y="1600200"/>
            <a:chExt cx="9143999" cy="3557795"/>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600200"/>
              <a:ext cx="4610100" cy="3557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9625" y="1600200"/>
              <a:ext cx="4524375" cy="3557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8" name="TextBox 7"/>
          <p:cNvSpPr txBox="1"/>
          <p:nvPr/>
        </p:nvSpPr>
        <p:spPr>
          <a:xfrm>
            <a:off x="2362200" y="5558135"/>
            <a:ext cx="5181600" cy="461665"/>
          </a:xfrm>
          <a:prstGeom prst="rect">
            <a:avLst/>
          </a:prstGeom>
          <a:noFill/>
        </p:spPr>
        <p:txBody>
          <a:bodyPr wrap="square" rtlCol="0">
            <a:spAutoFit/>
          </a:bodyPr>
          <a:lstStyle/>
          <a:p>
            <a:r>
              <a:rPr lang="en-US" sz="2400" b="1" dirty="0" smtClean="0">
                <a:solidFill>
                  <a:srgbClr val="0070C0"/>
                </a:solidFill>
              </a:rPr>
              <a:t>WRR vs. VTRR Service Time Error</a:t>
            </a:r>
            <a:endParaRPr lang="en-US" sz="2400" b="1" dirty="0">
              <a:solidFill>
                <a:srgbClr val="0070C0"/>
              </a:solidFill>
            </a:endParaRPr>
          </a:p>
        </p:txBody>
      </p:sp>
    </p:spTree>
    <p:extLst>
      <p:ext uri="{BB962C8B-B14F-4D97-AF65-F5344CB8AC3E}">
        <p14:creationId xmlns:p14="http://schemas.microsoft.com/office/powerpoint/2010/main" val="25235152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Measurements &amp; Results</a:t>
            </a:r>
            <a:endParaRPr lang="en-US" sz="4400" dirty="0"/>
          </a:p>
        </p:txBody>
      </p:sp>
      <p:sp>
        <p:nvSpPr>
          <p:cNvPr id="4" name="Slide Number Placeholder 3"/>
          <p:cNvSpPr>
            <a:spLocks noGrp="1"/>
          </p:cNvSpPr>
          <p:nvPr>
            <p:ph type="sldNum" sz="quarter" idx="12"/>
          </p:nvPr>
        </p:nvSpPr>
        <p:spPr/>
        <p:txBody>
          <a:bodyPr/>
          <a:lstStyle/>
          <a:p>
            <a:fld id="{E37EEB47-CC91-4ED2-803E-40F3FBC57D13}" type="slidenum">
              <a:rPr lang="en-US" smtClean="0"/>
              <a:t>44</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p:txBody>
          <a:bodyPr/>
          <a:lstStyle/>
          <a:p>
            <a:endParaRPr lang="en-US" dirty="0"/>
          </a:p>
        </p:txBody>
      </p:sp>
      <p:sp>
        <p:nvSpPr>
          <p:cNvPr id="8" name="TextBox 7"/>
          <p:cNvSpPr txBox="1"/>
          <p:nvPr/>
        </p:nvSpPr>
        <p:spPr>
          <a:xfrm>
            <a:off x="2362200" y="5558135"/>
            <a:ext cx="5181600" cy="461665"/>
          </a:xfrm>
          <a:prstGeom prst="rect">
            <a:avLst/>
          </a:prstGeom>
          <a:noFill/>
        </p:spPr>
        <p:txBody>
          <a:bodyPr wrap="square" rtlCol="0">
            <a:spAutoFit/>
          </a:bodyPr>
          <a:lstStyle/>
          <a:p>
            <a:r>
              <a:rPr lang="en-US" sz="2400" b="1" dirty="0" smtClean="0">
                <a:solidFill>
                  <a:srgbClr val="0070C0"/>
                </a:solidFill>
              </a:rPr>
              <a:t>WFQ vs. VTRR Service Time Error</a:t>
            </a:r>
            <a:endParaRPr lang="en-US" sz="2400" b="1" dirty="0">
              <a:solidFill>
                <a:srgbClr val="0070C0"/>
              </a:solidFill>
            </a:endParaRPr>
          </a:p>
        </p:txBody>
      </p:sp>
      <p:grpSp>
        <p:nvGrpSpPr>
          <p:cNvPr id="3" name="Group 2"/>
          <p:cNvGrpSpPr/>
          <p:nvPr/>
        </p:nvGrpSpPr>
        <p:grpSpPr>
          <a:xfrm>
            <a:off x="0" y="1600199"/>
            <a:ext cx="9144000" cy="3505201"/>
            <a:chOff x="0" y="1600199"/>
            <a:chExt cx="9144000" cy="3505201"/>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3887" y="1601663"/>
              <a:ext cx="4710113" cy="3503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00199"/>
              <a:ext cx="4433887" cy="3505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68927918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Measurements &amp; Results</a:t>
            </a:r>
            <a:endParaRPr lang="en-US" sz="4400" dirty="0"/>
          </a:p>
        </p:txBody>
      </p:sp>
      <p:sp>
        <p:nvSpPr>
          <p:cNvPr id="4" name="Slide Number Placeholder 3"/>
          <p:cNvSpPr>
            <a:spLocks noGrp="1"/>
          </p:cNvSpPr>
          <p:nvPr>
            <p:ph type="sldNum" sz="quarter" idx="12"/>
          </p:nvPr>
        </p:nvSpPr>
        <p:spPr/>
        <p:txBody>
          <a:bodyPr/>
          <a:lstStyle/>
          <a:p>
            <a:fld id="{E37EEB47-CC91-4ED2-803E-40F3FBC57D13}" type="slidenum">
              <a:rPr lang="en-US" smtClean="0"/>
              <a:t>45</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p:txBody>
          <a:bodyPr/>
          <a:lstStyle/>
          <a:p>
            <a:endParaRPr lang="en-US" dirty="0"/>
          </a:p>
        </p:txBody>
      </p:sp>
      <p:sp>
        <p:nvSpPr>
          <p:cNvPr id="8" name="TextBox 7"/>
          <p:cNvSpPr txBox="1"/>
          <p:nvPr/>
        </p:nvSpPr>
        <p:spPr>
          <a:xfrm>
            <a:off x="2362200" y="5710535"/>
            <a:ext cx="5181600" cy="461665"/>
          </a:xfrm>
          <a:prstGeom prst="rect">
            <a:avLst/>
          </a:prstGeom>
          <a:noFill/>
        </p:spPr>
        <p:txBody>
          <a:bodyPr wrap="square" rtlCol="0">
            <a:spAutoFit/>
          </a:bodyPr>
          <a:lstStyle/>
          <a:p>
            <a:pPr algn="ctr"/>
            <a:r>
              <a:rPr lang="en-US" sz="2400" b="1" dirty="0" smtClean="0">
                <a:solidFill>
                  <a:srgbClr val="0070C0"/>
                </a:solidFill>
              </a:rPr>
              <a:t>Average Scheduling Overhead</a:t>
            </a:r>
            <a:endParaRPr lang="en-US" sz="2400" b="1" dirty="0">
              <a:solidFill>
                <a:srgbClr val="0070C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1" y="1295400"/>
            <a:ext cx="7315200" cy="4167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607041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Measurements &amp; Results</a:t>
            </a:r>
            <a:endParaRPr lang="en-US" sz="4400" dirty="0"/>
          </a:p>
        </p:txBody>
      </p:sp>
      <p:sp>
        <p:nvSpPr>
          <p:cNvPr id="4" name="Slide Number Placeholder 3"/>
          <p:cNvSpPr>
            <a:spLocks noGrp="1"/>
          </p:cNvSpPr>
          <p:nvPr>
            <p:ph type="sldNum" sz="quarter" idx="12"/>
          </p:nvPr>
        </p:nvSpPr>
        <p:spPr/>
        <p:txBody>
          <a:bodyPr/>
          <a:lstStyle/>
          <a:p>
            <a:fld id="{E37EEB47-CC91-4ED2-803E-40F3FBC57D13}" type="slidenum">
              <a:rPr lang="en-US" smtClean="0"/>
              <a:t>46</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p:txBody>
          <a:bodyPr/>
          <a:lstStyle/>
          <a:p>
            <a:endParaRPr lang="en-US" dirty="0"/>
          </a:p>
        </p:txBody>
      </p:sp>
      <p:sp>
        <p:nvSpPr>
          <p:cNvPr id="8" name="TextBox 7"/>
          <p:cNvSpPr txBox="1"/>
          <p:nvPr/>
        </p:nvSpPr>
        <p:spPr>
          <a:xfrm>
            <a:off x="4876799" y="4724400"/>
            <a:ext cx="3962401" cy="461665"/>
          </a:xfrm>
          <a:prstGeom prst="rect">
            <a:avLst/>
          </a:prstGeom>
          <a:noFill/>
        </p:spPr>
        <p:txBody>
          <a:bodyPr wrap="square" rtlCol="0">
            <a:spAutoFit/>
          </a:bodyPr>
          <a:lstStyle/>
          <a:p>
            <a:pPr algn="ctr"/>
            <a:r>
              <a:rPr lang="en-US" sz="2400" b="1" dirty="0" smtClean="0">
                <a:solidFill>
                  <a:srgbClr val="0070C0"/>
                </a:solidFill>
              </a:rPr>
              <a:t>Scheduling Behavior</a:t>
            </a:r>
            <a:endParaRPr lang="en-US" sz="2400" b="1" dirty="0">
              <a:solidFill>
                <a:srgbClr val="0070C0"/>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0601"/>
            <a:ext cx="4572000" cy="2895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990601"/>
            <a:ext cx="4572000" cy="2895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32" y="3886200"/>
            <a:ext cx="4581832" cy="2984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40530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VTRR: Measurements &amp; Results</a:t>
            </a:r>
            <a:endParaRPr lang="en-US" sz="4400" dirty="0"/>
          </a:p>
        </p:txBody>
      </p:sp>
      <p:sp>
        <p:nvSpPr>
          <p:cNvPr id="4" name="Slide Number Placeholder 3"/>
          <p:cNvSpPr>
            <a:spLocks noGrp="1"/>
          </p:cNvSpPr>
          <p:nvPr>
            <p:ph type="sldNum" sz="quarter" idx="12"/>
          </p:nvPr>
        </p:nvSpPr>
        <p:spPr/>
        <p:txBody>
          <a:bodyPr/>
          <a:lstStyle/>
          <a:p>
            <a:fld id="{E37EEB47-CC91-4ED2-803E-40F3FBC57D13}" type="slidenum">
              <a:rPr lang="en-US" smtClean="0"/>
              <a:t>47</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p:txBody>
          <a:bodyPr/>
          <a:lstStyle/>
          <a:p>
            <a:endParaRPr lang="en-US" dirty="0"/>
          </a:p>
        </p:txBody>
      </p:sp>
      <p:sp>
        <p:nvSpPr>
          <p:cNvPr id="8" name="TextBox 7"/>
          <p:cNvSpPr txBox="1"/>
          <p:nvPr/>
        </p:nvSpPr>
        <p:spPr>
          <a:xfrm>
            <a:off x="4648200" y="4796135"/>
            <a:ext cx="4495800" cy="461665"/>
          </a:xfrm>
          <a:prstGeom prst="rect">
            <a:avLst/>
          </a:prstGeom>
          <a:noFill/>
        </p:spPr>
        <p:txBody>
          <a:bodyPr wrap="square" rtlCol="0">
            <a:spAutoFit/>
          </a:bodyPr>
          <a:lstStyle/>
          <a:p>
            <a:pPr algn="ctr"/>
            <a:r>
              <a:rPr lang="en-US" sz="2400" b="1" dirty="0" smtClean="0">
                <a:solidFill>
                  <a:srgbClr val="0070C0"/>
                </a:solidFill>
              </a:rPr>
              <a:t>MPEG Encoding behavior</a:t>
            </a:r>
            <a:endParaRPr lang="en-US" sz="2400" b="1" dirty="0">
              <a:solidFill>
                <a:srgbClr val="0070C0"/>
              </a:solidFill>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0601"/>
            <a:ext cx="4572000" cy="281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981076"/>
            <a:ext cx="4572000" cy="2828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810000"/>
            <a:ext cx="45720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659861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Conclusion &amp; Future Work</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smtClean="0">
                <a:solidFill>
                  <a:srgbClr val="0070C0"/>
                </a:solidFill>
              </a:rPr>
              <a:t>VTRR is simple to implement and easy to integrate into existing commercial operating systems.</a:t>
            </a:r>
          </a:p>
          <a:p>
            <a:pPr lvl="1"/>
            <a:r>
              <a:rPr lang="en-US" sz="2000" dirty="0" smtClean="0">
                <a:solidFill>
                  <a:srgbClr val="0070C0"/>
                </a:solidFill>
              </a:rPr>
              <a:t>Implementing VTRR requires just 100 lines of code in Linux.</a:t>
            </a:r>
          </a:p>
          <a:p>
            <a:pPr lvl="1"/>
            <a:endParaRPr lang="en-US" sz="2000" dirty="0">
              <a:solidFill>
                <a:srgbClr val="0070C0"/>
              </a:solidFill>
            </a:endParaRPr>
          </a:p>
          <a:p>
            <a:r>
              <a:rPr lang="en-US" dirty="0" smtClean="0">
                <a:solidFill>
                  <a:srgbClr val="0070C0"/>
                </a:solidFill>
              </a:rPr>
              <a:t>VTRR combines the benefits of accurate proportional share resource management with very low overhead.</a:t>
            </a:r>
            <a:br>
              <a:rPr lang="en-US" dirty="0" smtClean="0">
                <a:solidFill>
                  <a:srgbClr val="0070C0"/>
                </a:solidFill>
              </a:rPr>
            </a:br>
            <a:endParaRPr lang="en-US" dirty="0" smtClean="0">
              <a:solidFill>
                <a:srgbClr val="0070C0"/>
              </a:solidFill>
            </a:endParaRPr>
          </a:p>
          <a:p>
            <a:r>
              <a:rPr lang="en-US" dirty="0" smtClean="0">
                <a:solidFill>
                  <a:srgbClr val="0070C0"/>
                </a:solidFill>
              </a:rPr>
              <a:t>Future work involves, evaluating VTRR in a multi-processor context.</a:t>
            </a:r>
          </a:p>
          <a:p>
            <a:pPr lvl="1"/>
            <a:r>
              <a:rPr lang="en-US" sz="2000" dirty="0">
                <a:solidFill>
                  <a:srgbClr val="0070C0"/>
                </a:solidFill>
              </a:rPr>
              <a:t>Group Ratio Round-Robin: O(1) Proportional Share Scheduling for Uniprocessor and Multiprocessor </a:t>
            </a:r>
            <a:r>
              <a:rPr lang="en-US" sz="2000" dirty="0" smtClean="0">
                <a:solidFill>
                  <a:srgbClr val="0070C0"/>
                </a:solidFill>
              </a:rPr>
              <a:t>Systems;</a:t>
            </a:r>
            <a:r>
              <a:rPr lang="en-US" dirty="0">
                <a:solidFill>
                  <a:srgbClr val="0070C0"/>
                </a:solidFill>
              </a:rPr>
              <a:t/>
            </a:r>
            <a:br>
              <a:rPr lang="en-US" dirty="0">
                <a:solidFill>
                  <a:srgbClr val="0070C0"/>
                </a:solidFill>
              </a:rPr>
            </a:br>
            <a:r>
              <a:rPr lang="en-US" sz="2000" dirty="0" smtClean="0">
                <a:solidFill>
                  <a:srgbClr val="0070C0"/>
                </a:solidFill>
              </a:rPr>
              <a:t>2005 USENIX Annual Technical Conference</a:t>
            </a:r>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48</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94630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838200"/>
          </a:xfrm>
        </p:spPr>
        <p:txBody>
          <a:bodyPr/>
          <a:lstStyle/>
          <a:p>
            <a:r>
              <a:rPr lang="en-US" sz="4400" dirty="0" smtClean="0"/>
              <a:t> Questions?</a:t>
            </a:r>
            <a:endParaRPr lang="en-US" sz="4400" dirty="0"/>
          </a:p>
        </p:txBody>
      </p:sp>
      <p:sp>
        <p:nvSpPr>
          <p:cNvPr id="3" name="Content Placeholder 2"/>
          <p:cNvSpPr>
            <a:spLocks noGrp="1"/>
          </p:cNvSpPr>
          <p:nvPr>
            <p:ph idx="1"/>
          </p:nvPr>
        </p:nvSpPr>
        <p:spPr>
          <a:xfrm>
            <a:off x="228600" y="4191000"/>
            <a:ext cx="8686800" cy="1981200"/>
          </a:xfrm>
        </p:spPr>
        <p:txBody>
          <a:bodyPr/>
          <a:lstStyle/>
          <a:p>
            <a:pPr marL="0" indent="0" algn="ctr">
              <a:buNone/>
            </a:pPr>
            <a:r>
              <a:rPr lang="en-US" dirty="0" smtClean="0">
                <a:solidFill>
                  <a:srgbClr val="0070C0"/>
                </a:solidFill>
              </a:rPr>
              <a:t>Please send both your positive and negative feedback on </a:t>
            </a:r>
          </a:p>
          <a:p>
            <a:pPr marL="0" indent="0" algn="ctr">
              <a:buNone/>
            </a:pPr>
            <a:r>
              <a:rPr lang="en-US" dirty="0" smtClean="0">
                <a:solidFill>
                  <a:srgbClr val="0070C0"/>
                </a:solidFill>
                <a:hlinkClick r:id="rId2"/>
              </a:rPr>
              <a:t>parang@cs.vt.edu</a:t>
            </a:r>
            <a:endParaRPr lang="en-US" dirty="0" smtClean="0">
              <a:solidFill>
                <a:srgbClr val="0070C0"/>
              </a:solidFill>
            </a:endParaRPr>
          </a:p>
          <a:p>
            <a:pPr marL="0" indent="0" algn="ctr">
              <a:buNone/>
            </a:pPr>
            <a:endParaRPr lang="en-US" sz="2000"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49</a:t>
            </a:fld>
            <a:endParaRPr lang="en-US"/>
          </a:p>
        </p:txBody>
      </p:sp>
    </p:spTree>
    <p:extLst>
      <p:ext uri="{BB962C8B-B14F-4D97-AF65-F5344CB8AC3E}">
        <p14:creationId xmlns:p14="http://schemas.microsoft.com/office/powerpoint/2010/main" val="1746619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Service Time Error (</a:t>
            </a:r>
            <a:r>
              <a:rPr lang="en-US" sz="4400" i="1" dirty="0" smtClean="0"/>
              <a:t>E</a:t>
            </a:r>
            <a:r>
              <a:rPr lang="en-US" sz="2000" i="1" dirty="0" smtClean="0"/>
              <a:t>A</a:t>
            </a:r>
            <a:r>
              <a:rPr lang="en-US" sz="4400" dirty="0" smtClean="0"/>
              <a:t>)</a:t>
            </a:r>
            <a:endParaRPr lang="en-US" sz="4400" dirty="0"/>
          </a:p>
        </p:txBody>
      </p:sp>
      <p:sp>
        <p:nvSpPr>
          <p:cNvPr id="3" name="Content Placeholder 2"/>
          <p:cNvSpPr>
            <a:spLocks noGrp="1"/>
          </p:cNvSpPr>
          <p:nvPr>
            <p:ph idx="1"/>
          </p:nvPr>
        </p:nvSpPr>
        <p:spPr>
          <a:xfrm>
            <a:off x="457200" y="1493837"/>
            <a:ext cx="8229600" cy="4906963"/>
          </a:xfrm>
        </p:spPr>
        <p:txBody>
          <a:bodyPr>
            <a:normAutofit/>
          </a:bodyPr>
          <a:lstStyle/>
          <a:p>
            <a:r>
              <a:rPr lang="en-US" dirty="0" smtClean="0">
                <a:solidFill>
                  <a:srgbClr val="0070C0"/>
                </a:solidFill>
              </a:rPr>
              <a:t>The error is the difference between the amount of time allocated to the client during interval (</a:t>
            </a:r>
            <a:r>
              <a:rPr lang="en-US" i="1" dirty="0" smtClean="0">
                <a:solidFill>
                  <a:srgbClr val="0070C0"/>
                </a:solidFill>
              </a:rPr>
              <a:t>t</a:t>
            </a:r>
            <a:r>
              <a:rPr lang="en-US" sz="1200" i="1" dirty="0" smtClean="0">
                <a:solidFill>
                  <a:srgbClr val="0070C0"/>
                </a:solidFill>
              </a:rPr>
              <a:t>1</a:t>
            </a:r>
            <a:r>
              <a:rPr lang="en-US" i="1" dirty="0" smtClean="0">
                <a:solidFill>
                  <a:srgbClr val="0070C0"/>
                </a:solidFill>
              </a:rPr>
              <a:t>, t</a:t>
            </a:r>
            <a:r>
              <a:rPr lang="en-US" sz="1200" i="1" dirty="0" smtClean="0">
                <a:solidFill>
                  <a:srgbClr val="0070C0"/>
                </a:solidFill>
              </a:rPr>
              <a:t>2</a:t>
            </a:r>
            <a:r>
              <a:rPr lang="en-US" dirty="0" smtClean="0">
                <a:solidFill>
                  <a:srgbClr val="0070C0"/>
                </a:solidFill>
              </a:rPr>
              <a:t>) under the given algorithm, and the amount of time what would have been allocated under an ideal scheme that maintains perfect fairness for all clients over all intervals.</a:t>
            </a:r>
          </a:p>
          <a:p>
            <a:endParaRPr lang="en-US" dirty="0">
              <a:solidFill>
                <a:srgbClr val="0070C0"/>
              </a:solidFill>
            </a:endParaRPr>
          </a:p>
          <a:p>
            <a:endParaRPr lang="en-US" dirty="0" smtClean="0">
              <a:solidFill>
                <a:srgbClr val="0070C0"/>
              </a:solidFill>
            </a:endParaRPr>
          </a:p>
          <a:p>
            <a:endParaRPr lang="en-US" dirty="0" smtClean="0">
              <a:solidFill>
                <a:srgbClr val="0070C0"/>
              </a:solidFill>
            </a:endParaRPr>
          </a:p>
          <a:p>
            <a:endParaRPr lang="en-US" dirty="0">
              <a:solidFill>
                <a:srgbClr val="0070C0"/>
              </a:solidFill>
            </a:endParaRPr>
          </a:p>
          <a:p>
            <a:r>
              <a:rPr lang="en-US" dirty="0" smtClean="0">
                <a:solidFill>
                  <a:srgbClr val="0070C0"/>
                </a:solidFill>
              </a:rPr>
              <a:t>Measured in time units (</a:t>
            </a:r>
            <a:r>
              <a:rPr lang="en-US" u="sng" dirty="0" err="1" smtClean="0">
                <a:solidFill>
                  <a:srgbClr val="0070C0"/>
                </a:solidFill>
              </a:rPr>
              <a:t>tu</a:t>
            </a:r>
            <a:r>
              <a:rPr lang="en-US" dirty="0" smtClean="0">
                <a:solidFill>
                  <a:srgbClr val="0070C0"/>
                </a:solidFill>
              </a:rPr>
              <a:t>).</a:t>
            </a:r>
          </a:p>
          <a:p>
            <a:pPr marL="0" indent="0">
              <a:buNone/>
            </a:pPr>
            <a:endParaRPr lang="en-US" dirty="0">
              <a:solidFill>
                <a:srgbClr val="0070C0"/>
              </a:solidFill>
            </a:endParaRPr>
          </a:p>
          <a:p>
            <a:pPr marL="0" indent="0">
              <a:buNone/>
            </a:pPr>
            <a:endParaRPr lang="en-US"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5</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6875" y="3952875"/>
            <a:ext cx="5800725"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74844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Background Art</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smtClean="0">
                <a:solidFill>
                  <a:srgbClr val="0070C0"/>
                </a:solidFill>
              </a:rPr>
              <a:t>Weighted Round-Robin Scheduling</a:t>
            </a:r>
          </a:p>
          <a:p>
            <a:endParaRPr lang="en-US" sz="2000" dirty="0">
              <a:solidFill>
                <a:srgbClr val="0070C0"/>
              </a:solidFill>
            </a:endParaRPr>
          </a:p>
          <a:p>
            <a:r>
              <a:rPr lang="en-US" dirty="0" smtClean="0">
                <a:solidFill>
                  <a:srgbClr val="0070C0"/>
                </a:solidFill>
              </a:rPr>
              <a:t>Fair-Share Scheduling</a:t>
            </a:r>
          </a:p>
          <a:p>
            <a:endParaRPr lang="en-US" dirty="0" smtClean="0">
              <a:solidFill>
                <a:srgbClr val="0070C0"/>
              </a:solidFill>
            </a:endParaRPr>
          </a:p>
          <a:p>
            <a:r>
              <a:rPr lang="en-US" dirty="0">
                <a:solidFill>
                  <a:srgbClr val="0070C0"/>
                </a:solidFill>
              </a:rPr>
              <a:t>Lottery Scheduling</a:t>
            </a:r>
          </a:p>
          <a:p>
            <a:endParaRPr lang="en-US" dirty="0">
              <a:solidFill>
                <a:srgbClr val="0070C0"/>
              </a:solidFill>
            </a:endParaRPr>
          </a:p>
          <a:p>
            <a:r>
              <a:rPr lang="en-US" dirty="0" smtClean="0">
                <a:solidFill>
                  <a:srgbClr val="0070C0"/>
                </a:solidFill>
              </a:rPr>
              <a:t>Weighted Fair Queuing Scheduling</a:t>
            </a:r>
          </a:p>
          <a:p>
            <a:endParaRPr lang="en-US"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6</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9445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Weighted Round-Robin (WRR)</a:t>
            </a:r>
            <a:endParaRPr lang="en-US" sz="4400" dirty="0"/>
          </a:p>
        </p:txBody>
      </p:sp>
      <p:sp>
        <p:nvSpPr>
          <p:cNvPr id="4" name="Slide Number Placeholder 3"/>
          <p:cNvSpPr>
            <a:spLocks noGrp="1"/>
          </p:cNvSpPr>
          <p:nvPr>
            <p:ph type="sldNum" sz="quarter" idx="12"/>
          </p:nvPr>
        </p:nvSpPr>
        <p:spPr/>
        <p:txBody>
          <a:bodyPr/>
          <a:lstStyle/>
          <a:p>
            <a:fld id="{E37EEB47-CC91-4ED2-803E-40F3FBC57D13}" type="slidenum">
              <a:rPr lang="en-US" smtClean="0"/>
              <a:t>7</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p:txBody>
          <a:bodyPr/>
          <a:lstStyle/>
          <a:p>
            <a:endParaRPr lang="en-US"/>
          </a:p>
        </p:txBody>
      </p:sp>
    </p:spTree>
    <p:extLst>
      <p:ext uri="{BB962C8B-B14F-4D97-AF65-F5344CB8AC3E}">
        <p14:creationId xmlns:p14="http://schemas.microsoft.com/office/powerpoint/2010/main" val="4208838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Weighted Round-Robin (WRR)</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smtClean="0">
                <a:solidFill>
                  <a:srgbClr val="0070C0"/>
                </a:solidFill>
              </a:rPr>
              <a:t>Clients are placed in a queue and allowed to execute in turn.</a:t>
            </a:r>
          </a:p>
          <a:p>
            <a:endParaRPr lang="en-US" dirty="0">
              <a:solidFill>
                <a:srgbClr val="0070C0"/>
              </a:solidFill>
            </a:endParaRPr>
          </a:p>
          <a:p>
            <a:r>
              <a:rPr lang="en-US" dirty="0" smtClean="0">
                <a:solidFill>
                  <a:srgbClr val="0070C0"/>
                </a:solidFill>
              </a:rPr>
              <a:t>WRR provides proportional sharing by running all clients with the same frequency but adjusting the size of their time quanta.</a:t>
            </a:r>
          </a:p>
          <a:p>
            <a:endParaRPr lang="en-US" dirty="0">
              <a:solidFill>
                <a:srgbClr val="0070C0"/>
              </a:solidFill>
            </a:endParaRPr>
          </a:p>
          <a:p>
            <a:r>
              <a:rPr lang="en-US" dirty="0" smtClean="0">
                <a:solidFill>
                  <a:srgbClr val="0070C0"/>
                </a:solidFill>
              </a:rPr>
              <a:t>Scheduling overhead: </a:t>
            </a:r>
            <a:r>
              <a:rPr lang="en-US" i="1" dirty="0" smtClean="0">
                <a:solidFill>
                  <a:srgbClr val="0070C0"/>
                </a:solidFill>
              </a:rPr>
              <a:t>O(1)</a:t>
            </a:r>
            <a:endParaRPr lang="en-US" i="1"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8</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7076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4400" dirty="0" smtClean="0"/>
              <a:t>WRR Example</a:t>
            </a:r>
            <a:endParaRPr lang="en-US" sz="4400" dirty="0"/>
          </a:p>
        </p:txBody>
      </p:sp>
      <p:sp>
        <p:nvSpPr>
          <p:cNvPr id="3" name="Content Placeholder 2"/>
          <p:cNvSpPr>
            <a:spLocks noGrp="1"/>
          </p:cNvSpPr>
          <p:nvPr>
            <p:ph idx="1"/>
          </p:nvPr>
        </p:nvSpPr>
        <p:spPr>
          <a:xfrm>
            <a:off x="457200" y="1493837"/>
            <a:ext cx="8229600" cy="4906963"/>
          </a:xfrm>
        </p:spPr>
        <p:txBody>
          <a:bodyPr/>
          <a:lstStyle/>
          <a:p>
            <a:r>
              <a:rPr lang="en-US" dirty="0" smtClean="0">
                <a:solidFill>
                  <a:srgbClr val="0070C0"/>
                </a:solidFill>
              </a:rPr>
              <a:t>3 clients A, B, and C having shares 3, 2, and 1 respectively.</a:t>
            </a:r>
          </a:p>
          <a:p>
            <a:endParaRPr lang="en-US" sz="2000" dirty="0" smtClean="0">
              <a:solidFill>
                <a:srgbClr val="0070C0"/>
              </a:solidFill>
            </a:endParaRPr>
          </a:p>
          <a:p>
            <a:pPr marL="0" indent="0">
              <a:buNone/>
            </a:pPr>
            <a:r>
              <a:rPr lang="en-US" sz="2000" dirty="0" smtClean="0">
                <a:solidFill>
                  <a:schemeClr val="tx1"/>
                </a:solidFill>
              </a:rPr>
              <a:t>                            (3 </a:t>
            </a:r>
            <a:r>
              <a:rPr lang="en-US" sz="2000" dirty="0" err="1" smtClean="0">
                <a:solidFill>
                  <a:schemeClr val="tx1"/>
                </a:solidFill>
              </a:rPr>
              <a:t>tu</a:t>
            </a:r>
            <a:r>
              <a:rPr lang="en-US" sz="2000" dirty="0" smtClean="0">
                <a:solidFill>
                  <a:schemeClr val="tx1"/>
                </a:solidFill>
              </a:rPr>
              <a:t>)                            (2 </a:t>
            </a:r>
            <a:r>
              <a:rPr lang="en-US" sz="2000" dirty="0" err="1" smtClean="0">
                <a:solidFill>
                  <a:schemeClr val="tx1"/>
                </a:solidFill>
              </a:rPr>
              <a:t>tu</a:t>
            </a:r>
            <a:r>
              <a:rPr lang="en-US" sz="2000" dirty="0" smtClean="0">
                <a:solidFill>
                  <a:schemeClr val="tx1"/>
                </a:solidFill>
              </a:rPr>
              <a:t>)             (1 </a:t>
            </a:r>
            <a:r>
              <a:rPr lang="en-US" sz="2000" dirty="0" err="1" smtClean="0">
                <a:solidFill>
                  <a:schemeClr val="tx1"/>
                </a:solidFill>
              </a:rPr>
              <a:t>tu</a:t>
            </a:r>
            <a:r>
              <a:rPr lang="en-US" sz="2000" dirty="0" smtClean="0">
                <a:solidFill>
                  <a:schemeClr val="tx1"/>
                </a:solidFill>
              </a:rPr>
              <a:t>)</a:t>
            </a:r>
            <a:r>
              <a:rPr lang="en-US" sz="2000" dirty="0" smtClean="0">
                <a:solidFill>
                  <a:srgbClr val="0070C0"/>
                </a:solidFill>
              </a:rPr>
              <a:t>   </a:t>
            </a:r>
            <a:endParaRPr lang="en-US" sz="2000" dirty="0">
              <a:solidFill>
                <a:srgbClr val="0070C0"/>
              </a:solidFill>
            </a:endParaRPr>
          </a:p>
          <a:p>
            <a:pPr marL="0" indent="0">
              <a:buNone/>
            </a:pPr>
            <a:r>
              <a:rPr lang="en-US" sz="2000" dirty="0">
                <a:solidFill>
                  <a:srgbClr val="0070C0"/>
                </a:solidFill>
              </a:rPr>
              <a:t> </a:t>
            </a:r>
            <a:endParaRPr lang="en-US" sz="2000" dirty="0" smtClean="0">
              <a:solidFill>
                <a:srgbClr val="0070C0"/>
              </a:solidFill>
            </a:endParaRPr>
          </a:p>
          <a:p>
            <a:pPr marL="0" indent="0">
              <a:buNone/>
            </a:pPr>
            <a:r>
              <a:rPr lang="en-US" sz="2000" dirty="0" smtClean="0">
                <a:solidFill>
                  <a:srgbClr val="0070C0"/>
                </a:solidFill>
              </a:rPr>
              <a:t>      </a:t>
            </a:r>
          </a:p>
          <a:p>
            <a:pPr marL="0" indent="0">
              <a:buNone/>
            </a:pPr>
            <a:r>
              <a:rPr lang="en-US" sz="2000" dirty="0" smtClean="0">
                <a:solidFill>
                  <a:srgbClr val="0070C0"/>
                </a:solidFill>
              </a:rPr>
              <a:t>                              </a:t>
            </a:r>
            <a:r>
              <a:rPr lang="en-US" sz="2000" dirty="0" smtClean="0">
                <a:solidFill>
                  <a:schemeClr val="tx1"/>
                </a:solidFill>
              </a:rPr>
              <a:t> A                                   B                     C</a:t>
            </a:r>
            <a:r>
              <a:rPr lang="en-US" sz="2000" dirty="0" smtClean="0">
                <a:solidFill>
                  <a:srgbClr val="0070C0"/>
                </a:solidFill>
              </a:rPr>
              <a:t>  </a:t>
            </a:r>
            <a:endParaRPr lang="en-US" sz="2000" dirty="0">
              <a:solidFill>
                <a:srgbClr val="0070C0"/>
              </a:solidFill>
            </a:endParaRPr>
          </a:p>
          <a:p>
            <a:pPr marL="0" indent="0">
              <a:buNone/>
            </a:pPr>
            <a:r>
              <a:rPr lang="en-US" sz="2000" dirty="0" smtClean="0">
                <a:solidFill>
                  <a:srgbClr val="0070C0"/>
                </a:solidFill>
              </a:rPr>
              <a:t> </a:t>
            </a:r>
            <a:endParaRPr lang="en-US" sz="2000" dirty="0">
              <a:solidFill>
                <a:srgbClr val="0070C0"/>
              </a:solidFill>
            </a:endParaRPr>
          </a:p>
          <a:p>
            <a:endParaRPr lang="en-US" sz="1600" dirty="0" smtClean="0">
              <a:solidFill>
                <a:srgbClr val="0070C0"/>
              </a:solidFill>
            </a:endParaRPr>
          </a:p>
          <a:p>
            <a:endParaRPr lang="en-US" sz="1600" dirty="0" smtClean="0">
              <a:solidFill>
                <a:srgbClr val="0070C0"/>
              </a:solidFill>
            </a:endParaRPr>
          </a:p>
          <a:p>
            <a:r>
              <a:rPr lang="en-US" dirty="0" smtClean="0">
                <a:solidFill>
                  <a:srgbClr val="0070C0"/>
                </a:solidFill>
              </a:rPr>
              <a:t>The error range is -1 </a:t>
            </a:r>
            <a:r>
              <a:rPr lang="en-US" dirty="0" err="1" smtClean="0">
                <a:solidFill>
                  <a:srgbClr val="0070C0"/>
                </a:solidFill>
              </a:rPr>
              <a:t>tu</a:t>
            </a:r>
            <a:r>
              <a:rPr lang="en-US" dirty="0" smtClean="0">
                <a:solidFill>
                  <a:srgbClr val="0070C0"/>
                </a:solidFill>
              </a:rPr>
              <a:t> to +1.5 </a:t>
            </a:r>
            <a:r>
              <a:rPr lang="en-US" dirty="0" err="1" smtClean="0">
                <a:solidFill>
                  <a:srgbClr val="0070C0"/>
                </a:solidFill>
              </a:rPr>
              <a:t>tu.</a:t>
            </a:r>
            <a:endParaRPr lang="en-US" dirty="0">
              <a:solidFill>
                <a:srgbClr val="0070C0"/>
              </a:solidFill>
            </a:endParaRPr>
          </a:p>
        </p:txBody>
      </p:sp>
      <p:sp>
        <p:nvSpPr>
          <p:cNvPr id="4" name="Slide Number Placeholder 3"/>
          <p:cNvSpPr>
            <a:spLocks noGrp="1"/>
          </p:cNvSpPr>
          <p:nvPr>
            <p:ph type="sldNum" sz="quarter" idx="12"/>
          </p:nvPr>
        </p:nvSpPr>
        <p:spPr/>
        <p:txBody>
          <a:bodyPr/>
          <a:lstStyle/>
          <a:p>
            <a:fld id="{E37EEB47-CC91-4ED2-803E-40F3FBC57D13}" type="slidenum">
              <a:rPr lang="en-US" smtClean="0"/>
              <a:t>9</a:t>
            </a:fld>
            <a:endParaRPr lang="en-US"/>
          </a:p>
        </p:txBody>
      </p:sp>
      <p:cxnSp>
        <p:nvCxnSpPr>
          <p:cNvPr id="6" name="Straight Connector 5"/>
          <p:cNvCxnSpPr/>
          <p:nvPr/>
        </p:nvCxnSpPr>
        <p:spPr>
          <a:xfrm>
            <a:off x="228600" y="990600"/>
            <a:ext cx="85344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3764725645"/>
              </p:ext>
            </p:extLst>
          </p:nvPr>
        </p:nvGraphicFramePr>
        <p:xfrm>
          <a:off x="1447800" y="3200400"/>
          <a:ext cx="6096000" cy="365760"/>
        </p:xfrm>
        <a:graphic>
          <a:graphicData uri="http://schemas.openxmlformats.org/drawingml/2006/table">
            <a:tbl>
              <a:tblPr firstRow="1" bandRow="1">
                <a:tableStyleId>{5C22544A-7EE6-4342-B048-85BDC9FD1C3A}</a:tableStyleId>
              </a:tblPr>
              <a:tblGrid>
                <a:gridCol w="3048000"/>
                <a:gridCol w="2032000"/>
                <a:gridCol w="1016000"/>
              </a:tblGrid>
              <a:tr h="365760">
                <a:tc>
                  <a:txBody>
                    <a:bodyPr/>
                    <a:lstStyle/>
                    <a:p>
                      <a:endParaRPr lang="en-US" dirty="0">
                        <a:solidFill>
                          <a:srgbClr val="FF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FF0000"/>
                    </a:solidFill>
                  </a:tcPr>
                </a:tc>
                <a:tc>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FFFF00"/>
                    </a:solidFill>
                  </a:tcPr>
                </a:tc>
                <a:tc>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B050"/>
                    </a:solidFill>
                  </a:tcPr>
                </a:tc>
              </a:tr>
            </a:tbl>
          </a:graphicData>
        </a:graphic>
      </p:graphicFrame>
    </p:spTree>
    <p:extLst>
      <p:ext uri="{BB962C8B-B14F-4D97-AF65-F5344CB8AC3E}">
        <p14:creationId xmlns:p14="http://schemas.microsoft.com/office/powerpoint/2010/main" val="21520563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2222</TotalTime>
  <Words>1835</Words>
  <Application>Microsoft Office PowerPoint</Application>
  <PresentationFormat>On-screen Show (4:3)</PresentationFormat>
  <Paragraphs>583</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Executive</vt:lpstr>
      <vt:lpstr>Virtual-Time Round-Robin: An O(1) Proportional Share Scheduler</vt:lpstr>
      <vt:lpstr>Proportional Share Scheduling</vt:lpstr>
      <vt:lpstr>Proportional Share Scheduling</vt:lpstr>
      <vt:lpstr>Perfect Fairness</vt:lpstr>
      <vt:lpstr>Service Time Error (EA)</vt:lpstr>
      <vt:lpstr>Background Art</vt:lpstr>
      <vt:lpstr>Weighted Round-Robin (WRR)</vt:lpstr>
      <vt:lpstr>Weighted Round-Robin (WRR)</vt:lpstr>
      <vt:lpstr>WRR Example</vt:lpstr>
      <vt:lpstr>Fair-Share Scheduling</vt:lpstr>
      <vt:lpstr>Lottery Scheduling</vt:lpstr>
      <vt:lpstr>Lottery Scheduling</vt:lpstr>
      <vt:lpstr>Weighted Fair Queuing (WFQ)</vt:lpstr>
      <vt:lpstr>Weighted Fair Queuing (WFQ)</vt:lpstr>
      <vt:lpstr>WFQ Example</vt:lpstr>
      <vt:lpstr>WFQ Example</vt:lpstr>
      <vt:lpstr>WFQ Example</vt:lpstr>
      <vt:lpstr>WFQ Example</vt:lpstr>
      <vt:lpstr>WFQ Example</vt:lpstr>
      <vt:lpstr>WFQ Example</vt:lpstr>
      <vt:lpstr>WFQ Example</vt:lpstr>
      <vt:lpstr>WFQ Performance</vt:lpstr>
      <vt:lpstr>Virtual-Time Round-Robin (VTRR)</vt:lpstr>
      <vt:lpstr>Basic VTRR Algorithm</vt:lpstr>
      <vt:lpstr>Basic VTRR Algorithm</vt:lpstr>
      <vt:lpstr>Basic VTRR Algorithm</vt:lpstr>
      <vt:lpstr>Basic VTRR Algorithm</vt:lpstr>
      <vt:lpstr>Basic VTRR Algorithm</vt:lpstr>
      <vt:lpstr>Basic VTRR Algorithm</vt:lpstr>
      <vt:lpstr>VTRR Example</vt:lpstr>
      <vt:lpstr>VTRR Example</vt:lpstr>
      <vt:lpstr>VTRR Example</vt:lpstr>
      <vt:lpstr>VTRR Example</vt:lpstr>
      <vt:lpstr>VTRR Example</vt:lpstr>
      <vt:lpstr>VTRR Example</vt:lpstr>
      <vt:lpstr>VTRR Example</vt:lpstr>
      <vt:lpstr>VTRR Example</vt:lpstr>
      <vt:lpstr>VTRR Example</vt:lpstr>
      <vt:lpstr>VTRR Dynamic Considerations</vt:lpstr>
      <vt:lpstr>VTRR Dynamic Considerations</vt:lpstr>
      <vt:lpstr>VTRR Complexity</vt:lpstr>
      <vt:lpstr>VTRR: Measurements &amp; Results</vt:lpstr>
      <vt:lpstr>VTRR: Measurements &amp; Results</vt:lpstr>
      <vt:lpstr>VTRR: Measurements &amp; Results</vt:lpstr>
      <vt:lpstr>VTRR: Measurements &amp; Results</vt:lpstr>
      <vt:lpstr>VTRR: Measurements &amp; Results</vt:lpstr>
      <vt:lpstr>VTRR: Measurements &amp; Results</vt:lpstr>
      <vt:lpstr>Conclusion &amp; Future Work</vt:lpstr>
      <vt:lpstr>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Virtual-Time Round-Robin: An O(1) Proportional Share Scheduler</dc:title>
  <dc:creator>student</dc:creator>
  <cp:lastModifiedBy>Demigod</cp:lastModifiedBy>
  <cp:revision>59</cp:revision>
  <dcterms:created xsi:type="dcterms:W3CDTF">2011-09-16T01:10:18Z</dcterms:created>
  <dcterms:modified xsi:type="dcterms:W3CDTF">2011-09-20T12:58:10Z</dcterms:modified>
</cp:coreProperties>
</file>