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8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9" r:id="rId10"/>
    <p:sldId id="288" r:id="rId11"/>
    <p:sldId id="290" r:id="rId12"/>
    <p:sldId id="291" r:id="rId13"/>
    <p:sldId id="292" r:id="rId14"/>
    <p:sldId id="258" r:id="rId15"/>
    <p:sldId id="259" r:id="rId16"/>
    <p:sldId id="260" r:id="rId17"/>
    <p:sldId id="261" r:id="rId18"/>
    <p:sldId id="262" r:id="rId19"/>
    <p:sldId id="264" r:id="rId20"/>
    <p:sldId id="263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68588-987F-452E-B886-CE294B5976A6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7F1BB-7DD1-4078-A048-8D219D642E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17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7F1BB-7DD1-4078-A048-8D219D642E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3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>
            <a:normAutofit/>
          </a:bodyPr>
          <a:lstStyle>
            <a:lvl1pPr algn="l">
              <a:defRPr sz="4000" baseline="0"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>
            <a:normAutofit/>
          </a:bodyPr>
          <a:lstStyle>
            <a:lvl1pPr marL="27432" indent="0" algn="l">
              <a:buNone/>
              <a:defRPr sz="3000" baseline="0">
                <a:solidFill>
                  <a:schemeClr val="tx2">
                    <a:shade val="30000"/>
                    <a:satMod val="150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CA45B-ABAF-4277-AFDD-8C08AAB2425C}" type="datetime1">
              <a:rPr lang="en-US" smtClean="0"/>
              <a:t>10/6/2011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08030818-F00A-41DA-A204-8AADC0ADB89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9AF0A5-4FD6-4489-A15D-E9C4582098E8}" type="datetime1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D0058-782E-4AD0-9A79-0E65279D3EE6}" type="datetime1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216768-D4E9-4BDB-ABBD-9403033F2047}" type="datetime1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08030818-F00A-41DA-A204-8AADC0ADB8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1BD43-D0E7-4ACE-9610-A9FAC6C2594D}" type="datetime1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FA5547-2488-4ED0-8936-86881E315198}" type="datetime1">
              <a:rPr lang="en-US" smtClean="0"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357E41-9E12-4DEF-AE8D-CE55CE4C524A}" type="datetime1">
              <a:rPr lang="en-US" smtClean="0"/>
              <a:t>10/6/2011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925DB-E792-400A-AADF-324C90B728FD}" type="datetime1">
              <a:rPr lang="en-US" smtClean="0"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05AC2B-0723-4CD4-AFDB-6710C8348B2B}" type="datetime1">
              <a:rPr lang="en-US" smtClean="0"/>
              <a:t>10/6/2011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27B08B-5935-4806-A900-514D2A1A88DE}" type="datetime1">
              <a:rPr lang="en-US" smtClean="0"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F646AE-7E46-4877-A96D-D2F299E2C120}" type="datetime1">
              <a:rPr lang="en-US" smtClean="0"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59408F-8226-4084-8819-F77F630201F8}" type="datetime1">
              <a:rPr lang="en-US" smtClean="0"/>
              <a:t>10/6/2011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8030818-F00A-41DA-A204-8AADC0ADB89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eeexplore.ieee.org/stamp/stamp.jsp?tp=&amp;arnumber=1430629&amp;isnumber=3085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Virtual_machin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Operating System Support for Virtual Machines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7406640" cy="1752600"/>
          </a:xfrm>
        </p:spPr>
        <p:txBody>
          <a:bodyPr>
            <a:normAutofit fontScale="77500" lnSpcReduction="20000"/>
          </a:bodyPr>
          <a:lstStyle/>
          <a:p>
            <a:pPr marL="0" algn="l"/>
            <a:endParaRPr lang="en-US" dirty="0" smtClean="0"/>
          </a:p>
          <a:p>
            <a:pPr marL="0" algn="l"/>
            <a:r>
              <a:rPr lang="en-US" b="1" dirty="0" smtClean="0"/>
              <a:t>Samuel T. King, George W. Dunlap,Peter  M.Chen</a:t>
            </a:r>
          </a:p>
          <a:p>
            <a:pPr marL="0"/>
            <a:r>
              <a:rPr lang="en-US" dirty="0" smtClean="0"/>
              <a:t>					</a:t>
            </a:r>
          </a:p>
          <a:p>
            <a:pPr marL="0" algn="l"/>
            <a:r>
              <a:rPr lang="en-US" dirty="0" smtClean="0"/>
              <a:t>Presented By,</a:t>
            </a:r>
          </a:p>
          <a:p>
            <a:pPr marL="0" algn="l"/>
            <a:r>
              <a:rPr lang="en-US" dirty="0" smtClean="0"/>
              <a:t>Rajesh 					</a:t>
            </a:r>
          </a:p>
          <a:p>
            <a:pPr marL="0" algn="l"/>
            <a:endParaRPr lang="en-US" dirty="0"/>
          </a:p>
          <a:p>
            <a:pPr marL="0"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4800600"/>
            <a:ext cx="6934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1600" b="1" dirty="0">
                <a:latin typeface="Calibri" pitchFamily="34" charset="0"/>
                <a:cs typeface="Calibri" pitchFamily="34" charset="0"/>
              </a:rPr>
              <a:t>References</a:t>
            </a:r>
          </a:p>
          <a:p>
            <a:r>
              <a:rPr lang="en-US" sz="1600" b="1" dirty="0" smtClean="0">
                <a:latin typeface="Calibri" pitchFamily="34" charset="0"/>
                <a:cs typeface="Calibri" pitchFamily="34" charset="0"/>
              </a:rPr>
              <a:t>[1]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Virtual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Machines: Supporting Changing Technology and New Applications, ECE Dept. Georgia Tech., November 14, 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2006</a:t>
            </a:r>
          </a:p>
          <a:p>
            <a:r>
              <a:rPr lang="en-US" sz="1600" b="1" dirty="0">
                <a:latin typeface="Calibri" pitchFamily="34" charset="0"/>
                <a:cs typeface="Calibri" pitchFamily="34" charset="0"/>
                <a:hlinkClick r:id="rId3"/>
              </a:rPr>
              <a:t>[2]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James Smith, Ravi Nair, “The Architectures of Virtual Machines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,” IEEE 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Computer, May 2005, pp. 32-38.</a:t>
            </a: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endParaRPr lang="en-US" sz="1600" dirty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6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a complete persistent system environment</a:t>
            </a:r>
          </a:p>
          <a:p>
            <a:r>
              <a:rPr lang="en-US" dirty="0" smtClean="0"/>
              <a:t>Supports an OS along with its many user processes </a:t>
            </a:r>
          </a:p>
          <a:p>
            <a:r>
              <a:rPr lang="en-US" dirty="0" smtClean="0"/>
              <a:t>The virtualizing s/w that implements a system VM is called </a:t>
            </a:r>
            <a:r>
              <a:rPr lang="en-US" dirty="0"/>
              <a:t>as </a:t>
            </a:r>
            <a:r>
              <a:rPr lang="en-US" b="1" i="1" dirty="0"/>
              <a:t>‘virtual machine monitor </a:t>
            </a:r>
            <a:r>
              <a:rPr lang="en-US" b="1" i="1" dirty="0" smtClean="0"/>
              <a:t>’</a:t>
            </a:r>
            <a:endParaRPr lang="en-US" dirty="0" smtClean="0"/>
          </a:p>
          <a:p>
            <a:r>
              <a:rPr lang="en-US" dirty="0" smtClean="0"/>
              <a:t>Provides the guest OS with access to virtual resources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524000"/>
            <a:ext cx="6389914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2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AutoShape 5"/>
          <p:cNvSpPr>
            <a:spLocks noChangeAspect="1" noChangeArrowheads="1" noTextEdit="1"/>
          </p:cNvSpPr>
          <p:nvPr/>
        </p:nvSpPr>
        <p:spPr bwMode="auto">
          <a:xfrm>
            <a:off x="646112" y="1007269"/>
            <a:ext cx="7851775" cy="484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rgbClr val="000066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207181" y="326119"/>
            <a:ext cx="8637588" cy="612775"/>
          </a:xfrm>
        </p:spPr>
        <p:txBody>
          <a:bodyPr>
            <a:normAutofit fontScale="90000"/>
          </a:bodyPr>
          <a:lstStyle/>
          <a:p>
            <a:r>
              <a:rPr lang="en-US" dirty="0"/>
              <a:t>Virtual Machine </a:t>
            </a:r>
            <a:r>
              <a:rPr lang="en-US" dirty="0" smtClean="0"/>
              <a:t>Taxonomy</a:t>
            </a:r>
            <a:endParaRPr 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919969" y="4375831"/>
            <a:ext cx="5111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</a:rPr>
              <a:t>Multi</a:t>
            </a:r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31031" y="4669519"/>
            <a:ext cx="128791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programmed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732644" y="4964794"/>
            <a:ext cx="92551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</a:rPr>
              <a:t>Systems</a:t>
            </a:r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621769" y="5607731"/>
            <a:ext cx="85279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HLL VMs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7872715" y="5441044"/>
            <a:ext cx="1250342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Co-Designed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8417606" y="5736319"/>
            <a:ext cx="44082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VMs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Freeform 12"/>
          <p:cNvSpPr>
            <a:spLocks/>
          </p:cNvSpPr>
          <p:nvPr/>
        </p:nvSpPr>
        <p:spPr bwMode="auto">
          <a:xfrm>
            <a:off x="3399519" y="2059669"/>
            <a:ext cx="3452812" cy="1287462"/>
          </a:xfrm>
          <a:custGeom>
            <a:avLst/>
            <a:gdLst>
              <a:gd name="T0" fmla="*/ 0 w 4350"/>
              <a:gd name="T1" fmla="*/ 1620 h 1620"/>
              <a:gd name="T2" fmla="*/ 1976 w 4350"/>
              <a:gd name="T3" fmla="*/ 0 h 1620"/>
              <a:gd name="T4" fmla="*/ 4350 w 4350"/>
              <a:gd name="T5" fmla="*/ 162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50" h="1620">
                <a:moveTo>
                  <a:pt x="0" y="1620"/>
                </a:moveTo>
                <a:lnTo>
                  <a:pt x="1976" y="0"/>
                </a:lnTo>
                <a:lnTo>
                  <a:pt x="4350" y="1620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932669" y="3559856"/>
            <a:ext cx="92044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b="1" i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same ISA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7779431" y="3413806"/>
            <a:ext cx="87831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b="1" i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different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8035019" y="3707494"/>
            <a:ext cx="32573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b="1" i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ISA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H="1">
            <a:off x="2191431" y="3347131"/>
            <a:ext cx="1208088" cy="9191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17"/>
          <p:cNvSpPr>
            <a:spLocks noEditPoints="1"/>
          </p:cNvSpPr>
          <p:nvPr/>
        </p:nvSpPr>
        <p:spPr bwMode="auto">
          <a:xfrm>
            <a:off x="4944156" y="1502456"/>
            <a:ext cx="15875" cy="4792663"/>
          </a:xfrm>
          <a:custGeom>
            <a:avLst/>
            <a:gdLst>
              <a:gd name="T0" fmla="*/ 12 w 19"/>
              <a:gd name="T1" fmla="*/ 277 h 6037"/>
              <a:gd name="T2" fmla="*/ 0 w 19"/>
              <a:gd name="T3" fmla="*/ 269 h 6037"/>
              <a:gd name="T4" fmla="*/ 10 w 19"/>
              <a:gd name="T5" fmla="*/ 0 h 6037"/>
              <a:gd name="T6" fmla="*/ 19 w 19"/>
              <a:gd name="T7" fmla="*/ 9 h 6037"/>
              <a:gd name="T8" fmla="*/ 12 w 19"/>
              <a:gd name="T9" fmla="*/ 692 h 6037"/>
              <a:gd name="T10" fmla="*/ 0 w 19"/>
              <a:gd name="T11" fmla="*/ 686 h 6037"/>
              <a:gd name="T12" fmla="*/ 10 w 19"/>
              <a:gd name="T13" fmla="*/ 416 h 6037"/>
              <a:gd name="T14" fmla="*/ 19 w 19"/>
              <a:gd name="T15" fmla="*/ 424 h 6037"/>
              <a:gd name="T16" fmla="*/ 12 w 19"/>
              <a:gd name="T17" fmla="*/ 1109 h 6037"/>
              <a:gd name="T18" fmla="*/ 0 w 19"/>
              <a:gd name="T19" fmla="*/ 1103 h 6037"/>
              <a:gd name="T20" fmla="*/ 10 w 19"/>
              <a:gd name="T21" fmla="*/ 833 h 6037"/>
              <a:gd name="T22" fmla="*/ 19 w 19"/>
              <a:gd name="T23" fmla="*/ 841 h 6037"/>
              <a:gd name="T24" fmla="*/ 12 w 19"/>
              <a:gd name="T25" fmla="*/ 1527 h 6037"/>
              <a:gd name="T26" fmla="*/ 0 w 19"/>
              <a:gd name="T27" fmla="*/ 1520 h 6037"/>
              <a:gd name="T28" fmla="*/ 10 w 19"/>
              <a:gd name="T29" fmla="*/ 1250 h 6037"/>
              <a:gd name="T30" fmla="*/ 19 w 19"/>
              <a:gd name="T31" fmla="*/ 1258 h 6037"/>
              <a:gd name="T32" fmla="*/ 12 w 19"/>
              <a:gd name="T33" fmla="*/ 1944 h 6037"/>
              <a:gd name="T34" fmla="*/ 0 w 19"/>
              <a:gd name="T35" fmla="*/ 1935 h 6037"/>
              <a:gd name="T36" fmla="*/ 10 w 19"/>
              <a:gd name="T37" fmla="*/ 1667 h 6037"/>
              <a:gd name="T38" fmla="*/ 19 w 19"/>
              <a:gd name="T39" fmla="*/ 1675 h 6037"/>
              <a:gd name="T40" fmla="*/ 12 w 19"/>
              <a:gd name="T41" fmla="*/ 2361 h 6037"/>
              <a:gd name="T42" fmla="*/ 0 w 19"/>
              <a:gd name="T43" fmla="*/ 2352 h 6037"/>
              <a:gd name="T44" fmla="*/ 10 w 19"/>
              <a:gd name="T45" fmla="*/ 2084 h 6037"/>
              <a:gd name="T46" fmla="*/ 19 w 19"/>
              <a:gd name="T47" fmla="*/ 2092 h 6037"/>
              <a:gd name="T48" fmla="*/ 12 w 19"/>
              <a:gd name="T49" fmla="*/ 2778 h 6037"/>
              <a:gd name="T50" fmla="*/ 0 w 19"/>
              <a:gd name="T51" fmla="*/ 2769 h 6037"/>
              <a:gd name="T52" fmla="*/ 10 w 19"/>
              <a:gd name="T53" fmla="*/ 2501 h 6037"/>
              <a:gd name="T54" fmla="*/ 19 w 19"/>
              <a:gd name="T55" fmla="*/ 2509 h 6037"/>
              <a:gd name="T56" fmla="*/ 12 w 19"/>
              <a:gd name="T57" fmla="*/ 3193 h 6037"/>
              <a:gd name="T58" fmla="*/ 0 w 19"/>
              <a:gd name="T59" fmla="*/ 3186 h 6037"/>
              <a:gd name="T60" fmla="*/ 10 w 19"/>
              <a:gd name="T61" fmla="*/ 2916 h 6037"/>
              <a:gd name="T62" fmla="*/ 19 w 19"/>
              <a:gd name="T63" fmla="*/ 2925 h 6037"/>
              <a:gd name="T64" fmla="*/ 12 w 19"/>
              <a:gd name="T65" fmla="*/ 3610 h 6037"/>
              <a:gd name="T66" fmla="*/ 0 w 19"/>
              <a:gd name="T67" fmla="*/ 3603 h 6037"/>
              <a:gd name="T68" fmla="*/ 10 w 19"/>
              <a:gd name="T69" fmla="*/ 3333 h 6037"/>
              <a:gd name="T70" fmla="*/ 19 w 19"/>
              <a:gd name="T71" fmla="*/ 3342 h 6037"/>
              <a:gd name="T72" fmla="*/ 12 w 19"/>
              <a:gd name="T73" fmla="*/ 4027 h 6037"/>
              <a:gd name="T74" fmla="*/ 0 w 19"/>
              <a:gd name="T75" fmla="*/ 4020 h 6037"/>
              <a:gd name="T76" fmla="*/ 10 w 19"/>
              <a:gd name="T77" fmla="*/ 3750 h 6037"/>
              <a:gd name="T78" fmla="*/ 19 w 19"/>
              <a:gd name="T79" fmla="*/ 3759 h 6037"/>
              <a:gd name="T80" fmla="*/ 12 w 19"/>
              <a:gd name="T81" fmla="*/ 4444 h 6037"/>
              <a:gd name="T82" fmla="*/ 0 w 19"/>
              <a:gd name="T83" fmla="*/ 4436 h 6037"/>
              <a:gd name="T84" fmla="*/ 10 w 19"/>
              <a:gd name="T85" fmla="*/ 4167 h 6037"/>
              <a:gd name="T86" fmla="*/ 19 w 19"/>
              <a:gd name="T87" fmla="*/ 4176 h 6037"/>
              <a:gd name="T88" fmla="*/ 12 w 19"/>
              <a:gd name="T89" fmla="*/ 4861 h 6037"/>
              <a:gd name="T90" fmla="*/ 0 w 19"/>
              <a:gd name="T91" fmla="*/ 4853 h 6037"/>
              <a:gd name="T92" fmla="*/ 10 w 19"/>
              <a:gd name="T93" fmla="*/ 4584 h 6037"/>
              <a:gd name="T94" fmla="*/ 19 w 19"/>
              <a:gd name="T95" fmla="*/ 4593 h 6037"/>
              <a:gd name="T96" fmla="*/ 12 w 19"/>
              <a:gd name="T97" fmla="*/ 5278 h 6037"/>
              <a:gd name="T98" fmla="*/ 0 w 19"/>
              <a:gd name="T99" fmla="*/ 5270 h 6037"/>
              <a:gd name="T100" fmla="*/ 10 w 19"/>
              <a:gd name="T101" fmla="*/ 5001 h 6037"/>
              <a:gd name="T102" fmla="*/ 19 w 19"/>
              <a:gd name="T103" fmla="*/ 5010 h 6037"/>
              <a:gd name="T104" fmla="*/ 12 w 19"/>
              <a:gd name="T105" fmla="*/ 5695 h 6037"/>
              <a:gd name="T106" fmla="*/ 0 w 19"/>
              <a:gd name="T107" fmla="*/ 5687 h 6037"/>
              <a:gd name="T108" fmla="*/ 10 w 19"/>
              <a:gd name="T109" fmla="*/ 5417 h 6037"/>
              <a:gd name="T110" fmla="*/ 19 w 19"/>
              <a:gd name="T111" fmla="*/ 5427 h 6037"/>
              <a:gd name="T112" fmla="*/ 12 w 19"/>
              <a:gd name="T113" fmla="*/ 6036 h 6037"/>
              <a:gd name="T114" fmla="*/ 0 w 19"/>
              <a:gd name="T115" fmla="*/ 6029 h 6037"/>
              <a:gd name="T116" fmla="*/ 10 w 19"/>
              <a:gd name="T117" fmla="*/ 5834 h 6037"/>
              <a:gd name="T118" fmla="*/ 19 w 19"/>
              <a:gd name="T119" fmla="*/ 5842 h 6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9" h="6037">
                <a:moveTo>
                  <a:pt x="19" y="9"/>
                </a:moveTo>
                <a:lnTo>
                  <a:pt x="19" y="269"/>
                </a:lnTo>
                <a:lnTo>
                  <a:pt x="17" y="272"/>
                </a:lnTo>
                <a:lnTo>
                  <a:pt x="15" y="275"/>
                </a:lnTo>
                <a:lnTo>
                  <a:pt x="12" y="277"/>
                </a:lnTo>
                <a:lnTo>
                  <a:pt x="10" y="277"/>
                </a:lnTo>
                <a:lnTo>
                  <a:pt x="7" y="277"/>
                </a:lnTo>
                <a:lnTo>
                  <a:pt x="3" y="275"/>
                </a:lnTo>
                <a:lnTo>
                  <a:pt x="1" y="272"/>
                </a:lnTo>
                <a:lnTo>
                  <a:pt x="0" y="269"/>
                </a:lnTo>
                <a:lnTo>
                  <a:pt x="0" y="9"/>
                </a:lnTo>
                <a:lnTo>
                  <a:pt x="1" y="5"/>
                </a:lnTo>
                <a:lnTo>
                  <a:pt x="3" y="2"/>
                </a:lnTo>
                <a:lnTo>
                  <a:pt x="7" y="0"/>
                </a:lnTo>
                <a:lnTo>
                  <a:pt x="10" y="0"/>
                </a:lnTo>
                <a:lnTo>
                  <a:pt x="12" y="0"/>
                </a:lnTo>
                <a:lnTo>
                  <a:pt x="15" y="2"/>
                </a:lnTo>
                <a:lnTo>
                  <a:pt x="17" y="5"/>
                </a:lnTo>
                <a:lnTo>
                  <a:pt x="19" y="9"/>
                </a:lnTo>
                <a:lnTo>
                  <a:pt x="19" y="9"/>
                </a:lnTo>
                <a:close/>
                <a:moveTo>
                  <a:pt x="19" y="424"/>
                </a:moveTo>
                <a:lnTo>
                  <a:pt x="19" y="686"/>
                </a:lnTo>
                <a:lnTo>
                  <a:pt x="17" y="689"/>
                </a:lnTo>
                <a:lnTo>
                  <a:pt x="15" y="691"/>
                </a:lnTo>
                <a:lnTo>
                  <a:pt x="12" y="692"/>
                </a:lnTo>
                <a:lnTo>
                  <a:pt x="10" y="694"/>
                </a:lnTo>
                <a:lnTo>
                  <a:pt x="7" y="692"/>
                </a:lnTo>
                <a:lnTo>
                  <a:pt x="3" y="691"/>
                </a:lnTo>
                <a:lnTo>
                  <a:pt x="1" y="689"/>
                </a:lnTo>
                <a:lnTo>
                  <a:pt x="0" y="686"/>
                </a:lnTo>
                <a:lnTo>
                  <a:pt x="0" y="424"/>
                </a:lnTo>
                <a:lnTo>
                  <a:pt x="1" y="421"/>
                </a:lnTo>
                <a:lnTo>
                  <a:pt x="3" y="419"/>
                </a:lnTo>
                <a:lnTo>
                  <a:pt x="7" y="417"/>
                </a:lnTo>
                <a:lnTo>
                  <a:pt x="10" y="416"/>
                </a:lnTo>
                <a:lnTo>
                  <a:pt x="12" y="417"/>
                </a:lnTo>
                <a:lnTo>
                  <a:pt x="15" y="419"/>
                </a:lnTo>
                <a:lnTo>
                  <a:pt x="17" y="421"/>
                </a:lnTo>
                <a:lnTo>
                  <a:pt x="19" y="424"/>
                </a:lnTo>
                <a:lnTo>
                  <a:pt x="19" y="424"/>
                </a:lnTo>
                <a:close/>
                <a:moveTo>
                  <a:pt x="19" y="841"/>
                </a:moveTo>
                <a:lnTo>
                  <a:pt x="19" y="1103"/>
                </a:lnTo>
                <a:lnTo>
                  <a:pt x="17" y="1106"/>
                </a:lnTo>
                <a:lnTo>
                  <a:pt x="15" y="1108"/>
                </a:lnTo>
                <a:lnTo>
                  <a:pt x="12" y="1109"/>
                </a:lnTo>
                <a:lnTo>
                  <a:pt x="10" y="1111"/>
                </a:lnTo>
                <a:lnTo>
                  <a:pt x="7" y="1109"/>
                </a:lnTo>
                <a:lnTo>
                  <a:pt x="3" y="1108"/>
                </a:lnTo>
                <a:lnTo>
                  <a:pt x="1" y="1106"/>
                </a:lnTo>
                <a:lnTo>
                  <a:pt x="0" y="1103"/>
                </a:lnTo>
                <a:lnTo>
                  <a:pt x="0" y="841"/>
                </a:lnTo>
                <a:lnTo>
                  <a:pt x="1" y="838"/>
                </a:lnTo>
                <a:lnTo>
                  <a:pt x="3" y="836"/>
                </a:lnTo>
                <a:lnTo>
                  <a:pt x="7" y="834"/>
                </a:lnTo>
                <a:lnTo>
                  <a:pt x="10" y="833"/>
                </a:lnTo>
                <a:lnTo>
                  <a:pt x="12" y="834"/>
                </a:lnTo>
                <a:lnTo>
                  <a:pt x="15" y="836"/>
                </a:lnTo>
                <a:lnTo>
                  <a:pt x="17" y="838"/>
                </a:lnTo>
                <a:lnTo>
                  <a:pt x="19" y="841"/>
                </a:lnTo>
                <a:lnTo>
                  <a:pt x="19" y="841"/>
                </a:lnTo>
                <a:close/>
                <a:moveTo>
                  <a:pt x="19" y="1258"/>
                </a:moveTo>
                <a:lnTo>
                  <a:pt x="19" y="1520"/>
                </a:lnTo>
                <a:lnTo>
                  <a:pt x="17" y="1521"/>
                </a:lnTo>
                <a:lnTo>
                  <a:pt x="15" y="1525"/>
                </a:lnTo>
                <a:lnTo>
                  <a:pt x="12" y="1527"/>
                </a:lnTo>
                <a:lnTo>
                  <a:pt x="10" y="1528"/>
                </a:lnTo>
                <a:lnTo>
                  <a:pt x="7" y="1527"/>
                </a:lnTo>
                <a:lnTo>
                  <a:pt x="3" y="1525"/>
                </a:lnTo>
                <a:lnTo>
                  <a:pt x="1" y="1521"/>
                </a:lnTo>
                <a:lnTo>
                  <a:pt x="0" y="1520"/>
                </a:lnTo>
                <a:lnTo>
                  <a:pt x="0" y="1258"/>
                </a:lnTo>
                <a:lnTo>
                  <a:pt x="1" y="1255"/>
                </a:lnTo>
                <a:lnTo>
                  <a:pt x="3" y="1251"/>
                </a:lnTo>
                <a:lnTo>
                  <a:pt x="7" y="1250"/>
                </a:lnTo>
                <a:lnTo>
                  <a:pt x="10" y="1250"/>
                </a:lnTo>
                <a:lnTo>
                  <a:pt x="12" y="1250"/>
                </a:lnTo>
                <a:lnTo>
                  <a:pt x="15" y="1251"/>
                </a:lnTo>
                <a:lnTo>
                  <a:pt x="17" y="1255"/>
                </a:lnTo>
                <a:lnTo>
                  <a:pt x="19" y="1258"/>
                </a:lnTo>
                <a:lnTo>
                  <a:pt x="19" y="1258"/>
                </a:lnTo>
                <a:close/>
                <a:moveTo>
                  <a:pt x="19" y="1675"/>
                </a:moveTo>
                <a:lnTo>
                  <a:pt x="19" y="1935"/>
                </a:lnTo>
                <a:lnTo>
                  <a:pt x="17" y="1938"/>
                </a:lnTo>
                <a:lnTo>
                  <a:pt x="15" y="1942"/>
                </a:lnTo>
                <a:lnTo>
                  <a:pt x="12" y="1944"/>
                </a:lnTo>
                <a:lnTo>
                  <a:pt x="10" y="1944"/>
                </a:lnTo>
                <a:lnTo>
                  <a:pt x="7" y="1944"/>
                </a:lnTo>
                <a:lnTo>
                  <a:pt x="3" y="1942"/>
                </a:lnTo>
                <a:lnTo>
                  <a:pt x="1" y="1938"/>
                </a:lnTo>
                <a:lnTo>
                  <a:pt x="0" y="1935"/>
                </a:lnTo>
                <a:lnTo>
                  <a:pt x="0" y="1675"/>
                </a:lnTo>
                <a:lnTo>
                  <a:pt x="1" y="1672"/>
                </a:lnTo>
                <a:lnTo>
                  <a:pt x="3" y="1668"/>
                </a:lnTo>
                <a:lnTo>
                  <a:pt x="7" y="1667"/>
                </a:lnTo>
                <a:lnTo>
                  <a:pt x="10" y="1667"/>
                </a:lnTo>
                <a:lnTo>
                  <a:pt x="12" y="1667"/>
                </a:lnTo>
                <a:lnTo>
                  <a:pt x="15" y="1668"/>
                </a:lnTo>
                <a:lnTo>
                  <a:pt x="17" y="1672"/>
                </a:lnTo>
                <a:lnTo>
                  <a:pt x="19" y="1675"/>
                </a:lnTo>
                <a:lnTo>
                  <a:pt x="19" y="1675"/>
                </a:lnTo>
                <a:close/>
                <a:moveTo>
                  <a:pt x="19" y="2092"/>
                </a:moveTo>
                <a:lnTo>
                  <a:pt x="19" y="2352"/>
                </a:lnTo>
                <a:lnTo>
                  <a:pt x="17" y="2356"/>
                </a:lnTo>
                <a:lnTo>
                  <a:pt x="15" y="2359"/>
                </a:lnTo>
                <a:lnTo>
                  <a:pt x="12" y="2361"/>
                </a:lnTo>
                <a:lnTo>
                  <a:pt x="10" y="2361"/>
                </a:lnTo>
                <a:lnTo>
                  <a:pt x="7" y="2361"/>
                </a:lnTo>
                <a:lnTo>
                  <a:pt x="3" y="2359"/>
                </a:lnTo>
                <a:lnTo>
                  <a:pt x="1" y="2356"/>
                </a:lnTo>
                <a:lnTo>
                  <a:pt x="0" y="2352"/>
                </a:lnTo>
                <a:lnTo>
                  <a:pt x="0" y="2092"/>
                </a:lnTo>
                <a:lnTo>
                  <a:pt x="1" y="2089"/>
                </a:lnTo>
                <a:lnTo>
                  <a:pt x="3" y="2085"/>
                </a:lnTo>
                <a:lnTo>
                  <a:pt x="7" y="2084"/>
                </a:lnTo>
                <a:lnTo>
                  <a:pt x="10" y="2084"/>
                </a:lnTo>
                <a:lnTo>
                  <a:pt x="12" y="2084"/>
                </a:lnTo>
                <a:lnTo>
                  <a:pt x="15" y="2085"/>
                </a:lnTo>
                <a:lnTo>
                  <a:pt x="17" y="2089"/>
                </a:lnTo>
                <a:lnTo>
                  <a:pt x="19" y="2092"/>
                </a:lnTo>
                <a:lnTo>
                  <a:pt x="19" y="2092"/>
                </a:lnTo>
                <a:close/>
                <a:moveTo>
                  <a:pt x="19" y="2509"/>
                </a:moveTo>
                <a:lnTo>
                  <a:pt x="19" y="2769"/>
                </a:lnTo>
                <a:lnTo>
                  <a:pt x="17" y="2773"/>
                </a:lnTo>
                <a:lnTo>
                  <a:pt x="15" y="2776"/>
                </a:lnTo>
                <a:lnTo>
                  <a:pt x="12" y="2778"/>
                </a:lnTo>
                <a:lnTo>
                  <a:pt x="10" y="2778"/>
                </a:lnTo>
                <a:lnTo>
                  <a:pt x="7" y="2778"/>
                </a:lnTo>
                <a:lnTo>
                  <a:pt x="3" y="2776"/>
                </a:lnTo>
                <a:lnTo>
                  <a:pt x="1" y="2773"/>
                </a:lnTo>
                <a:lnTo>
                  <a:pt x="0" y="2769"/>
                </a:lnTo>
                <a:lnTo>
                  <a:pt x="0" y="2509"/>
                </a:lnTo>
                <a:lnTo>
                  <a:pt x="1" y="2506"/>
                </a:lnTo>
                <a:lnTo>
                  <a:pt x="3" y="2503"/>
                </a:lnTo>
                <a:lnTo>
                  <a:pt x="7" y="2501"/>
                </a:lnTo>
                <a:lnTo>
                  <a:pt x="10" y="2501"/>
                </a:lnTo>
                <a:lnTo>
                  <a:pt x="12" y="2501"/>
                </a:lnTo>
                <a:lnTo>
                  <a:pt x="15" y="2503"/>
                </a:lnTo>
                <a:lnTo>
                  <a:pt x="17" y="2506"/>
                </a:lnTo>
                <a:lnTo>
                  <a:pt x="19" y="2509"/>
                </a:lnTo>
                <a:lnTo>
                  <a:pt x="19" y="2509"/>
                </a:lnTo>
                <a:close/>
                <a:moveTo>
                  <a:pt x="19" y="2925"/>
                </a:moveTo>
                <a:lnTo>
                  <a:pt x="19" y="3186"/>
                </a:lnTo>
                <a:lnTo>
                  <a:pt x="17" y="3190"/>
                </a:lnTo>
                <a:lnTo>
                  <a:pt x="15" y="3191"/>
                </a:lnTo>
                <a:lnTo>
                  <a:pt x="12" y="3193"/>
                </a:lnTo>
                <a:lnTo>
                  <a:pt x="10" y="3195"/>
                </a:lnTo>
                <a:lnTo>
                  <a:pt x="7" y="3193"/>
                </a:lnTo>
                <a:lnTo>
                  <a:pt x="3" y="3191"/>
                </a:lnTo>
                <a:lnTo>
                  <a:pt x="1" y="3190"/>
                </a:lnTo>
                <a:lnTo>
                  <a:pt x="0" y="3186"/>
                </a:lnTo>
                <a:lnTo>
                  <a:pt x="0" y="2925"/>
                </a:lnTo>
                <a:lnTo>
                  <a:pt x="1" y="2921"/>
                </a:lnTo>
                <a:lnTo>
                  <a:pt x="3" y="2920"/>
                </a:lnTo>
                <a:lnTo>
                  <a:pt x="7" y="2918"/>
                </a:lnTo>
                <a:lnTo>
                  <a:pt x="10" y="2916"/>
                </a:lnTo>
                <a:lnTo>
                  <a:pt x="12" y="2918"/>
                </a:lnTo>
                <a:lnTo>
                  <a:pt x="15" y="2920"/>
                </a:lnTo>
                <a:lnTo>
                  <a:pt x="17" y="2921"/>
                </a:lnTo>
                <a:lnTo>
                  <a:pt x="19" y="2925"/>
                </a:lnTo>
                <a:lnTo>
                  <a:pt x="19" y="2925"/>
                </a:lnTo>
                <a:close/>
                <a:moveTo>
                  <a:pt x="19" y="3342"/>
                </a:moveTo>
                <a:lnTo>
                  <a:pt x="19" y="3603"/>
                </a:lnTo>
                <a:lnTo>
                  <a:pt x="17" y="3607"/>
                </a:lnTo>
                <a:lnTo>
                  <a:pt x="15" y="3608"/>
                </a:lnTo>
                <a:lnTo>
                  <a:pt x="12" y="3610"/>
                </a:lnTo>
                <a:lnTo>
                  <a:pt x="10" y="3612"/>
                </a:lnTo>
                <a:lnTo>
                  <a:pt x="7" y="3610"/>
                </a:lnTo>
                <a:lnTo>
                  <a:pt x="3" y="3608"/>
                </a:lnTo>
                <a:lnTo>
                  <a:pt x="1" y="3607"/>
                </a:lnTo>
                <a:lnTo>
                  <a:pt x="0" y="3603"/>
                </a:lnTo>
                <a:lnTo>
                  <a:pt x="0" y="3342"/>
                </a:lnTo>
                <a:lnTo>
                  <a:pt x="1" y="3338"/>
                </a:lnTo>
                <a:lnTo>
                  <a:pt x="3" y="3337"/>
                </a:lnTo>
                <a:lnTo>
                  <a:pt x="7" y="3335"/>
                </a:lnTo>
                <a:lnTo>
                  <a:pt x="10" y="3333"/>
                </a:lnTo>
                <a:lnTo>
                  <a:pt x="12" y="3335"/>
                </a:lnTo>
                <a:lnTo>
                  <a:pt x="15" y="3337"/>
                </a:lnTo>
                <a:lnTo>
                  <a:pt x="17" y="3338"/>
                </a:lnTo>
                <a:lnTo>
                  <a:pt x="19" y="3342"/>
                </a:lnTo>
                <a:lnTo>
                  <a:pt x="19" y="3342"/>
                </a:lnTo>
                <a:close/>
                <a:moveTo>
                  <a:pt x="19" y="3759"/>
                </a:moveTo>
                <a:lnTo>
                  <a:pt x="19" y="4020"/>
                </a:lnTo>
                <a:lnTo>
                  <a:pt x="17" y="4022"/>
                </a:lnTo>
                <a:lnTo>
                  <a:pt x="15" y="4025"/>
                </a:lnTo>
                <a:lnTo>
                  <a:pt x="12" y="4027"/>
                </a:lnTo>
                <a:lnTo>
                  <a:pt x="10" y="4029"/>
                </a:lnTo>
                <a:lnTo>
                  <a:pt x="7" y="4027"/>
                </a:lnTo>
                <a:lnTo>
                  <a:pt x="3" y="4025"/>
                </a:lnTo>
                <a:lnTo>
                  <a:pt x="1" y="4022"/>
                </a:lnTo>
                <a:lnTo>
                  <a:pt x="0" y="4020"/>
                </a:lnTo>
                <a:lnTo>
                  <a:pt x="0" y="3759"/>
                </a:lnTo>
                <a:lnTo>
                  <a:pt x="1" y="3755"/>
                </a:lnTo>
                <a:lnTo>
                  <a:pt x="3" y="3754"/>
                </a:lnTo>
                <a:lnTo>
                  <a:pt x="7" y="3750"/>
                </a:lnTo>
                <a:lnTo>
                  <a:pt x="10" y="3750"/>
                </a:lnTo>
                <a:lnTo>
                  <a:pt x="12" y="3750"/>
                </a:lnTo>
                <a:lnTo>
                  <a:pt x="15" y="3754"/>
                </a:lnTo>
                <a:lnTo>
                  <a:pt x="17" y="3755"/>
                </a:lnTo>
                <a:lnTo>
                  <a:pt x="19" y="3759"/>
                </a:lnTo>
                <a:lnTo>
                  <a:pt x="19" y="3759"/>
                </a:lnTo>
                <a:close/>
                <a:moveTo>
                  <a:pt x="19" y="4176"/>
                </a:moveTo>
                <a:lnTo>
                  <a:pt x="19" y="4436"/>
                </a:lnTo>
                <a:lnTo>
                  <a:pt x="17" y="4439"/>
                </a:lnTo>
                <a:lnTo>
                  <a:pt x="15" y="4443"/>
                </a:lnTo>
                <a:lnTo>
                  <a:pt x="12" y="4444"/>
                </a:lnTo>
                <a:lnTo>
                  <a:pt x="10" y="4444"/>
                </a:lnTo>
                <a:lnTo>
                  <a:pt x="7" y="4444"/>
                </a:lnTo>
                <a:lnTo>
                  <a:pt x="3" y="4443"/>
                </a:lnTo>
                <a:lnTo>
                  <a:pt x="1" y="4439"/>
                </a:lnTo>
                <a:lnTo>
                  <a:pt x="0" y="4436"/>
                </a:lnTo>
                <a:lnTo>
                  <a:pt x="0" y="4176"/>
                </a:lnTo>
                <a:lnTo>
                  <a:pt x="1" y="4172"/>
                </a:lnTo>
                <a:lnTo>
                  <a:pt x="3" y="4169"/>
                </a:lnTo>
                <a:lnTo>
                  <a:pt x="7" y="4167"/>
                </a:lnTo>
                <a:lnTo>
                  <a:pt x="10" y="4167"/>
                </a:lnTo>
                <a:lnTo>
                  <a:pt x="12" y="4167"/>
                </a:lnTo>
                <a:lnTo>
                  <a:pt x="15" y="4169"/>
                </a:lnTo>
                <a:lnTo>
                  <a:pt x="17" y="4172"/>
                </a:lnTo>
                <a:lnTo>
                  <a:pt x="19" y="4176"/>
                </a:lnTo>
                <a:lnTo>
                  <a:pt x="19" y="4176"/>
                </a:lnTo>
                <a:close/>
                <a:moveTo>
                  <a:pt x="19" y="4593"/>
                </a:moveTo>
                <a:lnTo>
                  <a:pt x="19" y="4853"/>
                </a:lnTo>
                <a:lnTo>
                  <a:pt x="17" y="4856"/>
                </a:lnTo>
                <a:lnTo>
                  <a:pt x="15" y="4860"/>
                </a:lnTo>
                <a:lnTo>
                  <a:pt x="12" y="4861"/>
                </a:lnTo>
                <a:lnTo>
                  <a:pt x="10" y="4861"/>
                </a:lnTo>
                <a:lnTo>
                  <a:pt x="7" y="4861"/>
                </a:lnTo>
                <a:lnTo>
                  <a:pt x="3" y="4860"/>
                </a:lnTo>
                <a:lnTo>
                  <a:pt x="1" y="4856"/>
                </a:lnTo>
                <a:lnTo>
                  <a:pt x="0" y="4853"/>
                </a:lnTo>
                <a:lnTo>
                  <a:pt x="0" y="4593"/>
                </a:lnTo>
                <a:lnTo>
                  <a:pt x="1" y="4590"/>
                </a:lnTo>
                <a:lnTo>
                  <a:pt x="3" y="4586"/>
                </a:lnTo>
                <a:lnTo>
                  <a:pt x="7" y="4584"/>
                </a:lnTo>
                <a:lnTo>
                  <a:pt x="10" y="4584"/>
                </a:lnTo>
                <a:lnTo>
                  <a:pt x="12" y="4584"/>
                </a:lnTo>
                <a:lnTo>
                  <a:pt x="15" y="4586"/>
                </a:lnTo>
                <a:lnTo>
                  <a:pt x="17" y="4590"/>
                </a:lnTo>
                <a:lnTo>
                  <a:pt x="19" y="4593"/>
                </a:lnTo>
                <a:lnTo>
                  <a:pt x="19" y="4593"/>
                </a:lnTo>
                <a:close/>
                <a:moveTo>
                  <a:pt x="19" y="5010"/>
                </a:moveTo>
                <a:lnTo>
                  <a:pt x="19" y="5270"/>
                </a:lnTo>
                <a:lnTo>
                  <a:pt x="17" y="5273"/>
                </a:lnTo>
                <a:lnTo>
                  <a:pt x="15" y="5277"/>
                </a:lnTo>
                <a:lnTo>
                  <a:pt x="12" y="5278"/>
                </a:lnTo>
                <a:lnTo>
                  <a:pt x="10" y="5278"/>
                </a:lnTo>
                <a:lnTo>
                  <a:pt x="7" y="5278"/>
                </a:lnTo>
                <a:lnTo>
                  <a:pt x="3" y="5277"/>
                </a:lnTo>
                <a:lnTo>
                  <a:pt x="1" y="5273"/>
                </a:lnTo>
                <a:lnTo>
                  <a:pt x="0" y="5270"/>
                </a:lnTo>
                <a:lnTo>
                  <a:pt x="0" y="5010"/>
                </a:lnTo>
                <a:lnTo>
                  <a:pt x="1" y="5007"/>
                </a:lnTo>
                <a:lnTo>
                  <a:pt x="3" y="5003"/>
                </a:lnTo>
                <a:lnTo>
                  <a:pt x="7" y="5001"/>
                </a:lnTo>
                <a:lnTo>
                  <a:pt x="10" y="5001"/>
                </a:lnTo>
                <a:lnTo>
                  <a:pt x="12" y="5001"/>
                </a:lnTo>
                <a:lnTo>
                  <a:pt x="15" y="5003"/>
                </a:lnTo>
                <a:lnTo>
                  <a:pt x="17" y="5007"/>
                </a:lnTo>
                <a:lnTo>
                  <a:pt x="19" y="5010"/>
                </a:lnTo>
                <a:lnTo>
                  <a:pt x="19" y="5010"/>
                </a:lnTo>
                <a:close/>
                <a:moveTo>
                  <a:pt x="19" y="5427"/>
                </a:moveTo>
                <a:lnTo>
                  <a:pt x="19" y="5687"/>
                </a:lnTo>
                <a:lnTo>
                  <a:pt x="17" y="5690"/>
                </a:lnTo>
                <a:lnTo>
                  <a:pt x="15" y="5692"/>
                </a:lnTo>
                <a:lnTo>
                  <a:pt x="12" y="5695"/>
                </a:lnTo>
                <a:lnTo>
                  <a:pt x="10" y="5695"/>
                </a:lnTo>
                <a:lnTo>
                  <a:pt x="7" y="5695"/>
                </a:lnTo>
                <a:lnTo>
                  <a:pt x="3" y="5692"/>
                </a:lnTo>
                <a:lnTo>
                  <a:pt x="1" y="5690"/>
                </a:lnTo>
                <a:lnTo>
                  <a:pt x="0" y="5687"/>
                </a:lnTo>
                <a:lnTo>
                  <a:pt x="0" y="5427"/>
                </a:lnTo>
                <a:lnTo>
                  <a:pt x="1" y="5424"/>
                </a:lnTo>
                <a:lnTo>
                  <a:pt x="3" y="5420"/>
                </a:lnTo>
                <a:lnTo>
                  <a:pt x="7" y="5418"/>
                </a:lnTo>
                <a:lnTo>
                  <a:pt x="10" y="5417"/>
                </a:lnTo>
                <a:lnTo>
                  <a:pt x="12" y="5418"/>
                </a:lnTo>
                <a:lnTo>
                  <a:pt x="15" y="5420"/>
                </a:lnTo>
                <a:lnTo>
                  <a:pt x="17" y="5424"/>
                </a:lnTo>
                <a:lnTo>
                  <a:pt x="19" y="5427"/>
                </a:lnTo>
                <a:lnTo>
                  <a:pt x="19" y="5427"/>
                </a:lnTo>
                <a:close/>
                <a:moveTo>
                  <a:pt x="19" y="5842"/>
                </a:moveTo>
                <a:lnTo>
                  <a:pt x="19" y="6029"/>
                </a:lnTo>
                <a:lnTo>
                  <a:pt x="17" y="6032"/>
                </a:lnTo>
                <a:lnTo>
                  <a:pt x="15" y="6034"/>
                </a:lnTo>
                <a:lnTo>
                  <a:pt x="12" y="6036"/>
                </a:lnTo>
                <a:lnTo>
                  <a:pt x="10" y="6037"/>
                </a:lnTo>
                <a:lnTo>
                  <a:pt x="7" y="6036"/>
                </a:lnTo>
                <a:lnTo>
                  <a:pt x="3" y="6034"/>
                </a:lnTo>
                <a:lnTo>
                  <a:pt x="1" y="6032"/>
                </a:lnTo>
                <a:lnTo>
                  <a:pt x="0" y="6029"/>
                </a:lnTo>
                <a:lnTo>
                  <a:pt x="0" y="5842"/>
                </a:lnTo>
                <a:lnTo>
                  <a:pt x="1" y="5839"/>
                </a:lnTo>
                <a:lnTo>
                  <a:pt x="3" y="5837"/>
                </a:lnTo>
                <a:lnTo>
                  <a:pt x="7" y="5836"/>
                </a:lnTo>
                <a:lnTo>
                  <a:pt x="10" y="5834"/>
                </a:lnTo>
                <a:lnTo>
                  <a:pt x="12" y="5836"/>
                </a:lnTo>
                <a:lnTo>
                  <a:pt x="15" y="5837"/>
                </a:lnTo>
                <a:lnTo>
                  <a:pt x="17" y="5839"/>
                </a:lnTo>
                <a:lnTo>
                  <a:pt x="19" y="5842"/>
                </a:lnTo>
                <a:lnTo>
                  <a:pt x="19" y="5842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2634344" y="1531031"/>
            <a:ext cx="1540102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3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Process VMs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6053819" y="1531031"/>
            <a:ext cx="149226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23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System VMs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8188881" y="4339319"/>
            <a:ext cx="6508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Whole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7898043" y="4664756"/>
            <a:ext cx="119968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System VMs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>
            <a:off x="3399519" y="3347131"/>
            <a:ext cx="690562" cy="919163"/>
          </a:xfrm>
          <a:prstGeom prst="line">
            <a:avLst/>
          </a:prstGeom>
          <a:noFill/>
          <a:ln w="1428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712256" y="3413806"/>
            <a:ext cx="878317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b="1" i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different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3967844" y="3707494"/>
            <a:ext cx="4016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b="1" i="1">
                <a:solidFill>
                  <a:srgbClr val="000000"/>
                </a:solidFill>
              </a:rPr>
              <a:t>ISA</a:t>
            </a:r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5520225" y="3561300"/>
            <a:ext cx="92044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same ISA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Freeform 26"/>
          <p:cNvSpPr>
            <a:spLocks/>
          </p:cNvSpPr>
          <p:nvPr/>
        </p:nvSpPr>
        <p:spPr bwMode="auto">
          <a:xfrm>
            <a:off x="6247494" y="3347131"/>
            <a:ext cx="2330450" cy="919163"/>
          </a:xfrm>
          <a:custGeom>
            <a:avLst/>
            <a:gdLst>
              <a:gd name="T0" fmla="*/ 2938 w 2938"/>
              <a:gd name="T1" fmla="*/ 1159 h 1159"/>
              <a:gd name="T2" fmla="*/ 802 w 2938"/>
              <a:gd name="T3" fmla="*/ 0 h 1159"/>
              <a:gd name="T4" fmla="*/ 0 w 2938"/>
              <a:gd name="T5" fmla="*/ 926 h 1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38" h="1159">
                <a:moveTo>
                  <a:pt x="2938" y="1159"/>
                </a:moveTo>
                <a:lnTo>
                  <a:pt x="802" y="0"/>
                </a:lnTo>
                <a:lnTo>
                  <a:pt x="0" y="926"/>
                </a:lnTo>
              </a:path>
            </a:pathLst>
          </a:custGeom>
          <a:noFill/>
          <a:ln w="142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Freeform 27"/>
          <p:cNvSpPr>
            <a:spLocks noEditPoints="1"/>
          </p:cNvSpPr>
          <p:nvPr/>
        </p:nvSpPr>
        <p:spPr bwMode="auto">
          <a:xfrm>
            <a:off x="4082144" y="4993369"/>
            <a:ext cx="14287" cy="565150"/>
          </a:xfrm>
          <a:custGeom>
            <a:avLst/>
            <a:gdLst>
              <a:gd name="T0" fmla="*/ 19 w 19"/>
              <a:gd name="T1" fmla="*/ 132 h 713"/>
              <a:gd name="T2" fmla="*/ 16 w 19"/>
              <a:gd name="T3" fmla="*/ 137 h 713"/>
              <a:gd name="T4" fmla="*/ 11 w 19"/>
              <a:gd name="T5" fmla="*/ 140 h 713"/>
              <a:gd name="T6" fmla="*/ 4 w 19"/>
              <a:gd name="T7" fmla="*/ 137 h 713"/>
              <a:gd name="T8" fmla="*/ 0 w 19"/>
              <a:gd name="T9" fmla="*/ 132 h 713"/>
              <a:gd name="T10" fmla="*/ 2 w 19"/>
              <a:gd name="T11" fmla="*/ 5 h 713"/>
              <a:gd name="T12" fmla="*/ 7 w 19"/>
              <a:gd name="T13" fmla="*/ 2 h 713"/>
              <a:gd name="T14" fmla="*/ 12 w 19"/>
              <a:gd name="T15" fmla="*/ 2 h 713"/>
              <a:gd name="T16" fmla="*/ 17 w 19"/>
              <a:gd name="T17" fmla="*/ 5 h 713"/>
              <a:gd name="T18" fmla="*/ 19 w 19"/>
              <a:gd name="T19" fmla="*/ 9 h 713"/>
              <a:gd name="T20" fmla="*/ 19 w 19"/>
              <a:gd name="T21" fmla="*/ 338 h 713"/>
              <a:gd name="T22" fmla="*/ 16 w 19"/>
              <a:gd name="T23" fmla="*/ 345 h 713"/>
              <a:gd name="T24" fmla="*/ 11 w 19"/>
              <a:gd name="T25" fmla="*/ 349 h 713"/>
              <a:gd name="T26" fmla="*/ 4 w 19"/>
              <a:gd name="T27" fmla="*/ 345 h 713"/>
              <a:gd name="T28" fmla="*/ 0 w 19"/>
              <a:gd name="T29" fmla="*/ 338 h 713"/>
              <a:gd name="T30" fmla="*/ 2 w 19"/>
              <a:gd name="T31" fmla="*/ 214 h 713"/>
              <a:gd name="T32" fmla="*/ 7 w 19"/>
              <a:gd name="T33" fmla="*/ 210 h 713"/>
              <a:gd name="T34" fmla="*/ 12 w 19"/>
              <a:gd name="T35" fmla="*/ 210 h 713"/>
              <a:gd name="T36" fmla="*/ 17 w 19"/>
              <a:gd name="T37" fmla="*/ 214 h 713"/>
              <a:gd name="T38" fmla="*/ 19 w 19"/>
              <a:gd name="T39" fmla="*/ 217 h 713"/>
              <a:gd name="T40" fmla="*/ 19 w 19"/>
              <a:gd name="T41" fmla="*/ 547 h 713"/>
              <a:gd name="T42" fmla="*/ 16 w 19"/>
              <a:gd name="T43" fmla="*/ 554 h 713"/>
              <a:gd name="T44" fmla="*/ 11 w 19"/>
              <a:gd name="T45" fmla="*/ 556 h 713"/>
              <a:gd name="T46" fmla="*/ 4 w 19"/>
              <a:gd name="T47" fmla="*/ 554 h 713"/>
              <a:gd name="T48" fmla="*/ 0 w 19"/>
              <a:gd name="T49" fmla="*/ 547 h 713"/>
              <a:gd name="T50" fmla="*/ 2 w 19"/>
              <a:gd name="T51" fmla="*/ 422 h 713"/>
              <a:gd name="T52" fmla="*/ 7 w 19"/>
              <a:gd name="T53" fmla="*/ 419 h 713"/>
              <a:gd name="T54" fmla="*/ 12 w 19"/>
              <a:gd name="T55" fmla="*/ 419 h 713"/>
              <a:gd name="T56" fmla="*/ 17 w 19"/>
              <a:gd name="T57" fmla="*/ 422 h 713"/>
              <a:gd name="T58" fmla="*/ 19 w 19"/>
              <a:gd name="T59" fmla="*/ 426 h 713"/>
              <a:gd name="T60" fmla="*/ 19 w 19"/>
              <a:gd name="T61" fmla="*/ 704 h 713"/>
              <a:gd name="T62" fmla="*/ 16 w 19"/>
              <a:gd name="T63" fmla="*/ 709 h 713"/>
              <a:gd name="T64" fmla="*/ 11 w 19"/>
              <a:gd name="T65" fmla="*/ 713 h 713"/>
              <a:gd name="T66" fmla="*/ 4 w 19"/>
              <a:gd name="T67" fmla="*/ 709 h 713"/>
              <a:gd name="T68" fmla="*/ 0 w 19"/>
              <a:gd name="T69" fmla="*/ 704 h 713"/>
              <a:gd name="T70" fmla="*/ 2 w 19"/>
              <a:gd name="T71" fmla="*/ 631 h 713"/>
              <a:gd name="T72" fmla="*/ 7 w 19"/>
              <a:gd name="T73" fmla="*/ 627 h 713"/>
              <a:gd name="T74" fmla="*/ 12 w 19"/>
              <a:gd name="T75" fmla="*/ 627 h 713"/>
              <a:gd name="T76" fmla="*/ 17 w 19"/>
              <a:gd name="T77" fmla="*/ 631 h 713"/>
              <a:gd name="T78" fmla="*/ 19 w 19"/>
              <a:gd name="T79" fmla="*/ 634 h 7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9" h="713">
                <a:moveTo>
                  <a:pt x="19" y="9"/>
                </a:moveTo>
                <a:lnTo>
                  <a:pt x="19" y="132"/>
                </a:lnTo>
                <a:lnTo>
                  <a:pt x="17" y="133"/>
                </a:lnTo>
                <a:lnTo>
                  <a:pt x="16" y="137"/>
                </a:lnTo>
                <a:lnTo>
                  <a:pt x="12" y="139"/>
                </a:lnTo>
                <a:lnTo>
                  <a:pt x="11" y="140"/>
                </a:lnTo>
                <a:lnTo>
                  <a:pt x="7" y="139"/>
                </a:lnTo>
                <a:lnTo>
                  <a:pt x="4" y="137"/>
                </a:lnTo>
                <a:lnTo>
                  <a:pt x="2" y="133"/>
                </a:lnTo>
                <a:lnTo>
                  <a:pt x="0" y="132"/>
                </a:lnTo>
                <a:lnTo>
                  <a:pt x="0" y="9"/>
                </a:lnTo>
                <a:lnTo>
                  <a:pt x="2" y="5"/>
                </a:lnTo>
                <a:lnTo>
                  <a:pt x="4" y="3"/>
                </a:lnTo>
                <a:lnTo>
                  <a:pt x="7" y="2"/>
                </a:lnTo>
                <a:lnTo>
                  <a:pt x="11" y="0"/>
                </a:lnTo>
                <a:lnTo>
                  <a:pt x="12" y="2"/>
                </a:lnTo>
                <a:lnTo>
                  <a:pt x="16" y="3"/>
                </a:lnTo>
                <a:lnTo>
                  <a:pt x="17" y="5"/>
                </a:lnTo>
                <a:lnTo>
                  <a:pt x="19" y="9"/>
                </a:lnTo>
                <a:lnTo>
                  <a:pt x="19" y="9"/>
                </a:lnTo>
                <a:close/>
                <a:moveTo>
                  <a:pt x="19" y="217"/>
                </a:moveTo>
                <a:lnTo>
                  <a:pt x="19" y="338"/>
                </a:lnTo>
                <a:lnTo>
                  <a:pt x="17" y="342"/>
                </a:lnTo>
                <a:lnTo>
                  <a:pt x="16" y="345"/>
                </a:lnTo>
                <a:lnTo>
                  <a:pt x="12" y="347"/>
                </a:lnTo>
                <a:lnTo>
                  <a:pt x="11" y="349"/>
                </a:lnTo>
                <a:lnTo>
                  <a:pt x="7" y="347"/>
                </a:lnTo>
                <a:lnTo>
                  <a:pt x="4" y="345"/>
                </a:lnTo>
                <a:lnTo>
                  <a:pt x="2" y="342"/>
                </a:lnTo>
                <a:lnTo>
                  <a:pt x="0" y="338"/>
                </a:lnTo>
                <a:lnTo>
                  <a:pt x="0" y="217"/>
                </a:lnTo>
                <a:lnTo>
                  <a:pt x="2" y="214"/>
                </a:lnTo>
                <a:lnTo>
                  <a:pt x="4" y="212"/>
                </a:lnTo>
                <a:lnTo>
                  <a:pt x="7" y="210"/>
                </a:lnTo>
                <a:lnTo>
                  <a:pt x="11" y="209"/>
                </a:lnTo>
                <a:lnTo>
                  <a:pt x="12" y="210"/>
                </a:lnTo>
                <a:lnTo>
                  <a:pt x="16" y="212"/>
                </a:lnTo>
                <a:lnTo>
                  <a:pt x="17" y="214"/>
                </a:lnTo>
                <a:lnTo>
                  <a:pt x="19" y="217"/>
                </a:lnTo>
                <a:lnTo>
                  <a:pt x="19" y="217"/>
                </a:lnTo>
                <a:close/>
                <a:moveTo>
                  <a:pt x="19" y="426"/>
                </a:moveTo>
                <a:lnTo>
                  <a:pt x="19" y="547"/>
                </a:lnTo>
                <a:lnTo>
                  <a:pt x="17" y="550"/>
                </a:lnTo>
                <a:lnTo>
                  <a:pt x="16" y="554"/>
                </a:lnTo>
                <a:lnTo>
                  <a:pt x="12" y="556"/>
                </a:lnTo>
                <a:lnTo>
                  <a:pt x="11" y="556"/>
                </a:lnTo>
                <a:lnTo>
                  <a:pt x="7" y="556"/>
                </a:lnTo>
                <a:lnTo>
                  <a:pt x="4" y="554"/>
                </a:lnTo>
                <a:lnTo>
                  <a:pt x="2" y="550"/>
                </a:lnTo>
                <a:lnTo>
                  <a:pt x="0" y="547"/>
                </a:lnTo>
                <a:lnTo>
                  <a:pt x="0" y="426"/>
                </a:lnTo>
                <a:lnTo>
                  <a:pt x="2" y="422"/>
                </a:lnTo>
                <a:lnTo>
                  <a:pt x="4" y="421"/>
                </a:lnTo>
                <a:lnTo>
                  <a:pt x="7" y="419"/>
                </a:lnTo>
                <a:lnTo>
                  <a:pt x="11" y="417"/>
                </a:lnTo>
                <a:lnTo>
                  <a:pt x="12" y="419"/>
                </a:lnTo>
                <a:lnTo>
                  <a:pt x="16" y="421"/>
                </a:lnTo>
                <a:lnTo>
                  <a:pt x="17" y="422"/>
                </a:lnTo>
                <a:lnTo>
                  <a:pt x="19" y="426"/>
                </a:lnTo>
                <a:lnTo>
                  <a:pt x="19" y="426"/>
                </a:lnTo>
                <a:close/>
                <a:moveTo>
                  <a:pt x="19" y="634"/>
                </a:moveTo>
                <a:lnTo>
                  <a:pt x="19" y="704"/>
                </a:lnTo>
                <a:lnTo>
                  <a:pt x="17" y="708"/>
                </a:lnTo>
                <a:lnTo>
                  <a:pt x="16" y="709"/>
                </a:lnTo>
                <a:lnTo>
                  <a:pt x="12" y="711"/>
                </a:lnTo>
                <a:lnTo>
                  <a:pt x="11" y="713"/>
                </a:lnTo>
                <a:lnTo>
                  <a:pt x="7" y="711"/>
                </a:lnTo>
                <a:lnTo>
                  <a:pt x="4" y="709"/>
                </a:lnTo>
                <a:lnTo>
                  <a:pt x="2" y="708"/>
                </a:lnTo>
                <a:lnTo>
                  <a:pt x="0" y="704"/>
                </a:lnTo>
                <a:lnTo>
                  <a:pt x="0" y="634"/>
                </a:lnTo>
                <a:lnTo>
                  <a:pt x="2" y="631"/>
                </a:lnTo>
                <a:lnTo>
                  <a:pt x="4" y="629"/>
                </a:lnTo>
                <a:lnTo>
                  <a:pt x="7" y="627"/>
                </a:lnTo>
                <a:lnTo>
                  <a:pt x="11" y="626"/>
                </a:lnTo>
                <a:lnTo>
                  <a:pt x="12" y="627"/>
                </a:lnTo>
                <a:lnTo>
                  <a:pt x="16" y="629"/>
                </a:lnTo>
                <a:lnTo>
                  <a:pt x="17" y="631"/>
                </a:lnTo>
                <a:lnTo>
                  <a:pt x="19" y="634"/>
                </a:lnTo>
                <a:lnTo>
                  <a:pt x="19" y="634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28"/>
          <p:cNvSpPr>
            <a:spLocks noEditPoints="1"/>
          </p:cNvSpPr>
          <p:nvPr/>
        </p:nvSpPr>
        <p:spPr bwMode="auto">
          <a:xfrm>
            <a:off x="8571594" y="4993369"/>
            <a:ext cx="14287" cy="382587"/>
          </a:xfrm>
          <a:custGeom>
            <a:avLst/>
            <a:gdLst>
              <a:gd name="T0" fmla="*/ 17 w 17"/>
              <a:gd name="T1" fmla="*/ 10 h 482"/>
              <a:gd name="T2" fmla="*/ 17 w 17"/>
              <a:gd name="T3" fmla="*/ 132 h 482"/>
              <a:gd name="T4" fmla="*/ 15 w 17"/>
              <a:gd name="T5" fmla="*/ 135 h 482"/>
              <a:gd name="T6" fmla="*/ 14 w 17"/>
              <a:gd name="T7" fmla="*/ 137 h 482"/>
              <a:gd name="T8" fmla="*/ 10 w 17"/>
              <a:gd name="T9" fmla="*/ 139 h 482"/>
              <a:gd name="T10" fmla="*/ 9 w 17"/>
              <a:gd name="T11" fmla="*/ 140 h 482"/>
              <a:gd name="T12" fmla="*/ 5 w 17"/>
              <a:gd name="T13" fmla="*/ 139 h 482"/>
              <a:gd name="T14" fmla="*/ 2 w 17"/>
              <a:gd name="T15" fmla="*/ 137 h 482"/>
              <a:gd name="T16" fmla="*/ 0 w 17"/>
              <a:gd name="T17" fmla="*/ 135 h 482"/>
              <a:gd name="T18" fmla="*/ 0 w 17"/>
              <a:gd name="T19" fmla="*/ 132 h 482"/>
              <a:gd name="T20" fmla="*/ 0 w 17"/>
              <a:gd name="T21" fmla="*/ 10 h 482"/>
              <a:gd name="T22" fmla="*/ 0 w 17"/>
              <a:gd name="T23" fmla="*/ 7 h 482"/>
              <a:gd name="T24" fmla="*/ 2 w 17"/>
              <a:gd name="T25" fmla="*/ 3 h 482"/>
              <a:gd name="T26" fmla="*/ 5 w 17"/>
              <a:gd name="T27" fmla="*/ 2 h 482"/>
              <a:gd name="T28" fmla="*/ 9 w 17"/>
              <a:gd name="T29" fmla="*/ 0 h 482"/>
              <a:gd name="T30" fmla="*/ 10 w 17"/>
              <a:gd name="T31" fmla="*/ 2 h 482"/>
              <a:gd name="T32" fmla="*/ 14 w 17"/>
              <a:gd name="T33" fmla="*/ 3 h 482"/>
              <a:gd name="T34" fmla="*/ 15 w 17"/>
              <a:gd name="T35" fmla="*/ 7 h 482"/>
              <a:gd name="T36" fmla="*/ 17 w 17"/>
              <a:gd name="T37" fmla="*/ 10 h 482"/>
              <a:gd name="T38" fmla="*/ 17 w 17"/>
              <a:gd name="T39" fmla="*/ 10 h 482"/>
              <a:gd name="T40" fmla="*/ 17 w 17"/>
              <a:gd name="T41" fmla="*/ 217 h 482"/>
              <a:gd name="T42" fmla="*/ 17 w 17"/>
              <a:gd name="T43" fmla="*/ 340 h 482"/>
              <a:gd name="T44" fmla="*/ 15 w 17"/>
              <a:gd name="T45" fmla="*/ 342 h 482"/>
              <a:gd name="T46" fmla="*/ 14 w 17"/>
              <a:gd name="T47" fmla="*/ 345 h 482"/>
              <a:gd name="T48" fmla="*/ 10 w 17"/>
              <a:gd name="T49" fmla="*/ 347 h 482"/>
              <a:gd name="T50" fmla="*/ 9 w 17"/>
              <a:gd name="T51" fmla="*/ 349 h 482"/>
              <a:gd name="T52" fmla="*/ 5 w 17"/>
              <a:gd name="T53" fmla="*/ 347 h 482"/>
              <a:gd name="T54" fmla="*/ 2 w 17"/>
              <a:gd name="T55" fmla="*/ 345 h 482"/>
              <a:gd name="T56" fmla="*/ 0 w 17"/>
              <a:gd name="T57" fmla="*/ 342 h 482"/>
              <a:gd name="T58" fmla="*/ 0 w 17"/>
              <a:gd name="T59" fmla="*/ 340 h 482"/>
              <a:gd name="T60" fmla="*/ 0 w 17"/>
              <a:gd name="T61" fmla="*/ 217 h 482"/>
              <a:gd name="T62" fmla="*/ 0 w 17"/>
              <a:gd name="T63" fmla="*/ 214 h 482"/>
              <a:gd name="T64" fmla="*/ 2 w 17"/>
              <a:gd name="T65" fmla="*/ 212 h 482"/>
              <a:gd name="T66" fmla="*/ 5 w 17"/>
              <a:gd name="T67" fmla="*/ 210 h 482"/>
              <a:gd name="T68" fmla="*/ 9 w 17"/>
              <a:gd name="T69" fmla="*/ 209 h 482"/>
              <a:gd name="T70" fmla="*/ 10 w 17"/>
              <a:gd name="T71" fmla="*/ 210 h 482"/>
              <a:gd name="T72" fmla="*/ 14 w 17"/>
              <a:gd name="T73" fmla="*/ 212 h 482"/>
              <a:gd name="T74" fmla="*/ 15 w 17"/>
              <a:gd name="T75" fmla="*/ 214 h 482"/>
              <a:gd name="T76" fmla="*/ 17 w 17"/>
              <a:gd name="T77" fmla="*/ 217 h 482"/>
              <a:gd name="T78" fmla="*/ 17 w 17"/>
              <a:gd name="T79" fmla="*/ 217 h 482"/>
              <a:gd name="T80" fmla="*/ 17 w 17"/>
              <a:gd name="T81" fmla="*/ 426 h 482"/>
              <a:gd name="T82" fmla="*/ 17 w 17"/>
              <a:gd name="T83" fmla="*/ 474 h 482"/>
              <a:gd name="T84" fmla="*/ 15 w 17"/>
              <a:gd name="T85" fmla="*/ 475 h 482"/>
              <a:gd name="T86" fmla="*/ 14 w 17"/>
              <a:gd name="T87" fmla="*/ 479 h 482"/>
              <a:gd name="T88" fmla="*/ 10 w 17"/>
              <a:gd name="T89" fmla="*/ 480 h 482"/>
              <a:gd name="T90" fmla="*/ 9 w 17"/>
              <a:gd name="T91" fmla="*/ 482 h 482"/>
              <a:gd name="T92" fmla="*/ 5 w 17"/>
              <a:gd name="T93" fmla="*/ 480 h 482"/>
              <a:gd name="T94" fmla="*/ 2 w 17"/>
              <a:gd name="T95" fmla="*/ 479 h 482"/>
              <a:gd name="T96" fmla="*/ 0 w 17"/>
              <a:gd name="T97" fmla="*/ 475 h 482"/>
              <a:gd name="T98" fmla="*/ 0 w 17"/>
              <a:gd name="T99" fmla="*/ 474 h 482"/>
              <a:gd name="T100" fmla="*/ 0 w 17"/>
              <a:gd name="T101" fmla="*/ 426 h 482"/>
              <a:gd name="T102" fmla="*/ 0 w 17"/>
              <a:gd name="T103" fmla="*/ 422 h 482"/>
              <a:gd name="T104" fmla="*/ 2 w 17"/>
              <a:gd name="T105" fmla="*/ 421 h 482"/>
              <a:gd name="T106" fmla="*/ 5 w 17"/>
              <a:gd name="T107" fmla="*/ 419 h 482"/>
              <a:gd name="T108" fmla="*/ 9 w 17"/>
              <a:gd name="T109" fmla="*/ 417 h 482"/>
              <a:gd name="T110" fmla="*/ 10 w 17"/>
              <a:gd name="T111" fmla="*/ 419 h 482"/>
              <a:gd name="T112" fmla="*/ 14 w 17"/>
              <a:gd name="T113" fmla="*/ 421 h 482"/>
              <a:gd name="T114" fmla="*/ 15 w 17"/>
              <a:gd name="T115" fmla="*/ 422 h 482"/>
              <a:gd name="T116" fmla="*/ 17 w 17"/>
              <a:gd name="T117" fmla="*/ 426 h 482"/>
              <a:gd name="T118" fmla="*/ 17 w 17"/>
              <a:gd name="T119" fmla="*/ 426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7" h="482">
                <a:moveTo>
                  <a:pt x="17" y="10"/>
                </a:moveTo>
                <a:lnTo>
                  <a:pt x="17" y="132"/>
                </a:lnTo>
                <a:lnTo>
                  <a:pt x="15" y="135"/>
                </a:lnTo>
                <a:lnTo>
                  <a:pt x="14" y="137"/>
                </a:lnTo>
                <a:lnTo>
                  <a:pt x="10" y="139"/>
                </a:lnTo>
                <a:lnTo>
                  <a:pt x="9" y="140"/>
                </a:lnTo>
                <a:lnTo>
                  <a:pt x="5" y="139"/>
                </a:lnTo>
                <a:lnTo>
                  <a:pt x="2" y="137"/>
                </a:lnTo>
                <a:lnTo>
                  <a:pt x="0" y="135"/>
                </a:lnTo>
                <a:lnTo>
                  <a:pt x="0" y="132"/>
                </a:lnTo>
                <a:lnTo>
                  <a:pt x="0" y="10"/>
                </a:lnTo>
                <a:lnTo>
                  <a:pt x="0" y="7"/>
                </a:lnTo>
                <a:lnTo>
                  <a:pt x="2" y="3"/>
                </a:lnTo>
                <a:lnTo>
                  <a:pt x="5" y="2"/>
                </a:lnTo>
                <a:lnTo>
                  <a:pt x="9" y="0"/>
                </a:lnTo>
                <a:lnTo>
                  <a:pt x="10" y="2"/>
                </a:lnTo>
                <a:lnTo>
                  <a:pt x="14" y="3"/>
                </a:lnTo>
                <a:lnTo>
                  <a:pt x="15" y="7"/>
                </a:lnTo>
                <a:lnTo>
                  <a:pt x="17" y="10"/>
                </a:lnTo>
                <a:lnTo>
                  <a:pt x="17" y="10"/>
                </a:lnTo>
                <a:close/>
                <a:moveTo>
                  <a:pt x="17" y="217"/>
                </a:moveTo>
                <a:lnTo>
                  <a:pt x="17" y="340"/>
                </a:lnTo>
                <a:lnTo>
                  <a:pt x="15" y="342"/>
                </a:lnTo>
                <a:lnTo>
                  <a:pt x="14" y="345"/>
                </a:lnTo>
                <a:lnTo>
                  <a:pt x="10" y="347"/>
                </a:lnTo>
                <a:lnTo>
                  <a:pt x="9" y="349"/>
                </a:lnTo>
                <a:lnTo>
                  <a:pt x="5" y="347"/>
                </a:lnTo>
                <a:lnTo>
                  <a:pt x="2" y="345"/>
                </a:lnTo>
                <a:lnTo>
                  <a:pt x="0" y="342"/>
                </a:lnTo>
                <a:lnTo>
                  <a:pt x="0" y="340"/>
                </a:lnTo>
                <a:lnTo>
                  <a:pt x="0" y="217"/>
                </a:lnTo>
                <a:lnTo>
                  <a:pt x="0" y="214"/>
                </a:lnTo>
                <a:lnTo>
                  <a:pt x="2" y="212"/>
                </a:lnTo>
                <a:lnTo>
                  <a:pt x="5" y="210"/>
                </a:lnTo>
                <a:lnTo>
                  <a:pt x="9" y="209"/>
                </a:lnTo>
                <a:lnTo>
                  <a:pt x="10" y="210"/>
                </a:lnTo>
                <a:lnTo>
                  <a:pt x="14" y="212"/>
                </a:lnTo>
                <a:lnTo>
                  <a:pt x="15" y="214"/>
                </a:lnTo>
                <a:lnTo>
                  <a:pt x="17" y="217"/>
                </a:lnTo>
                <a:lnTo>
                  <a:pt x="17" y="217"/>
                </a:lnTo>
                <a:close/>
                <a:moveTo>
                  <a:pt x="17" y="426"/>
                </a:moveTo>
                <a:lnTo>
                  <a:pt x="17" y="474"/>
                </a:lnTo>
                <a:lnTo>
                  <a:pt x="15" y="475"/>
                </a:lnTo>
                <a:lnTo>
                  <a:pt x="14" y="479"/>
                </a:lnTo>
                <a:lnTo>
                  <a:pt x="10" y="480"/>
                </a:lnTo>
                <a:lnTo>
                  <a:pt x="9" y="482"/>
                </a:lnTo>
                <a:lnTo>
                  <a:pt x="5" y="480"/>
                </a:lnTo>
                <a:lnTo>
                  <a:pt x="2" y="479"/>
                </a:lnTo>
                <a:lnTo>
                  <a:pt x="0" y="475"/>
                </a:lnTo>
                <a:lnTo>
                  <a:pt x="0" y="474"/>
                </a:lnTo>
                <a:lnTo>
                  <a:pt x="0" y="426"/>
                </a:lnTo>
                <a:lnTo>
                  <a:pt x="0" y="422"/>
                </a:lnTo>
                <a:lnTo>
                  <a:pt x="2" y="421"/>
                </a:lnTo>
                <a:lnTo>
                  <a:pt x="5" y="419"/>
                </a:lnTo>
                <a:lnTo>
                  <a:pt x="9" y="417"/>
                </a:lnTo>
                <a:lnTo>
                  <a:pt x="10" y="419"/>
                </a:lnTo>
                <a:lnTo>
                  <a:pt x="14" y="421"/>
                </a:lnTo>
                <a:lnTo>
                  <a:pt x="15" y="422"/>
                </a:lnTo>
                <a:lnTo>
                  <a:pt x="17" y="426"/>
                </a:lnTo>
                <a:lnTo>
                  <a:pt x="17" y="426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5868081" y="4318681"/>
            <a:ext cx="65081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Classic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5812519" y="4612369"/>
            <a:ext cx="769441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OS </a:t>
            </a:r>
            <a:r>
              <a:rPr lang="en-US" sz="1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VMs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1726294" y="5461681"/>
            <a:ext cx="85921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Dynamic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1629456" y="5756956"/>
            <a:ext cx="10649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Binary</a:t>
            </a:r>
          </a:p>
          <a:p>
            <a:r>
              <a:rPr lang="en-US" sz="1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Optimizers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3720194" y="4358369"/>
            <a:ext cx="85921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Dynamic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3601131" y="4653644"/>
            <a:ext cx="107715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Translators</a:t>
            </a: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5871256" y="5421994"/>
            <a:ext cx="701539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Hosted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5999844" y="5715681"/>
            <a:ext cx="440826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VMs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9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 animBg="1"/>
      <p:bldP spid="21" grpId="0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Operating System Support for Virtual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Types of VMM</a:t>
            </a:r>
          </a:p>
          <a:p>
            <a:r>
              <a:rPr lang="en-US" dirty="0" smtClean="0"/>
              <a:t>UMLinux</a:t>
            </a:r>
          </a:p>
          <a:p>
            <a:r>
              <a:rPr lang="en-US" dirty="0" smtClean="0"/>
              <a:t>UMLinux Performance Issues</a:t>
            </a:r>
          </a:p>
          <a:p>
            <a:r>
              <a:rPr lang="en-US" dirty="0" smtClean="0"/>
              <a:t>Proposed Solution</a:t>
            </a:r>
          </a:p>
          <a:p>
            <a:r>
              <a:rPr lang="en-US" dirty="0" smtClean="0"/>
              <a:t>Evaluation of Proposed Solution</a:t>
            </a:r>
          </a:p>
          <a:p>
            <a:r>
              <a:rPr lang="en-US" dirty="0" smtClean="0"/>
              <a:t>Conclusion</a:t>
            </a:r>
          </a:p>
          <a:p>
            <a:pPr marL="82296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4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Machine (VM)</a:t>
            </a:r>
          </a:p>
          <a:p>
            <a:pPr lvl="1"/>
            <a:r>
              <a:rPr lang="en-US" dirty="0" smtClean="0"/>
              <a:t>A software implementation of a machine that executes programs like a physical machine</a:t>
            </a:r>
            <a:endParaRPr lang="en-US" dirty="0"/>
          </a:p>
          <a:p>
            <a:r>
              <a:rPr lang="en-US" dirty="0" smtClean="0"/>
              <a:t>Virtual Machine Monitor (VMM)</a:t>
            </a:r>
          </a:p>
          <a:p>
            <a:pPr lvl="1"/>
            <a:r>
              <a:rPr lang="en-US" dirty="0" smtClean="0"/>
              <a:t>A layer of s/w that emulates the h/w of a computer system</a:t>
            </a:r>
          </a:p>
          <a:p>
            <a:pPr lvl="1"/>
            <a:r>
              <a:rPr lang="en-US" dirty="0" smtClean="0"/>
              <a:t>Provides s/w abstraction to VM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6368534"/>
            <a:ext cx="609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Calibri" pitchFamily="34" charset="0"/>
              </a:rPr>
              <a:t>Ref: </a:t>
            </a:r>
            <a:r>
              <a:rPr lang="en-US" sz="1600" dirty="0" smtClean="0">
                <a:latin typeface="Calibri" pitchFamily="34" charset="0"/>
                <a:cs typeface="Calibri" pitchFamily="34" charset="0"/>
                <a:hlinkClick r:id="rId2"/>
              </a:rPr>
              <a:t>http://en.wikipedia.org/wiki/Virtual_machine</a:t>
            </a:r>
            <a:endParaRPr lang="en-US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95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VMM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1447800"/>
            <a:ext cx="41148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Type 1</a:t>
            </a:r>
          </a:p>
          <a:p>
            <a:pPr lvl="1"/>
            <a:r>
              <a:rPr lang="en-US" dirty="0" smtClean="0"/>
              <a:t>Runs directly on h/w</a:t>
            </a:r>
          </a:p>
          <a:p>
            <a:pPr lvl="1"/>
            <a:r>
              <a:rPr lang="en-US" dirty="0" smtClean="0"/>
              <a:t>High performance </a:t>
            </a:r>
          </a:p>
          <a:p>
            <a:pPr marL="402336" lvl="1" indent="0">
              <a:buNone/>
            </a:pPr>
            <a:endParaRPr lang="en-US" dirty="0"/>
          </a:p>
          <a:p>
            <a:r>
              <a:rPr lang="en-US" dirty="0" smtClean="0"/>
              <a:t>Type 2</a:t>
            </a:r>
          </a:p>
          <a:p>
            <a:pPr lvl="1"/>
            <a:r>
              <a:rPr lang="en-US" dirty="0" smtClean="0"/>
              <a:t>Runs on host OS</a:t>
            </a:r>
          </a:p>
          <a:p>
            <a:pPr lvl="1"/>
            <a:r>
              <a:rPr lang="en-US" dirty="0" smtClean="0"/>
              <a:t>Elegant design</a:t>
            </a:r>
          </a:p>
          <a:p>
            <a:pPr lvl="1"/>
            <a:r>
              <a:rPr lang="en-US" dirty="0" smtClean="0"/>
              <a:t>More overhead involved resulting in low performance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863290"/>
              </p:ext>
            </p:extLst>
          </p:nvPr>
        </p:nvGraphicFramePr>
        <p:xfrm>
          <a:off x="5257800" y="1447800"/>
          <a:ext cx="37338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0" name="Bitmap Image" r:id="rId3" imgW="11403017" imgH="4420217" progId="PBrush">
                  <p:embed/>
                </p:oleObj>
              </mc:Choice>
              <mc:Fallback>
                <p:oleObj name="Bitmap Image" r:id="rId3" imgW="11403017" imgH="4420217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447800"/>
                        <a:ext cx="37338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912469"/>
              </p:ext>
            </p:extLst>
          </p:nvPr>
        </p:nvGraphicFramePr>
        <p:xfrm>
          <a:off x="5257800" y="3886200"/>
          <a:ext cx="3733800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1" name="Bitmap Image" r:id="rId5" imgW="11371429" imgH="5276190" progId="PBrush">
                  <p:embed/>
                </p:oleObj>
              </mc:Choice>
              <mc:Fallback>
                <p:oleObj name="Bitmap Image" r:id="rId5" imgW="11371429" imgH="5276190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886200"/>
                        <a:ext cx="3733800" cy="173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534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type-2 VMM</a:t>
            </a:r>
          </a:p>
          <a:p>
            <a:r>
              <a:rPr lang="en-US" dirty="0" smtClean="0"/>
              <a:t>It is Linux </a:t>
            </a:r>
            <a:r>
              <a:rPr lang="en-US" dirty="0"/>
              <a:t> </a:t>
            </a:r>
            <a:r>
              <a:rPr lang="en-US" dirty="0" smtClean="0"/>
              <a:t>OS running top of Linux</a:t>
            </a:r>
          </a:p>
          <a:p>
            <a:r>
              <a:rPr lang="en-US" dirty="0" smtClean="0"/>
              <a:t>Guest machine process</a:t>
            </a:r>
          </a:p>
          <a:p>
            <a:pPr lvl="1"/>
            <a:r>
              <a:rPr lang="en-US" dirty="0" smtClean="0"/>
              <a:t>The guest operating system &amp; guest applications run as a single process</a:t>
            </a:r>
          </a:p>
          <a:p>
            <a:r>
              <a:rPr lang="en-US" dirty="0"/>
              <a:t>The interfaces provided by UMLinux is similar but not </a:t>
            </a:r>
            <a:r>
              <a:rPr lang="en-US" dirty="0" smtClean="0"/>
              <a:t>identical to underlying h/w</a:t>
            </a:r>
          </a:p>
          <a:p>
            <a:r>
              <a:rPr lang="en-US" dirty="0" smtClean="0"/>
              <a:t>Uses functionality supplied by underlying 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4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3505200"/>
            <a:ext cx="7620000" cy="2895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Uses two host processes</a:t>
            </a:r>
          </a:p>
          <a:p>
            <a:pPr lvl="1"/>
            <a:r>
              <a:rPr lang="en-US" dirty="0" smtClean="0"/>
              <a:t>Guest machine process</a:t>
            </a:r>
          </a:p>
          <a:p>
            <a:pPr lvl="2"/>
            <a:r>
              <a:rPr lang="en-US" dirty="0" smtClean="0"/>
              <a:t>Executes the guest OS &amp; applications</a:t>
            </a:r>
          </a:p>
          <a:p>
            <a:pPr lvl="1"/>
            <a:r>
              <a:rPr lang="en-US" dirty="0" smtClean="0"/>
              <a:t>VMM process</a:t>
            </a:r>
          </a:p>
          <a:p>
            <a:pPr lvl="2"/>
            <a:r>
              <a:rPr lang="en-US" dirty="0" smtClean="0"/>
              <a:t>Uses </a:t>
            </a:r>
            <a:r>
              <a:rPr lang="en-US" b="1" dirty="0" smtClean="0">
                <a:latin typeface="Courier" pitchFamily="49" charset="0"/>
              </a:rPr>
              <a:t>ptrace</a:t>
            </a:r>
            <a:r>
              <a:rPr lang="en-US" dirty="0" smtClean="0"/>
              <a:t> to mediate access between the guest machine process and the host operating system</a:t>
            </a:r>
          </a:p>
          <a:p>
            <a:pPr lvl="2"/>
            <a:r>
              <a:rPr lang="en-US" dirty="0" smtClean="0"/>
              <a:t>Restricts the set of system calls allowed by the guest OS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101271"/>
              </p:ext>
            </p:extLst>
          </p:nvPr>
        </p:nvGraphicFramePr>
        <p:xfrm>
          <a:off x="2667000" y="1295400"/>
          <a:ext cx="4572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Bitmap Image" r:id="rId3" imgW="11428571" imgH="5495238" progId="PBrush">
                  <p:embed/>
                </p:oleObj>
              </mc:Choice>
              <mc:Fallback>
                <p:oleObj name="Bitmap Image" r:id="rId3" imgW="11428571" imgH="5495238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295400"/>
                        <a:ext cx="45720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5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UMLinux Address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1447800"/>
            <a:ext cx="4285488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all Linux processes</a:t>
            </a:r>
          </a:p>
          <a:p>
            <a:pPr lvl="1"/>
            <a:r>
              <a:rPr lang="en-US" dirty="0" smtClean="0"/>
              <a:t>Host kernel address space will be </a:t>
            </a:r>
          </a:p>
          <a:p>
            <a:pPr lvl="2"/>
            <a:r>
              <a:rPr lang="en-US" dirty="0" smtClean="0"/>
              <a:t>[0xc0000000,0xffffffff]</a:t>
            </a:r>
          </a:p>
          <a:p>
            <a:pPr lvl="1"/>
            <a:r>
              <a:rPr lang="en-US" dirty="0" smtClean="0"/>
              <a:t>While application is given </a:t>
            </a:r>
          </a:p>
          <a:p>
            <a:pPr lvl="2"/>
            <a:r>
              <a:rPr lang="en-US" dirty="0" smtClean="0"/>
              <a:t>[0x0,0xc0000000]</a:t>
            </a:r>
          </a:p>
          <a:p>
            <a:r>
              <a:rPr lang="en-US" dirty="0" smtClean="0"/>
              <a:t>For UMLinux guest process</a:t>
            </a:r>
          </a:p>
          <a:p>
            <a:pPr lvl="1"/>
            <a:r>
              <a:rPr lang="en-US" dirty="0" smtClean="0"/>
              <a:t>Guest OS </a:t>
            </a:r>
          </a:p>
          <a:p>
            <a:pPr lvl="2"/>
            <a:r>
              <a:rPr lang="en-US" dirty="0" smtClean="0"/>
              <a:t>[0x70000000,0xc0000000]</a:t>
            </a:r>
          </a:p>
          <a:p>
            <a:pPr lvl="1"/>
            <a:r>
              <a:rPr lang="en-US" dirty="0" smtClean="0"/>
              <a:t>Guest application </a:t>
            </a:r>
          </a:p>
          <a:p>
            <a:pPr lvl="2"/>
            <a:r>
              <a:rPr lang="en-US" dirty="0" smtClean="0"/>
              <a:t>[0x0, 0x70000000]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320736"/>
              </p:ext>
            </p:extLst>
          </p:nvPr>
        </p:nvGraphicFramePr>
        <p:xfrm>
          <a:off x="1219200" y="1524000"/>
          <a:ext cx="316865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Bitmap Image" r:id="rId3" imgW="4296375" imgH="6095238" progId="PBrush">
                  <p:embed/>
                </p:oleObj>
              </mc:Choice>
              <mc:Fallback>
                <p:oleObj name="Bitmap Image" r:id="rId3" imgW="4296375" imgH="6095238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24000"/>
                        <a:ext cx="316865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77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UMLinux System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400" dirty="0"/>
              <a:t>1. guest application issues system call; intercepted by VMM process via ptrace</a:t>
            </a:r>
          </a:p>
          <a:p>
            <a:pPr marL="82296" indent="0">
              <a:buNone/>
            </a:pPr>
            <a:r>
              <a:rPr lang="en-US" sz="2400" dirty="0"/>
              <a:t>2. VMM process changes system call to no-op (getpid)</a:t>
            </a:r>
          </a:p>
          <a:p>
            <a:pPr marL="82296" indent="0">
              <a:buNone/>
            </a:pPr>
            <a:r>
              <a:rPr lang="en-US" sz="2400" dirty="0"/>
              <a:t>3. getpid returns; intercepted by VMM process</a:t>
            </a:r>
          </a:p>
          <a:p>
            <a:pPr marL="82296" indent="0">
              <a:buNone/>
            </a:pPr>
            <a:r>
              <a:rPr lang="en-US" sz="2400" dirty="0"/>
              <a:t>4. VMM process sends SIGUSR1 signal to guest SIGUSR1 handler</a:t>
            </a:r>
          </a:p>
          <a:p>
            <a:pPr marL="82296" indent="0">
              <a:buNone/>
            </a:pPr>
            <a:r>
              <a:rPr lang="en-US" sz="2400" dirty="0"/>
              <a:t>5. guest SIGUSR1 handler calls mmap to allow access to guest kernel data; intercepted by VMM process</a:t>
            </a:r>
          </a:p>
          <a:p>
            <a:pPr marL="82296" indent="0">
              <a:buNone/>
            </a:pPr>
            <a:r>
              <a:rPr lang="en-US" sz="2400" dirty="0"/>
              <a:t>6. VMM process allows mmap to pass through</a:t>
            </a:r>
          </a:p>
          <a:p>
            <a:pPr marL="82296" indent="0">
              <a:buNone/>
            </a:pPr>
            <a:r>
              <a:rPr lang="en-US" sz="2400" dirty="0"/>
              <a:t>7. mmap returns to VMM process</a:t>
            </a:r>
          </a:p>
          <a:p>
            <a:pPr marL="82296" indent="0">
              <a:buNone/>
            </a:pPr>
            <a:r>
              <a:rPr lang="en-US" sz="2400" dirty="0"/>
              <a:t>8. VMM process returns to guest SIGUSR1 handler, which handles the guest application’s system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7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/>
              <a:t>V</a:t>
            </a:r>
            <a:r>
              <a:rPr lang="en-US" dirty="0" smtClean="0"/>
              <a:t>irtual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provides abstraction </a:t>
            </a:r>
          </a:p>
          <a:p>
            <a:pPr lvl="1"/>
            <a:r>
              <a:rPr lang="en-US" dirty="0" smtClean="0"/>
              <a:t>Thus simplifying the use of resources</a:t>
            </a:r>
          </a:p>
          <a:p>
            <a:r>
              <a:rPr lang="en-US" dirty="0" smtClean="0"/>
              <a:t>It provides isolation</a:t>
            </a:r>
          </a:p>
          <a:p>
            <a:pPr lvl="1"/>
            <a:r>
              <a:rPr lang="en-US" dirty="0" smtClean="0"/>
              <a:t>This enhances / improves the security of executing applications</a:t>
            </a:r>
          </a:p>
          <a:p>
            <a:r>
              <a:rPr lang="en-US" dirty="0" smtClean="0"/>
              <a:t>It provides interoperability</a:t>
            </a:r>
          </a:p>
          <a:p>
            <a:pPr lvl="1"/>
            <a:r>
              <a:rPr lang="en-US" dirty="0" smtClean="0"/>
              <a:t>Scenario where interoperability is needed  </a:t>
            </a:r>
          </a:p>
          <a:p>
            <a:pPr lvl="2"/>
            <a:r>
              <a:rPr lang="en-US" dirty="0" smtClean="0"/>
              <a:t>If application programs are distributed as compiled binaries which are tied to specific ISA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1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UMLinux System Call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378885"/>
              </p:ext>
            </p:extLst>
          </p:nvPr>
        </p:nvGraphicFramePr>
        <p:xfrm>
          <a:off x="1221658" y="1905000"/>
          <a:ext cx="7742903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7" name="Bitmap Image" r:id="rId3" imgW="9752381" imgH="4342857" progId="PBrush">
                  <p:embed/>
                </p:oleObj>
              </mc:Choice>
              <mc:Fallback>
                <p:oleObj name="Bitmap Image" r:id="rId3" imgW="9752381" imgH="4342857" progId="PBrus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1658" y="1905000"/>
                        <a:ext cx="7742903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38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Type-2 VMM Performance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major bottlenecks associated while running type-2 VMM</a:t>
            </a:r>
          </a:p>
          <a:p>
            <a:pPr lvl="1"/>
            <a:r>
              <a:rPr lang="en-US" dirty="0" smtClean="0"/>
              <a:t>Two separate processes causes an inordinate no. of context switches on the host</a:t>
            </a:r>
          </a:p>
          <a:p>
            <a:pPr lvl="1"/>
            <a:r>
              <a:rPr lang="en-US" dirty="0" smtClean="0"/>
              <a:t>Switching b/w the guest kernel space &amp; guest user spaces generates large no. of memory protection operations</a:t>
            </a:r>
          </a:p>
          <a:p>
            <a:pPr lvl="1"/>
            <a:r>
              <a:rPr lang="en-US" dirty="0" smtClean="0"/>
              <a:t>Switching b/w two guest application processes generates a large no. of memory mapping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5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1: Extra host context switches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</a:p>
          <a:p>
            <a:pPr lvl="1"/>
            <a:r>
              <a:rPr lang="en-US" dirty="0" smtClean="0"/>
              <a:t>Move VMM process’s functionality into host kernel</a:t>
            </a:r>
          </a:p>
          <a:p>
            <a:pPr lvl="1"/>
            <a:r>
              <a:rPr lang="en-US" dirty="0" smtClean="0"/>
              <a:t>It will be a loadable kernel module</a:t>
            </a:r>
          </a:p>
          <a:p>
            <a:pPr lvl="1"/>
            <a:r>
              <a:rPr lang="en-US" dirty="0" smtClean="0"/>
              <a:t>Involves modification of host’s kernel</a:t>
            </a:r>
          </a:p>
          <a:p>
            <a:pPr lvl="2"/>
            <a:r>
              <a:rPr lang="en-US" dirty="0" smtClean="0"/>
              <a:t>To transfer control to VMM kernel module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8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UMLinux System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447800"/>
            <a:ext cx="3599688" cy="48006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2400" dirty="0"/>
              <a:t>1. guest application issues system call; intercepted</a:t>
            </a:r>
          </a:p>
          <a:p>
            <a:pPr marL="82296" indent="0">
              <a:buNone/>
            </a:pPr>
            <a:r>
              <a:rPr lang="en-US" sz="2400" dirty="0"/>
              <a:t>by VMM kernel module</a:t>
            </a:r>
          </a:p>
          <a:p>
            <a:pPr marL="82296" indent="0">
              <a:buNone/>
            </a:pPr>
            <a:r>
              <a:rPr lang="en-US" sz="2400" dirty="0"/>
              <a:t>2. VMM kernel module calls mmap to allow access</a:t>
            </a:r>
          </a:p>
          <a:p>
            <a:pPr marL="82296" indent="0">
              <a:buNone/>
            </a:pPr>
            <a:r>
              <a:rPr lang="en-US" sz="2400" dirty="0"/>
              <a:t>to guest kernel data</a:t>
            </a:r>
          </a:p>
          <a:p>
            <a:pPr marL="82296" indent="0">
              <a:buNone/>
            </a:pPr>
            <a:r>
              <a:rPr lang="en-US" sz="2400" dirty="0"/>
              <a:t>3. mmap returns to VMM kernel module</a:t>
            </a:r>
          </a:p>
          <a:p>
            <a:pPr marL="82296" indent="0">
              <a:buNone/>
            </a:pPr>
            <a:r>
              <a:rPr lang="en-US" sz="2400" dirty="0"/>
              <a:t>4. VMM kernel module sends SIGUSR1 to guest</a:t>
            </a:r>
          </a:p>
          <a:p>
            <a:pPr marL="82296" indent="0">
              <a:buNone/>
            </a:pPr>
            <a:r>
              <a:rPr lang="en-US" sz="2400" dirty="0"/>
              <a:t>SIGUSR1 handler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46122"/>
              </p:ext>
            </p:extLst>
          </p:nvPr>
        </p:nvGraphicFramePr>
        <p:xfrm>
          <a:off x="1143000" y="1524000"/>
          <a:ext cx="4148402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1" name="Bitmap Image" r:id="rId3" imgW="5304762" imgH="5068007" progId="PBrush">
                  <p:embed/>
                </p:oleObj>
              </mc:Choice>
              <mc:Fallback>
                <p:oleObj name="Bitmap Image" r:id="rId3" imgW="5304762" imgH="5068007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524000"/>
                        <a:ext cx="4148402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2: Large No. Of Memory Protection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Uses x86 paged segments &amp; privilege mode</a:t>
            </a:r>
          </a:p>
          <a:p>
            <a:pPr lvl="1"/>
            <a:r>
              <a:rPr lang="en-US" dirty="0" smtClean="0"/>
              <a:t>Motivation </a:t>
            </a:r>
          </a:p>
          <a:p>
            <a:pPr lvl="1"/>
            <a:r>
              <a:rPr lang="en-US" dirty="0" smtClean="0"/>
              <a:t>Linux systems uses paging for translation &amp; protection</a:t>
            </a:r>
          </a:p>
          <a:p>
            <a:pPr marL="402336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0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Reducing Memory Protection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447800"/>
            <a:ext cx="3599688" cy="3810000"/>
          </a:xfrm>
        </p:spPr>
        <p:txBody>
          <a:bodyPr>
            <a:noAutofit/>
          </a:bodyPr>
          <a:lstStyle/>
          <a:p>
            <a:r>
              <a:rPr lang="en-US" sz="2100" dirty="0"/>
              <a:t>A normal Linux host </a:t>
            </a:r>
            <a:r>
              <a:rPr lang="en-US" sz="2100" dirty="0" smtClean="0"/>
              <a:t>process runs </a:t>
            </a:r>
            <a:r>
              <a:rPr lang="en-US" sz="2100" dirty="0"/>
              <a:t>in CPU privilege ring 3 </a:t>
            </a:r>
            <a:endParaRPr lang="en-US" sz="2100" dirty="0" smtClean="0"/>
          </a:p>
          <a:p>
            <a:r>
              <a:rPr lang="en-US" sz="2100" dirty="0" smtClean="0"/>
              <a:t>The </a:t>
            </a:r>
            <a:r>
              <a:rPr lang="en-US" sz="2100" dirty="0"/>
              <a:t>segment bounds allow access to all </a:t>
            </a:r>
            <a:r>
              <a:rPr lang="en-US" sz="2100" dirty="0" smtClean="0"/>
              <a:t>addresses</a:t>
            </a:r>
            <a:endParaRPr lang="en-US" sz="2100" dirty="0"/>
          </a:p>
          <a:p>
            <a:r>
              <a:rPr lang="en-US" sz="2100" dirty="0" smtClean="0"/>
              <a:t>The </a:t>
            </a:r>
            <a:r>
              <a:rPr lang="en-US" sz="2100" dirty="0"/>
              <a:t>supervisor-only bit in the page table prevents the </a:t>
            </a:r>
            <a:r>
              <a:rPr lang="en-US" sz="2100" dirty="0" smtClean="0"/>
              <a:t>host process </a:t>
            </a:r>
            <a:r>
              <a:rPr lang="en-US" sz="2100" dirty="0"/>
              <a:t>from accessing the host operating system’s data. </a:t>
            </a:r>
            <a:endParaRPr lang="en-US" sz="2100" dirty="0" smtClean="0"/>
          </a:p>
          <a:p>
            <a:r>
              <a:rPr lang="en-US" sz="2100" dirty="0" smtClean="0"/>
              <a:t>Guest-machine </a:t>
            </a:r>
            <a:r>
              <a:rPr lang="en-US" sz="2100" dirty="0"/>
              <a:t>process </a:t>
            </a:r>
            <a:r>
              <a:rPr lang="en-US" sz="2100" dirty="0" smtClean="0"/>
              <a:t>protects guest kernel data using  </a:t>
            </a:r>
            <a:r>
              <a:rPr lang="en-US" sz="2100" dirty="0"/>
              <a:t>munmap or </a:t>
            </a:r>
            <a:r>
              <a:rPr lang="en-US" sz="2100" dirty="0" smtClean="0"/>
              <a:t>mprotect</a:t>
            </a:r>
            <a:r>
              <a:rPr lang="en-US" sz="2100" dirty="0"/>
              <a:t> </a:t>
            </a:r>
            <a:r>
              <a:rPr lang="en-US" sz="2100" dirty="0" smtClean="0"/>
              <a:t>[0x70000000</a:t>
            </a:r>
            <a:r>
              <a:rPr lang="en-US" sz="2100" dirty="0"/>
              <a:t>, 0xc0000000) before switching to </a:t>
            </a:r>
            <a:r>
              <a:rPr lang="en-US" sz="2100" dirty="0" smtClean="0"/>
              <a:t>guest user </a:t>
            </a:r>
            <a:r>
              <a:rPr lang="en-US" sz="2100" dirty="0"/>
              <a:t>mode.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82688" y="1553936"/>
            <a:ext cx="3567113" cy="2743200"/>
            <a:chOff x="809" y="2208"/>
            <a:chExt cx="2247" cy="1728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512" y="2466"/>
              <a:ext cx="688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512" y="2898"/>
              <a:ext cx="688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660" y="3033"/>
              <a:ext cx="972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Guest OS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624" y="3186"/>
              <a:ext cx="673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0x70000000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681" y="3394"/>
              <a:ext cx="374" cy="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200"/>
                <a:t>Guest</a:t>
              </a:r>
            </a:p>
            <a:p>
              <a:pPr algn="ctr" eaLnBrk="0" hangingPunct="0"/>
              <a:r>
                <a:rPr lang="en-US" sz="1200"/>
                <a:t>Apps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587" y="3744"/>
              <a:ext cx="62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 dirty="0" smtClean="0"/>
                <a:t>0x0000000</a:t>
              </a:r>
              <a:endParaRPr lang="en-US" sz="1200" dirty="0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809" y="2959"/>
              <a:ext cx="79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600" dirty="0"/>
                <a:t>guest kernel-mode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160" y="2208"/>
              <a:ext cx="8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/>
                <a:t>segment bound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512" y="2424"/>
              <a:ext cx="688" cy="47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1512" y="2424"/>
              <a:ext cx="100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660" y="2602"/>
              <a:ext cx="972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 dirty="0"/>
                <a:t>Host OS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1624" y="2457"/>
              <a:ext cx="673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0xffffffff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624" y="2746"/>
              <a:ext cx="673" cy="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0xc0000000</a:t>
              </a:r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200" y="3906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H="1" flipV="1">
              <a:off x="2376" y="2424"/>
              <a:ext cx="0" cy="15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2232" y="3000"/>
              <a:ext cx="7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200"/>
                <a:t>Accessible</a:t>
              </a:r>
            </a:p>
            <a:p>
              <a:pPr algn="ctr" eaLnBrk="0" hangingPunct="0"/>
              <a:r>
                <a:rPr lang="en-US" sz="1200"/>
                <a:t>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949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Reducing Memory Protection </a:t>
            </a:r>
            <a:r>
              <a:rPr lang="en-US" dirty="0" smtClean="0"/>
              <a:t>Operations: 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0" y="1447800"/>
            <a:ext cx="3675888" cy="41148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sz="2200" b="1" dirty="0" smtClean="0"/>
          </a:p>
          <a:p>
            <a:r>
              <a:rPr lang="en-US" sz="2200" dirty="0" smtClean="0"/>
              <a:t>When running the guest user code the bound on the user code &amp; data is changed to [0x0,0x70000000]</a:t>
            </a:r>
          </a:p>
          <a:p>
            <a:r>
              <a:rPr lang="en-US" sz="2200" dirty="0" smtClean="0"/>
              <a:t>In guest kernel mode , the VMM kernel module grows the user &amp; data segments to its normal range of [0x0,0xffffffff]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638301" y="1757508"/>
            <a:ext cx="3444136" cy="3213813"/>
            <a:chOff x="2880" y="1957"/>
            <a:chExt cx="6117" cy="3698"/>
          </a:xfrm>
        </p:grpSpPr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4860" y="1980"/>
              <a:ext cx="1620" cy="3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4860" y="3060"/>
              <a:ext cx="162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4942" y="3388"/>
              <a:ext cx="2430" cy="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 dirty="0"/>
                <a:t>Guest OS</a:t>
              </a: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4860" y="3685"/>
              <a:ext cx="1682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 dirty="0"/>
                <a:t>0x70000000</a:t>
              </a:r>
            </a:p>
          </p:txBody>
        </p:sp>
        <p:sp>
          <p:nvSpPr>
            <p:cNvPr id="10" name="Text Box 26"/>
            <p:cNvSpPr txBox="1">
              <a:spLocks noChangeArrowheads="1"/>
            </p:cNvSpPr>
            <p:nvPr/>
          </p:nvSpPr>
          <p:spPr bwMode="auto">
            <a:xfrm>
              <a:off x="5183" y="4300"/>
              <a:ext cx="1162" cy="1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200" dirty="0"/>
                <a:t>Guest</a:t>
              </a:r>
            </a:p>
            <a:p>
              <a:pPr algn="ctr" eaLnBrk="0" hangingPunct="0"/>
              <a:r>
                <a:rPr lang="en-US" sz="1200" dirty="0"/>
                <a:t>Apps</a:t>
              </a:r>
            </a:p>
          </p:txBody>
        </p:sp>
        <p:sp>
          <p:nvSpPr>
            <p:cNvPr id="11" name="Text Box 27"/>
            <p:cNvSpPr txBox="1">
              <a:spLocks noChangeArrowheads="1"/>
            </p:cNvSpPr>
            <p:nvPr/>
          </p:nvSpPr>
          <p:spPr bwMode="auto">
            <a:xfrm>
              <a:off x="5040" y="5280"/>
              <a:ext cx="1620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0x00000000</a:t>
              </a:r>
            </a:p>
          </p:txBody>
        </p:sp>
        <p:sp>
          <p:nvSpPr>
            <p:cNvPr id="12" name="Text Box 28"/>
            <p:cNvSpPr txBox="1">
              <a:spLocks noChangeArrowheads="1"/>
            </p:cNvSpPr>
            <p:nvPr/>
          </p:nvSpPr>
          <p:spPr bwMode="auto">
            <a:xfrm>
              <a:off x="2880" y="2820"/>
              <a:ext cx="1800" cy="9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600" dirty="0"/>
                <a:t>guest user-mode</a:t>
              </a:r>
            </a:p>
          </p:txBody>
        </p:sp>
        <p:sp>
          <p:nvSpPr>
            <p:cNvPr id="13" name="Text Box 29"/>
            <p:cNvSpPr txBox="1">
              <a:spLocks noChangeArrowheads="1"/>
            </p:cNvSpPr>
            <p:nvPr/>
          </p:nvSpPr>
          <p:spPr bwMode="auto">
            <a:xfrm>
              <a:off x="6480" y="3600"/>
              <a:ext cx="2517" cy="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 smtClean="0"/>
                <a:t>segment </a:t>
              </a:r>
              <a:r>
                <a:rPr lang="en-US" sz="1600" dirty="0"/>
                <a:t>bound</a:t>
              </a:r>
            </a:p>
          </p:txBody>
        </p:sp>
        <p:sp>
          <p:nvSpPr>
            <p:cNvPr id="14" name="Rectangle 30"/>
            <p:cNvSpPr>
              <a:spLocks noChangeArrowheads="1"/>
            </p:cNvSpPr>
            <p:nvPr/>
          </p:nvSpPr>
          <p:spPr bwMode="auto">
            <a:xfrm>
              <a:off x="4860" y="1980"/>
              <a:ext cx="162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4860" y="4140"/>
              <a:ext cx="23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5130" y="2320"/>
              <a:ext cx="2430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Host OS</a:t>
              </a:r>
            </a:p>
          </p:txBody>
        </p:sp>
        <p:sp>
          <p:nvSpPr>
            <p:cNvPr id="17" name="Text Box 33"/>
            <p:cNvSpPr txBox="1">
              <a:spLocks noChangeArrowheads="1"/>
            </p:cNvSpPr>
            <p:nvPr/>
          </p:nvSpPr>
          <p:spPr bwMode="auto">
            <a:xfrm>
              <a:off x="5040" y="1957"/>
              <a:ext cx="1682" cy="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0xffffffff</a:t>
              </a:r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5040" y="2680"/>
              <a:ext cx="1683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0xc0000000</a:t>
              </a:r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>
              <a:off x="6480" y="558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 flipV="1">
              <a:off x="7020" y="4140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7"/>
            <p:cNvSpPr txBox="1">
              <a:spLocks noChangeArrowheads="1"/>
            </p:cNvSpPr>
            <p:nvPr/>
          </p:nvSpPr>
          <p:spPr bwMode="auto">
            <a:xfrm>
              <a:off x="6660" y="4500"/>
              <a:ext cx="198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200"/>
                <a:t>Accessible</a:t>
              </a:r>
            </a:p>
            <a:p>
              <a:pPr algn="ctr" eaLnBrk="0" hangingPunct="0"/>
              <a:r>
                <a:rPr lang="en-US" sz="1200"/>
                <a:t>Memory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524000" y="57150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Limitation: This solution assumes that the guest kernel space occupies a contiguous region directly below the host kernel space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7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Reducing Memory Protection </a:t>
            </a:r>
            <a:r>
              <a:rPr lang="en-US" dirty="0" smtClean="0"/>
              <a:t>Operations: Solution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1447800"/>
            <a:ext cx="3599688" cy="4800600"/>
          </a:xfrm>
        </p:spPr>
        <p:txBody>
          <a:bodyPr/>
          <a:lstStyle/>
          <a:p>
            <a:pPr marL="82296" lvl="2" indent="0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200" b="1" dirty="0" smtClean="0"/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200" dirty="0" smtClean="0"/>
              <a:t>Uses </a:t>
            </a:r>
            <a:r>
              <a:rPr lang="en-US" sz="2200" dirty="0"/>
              <a:t>page table’s supervisor-only bit to distinguish between guest kernel mode and guest user </a:t>
            </a:r>
            <a:r>
              <a:rPr lang="en-US" sz="2200" dirty="0" smtClean="0"/>
              <a:t>mode</a:t>
            </a:r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200" dirty="0" smtClean="0"/>
              <a:t>Guest kernel’s pages are accessible only to supervisor code (ring 0-2)</a:t>
            </a:r>
          </a:p>
          <a:p>
            <a:pPr marL="365760" lvl="2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212922" y="1793794"/>
            <a:ext cx="3587835" cy="3464006"/>
            <a:chOff x="2880" y="1957"/>
            <a:chExt cx="5530" cy="3698"/>
          </a:xfrm>
        </p:grpSpPr>
        <p:sp>
          <p:nvSpPr>
            <p:cNvPr id="6" name="Rectangle 22"/>
            <p:cNvSpPr>
              <a:spLocks noChangeArrowheads="1"/>
            </p:cNvSpPr>
            <p:nvPr/>
          </p:nvSpPr>
          <p:spPr bwMode="auto">
            <a:xfrm>
              <a:off x="4860" y="1980"/>
              <a:ext cx="1620" cy="3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23"/>
            <p:cNvSpPr>
              <a:spLocks noChangeArrowheads="1"/>
            </p:cNvSpPr>
            <p:nvPr/>
          </p:nvSpPr>
          <p:spPr bwMode="auto">
            <a:xfrm>
              <a:off x="4860" y="3060"/>
              <a:ext cx="162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Text Box 24"/>
            <p:cNvSpPr txBox="1">
              <a:spLocks noChangeArrowheads="1"/>
            </p:cNvSpPr>
            <p:nvPr/>
          </p:nvSpPr>
          <p:spPr bwMode="auto">
            <a:xfrm>
              <a:off x="5130" y="3398"/>
              <a:ext cx="2430" cy="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Guest OS</a:t>
              </a:r>
            </a:p>
          </p:txBody>
        </p:sp>
        <p:sp>
          <p:nvSpPr>
            <p:cNvPr id="9" name="Text Box 25"/>
            <p:cNvSpPr txBox="1">
              <a:spLocks noChangeArrowheads="1"/>
            </p:cNvSpPr>
            <p:nvPr/>
          </p:nvSpPr>
          <p:spPr bwMode="auto">
            <a:xfrm>
              <a:off x="5040" y="3780"/>
              <a:ext cx="1682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0x70000000</a:t>
              </a:r>
            </a:p>
          </p:txBody>
        </p:sp>
        <p:sp>
          <p:nvSpPr>
            <p:cNvPr id="10" name="Text Box 26"/>
            <p:cNvSpPr txBox="1">
              <a:spLocks noChangeArrowheads="1"/>
            </p:cNvSpPr>
            <p:nvPr/>
          </p:nvSpPr>
          <p:spPr bwMode="auto">
            <a:xfrm>
              <a:off x="5183" y="4300"/>
              <a:ext cx="935" cy="1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200"/>
                <a:t>Guest</a:t>
              </a:r>
            </a:p>
            <a:p>
              <a:pPr algn="ctr" eaLnBrk="0" hangingPunct="0"/>
              <a:r>
                <a:rPr lang="en-US" sz="1200"/>
                <a:t>Apps</a:t>
              </a:r>
            </a:p>
          </p:txBody>
        </p:sp>
        <p:sp>
          <p:nvSpPr>
            <p:cNvPr id="11" name="Text Box 27"/>
            <p:cNvSpPr txBox="1">
              <a:spLocks noChangeArrowheads="1"/>
            </p:cNvSpPr>
            <p:nvPr/>
          </p:nvSpPr>
          <p:spPr bwMode="auto">
            <a:xfrm>
              <a:off x="5040" y="5280"/>
              <a:ext cx="1620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0x00000000</a:t>
              </a:r>
            </a:p>
          </p:txBody>
        </p:sp>
        <p:sp>
          <p:nvSpPr>
            <p:cNvPr id="12" name="Text Box 28"/>
            <p:cNvSpPr txBox="1">
              <a:spLocks noChangeArrowheads="1"/>
            </p:cNvSpPr>
            <p:nvPr/>
          </p:nvSpPr>
          <p:spPr bwMode="auto">
            <a:xfrm>
              <a:off x="2880" y="3067"/>
              <a:ext cx="1800" cy="9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/>
              <a:r>
                <a:rPr lang="en-US" sz="1600" dirty="0"/>
                <a:t>guest user-mode</a:t>
              </a:r>
            </a:p>
          </p:txBody>
        </p:sp>
        <p:sp>
          <p:nvSpPr>
            <p:cNvPr id="14" name="Rectangle 30"/>
            <p:cNvSpPr>
              <a:spLocks noChangeArrowheads="1"/>
            </p:cNvSpPr>
            <p:nvPr/>
          </p:nvSpPr>
          <p:spPr bwMode="auto">
            <a:xfrm>
              <a:off x="4860" y="1980"/>
              <a:ext cx="162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31"/>
            <p:cNvSpPr>
              <a:spLocks noChangeShapeType="1"/>
            </p:cNvSpPr>
            <p:nvPr/>
          </p:nvSpPr>
          <p:spPr bwMode="auto">
            <a:xfrm>
              <a:off x="4860" y="3060"/>
              <a:ext cx="23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32"/>
            <p:cNvSpPr txBox="1">
              <a:spLocks noChangeArrowheads="1"/>
            </p:cNvSpPr>
            <p:nvPr/>
          </p:nvSpPr>
          <p:spPr bwMode="auto">
            <a:xfrm>
              <a:off x="5130" y="2320"/>
              <a:ext cx="2430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Host OS</a:t>
              </a:r>
            </a:p>
          </p:txBody>
        </p:sp>
        <p:sp>
          <p:nvSpPr>
            <p:cNvPr id="17" name="Text Box 33"/>
            <p:cNvSpPr txBox="1">
              <a:spLocks noChangeArrowheads="1"/>
            </p:cNvSpPr>
            <p:nvPr/>
          </p:nvSpPr>
          <p:spPr bwMode="auto">
            <a:xfrm>
              <a:off x="5040" y="1957"/>
              <a:ext cx="1682" cy="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0xffffffff</a:t>
              </a:r>
            </a:p>
          </p:txBody>
        </p:sp>
        <p:sp>
          <p:nvSpPr>
            <p:cNvPr id="18" name="Text Box 34"/>
            <p:cNvSpPr txBox="1">
              <a:spLocks noChangeArrowheads="1"/>
            </p:cNvSpPr>
            <p:nvPr/>
          </p:nvSpPr>
          <p:spPr bwMode="auto">
            <a:xfrm>
              <a:off x="5040" y="2680"/>
              <a:ext cx="1683" cy="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r>
                <a:rPr lang="en-US" sz="1200"/>
                <a:t>0xc0000000</a:t>
              </a:r>
            </a:p>
          </p:txBody>
        </p:sp>
        <p:sp>
          <p:nvSpPr>
            <p:cNvPr id="19" name="Line 35"/>
            <p:cNvSpPr>
              <a:spLocks noChangeShapeType="1"/>
            </p:cNvSpPr>
            <p:nvPr/>
          </p:nvSpPr>
          <p:spPr bwMode="auto">
            <a:xfrm>
              <a:off x="6480" y="558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6"/>
            <p:cNvSpPr>
              <a:spLocks noChangeShapeType="1"/>
            </p:cNvSpPr>
            <p:nvPr/>
          </p:nvSpPr>
          <p:spPr bwMode="auto">
            <a:xfrm flipV="1">
              <a:off x="7020" y="3060"/>
              <a:ext cx="0" cy="25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37"/>
            <p:cNvSpPr txBox="1">
              <a:spLocks noChangeArrowheads="1"/>
            </p:cNvSpPr>
            <p:nvPr/>
          </p:nvSpPr>
          <p:spPr bwMode="auto">
            <a:xfrm>
              <a:off x="6840" y="3761"/>
              <a:ext cx="157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200" dirty="0"/>
                <a:t>Accessible</a:t>
              </a:r>
            </a:p>
            <a:p>
              <a:pPr algn="ctr" eaLnBrk="0" hangingPunct="0"/>
              <a:r>
                <a:rPr lang="en-US" sz="1200" dirty="0"/>
                <a:t>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7856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3: Large No. Of Memory Mapping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Switching address space b/w guest application processes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Involves changes in </a:t>
            </a:r>
            <a:r>
              <a:rPr lang="en-US" sz="2600" dirty="0"/>
              <a:t>the current memory mapping </a:t>
            </a:r>
            <a:r>
              <a:rPr lang="en-US" sz="2600" dirty="0" smtClean="0"/>
              <a:t>b/w </a:t>
            </a:r>
            <a:r>
              <a:rPr lang="en-US" sz="2600" dirty="0"/>
              <a:t>guest virtual pages and the </a:t>
            </a:r>
            <a:r>
              <a:rPr lang="en-US" sz="2600" dirty="0" smtClean="0"/>
              <a:t>pages </a:t>
            </a:r>
            <a:r>
              <a:rPr lang="en-US" sz="2600" dirty="0"/>
              <a:t>in virtual machine’s physical memory file</a:t>
            </a:r>
            <a:r>
              <a:rPr lang="en-US" sz="2600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Changes are done using the system calls munmap &amp; mmap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Solution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Modify host OS to allow several address space definition for a single process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/>
              <a:t>The guest-machine processes switches b/w address space definitions via switch-guest system call</a:t>
            </a:r>
          </a:p>
          <a:p>
            <a:pPr marL="402336" lvl="1" indent="0">
              <a:buNone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5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Experiment Setup</a:t>
            </a:r>
          </a:p>
          <a:p>
            <a:pPr lvl="1"/>
            <a:r>
              <a:rPr lang="en-US" dirty="0" smtClean="0"/>
              <a:t>AMD Athlon 188+ CPU, 256 MB of Physical Memory, Host OS – Linux 2.4.18 </a:t>
            </a:r>
          </a:p>
          <a:p>
            <a:r>
              <a:rPr lang="en-US" dirty="0" smtClean="0"/>
              <a:t>Performance Measurements</a:t>
            </a:r>
          </a:p>
          <a:p>
            <a:pPr lvl="1"/>
            <a:r>
              <a:rPr lang="en-US" dirty="0" smtClean="0"/>
              <a:t>Micro benchmarks</a:t>
            </a:r>
          </a:p>
          <a:p>
            <a:pPr lvl="2"/>
            <a:r>
              <a:rPr lang="en-US" dirty="0" smtClean="0"/>
              <a:t>A null </a:t>
            </a:r>
            <a:r>
              <a:rPr lang="en-US" dirty="0" smtClean="0"/>
              <a:t>system call</a:t>
            </a:r>
            <a:endParaRPr lang="en-US" dirty="0" smtClean="0"/>
          </a:p>
          <a:p>
            <a:pPr lvl="2"/>
            <a:r>
              <a:rPr lang="en-US" dirty="0" smtClean="0"/>
              <a:t>Switching b/w two guest application process</a:t>
            </a:r>
          </a:p>
          <a:p>
            <a:pPr lvl="2"/>
            <a:r>
              <a:rPr lang="en-US" dirty="0" smtClean="0"/>
              <a:t>Transferring 10MB of data using TCP across a 100 Mb/s Ethernet switch</a:t>
            </a:r>
          </a:p>
          <a:p>
            <a:pPr lvl="1"/>
            <a:r>
              <a:rPr lang="en-US" dirty="0" smtClean="0"/>
              <a:t>Macro benchmarks</a:t>
            </a:r>
          </a:p>
          <a:p>
            <a:pPr lvl="2"/>
            <a:r>
              <a:rPr lang="en-US" dirty="0" smtClean="0"/>
              <a:t>POV-Ray</a:t>
            </a:r>
          </a:p>
          <a:p>
            <a:pPr lvl="2"/>
            <a:r>
              <a:rPr lang="en-US" dirty="0" smtClean="0"/>
              <a:t>Kernel-build</a:t>
            </a:r>
          </a:p>
          <a:p>
            <a:pPr lvl="2"/>
            <a:r>
              <a:rPr lang="en-US" dirty="0" smtClean="0"/>
              <a:t>SPECweb99</a:t>
            </a:r>
          </a:p>
          <a:p>
            <a:pPr marL="658368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39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System Architecture </a:t>
            </a:r>
            <a:r>
              <a:rPr lang="en-US" baseline="30000" dirty="0" smtClean="0"/>
              <a:t>[2]</a:t>
            </a:r>
            <a:endParaRPr lang="en-US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lum bright="-27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371600"/>
            <a:ext cx="6015037" cy="4836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431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74800"/>
            <a:ext cx="5962650" cy="4833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3276600" y="1828800"/>
            <a:ext cx="0" cy="1981200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64857" y="19812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Significant performance </a:t>
            </a:r>
            <a:r>
              <a:rPr lang="en-US" dirty="0" smtClean="0"/>
              <a:t>gain by </a:t>
            </a:r>
            <a:r>
              <a:rPr lang="en-US" dirty="0" smtClean="0"/>
              <a:t>reducing the context switches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24429"/>
            <a:ext cx="57531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4572000" y="4572000"/>
            <a:ext cx="1371600" cy="609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572000" y="3276600"/>
            <a:ext cx="5334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21742" y="1863044"/>
            <a:ext cx="27504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pitchFamily="34" charset="0"/>
                <a:cs typeface="Calibri" pitchFamily="34" charset="0"/>
              </a:rPr>
              <a:t>Modified UMLinux performs better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than the </a:t>
            </a:r>
            <a:r>
              <a:rPr lang="en-US" sz="2200" dirty="0" smtClean="0">
                <a:latin typeface="Calibri" pitchFamily="34" charset="0"/>
                <a:cs typeface="Calibri" pitchFamily="34" charset="0"/>
              </a:rPr>
              <a:t>VMware Workstation</a:t>
            </a:r>
            <a:endParaRPr lang="en-US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39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5314950" cy="506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62400" y="3505200"/>
            <a:ext cx="2286000" cy="2667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81800" y="2286000"/>
            <a:ext cx="152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Modified UMLinux &amp; Standalone shows equal performance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2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7800"/>
            <a:ext cx="7920861" cy="4252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6096000" y="1752600"/>
            <a:ext cx="1447800" cy="236220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38800" y="59436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Modified UMLinux exhibits  significant performance gain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28800" y="1905000"/>
            <a:ext cx="2819400" cy="10287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5972014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Highly compute intensive &amp; incurs very less virtualization overhead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13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676400"/>
            <a:ext cx="4953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79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performance bottlenecks of type-2 VMM were identified</a:t>
            </a:r>
            <a:endParaRPr lang="en-US" dirty="0"/>
          </a:p>
          <a:p>
            <a:r>
              <a:rPr lang="en-US" dirty="0" smtClean="0"/>
              <a:t>Proposed solutions to fix these bottlenecks</a:t>
            </a:r>
          </a:p>
          <a:p>
            <a:r>
              <a:rPr lang="en-US" dirty="0" smtClean="0"/>
              <a:t>Experiment results validate the claims of proposed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371600"/>
          </a:xfrm>
        </p:spPr>
        <p:txBody>
          <a:bodyPr/>
          <a:lstStyle/>
          <a:p>
            <a:r>
              <a:rPr lang="en-US" dirty="0" smtClean="0"/>
              <a:t>Plan to reduce the size of host operating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 Architecture (ISA)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Marks the division of h/w &amp; s/w</a:t>
            </a:r>
          </a:p>
          <a:p>
            <a:r>
              <a:rPr lang="en-US" dirty="0" smtClean="0"/>
              <a:t> Consists of interfaces 3 &amp; 4</a:t>
            </a:r>
          </a:p>
          <a:p>
            <a:r>
              <a:rPr lang="en-US" dirty="0" smtClean="0"/>
              <a:t>Interface 4</a:t>
            </a:r>
          </a:p>
          <a:p>
            <a:pPr lvl="1"/>
            <a:r>
              <a:rPr lang="en-US" dirty="0" smtClean="0"/>
              <a:t>User ISA -&gt; visible to user application</a:t>
            </a:r>
          </a:p>
          <a:p>
            <a:r>
              <a:rPr lang="en-US" dirty="0" smtClean="0"/>
              <a:t>Interface 3</a:t>
            </a:r>
          </a:p>
          <a:p>
            <a:pPr lvl="1"/>
            <a:r>
              <a:rPr lang="en-US" dirty="0" smtClean="0"/>
              <a:t>System ISA -&gt; visible to OS</a:t>
            </a:r>
          </a:p>
          <a:p>
            <a:pPr lvl="1"/>
            <a:r>
              <a:rPr lang="en-US" dirty="0" smtClean="0"/>
              <a:t>Responsible for managing hardware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68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Binary Interface (ABI)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 program access to the h/w resources through user ISA &amp; system call(interface 2)</a:t>
            </a:r>
          </a:p>
          <a:p>
            <a:r>
              <a:rPr lang="en-US" dirty="0" smtClean="0"/>
              <a:t>ABI does not include system instructions</a:t>
            </a:r>
          </a:p>
          <a:p>
            <a:r>
              <a:rPr lang="en-US" dirty="0" smtClean="0"/>
              <a:t>Programs interacts with h/w indirectly using system call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3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Programming Interface (API)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high-level languages (HLL) library calls(interface 1)</a:t>
            </a:r>
          </a:p>
          <a:p>
            <a:r>
              <a:rPr lang="en-US" dirty="0" smtClean="0"/>
              <a:t>Systems calls are performed through libraries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“Machine”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0020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From process perspective</a:t>
            </a:r>
          </a:p>
          <a:p>
            <a:pPr lvl="1"/>
            <a:r>
              <a:rPr lang="en-US" dirty="0" smtClean="0"/>
              <a:t>A machine consists of a logical address space, user-level instructions, registers</a:t>
            </a:r>
          </a:p>
          <a:p>
            <a:pPr lvl="1"/>
            <a:r>
              <a:rPr lang="en-US" dirty="0" smtClean="0"/>
              <a:t>Machine’s I/O is visible through OS</a:t>
            </a:r>
          </a:p>
          <a:p>
            <a:pPr lvl="1"/>
            <a:r>
              <a:rPr lang="en-US" dirty="0" smtClean="0"/>
              <a:t>ABI defines the machine</a:t>
            </a:r>
          </a:p>
          <a:p>
            <a:r>
              <a:rPr lang="en-US" dirty="0" smtClean="0"/>
              <a:t>From operating system perspective</a:t>
            </a:r>
          </a:p>
          <a:p>
            <a:pPr lvl="1"/>
            <a:r>
              <a:rPr lang="en-US" dirty="0" smtClean="0"/>
              <a:t>It is the complete execution environment consisting of numerous processes executing simultaneously &amp; sharing resources</a:t>
            </a:r>
          </a:p>
          <a:p>
            <a:pPr lvl="1"/>
            <a:r>
              <a:rPr lang="en-US" dirty="0" smtClean="0"/>
              <a:t>The underlying h/w defines the machine</a:t>
            </a:r>
          </a:p>
          <a:p>
            <a:pPr lvl="1"/>
            <a:r>
              <a:rPr lang="en-US" dirty="0" smtClean="0"/>
              <a:t>ISA provides the interface between the OS &amp; h/w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process VM is a virtual platform that executes an individual process</a:t>
            </a:r>
          </a:p>
          <a:p>
            <a:r>
              <a:rPr lang="en-US" dirty="0" smtClean="0"/>
              <a:t>The virtualizing s/w that implements a process VM is called as </a:t>
            </a:r>
            <a:r>
              <a:rPr lang="en-US" sz="3000" b="1" i="1" dirty="0" smtClean="0"/>
              <a:t>‘runtime software’</a:t>
            </a:r>
          </a:p>
          <a:p>
            <a:r>
              <a:rPr lang="en-US" sz="3000" b="1" i="1" dirty="0" smtClean="0"/>
              <a:t> </a:t>
            </a:r>
            <a:r>
              <a:rPr lang="en-US" dirty="0" smtClean="0"/>
              <a:t>The virtualizing s/w is at the ABI level</a:t>
            </a:r>
          </a:p>
          <a:p>
            <a:r>
              <a:rPr lang="en-US" sz="3000" dirty="0" smtClean="0"/>
              <a:t>Not persistent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7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VM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30818-F00A-41DA-A204-8AADC0ADB891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510" y="1600200"/>
            <a:ext cx="6088289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87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988</TotalTime>
  <Words>1357</Words>
  <Application>Microsoft Office PowerPoint</Application>
  <PresentationFormat>On-screen Show (4:3)</PresentationFormat>
  <Paragraphs>290</Paragraphs>
  <Slides>36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Solstice</vt:lpstr>
      <vt:lpstr>Bitmap Image</vt:lpstr>
      <vt:lpstr>Operating System Support for Virtual Machines</vt:lpstr>
      <vt:lpstr>Why Virtual Machines?</vt:lpstr>
      <vt:lpstr>Computer System Architecture [2]</vt:lpstr>
      <vt:lpstr>Instruction Set Architecture (ISA)</vt:lpstr>
      <vt:lpstr>Application Binary Interface (ABI)</vt:lpstr>
      <vt:lpstr>Application Programming Interface (API)</vt:lpstr>
      <vt:lpstr>What is a “Machine” ?</vt:lpstr>
      <vt:lpstr>Process VM</vt:lpstr>
      <vt:lpstr>Process VM</vt:lpstr>
      <vt:lpstr>System VM</vt:lpstr>
      <vt:lpstr>System VM</vt:lpstr>
      <vt:lpstr>Virtual Machine Taxonomy</vt:lpstr>
      <vt:lpstr>Operating System Support for Virtual Machine</vt:lpstr>
      <vt:lpstr>Introduction</vt:lpstr>
      <vt:lpstr>Types of VMM</vt:lpstr>
      <vt:lpstr>UMLinux</vt:lpstr>
      <vt:lpstr>UMLinux</vt:lpstr>
      <vt:lpstr>UMLinux Address Space</vt:lpstr>
      <vt:lpstr>UMLinux System Call</vt:lpstr>
      <vt:lpstr>UMLinux System Call</vt:lpstr>
      <vt:lpstr>Type-2 VMM Performance Issues</vt:lpstr>
      <vt:lpstr>Issue 1: Extra host context switches</vt:lpstr>
      <vt:lpstr>Modified UMLinux System Call</vt:lpstr>
      <vt:lpstr>Issue 2: Large No. Of Memory Protection Operations</vt:lpstr>
      <vt:lpstr>Reducing Memory Protection Operations</vt:lpstr>
      <vt:lpstr>Reducing Memory Protection Operations: Solution 1</vt:lpstr>
      <vt:lpstr>Reducing Memory Protection Operations: Solution 2</vt:lpstr>
      <vt:lpstr>Issue 3: Large No. Of Memory Mapping Operations</vt:lpstr>
      <vt:lpstr>Performance Evaluation</vt:lpstr>
      <vt:lpstr>Results</vt:lpstr>
      <vt:lpstr>Results</vt:lpstr>
      <vt:lpstr>Results</vt:lpstr>
      <vt:lpstr>Results</vt:lpstr>
      <vt:lpstr>Results</vt:lpstr>
      <vt:lpstr>Conclusion</vt:lpstr>
      <vt:lpstr>Future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subbiah</dc:creator>
  <cp:lastModifiedBy>subbiah</cp:lastModifiedBy>
  <cp:revision>58</cp:revision>
  <dcterms:created xsi:type="dcterms:W3CDTF">2011-10-04T03:11:39Z</dcterms:created>
  <dcterms:modified xsi:type="dcterms:W3CDTF">2011-10-06T19:03:50Z</dcterms:modified>
</cp:coreProperties>
</file>