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84" r:id="rId6"/>
    <p:sldId id="285" r:id="rId7"/>
    <p:sldId id="260" r:id="rId8"/>
    <p:sldId id="263" r:id="rId9"/>
    <p:sldId id="277" r:id="rId10"/>
    <p:sldId id="279" r:id="rId11"/>
    <p:sldId id="280" r:id="rId12"/>
    <p:sldId id="261" r:id="rId13"/>
    <p:sldId id="262" r:id="rId14"/>
    <p:sldId id="278" r:id="rId15"/>
    <p:sldId id="264" r:id="rId16"/>
    <p:sldId id="265" r:id="rId17"/>
    <p:sldId id="266" r:id="rId18"/>
    <p:sldId id="268" r:id="rId19"/>
    <p:sldId id="269" r:id="rId20"/>
    <p:sldId id="270" r:id="rId21"/>
    <p:sldId id="271" r:id="rId22"/>
    <p:sldId id="273" r:id="rId23"/>
    <p:sldId id="281" r:id="rId24"/>
    <p:sldId id="294" r:id="rId25"/>
    <p:sldId id="286" r:id="rId26"/>
    <p:sldId id="289" r:id="rId27"/>
    <p:sldId id="288" r:id="rId28"/>
    <p:sldId id="275" r:id="rId29"/>
    <p:sldId id="290" r:id="rId30"/>
    <p:sldId id="291" r:id="rId31"/>
    <p:sldId id="276" r:id="rId32"/>
    <p:sldId id="292" r:id="rId33"/>
    <p:sldId id="293" r:id="rId34"/>
    <p:sldId id="282" r:id="rId35"/>
    <p:sldId id="287" r:id="rId36"/>
    <p:sldId id="28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7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75C9B-2313-48E7-BB06-1AA790BEF7E1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43433-AC4E-4094-9BC2-2D851154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2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Context?</a:t>
            </a:r>
            <a:r>
              <a:rPr lang="en-US" baseline="0" dirty="0" smtClean="0"/>
              <a:t> Needs more information..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43433-AC4E-4094-9BC2-2D8511542D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3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076D-CF96-4A87-A491-0C080269D6D5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7F-CDA4-45C7-846C-2A8D37793EA7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67EC-7B64-4A65-A8A0-3C5F886D589D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5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1ED0-B281-4E69-AFD2-14CB07DFE6B6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5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390F-FDDE-48DF-84DE-2BCB9727C60E}" type="datetime1">
              <a:rPr lang="en-US" smtClean="0"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8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AA70-E045-48F6-A457-61AD352DFEE5}" type="datetime1">
              <a:rPr lang="en-US" smtClean="0"/>
              <a:t>10/4/2011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B086-47C6-42B3-B595-52FB3031990E}" type="datetime1">
              <a:rPr lang="en-US" smtClean="0"/>
              <a:t>10/4/2011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8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EE7-E6BE-4A51-811B-64A5CB3BB33A}" type="datetime1">
              <a:rPr lang="en-US" smtClean="0"/>
              <a:t>10/4/2011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8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524E-A340-4F40-93D7-FF03A8AFFF1E}" type="datetime1">
              <a:rPr lang="en-US" smtClean="0"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6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79E-3A0C-49AC-9468-EA9189EFD0D0}" type="datetime1">
              <a:rPr lang="en-US" smtClean="0"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4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ACFD-4198-4236-B261-DF5E4E92081F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6CB6-B9AB-4485-95DC-D40BC31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7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382911"/>
            <a:ext cx="8784976" cy="1470025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sz="4800" dirty="0" err="1" smtClean="0">
                <a:solidFill>
                  <a:schemeClr val="tx2">
                    <a:lumMod val="50000"/>
                  </a:schemeClr>
                </a:solidFill>
              </a:rPr>
              <a:t>Multikernel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A new OS architecture for scalable multicore systems</a:t>
            </a:r>
            <a:endParaRPr lang="en-US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275" y="3429000"/>
            <a:ext cx="9001000" cy="18002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Andrew Baumann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	Paul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Barham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   Pierre-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Evariste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Dagand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      Tim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Harrisy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                Rebecca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Isaacsy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		 Simon Peter	</a:t>
            </a:r>
          </a:p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Timothy Roscoe	          Adrian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Schüpbach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	       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Akhilesh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Singhania</a:t>
            </a: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IN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Proceedings of the ACM SIGOPS 22nd Symposium on Operating Systems Principles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(Big Sky, Montana, USA, October 11 - 14, 2009). SOSP '09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-36512" y="5733256"/>
            <a:ext cx="8604573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Presented by</a:t>
            </a:r>
          </a:p>
          <a:p>
            <a:pPr algn="r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A.Vignesh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2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cost for messages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7056784" cy="512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04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88640"/>
            <a:ext cx="907300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Non-coherent caches and </a:t>
            </a:r>
            <a:r>
              <a:rPr lang="en-US" dirty="0"/>
              <a:t>e</a:t>
            </a:r>
            <a:r>
              <a:rPr lang="en-US" dirty="0" smtClean="0"/>
              <a:t>asier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OK not to have coherent caches</a:t>
            </a:r>
          </a:p>
          <a:p>
            <a:pPr lvl="1"/>
            <a:r>
              <a:rPr lang="en-US" dirty="0" smtClean="0"/>
              <a:t>NICs, GPUs etc. do not maintain coherence</a:t>
            </a:r>
          </a:p>
          <a:p>
            <a:endParaRPr lang="en-US" dirty="0"/>
          </a:p>
          <a:p>
            <a:r>
              <a:rPr lang="en-US" dirty="0" smtClean="0"/>
              <a:t>Messages getting easier</a:t>
            </a:r>
          </a:p>
          <a:p>
            <a:pPr lvl="1"/>
            <a:r>
              <a:rPr lang="en-US" dirty="0" smtClean="0"/>
              <a:t>Already visited in earlier papers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2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Agenda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r>
              <a:rPr lang="en-US" dirty="0" err="1" smtClean="0"/>
              <a:t>Multikernel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esign principles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Implementation: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Barrelfish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Discussion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36F9-AA21-42CB-A90E-4D5E30C0431A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Multikernel</a:t>
            </a:r>
            <a:r>
              <a:rPr lang="en-US" dirty="0" smtClean="0"/>
              <a:t> </a:t>
            </a:r>
            <a:r>
              <a:rPr lang="en-US" dirty="0" smtClean="0"/>
              <a:t>design </a:t>
            </a:r>
            <a:r>
              <a:rPr lang="en-US" dirty="0"/>
              <a:t>p</a:t>
            </a:r>
            <a:r>
              <a:rPr lang="en-US" dirty="0" smtClean="0"/>
              <a:t>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Make all inter-core communications explicit</a:t>
            </a:r>
          </a:p>
          <a:p>
            <a:endParaRPr lang="en-US" dirty="0"/>
          </a:p>
          <a:p>
            <a:r>
              <a:rPr lang="en-US" dirty="0" smtClean="0"/>
              <a:t>Make OS structure hardware-neutral</a:t>
            </a:r>
          </a:p>
          <a:p>
            <a:endParaRPr lang="en-US" dirty="0"/>
          </a:p>
          <a:p>
            <a:r>
              <a:rPr lang="en-US" dirty="0" smtClean="0"/>
              <a:t>View state as replicated instead of shared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Multikernel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344816" cy="431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4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Explicit inter-core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Decouples system structure &amp;  communication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/>
              <a:t>isolation and resource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 smtClean="0"/>
              <a:t>Obvious support for heterogeneous cores</a:t>
            </a:r>
          </a:p>
          <a:p>
            <a:pPr lvl="1"/>
            <a:r>
              <a:rPr lang="en-US" dirty="0" smtClean="0"/>
              <a:t>Well-known network optimizations applied easily (pipelining, batching, etc.)</a:t>
            </a:r>
          </a:p>
          <a:p>
            <a:r>
              <a:rPr lang="en-US" dirty="0" smtClean="0"/>
              <a:t>Allows operations requiring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split-phase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Hardware-neutral OS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2 aspects targeted specific to machine architecture:</a:t>
            </a:r>
          </a:p>
          <a:p>
            <a:pPr lvl="1"/>
            <a:r>
              <a:rPr lang="en-US" dirty="0" smtClean="0"/>
              <a:t>Message transport mechanism</a:t>
            </a:r>
          </a:p>
          <a:p>
            <a:pPr lvl="1"/>
            <a:r>
              <a:rPr lang="en-US" dirty="0" smtClean="0"/>
              <a:t>Interface to hardware</a:t>
            </a:r>
          </a:p>
          <a:p>
            <a:r>
              <a:rPr lang="en-US" dirty="0" smtClean="0"/>
              <a:t>Minimal changes to code base</a:t>
            </a:r>
          </a:p>
          <a:p>
            <a:r>
              <a:rPr lang="en-US" dirty="0" smtClean="0"/>
              <a:t>Hardware independence → Isolation of communication algorithms &amp; hardware detail</a:t>
            </a:r>
          </a:p>
          <a:p>
            <a:r>
              <a:rPr lang="en-US" dirty="0" smtClean="0"/>
              <a:t>Late binding of protocol implementation &amp; message transport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Replicated </a:t>
            </a:r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scalability</a:t>
            </a:r>
          </a:p>
          <a:p>
            <a:r>
              <a:rPr lang="en-US" dirty="0" smtClean="0"/>
              <a:t>Reduced load on interconnect</a:t>
            </a:r>
          </a:p>
          <a:p>
            <a:r>
              <a:rPr lang="en-US" dirty="0" smtClean="0"/>
              <a:t>Lesser memory contention</a:t>
            </a:r>
          </a:p>
          <a:p>
            <a:r>
              <a:rPr lang="en-US" dirty="0" smtClean="0"/>
              <a:t>Lesser synchronization overhead</a:t>
            </a:r>
          </a:p>
          <a:p>
            <a:r>
              <a:rPr lang="en-US" dirty="0" smtClean="0"/>
              <a:t>Data nearer to core – lower latency</a:t>
            </a:r>
          </a:p>
          <a:p>
            <a:r>
              <a:rPr lang="en-US" dirty="0" smtClean="0"/>
              <a:t>Consistency by exchanging messages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Agenda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Multikernel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esign principles</a:t>
            </a:r>
          </a:p>
          <a:p>
            <a:r>
              <a:rPr lang="en-US" dirty="0" smtClean="0"/>
              <a:t>Implementation: </a:t>
            </a:r>
            <a:r>
              <a:rPr lang="en-US" dirty="0" err="1" smtClean="0"/>
              <a:t>Barrelfish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Discussion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36F9-AA21-42CB-A90E-4D5E30C0431A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18</a:t>
            </a:fld>
            <a:endParaRPr lang="en-US"/>
          </a:p>
        </p:txBody>
      </p:sp>
      <p:pic>
        <p:nvPicPr>
          <p:cNvPr id="1026" name="Picture 2" descr="C:\Users\Vignesh\Desktop\barrelfis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410" y="2852936"/>
            <a:ext cx="3201987" cy="306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67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Barrelfish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19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81944"/>
            <a:ext cx="893517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80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Architecture Trends: Increasing number of cores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776" y="1484784"/>
            <a:ext cx="2359152" cy="15788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64232" y="299869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AMD Athlon 2</a:t>
            </a:r>
          </a:p>
          <a:p>
            <a:pPr algn="ctr"/>
            <a:r>
              <a:rPr lang="en-US" b="1" dirty="0" smtClean="0"/>
              <a:t>2 Core Processor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367" y="1389349"/>
            <a:ext cx="2255641" cy="16930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492" y="4159666"/>
            <a:ext cx="2207630" cy="16557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508" y="4142581"/>
            <a:ext cx="2095500" cy="15906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08104" y="29969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Intel Core 2 Quad</a:t>
            </a:r>
          </a:p>
          <a:p>
            <a:pPr algn="ctr"/>
            <a:r>
              <a:rPr lang="en-US" b="1" dirty="0" smtClean="0"/>
              <a:t>4 Core Processor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60504" y="580526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Tilera</a:t>
            </a:r>
            <a:r>
              <a:rPr lang="en-US" b="1" dirty="0" smtClean="0"/>
              <a:t> TILE64</a:t>
            </a:r>
          </a:p>
          <a:p>
            <a:pPr algn="ctr"/>
            <a:r>
              <a:rPr lang="en-US" b="1" dirty="0" smtClean="0"/>
              <a:t>64 Core Processor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5815389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Sun </a:t>
            </a:r>
            <a:r>
              <a:rPr lang="en-US" b="1" dirty="0" err="1" smtClean="0"/>
              <a:t>UltraSPARC</a:t>
            </a:r>
            <a:r>
              <a:rPr lang="en-US" b="1" dirty="0" smtClean="0"/>
              <a:t> T3</a:t>
            </a:r>
          </a:p>
          <a:p>
            <a:pPr algn="ctr"/>
            <a:r>
              <a:rPr lang="en-US" b="1" dirty="0" smtClean="0"/>
              <a:t>16 Core Processor</a:t>
            </a:r>
            <a:endParaRPr lang="en-US" b="1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E77-3511-45C3-9F75-A69566B54801}" type="datetime1">
              <a:rPr lang="en-US" smtClean="0"/>
              <a:t>10/4/2011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</a:t>
            </a:r>
            <a:r>
              <a:rPr lang="en-US" dirty="0" smtClean="0"/>
              <a:t>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Enforces protection, performs authorization, mediates access to core/hardware</a:t>
            </a:r>
          </a:p>
          <a:p>
            <a:r>
              <a:rPr lang="en-US" dirty="0" smtClean="0"/>
              <a:t>Performs dispatch and fast messaging between cores</a:t>
            </a:r>
          </a:p>
          <a:p>
            <a:r>
              <a:rPr lang="en-US" dirty="0" smtClean="0"/>
              <a:t>Delivers hardware interrupts to user-space server, time slices user space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on global data</a:t>
            </a:r>
          </a:p>
          <a:p>
            <a:r>
              <a:rPr lang="en-US" dirty="0" smtClean="0"/>
              <a:t>Responsible for communication across cores</a:t>
            </a:r>
          </a:p>
          <a:p>
            <a:r>
              <a:rPr lang="en-US" dirty="0" smtClean="0"/>
              <a:t>Most traditional OS kernel functionality implemented in monitors</a:t>
            </a:r>
          </a:p>
          <a:p>
            <a:r>
              <a:rPr lang="en-US" dirty="0" smtClean="0"/>
              <a:t>User-Space process – suited for split-phase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Inter-core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Level RPC for communication between </a:t>
            </a:r>
            <a:r>
              <a:rPr lang="en-US" dirty="0" smtClean="0"/>
              <a:t>cores</a:t>
            </a:r>
            <a:endParaRPr lang="en-US" dirty="0" smtClean="0"/>
          </a:p>
          <a:p>
            <a:r>
              <a:rPr lang="en-US" dirty="0" smtClean="0"/>
              <a:t>Messages received by polling</a:t>
            </a:r>
          </a:p>
          <a:p>
            <a:r>
              <a:rPr lang="en-US" dirty="0" smtClean="0"/>
              <a:t>Transport channels set up by </a:t>
            </a:r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6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Agenda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Multikernel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esign principles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Implementation: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Barrelfish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Evaluation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Discussion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36F9-AA21-42CB-A90E-4D5E30C0431A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7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performance for current architectures</a:t>
            </a:r>
          </a:p>
          <a:p>
            <a:r>
              <a:rPr lang="en-US" dirty="0" smtClean="0"/>
              <a:t>Better scalability</a:t>
            </a:r>
          </a:p>
          <a:p>
            <a:r>
              <a:rPr lang="en-US" dirty="0" smtClean="0"/>
              <a:t>Adaptability to diverse cores, heterogeneous architectures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88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Evaluation: </a:t>
            </a:r>
            <a:r>
              <a:rPr lang="en-US" dirty="0" smtClean="0"/>
              <a:t>Experiment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371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TLB </a:t>
            </a:r>
            <a:r>
              <a:rPr lang="en-US" dirty="0" err="1" smtClean="0"/>
              <a:t>Shootdown</a:t>
            </a:r>
            <a:r>
              <a:rPr lang="en-US" dirty="0" smtClean="0"/>
              <a:t>: Maintaining TLB consistency</a:t>
            </a:r>
          </a:p>
          <a:p>
            <a:r>
              <a:rPr lang="en-US" dirty="0" smtClean="0"/>
              <a:t>Send message to every core for mapping, wait for  </a:t>
            </a:r>
            <a:r>
              <a:rPr lang="en-US" dirty="0" smtClean="0"/>
              <a:t>acknowledgement</a:t>
            </a:r>
          </a:p>
          <a:p>
            <a:r>
              <a:rPr lang="en-US" dirty="0" smtClean="0"/>
              <a:t>Carried out for increasing number of cores</a:t>
            </a:r>
            <a:endParaRPr lang="en-US" dirty="0" smtClean="0"/>
          </a:p>
          <a:p>
            <a:r>
              <a:rPr lang="en-US" dirty="0" smtClean="0"/>
              <a:t>Protocols:</a:t>
            </a:r>
          </a:p>
          <a:p>
            <a:pPr lvl="1"/>
            <a:r>
              <a:rPr lang="en-US" dirty="0" smtClean="0"/>
              <a:t>Unicast </a:t>
            </a:r>
          </a:p>
          <a:p>
            <a:pPr lvl="1"/>
            <a:r>
              <a:rPr lang="en-US" dirty="0" smtClean="0"/>
              <a:t>Broadcast</a:t>
            </a:r>
          </a:p>
          <a:p>
            <a:pPr lvl="1"/>
            <a:r>
              <a:rPr lang="en-US" dirty="0" smtClean="0"/>
              <a:t>Multicast</a:t>
            </a:r>
          </a:p>
          <a:p>
            <a:pPr lvl="1"/>
            <a:r>
              <a:rPr lang="en-US" dirty="0" smtClean="0"/>
              <a:t>NUMA aware Multicast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Unmap</a:t>
            </a:r>
            <a:r>
              <a:rPr lang="en-US" dirty="0" smtClean="0"/>
              <a:t> communication protocols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89706"/>
            <a:ext cx="8208912" cy="43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99792" y="6337695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Slide adapted from presentation at SOSP’ 09 by authors</a:t>
            </a:r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Unmap</a:t>
            </a:r>
            <a:r>
              <a:rPr lang="en-US" dirty="0" smtClean="0"/>
              <a:t> communication protocols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92" y="1268761"/>
            <a:ext cx="6292751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429470"/>
            <a:ext cx="7524750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99792" y="6453336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Slide adapted from presentation at SOSP’ 09 by authors</a:t>
            </a:r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20608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Multicast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20272" y="464384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NUMA aware</a:t>
            </a:r>
          </a:p>
          <a:p>
            <a:pPr algn="ctr"/>
            <a:r>
              <a:rPr lang="en-US" dirty="0" smtClean="0"/>
              <a:t>Multicast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0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798662"/>
            <a:ext cx="68961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43808" y="1429330"/>
            <a:ext cx="4054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Comparison of TLB </a:t>
            </a:r>
            <a:r>
              <a:rPr lang="en-US" b="1" dirty="0" err="1" smtClean="0"/>
              <a:t>shootdown</a:t>
            </a:r>
            <a:r>
              <a:rPr lang="en-US" b="1" dirty="0" smtClean="0"/>
              <a:t> protocols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689398" y="476672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TLB </a:t>
            </a:r>
            <a:r>
              <a:rPr lang="en-US" sz="4400" dirty="0" err="1" smtClean="0">
                <a:latin typeface="+mj-lt"/>
              </a:rPr>
              <a:t>Shootdown</a:t>
            </a:r>
            <a:r>
              <a:rPr lang="en-US" sz="4400" dirty="0" smtClean="0">
                <a:latin typeface="+mj-lt"/>
              </a:rPr>
              <a:t> protocols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87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29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98662"/>
            <a:ext cx="68961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35696" y="1429330"/>
            <a:ext cx="4054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Comparison of TLB </a:t>
            </a:r>
            <a:r>
              <a:rPr lang="en-US" b="1" dirty="0" err="1" smtClean="0"/>
              <a:t>shootdown</a:t>
            </a:r>
            <a:r>
              <a:rPr lang="en-US" b="1" dirty="0" smtClean="0"/>
              <a:t> protocols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689398" y="476672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TLB </a:t>
            </a:r>
            <a:r>
              <a:rPr lang="en-US" sz="4400" dirty="0" err="1" smtClean="0">
                <a:latin typeface="+mj-lt"/>
              </a:rPr>
              <a:t>Shootdown</a:t>
            </a:r>
            <a:r>
              <a:rPr lang="en-US" sz="4400" dirty="0" smtClean="0">
                <a:latin typeface="+mj-lt"/>
              </a:rPr>
              <a:t> protocols</a:t>
            </a:r>
            <a:endParaRPr lang="en-US" sz="4400" dirty="0">
              <a:latin typeface="+mj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048164" y="4149080"/>
            <a:ext cx="900100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03604" y="3717032"/>
            <a:ext cx="1816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NUMA aware multicast scales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Architecture Trends: </a:t>
            </a:r>
            <a:br>
              <a:rPr lang="en-US" dirty="0" smtClean="0"/>
            </a:br>
            <a:r>
              <a:rPr lang="en-US" dirty="0" smtClean="0"/>
              <a:t>Varying types of cores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077072"/>
            <a:ext cx="2068071" cy="20749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311" y="1484784"/>
            <a:ext cx="1934257" cy="19342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87474"/>
            <a:ext cx="2519440" cy="23871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134911"/>
            <a:ext cx="2286000" cy="14525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3806" y="5965418"/>
            <a:ext cx="795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CPUs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52470" y="3645024"/>
            <a:ext cx="78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GPUs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96686" y="6156012"/>
            <a:ext cx="78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r>
              <a:rPr lang="en-US" b="1" dirty="0" smtClean="0"/>
              <a:t>PUs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481439" y="3203684"/>
            <a:ext cx="834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FPGAs</a:t>
            </a:r>
            <a:endParaRPr lang="en-US" b="1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CC85-0C4B-4B6C-81C3-D81BF0016C3E}" type="datetime1">
              <a:rPr lang="en-US" smtClean="0"/>
              <a:t>10/4/2011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1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Knowledge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multicast requires system knowledge</a:t>
            </a:r>
          </a:p>
          <a:p>
            <a:r>
              <a:rPr lang="en-US" dirty="0" smtClean="0"/>
              <a:t>Hardware information stored as look up table</a:t>
            </a:r>
          </a:p>
          <a:p>
            <a:r>
              <a:rPr lang="en-US" dirty="0" smtClean="0"/>
              <a:t>Constraint logic program used</a:t>
            </a:r>
          </a:p>
          <a:p>
            <a:r>
              <a:rPr lang="en-US" dirty="0" smtClean="0"/>
              <a:t>Table queried to construct multicast tree using prolog tree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561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05359"/>
            <a:ext cx="6810987" cy="407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09420" y="1484784"/>
            <a:ext cx="336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Unmap</a:t>
            </a:r>
            <a:r>
              <a:rPr lang="en-US" b="1" dirty="0" smtClean="0"/>
              <a:t> latency on 8X4-core AMD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404664"/>
            <a:ext cx="65527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Evaluation: Results</a:t>
            </a:r>
            <a:endParaRPr lang="en-US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02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05359"/>
            <a:ext cx="6810987" cy="407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09420" y="1484784"/>
            <a:ext cx="336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Unmap</a:t>
            </a:r>
            <a:r>
              <a:rPr lang="en-US" b="1" dirty="0" smtClean="0"/>
              <a:t> latency on 8X4-core AMD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404664"/>
            <a:ext cx="65527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Evaluation: Results</a:t>
            </a:r>
            <a:endParaRPr lang="en-US" sz="4400" b="1" dirty="0"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092280" y="4005064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364502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Better</a:t>
            </a:r>
          </a:p>
          <a:p>
            <a:pPr algn="ctr"/>
            <a:r>
              <a:rPr lang="en-US" dirty="0" smtClean="0"/>
              <a:t>scalability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05359"/>
            <a:ext cx="6810987" cy="407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09420" y="1484784"/>
            <a:ext cx="336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Unmap</a:t>
            </a:r>
            <a:r>
              <a:rPr lang="en-US" b="1" dirty="0" smtClean="0"/>
              <a:t> latency on 8X4-core AMD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763688" y="572396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future multicores, </a:t>
            </a:r>
            <a:r>
              <a:rPr lang="en-US" sz="2400" dirty="0" err="1" smtClean="0"/>
              <a:t>Barrelfish</a:t>
            </a:r>
            <a:r>
              <a:rPr lang="en-US" sz="2400" dirty="0" smtClean="0"/>
              <a:t> will be better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404664"/>
            <a:ext cx="65527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Evaluation: Results</a:t>
            </a:r>
            <a:endParaRPr lang="en-US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63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Agenda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Multikernel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esign principles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Implementation 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Barrelfish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36F9-AA21-42CB-A90E-4D5E30C0431A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2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Experiment with heterogeneity?</a:t>
            </a:r>
          </a:p>
          <a:p>
            <a:endParaRPr lang="en-US" dirty="0"/>
          </a:p>
          <a:p>
            <a:r>
              <a:rPr lang="en-US" dirty="0" smtClean="0"/>
              <a:t>Built from scratch</a:t>
            </a:r>
          </a:p>
          <a:p>
            <a:pPr lvl="1"/>
            <a:r>
              <a:rPr lang="en-US" dirty="0" smtClean="0"/>
              <a:t>Does improvements come from new principles</a:t>
            </a:r>
          </a:p>
          <a:p>
            <a:pPr lvl="1"/>
            <a:endParaRPr lang="en-US" dirty="0"/>
          </a:p>
          <a:p>
            <a:r>
              <a:rPr lang="en-US" dirty="0" smtClean="0"/>
              <a:t>Design principles evaluated independently?</a:t>
            </a:r>
          </a:p>
          <a:p>
            <a:endParaRPr lang="en-US" dirty="0"/>
          </a:p>
          <a:p>
            <a:r>
              <a:rPr lang="en-US" dirty="0" smtClean="0"/>
              <a:t>Programming in such an environment?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2937" y="1073531"/>
            <a:ext cx="914501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 current OS architectures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scale enough?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9E0F-C048-4C3B-891E-F790A017C8B3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2937" y="1073531"/>
            <a:ext cx="914501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current OS architectures </a:t>
            </a:r>
            <a:br>
              <a:rPr lang="en-US" dirty="0" smtClean="0"/>
            </a:br>
            <a:r>
              <a:rPr lang="en-US" dirty="0" smtClean="0"/>
              <a:t>scale enough?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9E0F-C048-4C3B-891E-F790A017C8B3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4329" y="2574032"/>
            <a:ext cx="9145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Can they handle diverse cores?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2937" y="1073531"/>
            <a:ext cx="914501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current OS architectures </a:t>
            </a:r>
            <a:br>
              <a:rPr lang="en-US" dirty="0" smtClean="0"/>
            </a:br>
            <a:r>
              <a:rPr lang="en-US" dirty="0" smtClean="0"/>
              <a:t>scale enough?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9E0F-C048-4C3B-891E-F790A017C8B3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4329" y="2574032"/>
            <a:ext cx="9145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Can they handle diverse cores?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496" y="4374232"/>
            <a:ext cx="9145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How should the new OS architectures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look like?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2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Agenda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Motivation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Multikernel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esign principles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Implementation: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Barrelfish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Discussion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36F9-AA21-42CB-A90E-4D5E30C0431A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Diverse Systems</a:t>
            </a:r>
          </a:p>
          <a:p>
            <a:pPr lvl="1"/>
            <a:r>
              <a:rPr lang="en-US" dirty="0" smtClean="0"/>
              <a:t>OS designs optimized for general case</a:t>
            </a:r>
          </a:p>
          <a:p>
            <a:pPr lvl="1"/>
            <a:r>
              <a:rPr lang="en-US" dirty="0" smtClean="0"/>
              <a:t>One design fits all – no longer valid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Diverse Cores</a:t>
            </a:r>
          </a:p>
          <a:p>
            <a:pPr lvl="1"/>
            <a:r>
              <a:rPr lang="en-US" dirty="0" smtClean="0"/>
              <a:t>Heterogeneity is the way to go</a:t>
            </a:r>
          </a:p>
          <a:p>
            <a:pPr lvl="1"/>
            <a:r>
              <a:rPr lang="en-US" dirty="0" smtClean="0"/>
              <a:t>GPUs, FPGAs 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Cores no longer share single kernel  instance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r>
              <a:rPr lang="en-US" dirty="0" smtClean="0"/>
              <a:t>Message passing network used within cores – to improve scalability</a:t>
            </a:r>
          </a:p>
          <a:p>
            <a:r>
              <a:rPr lang="en-US" dirty="0" smtClean="0"/>
              <a:t>System software should adapt to topology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43D5-EEB3-4E7F-971A-0AC9718A5220}" type="datetime1">
              <a:rPr lang="en-US" smtClean="0"/>
              <a:t>10/4/2011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CB6-B9AB-4485-95DC-D40BC310E8D8}" type="slidenum">
              <a:rPr lang="en-US" smtClean="0"/>
              <a:t>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24744"/>
            <a:ext cx="508635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43808" y="321297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Layout of 8X4 AMD system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725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687</Words>
  <Application>Microsoft Office PowerPoint</Application>
  <PresentationFormat>On-screen Show (4:3)</PresentationFormat>
  <Paragraphs>250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The Multikernel A new OS architecture for scalable multicore systems</vt:lpstr>
      <vt:lpstr>Current Architecture Trends: Increasing number of cores</vt:lpstr>
      <vt:lpstr>Current Architecture Trends:  Varying types of cores</vt:lpstr>
      <vt:lpstr>Do current OS architectures  scale enough?</vt:lpstr>
      <vt:lpstr>Do current OS architectures  scale enough?</vt:lpstr>
      <vt:lpstr>Do current OS architectures  scale enough?</vt:lpstr>
      <vt:lpstr>Agenda</vt:lpstr>
      <vt:lpstr>Diversity</vt:lpstr>
      <vt:lpstr>Interconnects</vt:lpstr>
      <vt:lpstr>Low cost for messages</vt:lpstr>
      <vt:lpstr>Non-coherent caches and easier messages</vt:lpstr>
      <vt:lpstr>Agenda</vt:lpstr>
      <vt:lpstr>Multikernel design principles</vt:lpstr>
      <vt:lpstr>Multikernel model</vt:lpstr>
      <vt:lpstr>Explicit inter-core communication</vt:lpstr>
      <vt:lpstr>Hardware-neutral OS structure</vt:lpstr>
      <vt:lpstr>Replicated states</vt:lpstr>
      <vt:lpstr>Agenda</vt:lpstr>
      <vt:lpstr>Barrelfish structure</vt:lpstr>
      <vt:lpstr>CPU drivers</vt:lpstr>
      <vt:lpstr>Monitors</vt:lpstr>
      <vt:lpstr>Inter-core communication</vt:lpstr>
      <vt:lpstr>Agenda</vt:lpstr>
      <vt:lpstr>Objective</vt:lpstr>
      <vt:lpstr>Evaluation: Experiment Methodology</vt:lpstr>
      <vt:lpstr>Unmap communication protocols</vt:lpstr>
      <vt:lpstr>Unmap communication protocols</vt:lpstr>
      <vt:lpstr>PowerPoint Presentation</vt:lpstr>
      <vt:lpstr>PowerPoint Presentation</vt:lpstr>
      <vt:lpstr>System Knowledge Base</vt:lpstr>
      <vt:lpstr>PowerPoint Presentation</vt:lpstr>
      <vt:lpstr>PowerPoint Presentation</vt:lpstr>
      <vt:lpstr>PowerPoint Presentation</vt:lpstr>
      <vt:lpstr>Agenda</vt:lpstr>
      <vt:lpstr>Discussion</vt:lpstr>
      <vt:lpstr>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Multikernel A new OS architecture for scalable multicore systems</dc:title>
  <dc:creator>Vignesh</dc:creator>
  <cp:lastModifiedBy>Vignesh</cp:lastModifiedBy>
  <cp:revision>75</cp:revision>
  <dcterms:created xsi:type="dcterms:W3CDTF">2011-09-29T08:52:54Z</dcterms:created>
  <dcterms:modified xsi:type="dcterms:W3CDTF">2011-10-04T20:58:31Z</dcterms:modified>
</cp:coreProperties>
</file>