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6" r:id="rId2"/>
    <p:sldId id="257" r:id="rId3"/>
    <p:sldId id="258" r:id="rId4"/>
    <p:sldId id="259" r:id="rId5"/>
    <p:sldId id="260" r:id="rId6"/>
    <p:sldId id="275" r:id="rId7"/>
    <p:sldId id="274" r:id="rId8"/>
    <p:sldId id="273" r:id="rId9"/>
    <p:sldId id="278" r:id="rId10"/>
    <p:sldId id="307" r:id="rId11"/>
    <p:sldId id="282" r:id="rId12"/>
    <p:sldId id="292" r:id="rId13"/>
    <p:sldId id="297" r:id="rId14"/>
    <p:sldId id="298" r:id="rId15"/>
    <p:sldId id="299" r:id="rId16"/>
    <p:sldId id="291" r:id="rId17"/>
    <p:sldId id="286" r:id="rId18"/>
    <p:sldId id="277" r:id="rId19"/>
    <p:sldId id="290" r:id="rId20"/>
    <p:sldId id="264" r:id="rId21"/>
    <p:sldId id="287" r:id="rId22"/>
    <p:sldId id="288" r:id="rId23"/>
    <p:sldId id="289" r:id="rId24"/>
    <p:sldId id="293" r:id="rId25"/>
    <p:sldId id="296" r:id="rId26"/>
    <p:sldId id="267" r:id="rId27"/>
    <p:sldId id="295" r:id="rId28"/>
    <p:sldId id="268" r:id="rId29"/>
    <p:sldId id="269" r:id="rId30"/>
    <p:sldId id="300" r:id="rId31"/>
    <p:sldId id="270" r:id="rId32"/>
    <p:sldId id="271" r:id="rId33"/>
    <p:sldId id="272" r:id="rId34"/>
    <p:sldId id="303" r:id="rId35"/>
    <p:sldId id="304" r:id="rId36"/>
    <p:sldId id="306" r:id="rId37"/>
    <p:sldId id="305" r:id="rId38"/>
    <p:sldId id="308" r:id="rId39"/>
    <p:sldId id="301"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B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81538" autoAdjust="0"/>
  </p:normalViewPr>
  <p:slideViewPr>
    <p:cSldViewPr>
      <p:cViewPr varScale="1">
        <p:scale>
          <a:sx n="94" d="100"/>
          <a:sy n="94" d="100"/>
        </p:scale>
        <p:origin x="-2112"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315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641FB02-9A14-45B6-8B72-BA3BB17CD1BE}" type="datetimeFigureOut">
              <a:rPr lang="en-IN" smtClean="0"/>
              <a:t>25-10-2011</a:t>
            </a:fld>
            <a:endParaRPr lang="en-IN"/>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51A4F6-6D53-427F-9053-B41989714077}" type="slidenum">
              <a:rPr lang="en-IN" smtClean="0"/>
              <a:t>‹#›</a:t>
            </a:fld>
            <a:endParaRPr lang="en-IN"/>
          </a:p>
        </p:txBody>
      </p:sp>
    </p:spTree>
    <p:extLst>
      <p:ext uri="{BB962C8B-B14F-4D97-AF65-F5344CB8AC3E}">
        <p14:creationId xmlns:p14="http://schemas.microsoft.com/office/powerpoint/2010/main" val="16012032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C90EDA-4699-497D-89B5-7F15F2A0FE68}" type="datetimeFigureOut">
              <a:rPr lang="en-IN" smtClean="0"/>
              <a:t>25-10-2011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23E188-E0F2-4331-ADF9-D279991F1DFC}" type="slidenum">
              <a:rPr lang="en-IN" smtClean="0"/>
              <a:t>‹#›</a:t>
            </a:fld>
            <a:endParaRPr lang="en-IN"/>
          </a:p>
        </p:txBody>
      </p:sp>
    </p:spTree>
    <p:extLst>
      <p:ext uri="{BB962C8B-B14F-4D97-AF65-F5344CB8AC3E}">
        <p14:creationId xmlns:p14="http://schemas.microsoft.com/office/powerpoint/2010/main" val="728490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Greeting</a:t>
            </a:r>
          </a:p>
          <a:p>
            <a:pPr marL="171450" indent="-171450">
              <a:buFont typeface="Arial" pitchFamily="34" charset="0"/>
              <a:buChar char="•"/>
            </a:pPr>
            <a:r>
              <a:rPr lang="en-US" dirty="0" smtClean="0"/>
              <a:t>Myself</a:t>
            </a:r>
          </a:p>
          <a:p>
            <a:pPr marL="171450" indent="-171450">
              <a:buFont typeface="Arial" pitchFamily="34" charset="0"/>
              <a:buChar char="•"/>
            </a:pPr>
            <a:r>
              <a:rPr lang="en-US" dirty="0" smtClean="0"/>
              <a:t>Today’s topic</a:t>
            </a:r>
          </a:p>
          <a:p>
            <a:pPr marL="171450" indent="-171450">
              <a:buFont typeface="Arial" pitchFamily="34" charset="0"/>
              <a:buChar char="•"/>
            </a:pPr>
            <a:r>
              <a:rPr lang="en-US" dirty="0" smtClean="0"/>
              <a:t>Authors</a:t>
            </a:r>
          </a:p>
          <a:p>
            <a:pPr marL="171450" indent="-171450">
              <a:buFont typeface="Arial" pitchFamily="34" charset="0"/>
              <a:buChar char="•"/>
            </a:pPr>
            <a:r>
              <a:rPr lang="en-US" dirty="0" smtClean="0"/>
              <a:t>Conference</a:t>
            </a:r>
          </a:p>
          <a:p>
            <a:pPr marL="171450" indent="-171450">
              <a:buFont typeface="Arial" pitchFamily="34" charset="0"/>
              <a:buChar char="•"/>
            </a:pPr>
            <a:r>
              <a:rPr lang="en-US" dirty="0" err="1" smtClean="0"/>
              <a:t>MapReduce</a:t>
            </a:r>
            <a:r>
              <a:rPr lang="en-US" baseline="0" dirty="0" smtClean="0"/>
              <a:t> aims to provide a simplified approach to program and run distributed applications</a:t>
            </a:r>
            <a:endParaRPr lang="en-US" dirty="0" smtClean="0"/>
          </a:p>
          <a:p>
            <a:pPr marL="171450" indent="-171450">
              <a:buFont typeface="Arial" pitchFamily="34" charset="0"/>
              <a:buChar char="•"/>
            </a:pPr>
            <a:r>
              <a:rPr lang="en-US" dirty="0" smtClean="0"/>
              <a:t>Analogy</a:t>
            </a:r>
          </a:p>
          <a:p>
            <a:endParaRPr lang="en-IN" dirty="0"/>
          </a:p>
        </p:txBody>
      </p:sp>
      <p:sp>
        <p:nvSpPr>
          <p:cNvPr id="4" name="Slide Number Placeholder 3"/>
          <p:cNvSpPr>
            <a:spLocks noGrp="1"/>
          </p:cNvSpPr>
          <p:nvPr>
            <p:ph type="sldNum" sz="quarter" idx="10"/>
          </p:nvPr>
        </p:nvSpPr>
        <p:spPr/>
        <p:txBody>
          <a:bodyPr/>
          <a:lstStyle/>
          <a:p>
            <a:fld id="{0423E188-E0F2-4331-ADF9-D279991F1DFC}" type="slidenum">
              <a:rPr lang="en-IN" smtClean="0"/>
              <a:t>1</a:t>
            </a:fld>
            <a:endParaRPr lang="en-IN"/>
          </a:p>
        </p:txBody>
      </p:sp>
    </p:spTree>
    <p:extLst>
      <p:ext uri="{BB962C8B-B14F-4D97-AF65-F5344CB8AC3E}">
        <p14:creationId xmlns:p14="http://schemas.microsoft.com/office/powerpoint/2010/main" val="834169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23E188-E0F2-4331-ADF9-D279991F1DFC}" type="slidenum">
              <a:rPr lang="en-IN" smtClean="0"/>
              <a:t>13</a:t>
            </a:fld>
            <a:endParaRPr lang="en-IN"/>
          </a:p>
        </p:txBody>
      </p:sp>
    </p:spTree>
    <p:extLst>
      <p:ext uri="{BB962C8B-B14F-4D97-AF65-F5344CB8AC3E}">
        <p14:creationId xmlns:p14="http://schemas.microsoft.com/office/powerpoint/2010/main" val="19680233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23E188-E0F2-4331-ADF9-D279991F1DFC}" type="slidenum">
              <a:rPr lang="en-IN" smtClean="0"/>
              <a:t>14</a:t>
            </a:fld>
            <a:endParaRPr lang="en-IN"/>
          </a:p>
        </p:txBody>
      </p:sp>
    </p:spTree>
    <p:extLst>
      <p:ext uri="{BB962C8B-B14F-4D97-AF65-F5344CB8AC3E}">
        <p14:creationId xmlns:p14="http://schemas.microsoft.com/office/powerpoint/2010/main" val="11825053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200" b="0" i="0" u="none" strike="noStrike" kern="1200" baseline="0" dirty="0" smtClean="0">
                <a:solidFill>
                  <a:schemeClr val="tx1"/>
                </a:solidFill>
                <a:latin typeface="+mn-lt"/>
                <a:ea typeface="+mn-ea"/>
                <a:cs typeface="+mn-cs"/>
              </a:rPr>
              <a:t>1. The </a:t>
            </a:r>
            <a:r>
              <a:rPr lang="en-IN" sz="1200" b="0" i="0" u="none" strike="noStrike" kern="1200" baseline="0" dirty="0" err="1" smtClean="0">
                <a:solidFill>
                  <a:schemeClr val="tx1"/>
                </a:solidFill>
                <a:latin typeface="+mn-lt"/>
                <a:ea typeface="+mn-ea"/>
                <a:cs typeface="+mn-cs"/>
              </a:rPr>
              <a:t>MapReduce</a:t>
            </a:r>
            <a:r>
              <a:rPr lang="en-IN" sz="1200" b="0" i="0" u="none" strike="noStrike" kern="1200" baseline="0" dirty="0" smtClean="0">
                <a:solidFill>
                  <a:schemeClr val="tx1"/>
                </a:solidFill>
                <a:latin typeface="+mn-lt"/>
                <a:ea typeface="+mn-ea"/>
                <a:cs typeface="+mn-cs"/>
              </a:rPr>
              <a:t> library in the user program first splits the input les into M pieces of typically 16 megabytes to 64 megabytes (MB) per piece (controllable by the user via an optional parameter). It then starts up many copies of the program on a cluster of machines.</a:t>
            </a:r>
          </a:p>
          <a:p>
            <a:endParaRPr lang="en-IN" sz="1200" b="0" i="0" u="none" strike="noStrike" kern="1200" baseline="0" dirty="0" smtClean="0">
              <a:solidFill>
                <a:schemeClr val="tx1"/>
              </a:solidFill>
              <a:latin typeface="+mn-lt"/>
              <a:ea typeface="+mn-ea"/>
              <a:cs typeface="+mn-cs"/>
            </a:endParaRPr>
          </a:p>
          <a:p>
            <a:r>
              <a:rPr lang="en-IN" sz="1200" b="0" i="0" u="none" strike="noStrike" kern="1200" baseline="0" dirty="0" smtClean="0">
                <a:solidFill>
                  <a:schemeClr val="tx1"/>
                </a:solidFill>
                <a:latin typeface="+mn-lt"/>
                <a:ea typeface="+mn-ea"/>
                <a:cs typeface="+mn-cs"/>
              </a:rPr>
              <a:t>2. One of the copies of the program is special . the master. The rest are workers that are assigned work by the master. There are M map tasks and R reduce tasks to assign. The master picks idle workers and assigns each one a map task or a reduce task.</a:t>
            </a:r>
          </a:p>
          <a:p>
            <a:endParaRPr lang="en-IN" sz="1200" b="0" i="0" u="none" strike="noStrike" kern="1200" baseline="0" dirty="0" smtClean="0">
              <a:solidFill>
                <a:schemeClr val="tx1"/>
              </a:solidFill>
              <a:latin typeface="+mn-lt"/>
              <a:ea typeface="+mn-ea"/>
              <a:cs typeface="+mn-cs"/>
            </a:endParaRPr>
          </a:p>
          <a:p>
            <a:r>
              <a:rPr lang="en-IN" sz="1200" b="0" i="0" u="none" strike="noStrike" kern="1200" baseline="0" dirty="0" smtClean="0">
                <a:solidFill>
                  <a:schemeClr val="tx1"/>
                </a:solidFill>
                <a:latin typeface="+mn-lt"/>
                <a:ea typeface="+mn-ea"/>
                <a:cs typeface="+mn-cs"/>
              </a:rPr>
              <a:t>3. A worker who is assigned a map task reads the contents of the corresponding input split. It parses key/value pairs out of the input data and passes each pair to the user-defined </a:t>
            </a:r>
            <a:r>
              <a:rPr lang="en-IN" sz="1200" b="0" i="1" u="none" strike="noStrike" kern="1200" baseline="0" dirty="0" smtClean="0">
                <a:solidFill>
                  <a:schemeClr val="tx1"/>
                </a:solidFill>
                <a:latin typeface="+mn-lt"/>
                <a:ea typeface="+mn-ea"/>
                <a:cs typeface="+mn-cs"/>
              </a:rPr>
              <a:t>Map </a:t>
            </a:r>
            <a:r>
              <a:rPr lang="en-IN" sz="1200" b="0" i="0" u="none" strike="noStrike" kern="1200" baseline="0" dirty="0" smtClean="0">
                <a:solidFill>
                  <a:schemeClr val="tx1"/>
                </a:solidFill>
                <a:latin typeface="+mn-lt"/>
                <a:ea typeface="+mn-ea"/>
                <a:cs typeface="+mn-cs"/>
              </a:rPr>
              <a:t>function. The intermediate key/value pairs produced by the </a:t>
            </a:r>
            <a:r>
              <a:rPr lang="en-IN" sz="1200" b="0" i="1" u="none" strike="noStrike" kern="1200" baseline="0" dirty="0" smtClean="0">
                <a:solidFill>
                  <a:schemeClr val="tx1"/>
                </a:solidFill>
                <a:latin typeface="+mn-lt"/>
                <a:ea typeface="+mn-ea"/>
                <a:cs typeface="+mn-cs"/>
              </a:rPr>
              <a:t>Map </a:t>
            </a:r>
            <a:r>
              <a:rPr lang="en-IN" sz="1200" b="0" i="0" u="none" strike="noStrike" kern="1200" baseline="0" dirty="0" smtClean="0">
                <a:solidFill>
                  <a:schemeClr val="tx1"/>
                </a:solidFill>
                <a:latin typeface="+mn-lt"/>
                <a:ea typeface="+mn-ea"/>
                <a:cs typeface="+mn-cs"/>
              </a:rPr>
              <a:t>function are buffered in memory.</a:t>
            </a:r>
          </a:p>
          <a:p>
            <a:endParaRPr lang="en-IN" sz="1200" b="0" i="0" u="none" strike="noStrike" kern="1200" baseline="0" dirty="0" smtClean="0">
              <a:solidFill>
                <a:schemeClr val="tx1"/>
              </a:solidFill>
              <a:latin typeface="+mn-lt"/>
              <a:ea typeface="+mn-ea"/>
              <a:cs typeface="+mn-cs"/>
            </a:endParaRPr>
          </a:p>
          <a:p>
            <a:r>
              <a:rPr lang="en-IN" sz="1200" b="0" i="0" u="none" strike="noStrike" kern="1200" baseline="0" dirty="0" smtClean="0">
                <a:solidFill>
                  <a:schemeClr val="tx1"/>
                </a:solidFill>
                <a:latin typeface="+mn-lt"/>
                <a:ea typeface="+mn-ea"/>
                <a:cs typeface="+mn-cs"/>
              </a:rPr>
              <a:t>4. Periodically, the buffered pairs are written to local disk, partitioned into R regions by the partitioning function. The locations of these buffered pairs on the local disk are passed back to the master, who is responsible for forwarding these locations to the reduce workers.</a:t>
            </a:r>
          </a:p>
          <a:p>
            <a:endParaRPr lang="en-IN" sz="1200" b="0" i="0" u="none" strike="noStrike" kern="1200" baseline="0" dirty="0" smtClean="0">
              <a:solidFill>
                <a:schemeClr val="tx1"/>
              </a:solidFill>
              <a:latin typeface="+mn-lt"/>
              <a:ea typeface="+mn-ea"/>
              <a:cs typeface="+mn-cs"/>
            </a:endParaRPr>
          </a:p>
          <a:p>
            <a:r>
              <a:rPr lang="en-IN" sz="1200" b="0" i="0" u="none" strike="noStrike" kern="1200" baseline="0" dirty="0" smtClean="0">
                <a:solidFill>
                  <a:schemeClr val="tx1"/>
                </a:solidFill>
                <a:latin typeface="+mn-lt"/>
                <a:ea typeface="+mn-ea"/>
                <a:cs typeface="+mn-cs"/>
              </a:rPr>
              <a:t>5. When a reduce worker is notified by the master about these locations, it uses remote procedure calls to read the buffered data from the local disks of the map workers. When a reduce worker has read all intermediate data, it sorts it by the intermediate keys so that all occurrences of the same key are grouped together. The sorting is needed because typically many different keys map to the same reduce task. If the amount of intermediate data is too large to t in memory, an external sort is used.</a:t>
            </a:r>
          </a:p>
          <a:p>
            <a:endParaRPr lang="en-IN" sz="1200" b="0" i="0" u="none" strike="noStrike" kern="1200" baseline="0" dirty="0" smtClean="0">
              <a:solidFill>
                <a:schemeClr val="tx1"/>
              </a:solidFill>
              <a:latin typeface="+mn-lt"/>
              <a:ea typeface="+mn-ea"/>
              <a:cs typeface="+mn-cs"/>
            </a:endParaRPr>
          </a:p>
          <a:p>
            <a:r>
              <a:rPr lang="en-IN" sz="1200" b="0" i="0" u="none" strike="noStrike" kern="1200" baseline="0" dirty="0" smtClean="0">
                <a:solidFill>
                  <a:schemeClr val="tx1"/>
                </a:solidFill>
                <a:latin typeface="+mn-lt"/>
                <a:ea typeface="+mn-ea"/>
                <a:cs typeface="+mn-cs"/>
              </a:rPr>
              <a:t>6. The reduce worker iterates over the sorted intermediate data and for each unique intermediate key encountered, it passes the key and the corresponding set of intermediate values to the user's </a:t>
            </a:r>
            <a:r>
              <a:rPr lang="en-IN" sz="1200" b="0" i="1" u="none" strike="noStrike" kern="1200" baseline="0" dirty="0" smtClean="0">
                <a:solidFill>
                  <a:schemeClr val="tx1"/>
                </a:solidFill>
                <a:latin typeface="+mn-lt"/>
                <a:ea typeface="+mn-ea"/>
                <a:cs typeface="+mn-cs"/>
              </a:rPr>
              <a:t>Reduce </a:t>
            </a:r>
            <a:r>
              <a:rPr lang="en-IN" sz="1200" b="0" i="0" u="none" strike="noStrike" kern="1200" baseline="0" dirty="0" smtClean="0">
                <a:solidFill>
                  <a:schemeClr val="tx1"/>
                </a:solidFill>
                <a:latin typeface="+mn-lt"/>
                <a:ea typeface="+mn-ea"/>
                <a:cs typeface="+mn-cs"/>
              </a:rPr>
              <a:t>function. The output of the </a:t>
            </a:r>
            <a:r>
              <a:rPr lang="en-IN" sz="1200" b="0" i="1" u="none" strike="noStrike" kern="1200" baseline="0" dirty="0" smtClean="0">
                <a:solidFill>
                  <a:schemeClr val="tx1"/>
                </a:solidFill>
                <a:latin typeface="+mn-lt"/>
                <a:ea typeface="+mn-ea"/>
                <a:cs typeface="+mn-cs"/>
              </a:rPr>
              <a:t>Reduce </a:t>
            </a:r>
            <a:r>
              <a:rPr lang="en-IN" sz="1200" b="0" i="0" u="none" strike="noStrike" kern="1200" baseline="0" dirty="0" smtClean="0">
                <a:solidFill>
                  <a:schemeClr val="tx1"/>
                </a:solidFill>
                <a:latin typeface="+mn-lt"/>
                <a:ea typeface="+mn-ea"/>
                <a:cs typeface="+mn-cs"/>
              </a:rPr>
              <a:t>function is appended to a final output file for this reduce partition.</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7. </a:t>
            </a:r>
            <a:r>
              <a:rPr lang="en-IN" sz="1200" b="0" i="0" u="none" strike="noStrike" kern="1200" baseline="0" dirty="0" smtClean="0">
                <a:solidFill>
                  <a:schemeClr val="tx1"/>
                </a:solidFill>
                <a:latin typeface="+mn-lt"/>
                <a:ea typeface="+mn-ea"/>
                <a:cs typeface="+mn-cs"/>
              </a:rPr>
              <a:t>When all map tasks and reduce tasks have been completed, the master wakes up the user program. At this point, the </a:t>
            </a:r>
            <a:r>
              <a:rPr lang="en-IN" sz="1200" b="0" i="0" u="none" strike="noStrike" kern="1200" baseline="0" dirty="0" err="1" smtClean="0">
                <a:solidFill>
                  <a:schemeClr val="tx1"/>
                </a:solidFill>
                <a:latin typeface="+mn-lt"/>
                <a:ea typeface="+mn-ea"/>
                <a:cs typeface="+mn-cs"/>
              </a:rPr>
              <a:t>MapReduce</a:t>
            </a:r>
            <a:r>
              <a:rPr lang="en-IN" sz="1200" b="0" i="0" u="none" strike="noStrike" kern="1200" baseline="0" dirty="0" smtClean="0">
                <a:solidFill>
                  <a:schemeClr val="tx1"/>
                </a:solidFill>
                <a:latin typeface="+mn-lt"/>
                <a:ea typeface="+mn-ea"/>
                <a:cs typeface="+mn-cs"/>
              </a:rPr>
              <a:t> call in the user program returns back to the user code.</a:t>
            </a:r>
            <a:endParaRPr lang="en-IN" dirty="0"/>
          </a:p>
        </p:txBody>
      </p:sp>
      <p:sp>
        <p:nvSpPr>
          <p:cNvPr id="4" name="Slide Number Placeholder 3"/>
          <p:cNvSpPr>
            <a:spLocks noGrp="1"/>
          </p:cNvSpPr>
          <p:nvPr>
            <p:ph type="sldNum" sz="quarter" idx="10"/>
          </p:nvPr>
        </p:nvSpPr>
        <p:spPr/>
        <p:txBody>
          <a:bodyPr/>
          <a:lstStyle/>
          <a:p>
            <a:fld id="{0423E188-E0F2-4331-ADF9-D279991F1DFC}" type="slidenum">
              <a:rPr lang="en-IN" smtClean="0"/>
              <a:t>17</a:t>
            </a:fld>
            <a:endParaRPr lang="en-IN"/>
          </a:p>
        </p:txBody>
      </p:sp>
    </p:spTree>
    <p:extLst>
      <p:ext uri="{BB962C8B-B14F-4D97-AF65-F5344CB8AC3E}">
        <p14:creationId xmlns:p14="http://schemas.microsoft.com/office/powerpoint/2010/main" val="20500716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0423E188-E0F2-4331-ADF9-D279991F1DFC}" type="slidenum">
              <a:rPr lang="en-IN" smtClean="0"/>
              <a:t>18</a:t>
            </a:fld>
            <a:endParaRPr lang="en-IN"/>
          </a:p>
        </p:txBody>
      </p:sp>
    </p:spTree>
    <p:extLst>
      <p:ext uri="{BB962C8B-B14F-4D97-AF65-F5344CB8AC3E}">
        <p14:creationId xmlns:p14="http://schemas.microsoft.com/office/powerpoint/2010/main" val="18969610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Sometimes a secondary Master</a:t>
            </a:r>
            <a:r>
              <a:rPr lang="en-US" baseline="0" dirty="0" smtClean="0"/>
              <a:t> is employed</a:t>
            </a:r>
            <a:endParaRPr lang="en-IN" dirty="0"/>
          </a:p>
        </p:txBody>
      </p:sp>
      <p:sp>
        <p:nvSpPr>
          <p:cNvPr id="4" name="Slide Number Placeholder 3"/>
          <p:cNvSpPr>
            <a:spLocks noGrp="1"/>
          </p:cNvSpPr>
          <p:nvPr>
            <p:ph type="sldNum" sz="quarter" idx="10"/>
          </p:nvPr>
        </p:nvSpPr>
        <p:spPr/>
        <p:txBody>
          <a:bodyPr/>
          <a:lstStyle/>
          <a:p>
            <a:fld id="{0423E188-E0F2-4331-ADF9-D279991F1DFC}" type="slidenum">
              <a:rPr lang="en-IN" smtClean="0"/>
              <a:t>20</a:t>
            </a:fld>
            <a:endParaRPr lang="en-IN"/>
          </a:p>
        </p:txBody>
      </p:sp>
    </p:spTree>
    <p:extLst>
      <p:ext uri="{BB962C8B-B14F-4D97-AF65-F5344CB8AC3E}">
        <p14:creationId xmlns:p14="http://schemas.microsoft.com/office/powerpoint/2010/main" val="8888678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0423E188-E0F2-4331-ADF9-D279991F1DFC}" type="slidenum">
              <a:rPr lang="en-IN" smtClean="0"/>
              <a:t>26</a:t>
            </a:fld>
            <a:endParaRPr lang="en-IN"/>
          </a:p>
        </p:txBody>
      </p:sp>
    </p:spTree>
    <p:extLst>
      <p:ext uri="{BB962C8B-B14F-4D97-AF65-F5344CB8AC3E}">
        <p14:creationId xmlns:p14="http://schemas.microsoft.com/office/powerpoint/2010/main" val="2673304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Compared</a:t>
            </a:r>
            <a:r>
              <a:rPr lang="en-US" baseline="0" dirty="0" smtClean="0"/>
              <a:t> to eating apple, d</a:t>
            </a:r>
            <a:r>
              <a:rPr lang="en-US" dirty="0" smtClean="0"/>
              <a:t>rinking juice</a:t>
            </a:r>
            <a:r>
              <a:rPr lang="en-US" baseline="0" dirty="0" smtClean="0"/>
              <a:t> is fun</a:t>
            </a:r>
            <a:endParaRPr lang="en-IN" dirty="0"/>
          </a:p>
        </p:txBody>
      </p:sp>
      <p:sp>
        <p:nvSpPr>
          <p:cNvPr id="4" name="Slide Number Placeholder 3"/>
          <p:cNvSpPr>
            <a:spLocks noGrp="1"/>
          </p:cNvSpPr>
          <p:nvPr>
            <p:ph type="sldNum" sz="quarter" idx="10"/>
          </p:nvPr>
        </p:nvSpPr>
        <p:spPr/>
        <p:txBody>
          <a:bodyPr/>
          <a:lstStyle/>
          <a:p>
            <a:fld id="{0423E188-E0F2-4331-ADF9-D279991F1DFC}" type="slidenum">
              <a:rPr lang="en-IN" smtClean="0"/>
              <a:t>3</a:t>
            </a:fld>
            <a:endParaRPr lang="en-IN"/>
          </a:p>
        </p:txBody>
      </p:sp>
    </p:spTree>
    <p:extLst>
      <p:ext uri="{BB962C8B-B14F-4D97-AF65-F5344CB8AC3E}">
        <p14:creationId xmlns:p14="http://schemas.microsoft.com/office/powerpoint/2010/main" val="3901856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Excited</a:t>
            </a:r>
            <a:r>
              <a:rPr lang="en-US" baseline="0" dirty="0" smtClean="0"/>
              <a:t> by his success at making apple juice, Sam now wants to make juice from multiple fruits</a:t>
            </a:r>
          </a:p>
          <a:p>
            <a:r>
              <a:rPr lang="en-US" baseline="0" dirty="0" smtClean="0"/>
              <a:t>He excelled at this for sometime and then</a:t>
            </a:r>
            <a:endParaRPr lang="en-US" dirty="0"/>
          </a:p>
        </p:txBody>
      </p:sp>
      <p:sp>
        <p:nvSpPr>
          <p:cNvPr id="4" name="Slide Number Placeholder 3"/>
          <p:cNvSpPr>
            <a:spLocks noGrp="1"/>
          </p:cNvSpPr>
          <p:nvPr>
            <p:ph type="sldNum" sz="quarter" idx="10"/>
          </p:nvPr>
        </p:nvSpPr>
        <p:spPr/>
        <p:txBody>
          <a:bodyPr/>
          <a:lstStyle/>
          <a:p>
            <a:fld id="{0423E188-E0F2-4331-ADF9-D279991F1DFC}" type="slidenum">
              <a:rPr lang="en-IN" smtClean="0"/>
              <a:t>4</a:t>
            </a:fld>
            <a:endParaRPr lang="en-IN"/>
          </a:p>
        </p:txBody>
      </p:sp>
    </p:spTree>
    <p:extLst>
      <p:ext uri="{BB962C8B-B14F-4D97-AF65-F5344CB8AC3E}">
        <p14:creationId xmlns:p14="http://schemas.microsoft.com/office/powerpoint/2010/main" val="549999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latin typeface="Cambria" pitchFamily="18" charset="0"/>
              </a:rPr>
              <a:t>Like with any giant, be it search giants or juice making giants, you are</a:t>
            </a:r>
            <a:r>
              <a:rPr lang="en-US" baseline="0" dirty="0" smtClean="0">
                <a:latin typeface="Cambria" pitchFamily="18" charset="0"/>
              </a:rPr>
              <a:t> going to have huge numbers at hand</a:t>
            </a:r>
            <a:endParaRPr lang="en-US" dirty="0" smtClean="0">
              <a:latin typeface="Cambria"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mbria" pitchFamily="18" charset="0"/>
              </a:rPr>
              <a:t>Like search, recommendations,  usage analysis, page rank </a:t>
            </a:r>
            <a:r>
              <a:rPr lang="en-US" dirty="0" err="1" smtClean="0">
                <a:latin typeface="Cambria" pitchFamily="18" charset="0"/>
              </a:rPr>
              <a:t>etc</a:t>
            </a:r>
            <a:r>
              <a:rPr lang="en-US" dirty="0" smtClean="0">
                <a:latin typeface="Cambria" pitchFamily="18" charset="0"/>
              </a:rPr>
              <a:t>?</a:t>
            </a:r>
            <a:endParaRPr lang="en-IN" dirty="0" smtClean="0">
              <a:latin typeface="Cambria" pitchFamily="18" charset="0"/>
            </a:endParaRPr>
          </a:p>
          <a:p>
            <a:endParaRPr lang="en-IN" dirty="0"/>
          </a:p>
        </p:txBody>
      </p:sp>
      <p:sp>
        <p:nvSpPr>
          <p:cNvPr id="4" name="Slide Number Placeholder 3"/>
          <p:cNvSpPr>
            <a:spLocks noGrp="1"/>
          </p:cNvSpPr>
          <p:nvPr>
            <p:ph type="sldNum" sz="quarter" idx="10"/>
          </p:nvPr>
        </p:nvSpPr>
        <p:spPr/>
        <p:txBody>
          <a:bodyPr/>
          <a:lstStyle/>
          <a:p>
            <a:fld id="{0423E188-E0F2-4331-ADF9-D279991F1DFC}" type="slidenum">
              <a:rPr lang="en-IN" smtClean="0"/>
              <a:t>5</a:t>
            </a:fld>
            <a:endParaRPr lang="en-IN"/>
          </a:p>
        </p:txBody>
      </p:sp>
    </p:spTree>
    <p:extLst>
      <p:ext uri="{BB962C8B-B14F-4D97-AF65-F5344CB8AC3E}">
        <p14:creationId xmlns:p14="http://schemas.microsoft.com/office/powerpoint/2010/main" val="3604442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complicates the computation that we want to perform!</a:t>
            </a:r>
          </a:p>
          <a:p>
            <a:r>
              <a:rPr lang="en-US" baseline="0" dirty="0" smtClean="0"/>
              <a:t>So, </a:t>
            </a:r>
            <a:r>
              <a:rPr lang="en-US" baseline="0" dirty="0" err="1" smtClean="0"/>
              <a:t>MapReduce</a:t>
            </a:r>
            <a:r>
              <a:rPr lang="en-US" baseline="0" dirty="0" smtClean="0"/>
              <a:t> proposes a way to separate computation from managing distributed-ness</a:t>
            </a:r>
            <a:endParaRPr lang="en-US" dirty="0"/>
          </a:p>
        </p:txBody>
      </p:sp>
      <p:sp>
        <p:nvSpPr>
          <p:cNvPr id="4" name="Slide Number Placeholder 3"/>
          <p:cNvSpPr>
            <a:spLocks noGrp="1"/>
          </p:cNvSpPr>
          <p:nvPr>
            <p:ph type="sldNum" sz="quarter" idx="10"/>
          </p:nvPr>
        </p:nvSpPr>
        <p:spPr/>
        <p:txBody>
          <a:bodyPr/>
          <a:lstStyle/>
          <a:p>
            <a:fld id="{0423E188-E0F2-4331-ADF9-D279991F1DFC}" type="slidenum">
              <a:rPr lang="en-IN" smtClean="0"/>
              <a:t>7</a:t>
            </a:fld>
            <a:endParaRPr lang="en-IN"/>
          </a:p>
        </p:txBody>
      </p:sp>
    </p:spTree>
    <p:extLst>
      <p:ext uri="{BB962C8B-B14F-4D97-AF65-F5344CB8AC3E}">
        <p14:creationId xmlns:p14="http://schemas.microsoft.com/office/powerpoint/2010/main" val="330172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1"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Managing of Parallelization, Fault Tolerance, Data Distribution and Load Balancing is</a:t>
            </a:r>
            <a:r>
              <a:rPr lang="en-US" baseline="0" dirty="0" smtClean="0"/>
              <a:t> invisible to the user and comes free</a:t>
            </a:r>
            <a:endParaRPr lang="en-US" dirty="0" smtClean="0"/>
          </a:p>
          <a:p>
            <a:pPr marL="171450" indent="-171450">
              <a:buFont typeface="Arial" pitchFamily="34" charset="0"/>
              <a:buChar char="•"/>
            </a:pPr>
            <a:r>
              <a:rPr lang="en-US" dirty="0" smtClean="0"/>
              <a:t>Motivation: primarily meant for Google’s web indexing</a:t>
            </a:r>
          </a:p>
          <a:p>
            <a:pPr marL="628650" lvl="1" indent="-171450">
              <a:buFont typeface="Arial" pitchFamily="34" charset="0"/>
              <a:buChar char="•"/>
            </a:pPr>
            <a:r>
              <a:rPr lang="en-US" dirty="0" smtClean="0"/>
              <a:t>Once the documents</a:t>
            </a:r>
            <a:r>
              <a:rPr lang="en-US" baseline="0" dirty="0" smtClean="0"/>
              <a:t> are crawled</a:t>
            </a:r>
          </a:p>
          <a:p>
            <a:pPr marL="628650" lvl="1" indent="-171450">
              <a:buFont typeface="Arial" pitchFamily="34" charset="0"/>
              <a:buChar char="•"/>
            </a:pPr>
            <a:r>
              <a:rPr lang="en-US" baseline="0" dirty="0" smtClean="0"/>
              <a:t>Several </a:t>
            </a:r>
            <a:r>
              <a:rPr lang="en-US" baseline="0" dirty="0" err="1" smtClean="0"/>
              <a:t>mapreduce</a:t>
            </a:r>
            <a:r>
              <a:rPr lang="en-US" baseline="0" dirty="0" smtClean="0"/>
              <a:t> operations are run in sequence to index documents</a:t>
            </a:r>
            <a:endParaRPr lang="en-US" dirty="0" smtClean="0"/>
          </a:p>
          <a:p>
            <a:endParaRPr lang="en-IN" dirty="0"/>
          </a:p>
        </p:txBody>
      </p:sp>
      <p:sp>
        <p:nvSpPr>
          <p:cNvPr id="4" name="Slide Number Placeholder 3"/>
          <p:cNvSpPr>
            <a:spLocks noGrp="1"/>
          </p:cNvSpPr>
          <p:nvPr>
            <p:ph type="sldNum" sz="quarter" idx="10"/>
          </p:nvPr>
        </p:nvSpPr>
        <p:spPr/>
        <p:txBody>
          <a:bodyPr/>
          <a:lstStyle/>
          <a:p>
            <a:fld id="{0423E188-E0F2-4331-ADF9-D279991F1DFC}" type="slidenum">
              <a:rPr lang="en-IN" smtClean="0"/>
              <a:t>8</a:t>
            </a:fld>
            <a:endParaRPr lang="en-IN"/>
          </a:p>
        </p:txBody>
      </p:sp>
    </p:spTree>
    <p:extLst>
      <p:ext uri="{BB962C8B-B14F-4D97-AF65-F5344CB8AC3E}">
        <p14:creationId xmlns:p14="http://schemas.microsoft.com/office/powerpoint/2010/main" val="39974822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Abstract: Take something </a:t>
            </a:r>
            <a:r>
              <a:rPr lang="en-US" dirty="0" err="1" smtClean="0"/>
              <a:t>ustructured</a:t>
            </a:r>
            <a:r>
              <a:rPr lang="en-US" dirty="0" smtClean="0"/>
              <a:t> and derive meaningful data out of it</a:t>
            </a:r>
          </a:p>
          <a:p>
            <a:endParaRPr lang="en-US" dirty="0"/>
          </a:p>
        </p:txBody>
      </p:sp>
      <p:sp>
        <p:nvSpPr>
          <p:cNvPr id="4" name="Slide Number Placeholder 3"/>
          <p:cNvSpPr>
            <a:spLocks noGrp="1"/>
          </p:cNvSpPr>
          <p:nvPr>
            <p:ph type="sldNum" sz="quarter" idx="10"/>
          </p:nvPr>
        </p:nvSpPr>
        <p:spPr/>
        <p:txBody>
          <a:bodyPr/>
          <a:lstStyle/>
          <a:p>
            <a:fld id="{0423E188-E0F2-4331-ADF9-D279991F1DFC}" type="slidenum">
              <a:rPr lang="en-IN" smtClean="0"/>
              <a:t>9</a:t>
            </a:fld>
            <a:endParaRPr lang="en-IN"/>
          </a:p>
        </p:txBody>
      </p:sp>
    </p:spTree>
    <p:extLst>
      <p:ext uri="{BB962C8B-B14F-4D97-AF65-F5344CB8AC3E}">
        <p14:creationId xmlns:p14="http://schemas.microsoft.com/office/powerpoint/2010/main" val="9416937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Functional languages: logic</a:t>
            </a:r>
            <a:r>
              <a:rPr lang="en-US" baseline="0" dirty="0" smtClean="0"/>
              <a:t> is expressed as expressions</a:t>
            </a:r>
          </a:p>
          <a:p>
            <a:r>
              <a:rPr lang="en-US" baseline="0" dirty="0" smtClean="0"/>
              <a:t>No mutable data and state.</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computed values cannot be dependent on previously computed values.  ( X -&gt; Y</a:t>
            </a:r>
            <a:r>
              <a:rPr lang="en-US" baseline="0" dirty="0" smtClean="0"/>
              <a:t> -&gt; Z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Order does not matter</a:t>
            </a:r>
            <a:endParaRPr lang="en-US" dirty="0" smtClean="0"/>
          </a:p>
          <a:p>
            <a:endParaRPr lang="en-US" baseline="0" dirty="0" smtClean="0"/>
          </a:p>
        </p:txBody>
      </p:sp>
      <p:sp>
        <p:nvSpPr>
          <p:cNvPr id="4" name="Slide Number Placeholder 3"/>
          <p:cNvSpPr>
            <a:spLocks noGrp="1"/>
          </p:cNvSpPr>
          <p:nvPr>
            <p:ph type="sldNum" sz="quarter" idx="10"/>
          </p:nvPr>
        </p:nvSpPr>
        <p:spPr/>
        <p:txBody>
          <a:bodyPr/>
          <a:lstStyle/>
          <a:p>
            <a:fld id="{0423E188-E0F2-4331-ADF9-D279991F1DFC}" type="slidenum">
              <a:rPr lang="en-IN" smtClean="0"/>
              <a:t>10</a:t>
            </a:fld>
            <a:endParaRPr lang="en-IN"/>
          </a:p>
        </p:txBody>
      </p:sp>
    </p:spTree>
    <p:extLst>
      <p:ext uri="{BB962C8B-B14F-4D97-AF65-F5344CB8AC3E}">
        <p14:creationId xmlns:p14="http://schemas.microsoft.com/office/powerpoint/2010/main" val="960337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23E188-E0F2-4331-ADF9-D279991F1DFC}" type="slidenum">
              <a:rPr lang="en-IN" smtClean="0"/>
              <a:t>11</a:t>
            </a:fld>
            <a:endParaRPr lang="en-IN"/>
          </a:p>
        </p:txBody>
      </p:sp>
    </p:spTree>
    <p:extLst>
      <p:ext uri="{BB962C8B-B14F-4D97-AF65-F5344CB8AC3E}">
        <p14:creationId xmlns:p14="http://schemas.microsoft.com/office/powerpoint/2010/main" val="505306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mbria" pitchFamily="18" charset="0"/>
              </a:defRPr>
            </a:lvl1pPr>
          </a:lstStyle>
          <a:p>
            <a:r>
              <a:rPr lang="en-US" dirty="0" smtClean="0"/>
              <a:t>Click to edit Master title style</a:t>
            </a:r>
            <a:endParaRPr lang="en-IN"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Cambr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IN" dirty="0"/>
          </a:p>
        </p:txBody>
      </p:sp>
      <p:sp>
        <p:nvSpPr>
          <p:cNvPr id="4" name="Date Placeholder 3"/>
          <p:cNvSpPr>
            <a:spLocks noGrp="1"/>
          </p:cNvSpPr>
          <p:nvPr>
            <p:ph type="dt" sz="half" idx="10"/>
          </p:nvPr>
        </p:nvSpPr>
        <p:spPr/>
        <p:txBody>
          <a:bodyPr/>
          <a:lstStyle/>
          <a:p>
            <a:fld id="{B2E4828F-2A69-4D44-8445-EC857927EB7F}" type="datetimeFigureOut">
              <a:rPr lang="en-IN" smtClean="0"/>
              <a:t>25-10-2011</a:t>
            </a:fld>
            <a:endParaRPr lang="en-IN"/>
          </a:p>
        </p:txBody>
      </p:sp>
      <p:sp>
        <p:nvSpPr>
          <p:cNvPr id="5" name="Footer Placeholder 4"/>
          <p:cNvSpPr>
            <a:spLocks noGrp="1"/>
          </p:cNvSpPr>
          <p:nvPr>
            <p:ph type="ftr" sz="quarter" idx="11"/>
          </p:nvPr>
        </p:nvSpPr>
        <p:spPr/>
        <p:txBody>
          <a:bodyPr/>
          <a:lstStyle>
            <a:lvl1pPr>
              <a:defRPr>
                <a:latin typeface="Cambria" pitchFamily="18" charset="0"/>
              </a:defRPr>
            </a:lvl1pPr>
          </a:lstStyle>
          <a:p>
            <a:endParaRPr lang="en-IN" dirty="0"/>
          </a:p>
        </p:txBody>
      </p:sp>
      <p:sp>
        <p:nvSpPr>
          <p:cNvPr id="6" name="Slide Number Placeholder 5"/>
          <p:cNvSpPr>
            <a:spLocks noGrp="1"/>
          </p:cNvSpPr>
          <p:nvPr>
            <p:ph type="sldNum" sz="quarter" idx="12"/>
          </p:nvPr>
        </p:nvSpPr>
        <p:spPr/>
        <p:txBody>
          <a:bodyPr/>
          <a:lstStyle/>
          <a:p>
            <a:fld id="{EFF7C2F4-B2F4-4753-9EF8-7F373C279AD1}" type="slidenum">
              <a:rPr lang="en-IN" smtClean="0"/>
              <a:t>‹#›</a:t>
            </a:fld>
            <a:endParaRPr lang="en-IN"/>
          </a:p>
        </p:txBody>
      </p:sp>
    </p:spTree>
    <p:extLst>
      <p:ext uri="{BB962C8B-B14F-4D97-AF65-F5344CB8AC3E}">
        <p14:creationId xmlns:p14="http://schemas.microsoft.com/office/powerpoint/2010/main" val="42185053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2E4828F-2A69-4D44-8445-EC857927EB7F}" type="datetimeFigureOut">
              <a:rPr lang="en-IN" smtClean="0"/>
              <a:t>25-10-2011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FF7C2F4-B2F4-4753-9EF8-7F373C279AD1}" type="slidenum">
              <a:rPr lang="en-IN" smtClean="0"/>
              <a:t>‹#›</a:t>
            </a:fld>
            <a:endParaRPr lang="en-IN"/>
          </a:p>
        </p:txBody>
      </p:sp>
    </p:spTree>
    <p:extLst>
      <p:ext uri="{BB962C8B-B14F-4D97-AF65-F5344CB8AC3E}">
        <p14:creationId xmlns:p14="http://schemas.microsoft.com/office/powerpoint/2010/main" val="1678044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2E4828F-2A69-4D44-8445-EC857927EB7F}" type="datetimeFigureOut">
              <a:rPr lang="en-IN" smtClean="0"/>
              <a:t>25-10-2011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FF7C2F4-B2F4-4753-9EF8-7F373C279AD1}" type="slidenum">
              <a:rPr lang="en-IN" smtClean="0"/>
              <a:t>‹#›</a:t>
            </a:fld>
            <a:endParaRPr lang="en-IN"/>
          </a:p>
        </p:txBody>
      </p:sp>
    </p:spTree>
    <p:extLst>
      <p:ext uri="{BB962C8B-B14F-4D97-AF65-F5344CB8AC3E}">
        <p14:creationId xmlns:p14="http://schemas.microsoft.com/office/powerpoint/2010/main" val="319699090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mbria" pitchFamily="18" charset="0"/>
              </a:defRPr>
            </a:lvl1pPr>
          </a:lstStyle>
          <a:p>
            <a:r>
              <a:rPr lang="en-US" dirty="0" smtClean="0"/>
              <a:t>Click to edit Master title style</a:t>
            </a:r>
            <a:endParaRPr lang="en-IN" dirty="0"/>
          </a:p>
        </p:txBody>
      </p:sp>
      <p:sp>
        <p:nvSpPr>
          <p:cNvPr id="3" name="Content Placeholder 2"/>
          <p:cNvSpPr>
            <a:spLocks noGrp="1"/>
          </p:cNvSpPr>
          <p:nvPr>
            <p:ph idx="1"/>
          </p:nvPr>
        </p:nvSpPr>
        <p:spPr/>
        <p:txBody>
          <a:bodyPr/>
          <a:lstStyle>
            <a:lvl1pPr>
              <a:defRPr>
                <a:latin typeface="Cambria" pitchFamily="18" charset="0"/>
              </a:defRPr>
            </a:lvl1pPr>
            <a:lvl2pPr>
              <a:defRPr>
                <a:latin typeface="Cambria" pitchFamily="18" charset="0"/>
              </a:defRPr>
            </a:lvl2pPr>
            <a:lvl3pPr>
              <a:defRPr>
                <a:latin typeface="Cambria" pitchFamily="18" charset="0"/>
              </a:defRPr>
            </a:lvl3pPr>
            <a:lvl4pPr>
              <a:defRPr>
                <a:latin typeface="Cambria" pitchFamily="18" charset="0"/>
              </a:defRPr>
            </a:lvl4pPr>
            <a:lvl5pPr>
              <a:defRPr>
                <a:latin typeface="Cambria"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4" name="Date Placeholder 3"/>
          <p:cNvSpPr>
            <a:spLocks noGrp="1"/>
          </p:cNvSpPr>
          <p:nvPr>
            <p:ph type="dt" sz="half" idx="10"/>
          </p:nvPr>
        </p:nvSpPr>
        <p:spPr/>
        <p:txBody>
          <a:bodyPr/>
          <a:lstStyle>
            <a:lvl1pPr>
              <a:defRPr>
                <a:latin typeface="Cambria" pitchFamily="18" charset="0"/>
              </a:defRPr>
            </a:lvl1pPr>
          </a:lstStyle>
          <a:p>
            <a:fld id="{B2E4828F-2A69-4D44-8445-EC857927EB7F}" type="datetimeFigureOut">
              <a:rPr lang="en-IN" smtClean="0"/>
              <a:pPr/>
              <a:t>25-10-2011</a:t>
            </a:fld>
            <a:endParaRPr lang="en-IN" dirty="0"/>
          </a:p>
        </p:txBody>
      </p:sp>
      <p:sp>
        <p:nvSpPr>
          <p:cNvPr id="5" name="Footer Placeholder 4"/>
          <p:cNvSpPr>
            <a:spLocks noGrp="1"/>
          </p:cNvSpPr>
          <p:nvPr>
            <p:ph type="ftr" sz="quarter" idx="11"/>
          </p:nvPr>
        </p:nvSpPr>
        <p:spPr/>
        <p:txBody>
          <a:bodyPr/>
          <a:lstStyle>
            <a:lvl1pPr>
              <a:defRPr>
                <a:latin typeface="Cambria" pitchFamily="18" charset="0"/>
              </a:defRPr>
            </a:lvl1pPr>
          </a:lstStyle>
          <a:p>
            <a:endParaRPr lang="en-IN" dirty="0"/>
          </a:p>
        </p:txBody>
      </p:sp>
      <p:sp>
        <p:nvSpPr>
          <p:cNvPr id="6" name="Slide Number Placeholder 5"/>
          <p:cNvSpPr>
            <a:spLocks noGrp="1"/>
          </p:cNvSpPr>
          <p:nvPr>
            <p:ph type="sldNum" sz="quarter" idx="12"/>
          </p:nvPr>
        </p:nvSpPr>
        <p:spPr/>
        <p:txBody>
          <a:bodyPr/>
          <a:lstStyle>
            <a:lvl1pPr>
              <a:defRPr>
                <a:latin typeface="Cambria" pitchFamily="18" charset="0"/>
              </a:defRPr>
            </a:lvl1pPr>
          </a:lstStyle>
          <a:p>
            <a:fld id="{EFF7C2F4-B2F4-4753-9EF8-7F373C279AD1}" type="slidenum">
              <a:rPr lang="en-IN" smtClean="0"/>
              <a:pPr/>
              <a:t>‹#›</a:t>
            </a:fld>
            <a:endParaRPr lang="en-IN" dirty="0"/>
          </a:p>
        </p:txBody>
      </p:sp>
    </p:spTree>
    <p:extLst>
      <p:ext uri="{BB962C8B-B14F-4D97-AF65-F5344CB8AC3E}">
        <p14:creationId xmlns:p14="http://schemas.microsoft.com/office/powerpoint/2010/main" val="26102744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E4828F-2A69-4D44-8445-EC857927EB7F}" type="datetimeFigureOut">
              <a:rPr lang="en-IN" smtClean="0"/>
              <a:t>25-10-2011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FF7C2F4-B2F4-4753-9EF8-7F373C279AD1}" type="slidenum">
              <a:rPr lang="en-IN" smtClean="0"/>
              <a:t>‹#›</a:t>
            </a:fld>
            <a:endParaRPr lang="en-IN"/>
          </a:p>
        </p:txBody>
      </p:sp>
    </p:spTree>
    <p:extLst>
      <p:ext uri="{BB962C8B-B14F-4D97-AF65-F5344CB8AC3E}">
        <p14:creationId xmlns:p14="http://schemas.microsoft.com/office/powerpoint/2010/main" val="40417653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2E4828F-2A69-4D44-8445-EC857927EB7F}" type="datetimeFigureOut">
              <a:rPr lang="en-IN" smtClean="0"/>
              <a:t>25-10-2011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FF7C2F4-B2F4-4753-9EF8-7F373C279AD1}" type="slidenum">
              <a:rPr lang="en-IN" smtClean="0"/>
              <a:t>‹#›</a:t>
            </a:fld>
            <a:endParaRPr lang="en-IN"/>
          </a:p>
        </p:txBody>
      </p:sp>
    </p:spTree>
    <p:extLst>
      <p:ext uri="{BB962C8B-B14F-4D97-AF65-F5344CB8AC3E}">
        <p14:creationId xmlns:p14="http://schemas.microsoft.com/office/powerpoint/2010/main" val="303038121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2E4828F-2A69-4D44-8445-EC857927EB7F}" type="datetimeFigureOut">
              <a:rPr lang="en-IN" smtClean="0"/>
              <a:t>25-10-2011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FF7C2F4-B2F4-4753-9EF8-7F373C279AD1}" type="slidenum">
              <a:rPr lang="en-IN" smtClean="0"/>
              <a:t>‹#›</a:t>
            </a:fld>
            <a:endParaRPr lang="en-IN"/>
          </a:p>
        </p:txBody>
      </p:sp>
    </p:spTree>
    <p:extLst>
      <p:ext uri="{BB962C8B-B14F-4D97-AF65-F5344CB8AC3E}">
        <p14:creationId xmlns:p14="http://schemas.microsoft.com/office/powerpoint/2010/main" val="102441387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2E4828F-2A69-4D44-8445-EC857927EB7F}" type="datetimeFigureOut">
              <a:rPr lang="en-IN" smtClean="0"/>
              <a:t>25-10-2011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FF7C2F4-B2F4-4753-9EF8-7F373C279AD1}" type="slidenum">
              <a:rPr lang="en-IN" smtClean="0"/>
              <a:t>‹#›</a:t>
            </a:fld>
            <a:endParaRPr lang="en-IN"/>
          </a:p>
        </p:txBody>
      </p:sp>
    </p:spTree>
    <p:extLst>
      <p:ext uri="{BB962C8B-B14F-4D97-AF65-F5344CB8AC3E}">
        <p14:creationId xmlns:p14="http://schemas.microsoft.com/office/powerpoint/2010/main" val="3612174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E4828F-2A69-4D44-8445-EC857927EB7F}" type="datetimeFigureOut">
              <a:rPr lang="en-IN" smtClean="0"/>
              <a:t>25-10-2011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FF7C2F4-B2F4-4753-9EF8-7F373C279AD1}" type="slidenum">
              <a:rPr lang="en-IN" smtClean="0"/>
              <a:t>‹#›</a:t>
            </a:fld>
            <a:endParaRPr lang="en-IN"/>
          </a:p>
        </p:txBody>
      </p:sp>
    </p:spTree>
    <p:extLst>
      <p:ext uri="{BB962C8B-B14F-4D97-AF65-F5344CB8AC3E}">
        <p14:creationId xmlns:p14="http://schemas.microsoft.com/office/powerpoint/2010/main" val="3555132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E4828F-2A69-4D44-8445-EC857927EB7F}" type="datetimeFigureOut">
              <a:rPr lang="en-IN" smtClean="0"/>
              <a:t>25-10-2011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FF7C2F4-B2F4-4753-9EF8-7F373C279AD1}" type="slidenum">
              <a:rPr lang="en-IN" smtClean="0"/>
              <a:t>‹#›</a:t>
            </a:fld>
            <a:endParaRPr lang="en-IN"/>
          </a:p>
        </p:txBody>
      </p:sp>
    </p:spTree>
    <p:extLst>
      <p:ext uri="{BB962C8B-B14F-4D97-AF65-F5344CB8AC3E}">
        <p14:creationId xmlns:p14="http://schemas.microsoft.com/office/powerpoint/2010/main" val="362029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E4828F-2A69-4D44-8445-EC857927EB7F}" type="datetimeFigureOut">
              <a:rPr lang="en-IN" smtClean="0"/>
              <a:t>25-10-2011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FF7C2F4-B2F4-4753-9EF8-7F373C279AD1}" type="slidenum">
              <a:rPr lang="en-IN" smtClean="0"/>
              <a:t>‹#›</a:t>
            </a:fld>
            <a:endParaRPr lang="en-IN"/>
          </a:p>
        </p:txBody>
      </p:sp>
    </p:spTree>
    <p:extLst>
      <p:ext uri="{BB962C8B-B14F-4D97-AF65-F5344CB8AC3E}">
        <p14:creationId xmlns:p14="http://schemas.microsoft.com/office/powerpoint/2010/main" val="3488318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E4828F-2A69-4D44-8445-EC857927EB7F}" type="datetimeFigureOut">
              <a:rPr lang="en-IN" smtClean="0"/>
              <a:t>25-10-2011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F7C2F4-B2F4-4753-9EF8-7F373C279AD1}" type="slidenum">
              <a:rPr lang="en-IN" smtClean="0"/>
              <a:t>‹#›</a:t>
            </a:fld>
            <a:endParaRPr lang="en-IN"/>
          </a:p>
        </p:txBody>
      </p:sp>
    </p:spTree>
    <p:extLst>
      <p:ext uri="{BB962C8B-B14F-4D97-AF65-F5344CB8AC3E}">
        <p14:creationId xmlns:p14="http://schemas.microsoft.com/office/powerpoint/2010/main" val="3505428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6.jpeg"/><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8" Type="http://schemas.openxmlformats.org/officeDocument/2006/relationships/image" Target="../media/image11.jpeg"/><Relationship Id="rId13" Type="http://schemas.openxmlformats.org/officeDocument/2006/relationships/image" Target="../media/image14.jpeg"/><Relationship Id="rId3" Type="http://schemas.openxmlformats.org/officeDocument/2006/relationships/image" Target="../media/image20.png"/><Relationship Id="rId7" Type="http://schemas.openxmlformats.org/officeDocument/2006/relationships/image" Target="../media/image8.jpeg"/><Relationship Id="rId12" Type="http://schemas.openxmlformats.org/officeDocument/2006/relationships/image" Target="../media/image21.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3.jpeg"/><Relationship Id="rId11" Type="http://schemas.openxmlformats.org/officeDocument/2006/relationships/image" Target="../media/image7.jpeg"/><Relationship Id="rId5" Type="http://schemas.openxmlformats.org/officeDocument/2006/relationships/image" Target="../media/image16.jpeg"/><Relationship Id="rId15" Type="http://schemas.openxmlformats.org/officeDocument/2006/relationships/image" Target="../media/image10.jpeg"/><Relationship Id="rId10" Type="http://schemas.openxmlformats.org/officeDocument/2006/relationships/image" Target="../media/image9.jpeg"/><Relationship Id="rId4" Type="http://schemas.openxmlformats.org/officeDocument/2006/relationships/image" Target="../media/image2.jpeg"/><Relationship Id="rId9" Type="http://schemas.openxmlformats.org/officeDocument/2006/relationships/image" Target="../media/image12.jpeg"/><Relationship Id="rId14" Type="http://schemas.openxmlformats.org/officeDocument/2006/relationships/image" Target="../media/image22.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5.jpeg"/><Relationship Id="rId7"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2.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hyperlink" Target="http://hadoop.apache.org/"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hadoop.apache.org/" TargetMode="External"/><Relationship Id="rId2" Type="http://schemas.openxmlformats.org/officeDocument/2006/relationships/hyperlink" Target="http://labs.google.com/papers/bigtable.html" TargetMode="External"/><Relationship Id="rId1" Type="http://schemas.openxmlformats.org/officeDocument/2006/relationships/slideLayout" Target="../slideLayouts/slideLayout2.xml"/><Relationship Id="rId4" Type="http://schemas.openxmlformats.org/officeDocument/2006/relationships/hyperlink" Target="http://esaliya.blogspot.com/2010/03/mapreduce-explained-simply-as-story-of.html"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10.jpeg"/><Relationship Id="rId7" Type="http://schemas.openxmlformats.org/officeDocument/2006/relationships/image" Target="../media/image2.jpeg"/><Relationship Id="rId12"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3.jpeg"/><Relationship Id="rId11" Type="http://schemas.openxmlformats.org/officeDocument/2006/relationships/image" Target="../media/image8.jpeg"/><Relationship Id="rId5" Type="http://schemas.openxmlformats.org/officeDocument/2006/relationships/image" Target="../media/image12.jpeg"/><Relationship Id="rId10" Type="http://schemas.openxmlformats.org/officeDocument/2006/relationships/image" Target="../media/image14.jpeg"/><Relationship Id="rId4" Type="http://schemas.openxmlformats.org/officeDocument/2006/relationships/image" Target="../media/image11.jpeg"/><Relationship Id="rId9" Type="http://schemas.openxmlformats.org/officeDocument/2006/relationships/image" Target="../media/image7.jpeg"/></Relationships>
</file>

<file path=ppt/slides/_rels/slide5.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8.jpeg"/><Relationship Id="rId7"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7.jpeg"/><Relationship Id="rId5" Type="http://schemas.openxmlformats.org/officeDocument/2006/relationships/image" Target="../media/image16.jpeg"/><Relationship Id="rId10" Type="http://schemas.openxmlformats.org/officeDocument/2006/relationships/image" Target="../media/image7.jpeg"/><Relationship Id="rId4" Type="http://schemas.openxmlformats.org/officeDocument/2006/relationships/image" Target="../media/image15.jpeg"/><Relationship Id="rId9"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6.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bwMode="auto">
          <a:xfrm>
            <a:off x="685800" y="980728"/>
            <a:ext cx="7772400" cy="1470025"/>
          </a:xfrm>
          <a:noFill/>
          <a:ln>
            <a:noFill/>
            <a:miter lim="800000"/>
            <a:headEnd/>
            <a:tailEnd/>
          </a:ln>
        </p:spPr>
        <p:txBody>
          <a:bodyPr vert="horz" wrap="square" lIns="91440" tIns="45720" rIns="91440" bIns="45720" numCol="1" anchor="t" anchorCtr="0" compatLnSpc="1">
            <a:prstTxWarp prst="textNoShape">
              <a:avLst/>
            </a:prstTxWarp>
            <a:noAutofit/>
          </a:bodyPr>
          <a:lstStyle/>
          <a:p>
            <a:r>
              <a:rPr lang="en-US" sz="4800" dirty="0" err="1" smtClean="0">
                <a:latin typeface="Cambria" pitchFamily="18" charset="0"/>
              </a:rPr>
              <a:t>MapReduce</a:t>
            </a:r>
            <a:r>
              <a:rPr lang="en-US" sz="4800" dirty="0" smtClean="0">
                <a:latin typeface="Cambria" pitchFamily="18" charset="0"/>
              </a:rPr>
              <a:t>: Simplified Data Processing on Large Clusters</a:t>
            </a:r>
            <a:endParaRPr lang="en-US" sz="4800" dirty="0">
              <a:latin typeface="Cambria" pitchFamily="18" charset="0"/>
            </a:endParaRPr>
          </a:p>
        </p:txBody>
      </p:sp>
      <p:sp>
        <p:nvSpPr>
          <p:cNvPr id="5" name="Rectangle 3"/>
          <p:cNvSpPr>
            <a:spLocks noGrp="1" noChangeArrowheads="1"/>
          </p:cNvSpPr>
          <p:nvPr>
            <p:ph type="subTitle" idx="1"/>
          </p:nvPr>
        </p:nvSpPr>
        <p:spPr>
          <a:xfrm>
            <a:off x="1979712" y="3140968"/>
            <a:ext cx="6400800" cy="1752600"/>
          </a:xfrm>
        </p:spPr>
        <p:txBody>
          <a:bodyPr/>
          <a:lstStyle/>
          <a:p>
            <a:pPr algn="r"/>
            <a:r>
              <a:rPr lang="en-US" sz="3200" dirty="0" smtClean="0">
                <a:solidFill>
                  <a:schemeClr val="tx1"/>
                </a:solidFill>
                <a:latin typeface="Cambria" pitchFamily="18" charset="0"/>
              </a:rPr>
              <a:t>Jeffrey Dean &amp; </a:t>
            </a:r>
          </a:p>
          <a:p>
            <a:pPr algn="r"/>
            <a:r>
              <a:rPr lang="en-US" sz="3200" dirty="0" smtClean="0">
                <a:solidFill>
                  <a:schemeClr val="tx1"/>
                </a:solidFill>
                <a:latin typeface="Cambria" pitchFamily="18" charset="0"/>
              </a:rPr>
              <a:t>Sanjay </a:t>
            </a:r>
            <a:r>
              <a:rPr lang="en-US" sz="3200" dirty="0" err="1" smtClean="0">
                <a:solidFill>
                  <a:schemeClr val="tx1"/>
                </a:solidFill>
                <a:latin typeface="Cambria" pitchFamily="18" charset="0"/>
              </a:rPr>
              <a:t>Ghemawat</a:t>
            </a:r>
            <a:endParaRPr lang="en-US" sz="3200" dirty="0" smtClean="0">
              <a:solidFill>
                <a:schemeClr val="tx1"/>
              </a:solidFill>
              <a:latin typeface="Cambria" pitchFamily="18" charset="0"/>
            </a:endParaRPr>
          </a:p>
        </p:txBody>
      </p:sp>
      <p:sp>
        <p:nvSpPr>
          <p:cNvPr id="6" name="TextBox 5"/>
          <p:cNvSpPr txBox="1"/>
          <p:nvPr/>
        </p:nvSpPr>
        <p:spPr>
          <a:xfrm>
            <a:off x="827584" y="6095037"/>
            <a:ext cx="7344816" cy="646331"/>
          </a:xfrm>
          <a:prstGeom prst="rect">
            <a:avLst/>
          </a:prstGeom>
          <a:noFill/>
        </p:spPr>
        <p:txBody>
          <a:bodyPr wrap="square" rtlCol="0">
            <a:spAutoFit/>
          </a:bodyPr>
          <a:lstStyle/>
          <a:p>
            <a:r>
              <a:rPr lang="en-IN" sz="1200" dirty="0" smtClean="0">
                <a:latin typeface="Cambria" pitchFamily="18" charset="0"/>
              </a:rPr>
              <a:t>Appeared in:</a:t>
            </a:r>
            <a:br>
              <a:rPr lang="en-IN" sz="1200" dirty="0" smtClean="0">
                <a:latin typeface="Cambria" pitchFamily="18" charset="0"/>
              </a:rPr>
            </a:br>
            <a:r>
              <a:rPr lang="en-IN" sz="1200" dirty="0" smtClean="0">
                <a:latin typeface="Cambria" pitchFamily="18" charset="0"/>
              </a:rPr>
              <a:t>OSDI '04: Sixth Symposium on Operating System Design and Implementation, San Francisco, CA, December, 2004. </a:t>
            </a:r>
            <a:endParaRPr lang="en-IN" sz="1200" dirty="0">
              <a:latin typeface="Cambria" pitchFamily="18" charset="0"/>
            </a:endParaRPr>
          </a:p>
        </p:txBody>
      </p:sp>
      <p:sp>
        <p:nvSpPr>
          <p:cNvPr id="7" name="TextBox 6"/>
          <p:cNvSpPr txBox="1"/>
          <p:nvPr/>
        </p:nvSpPr>
        <p:spPr>
          <a:xfrm>
            <a:off x="827584" y="5085184"/>
            <a:ext cx="7344816" cy="400110"/>
          </a:xfrm>
          <a:prstGeom prst="rect">
            <a:avLst/>
          </a:prstGeom>
          <a:noFill/>
        </p:spPr>
        <p:txBody>
          <a:bodyPr wrap="square" rtlCol="0">
            <a:spAutoFit/>
          </a:bodyPr>
          <a:lstStyle/>
          <a:p>
            <a:pPr algn="ctr"/>
            <a:r>
              <a:rPr lang="en-IN" sz="2000" dirty="0" smtClean="0">
                <a:latin typeface="Cambria" pitchFamily="18" charset="0"/>
              </a:rPr>
              <a:t>Presented by: </a:t>
            </a:r>
            <a:r>
              <a:rPr lang="en-IN" sz="2000" dirty="0" err="1" smtClean="0">
                <a:latin typeface="Cambria" pitchFamily="18" charset="0"/>
              </a:rPr>
              <a:t>Hemanth</a:t>
            </a:r>
            <a:r>
              <a:rPr lang="en-IN" sz="2000" dirty="0" smtClean="0">
                <a:latin typeface="Cambria" pitchFamily="18" charset="0"/>
              </a:rPr>
              <a:t> </a:t>
            </a:r>
            <a:r>
              <a:rPr lang="en-IN" sz="2000" dirty="0" err="1" smtClean="0">
                <a:latin typeface="Cambria" pitchFamily="18" charset="0"/>
              </a:rPr>
              <a:t>Makkapati</a:t>
            </a:r>
            <a:r>
              <a:rPr lang="en-IN" sz="2000" dirty="0" smtClean="0">
                <a:latin typeface="Cambria" pitchFamily="18" charset="0"/>
              </a:rPr>
              <a:t> (makka@vt.edu)</a:t>
            </a:r>
            <a:endParaRPr lang="en-IN" sz="2000" dirty="0">
              <a:latin typeface="Cambria" pitchFamily="18" charset="0"/>
            </a:endParaRPr>
          </a:p>
        </p:txBody>
      </p:sp>
      <p:pic>
        <p:nvPicPr>
          <p:cNvPr id="2050" name="Picture 2" descr="Googl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06766" y="4293096"/>
            <a:ext cx="1009650" cy="381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78072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Inspiration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‘map’ &amp; ‘reduce/fold’ of functional programming languages</a:t>
            </a:r>
          </a:p>
          <a:p>
            <a:endParaRPr lang="en-US" dirty="0" smtClean="0"/>
          </a:p>
          <a:p>
            <a:r>
              <a:rPr lang="en-US" dirty="0" smtClean="0"/>
              <a:t>(</a:t>
            </a:r>
            <a:r>
              <a:rPr lang="en-US" dirty="0"/>
              <a:t>map </a:t>
            </a:r>
            <a:r>
              <a:rPr lang="en-US" b="1" i="1" dirty="0"/>
              <a:t>f</a:t>
            </a:r>
            <a:r>
              <a:rPr lang="en-US" dirty="0"/>
              <a:t> </a:t>
            </a:r>
            <a:r>
              <a:rPr lang="en-US" b="1" i="1" dirty="0"/>
              <a:t>list [list</a:t>
            </a:r>
            <a:r>
              <a:rPr lang="en-US" b="1" i="1" baseline="-25000" dirty="0"/>
              <a:t>2</a:t>
            </a:r>
            <a:r>
              <a:rPr lang="en-US" b="1" i="1" dirty="0"/>
              <a:t> list</a:t>
            </a:r>
            <a:r>
              <a:rPr lang="en-US" b="1" i="1" baseline="-25000" dirty="0"/>
              <a:t>3</a:t>
            </a:r>
            <a:r>
              <a:rPr lang="en-US" b="1" i="1" dirty="0"/>
              <a:t> …]</a:t>
            </a:r>
            <a:r>
              <a:rPr lang="en-US" dirty="0"/>
              <a:t>)</a:t>
            </a:r>
          </a:p>
          <a:p>
            <a:endParaRPr lang="en-US" dirty="0" smtClean="0"/>
          </a:p>
          <a:p>
            <a:pPr lvl="1"/>
            <a:r>
              <a:rPr lang="en-US" dirty="0" smtClean="0"/>
              <a:t>(</a:t>
            </a:r>
            <a:r>
              <a:rPr lang="en-US" dirty="0"/>
              <a:t>map square </a:t>
            </a:r>
            <a:r>
              <a:rPr lang="en-US" dirty="0" smtClean="0"/>
              <a:t>(</a:t>
            </a:r>
            <a:r>
              <a:rPr lang="en-US" dirty="0"/>
              <a:t>1 2 3 4</a:t>
            </a:r>
            <a:r>
              <a:rPr lang="en-US" dirty="0" smtClean="0"/>
              <a:t>)) </a:t>
            </a:r>
            <a:r>
              <a:rPr lang="en-US" dirty="0" smtClean="0">
                <a:sym typeface="Wingdings" pitchFamily="2" charset="2"/>
              </a:rPr>
              <a:t> </a:t>
            </a:r>
            <a:r>
              <a:rPr lang="en-US" dirty="0" smtClean="0"/>
              <a:t>(</a:t>
            </a:r>
            <a:r>
              <a:rPr lang="en-US" dirty="0"/>
              <a:t>1 4 9 16)</a:t>
            </a:r>
          </a:p>
          <a:p>
            <a:endParaRPr lang="en-US" dirty="0"/>
          </a:p>
          <a:p>
            <a:r>
              <a:rPr lang="en-US" dirty="0" smtClean="0"/>
              <a:t>(reduce </a:t>
            </a:r>
            <a:r>
              <a:rPr lang="en-US" b="1" i="1" dirty="0"/>
              <a:t>f</a:t>
            </a:r>
            <a:r>
              <a:rPr lang="en-US" dirty="0"/>
              <a:t> </a:t>
            </a:r>
            <a:r>
              <a:rPr lang="en-US" b="1" i="1" dirty="0"/>
              <a:t>list </a:t>
            </a:r>
            <a:r>
              <a:rPr lang="en-US" b="1" i="1" dirty="0" smtClean="0"/>
              <a:t>[…]</a:t>
            </a:r>
            <a:r>
              <a:rPr lang="en-US" dirty="0" smtClean="0"/>
              <a:t>)</a:t>
            </a:r>
            <a:endParaRPr lang="en-US" dirty="0"/>
          </a:p>
          <a:p>
            <a:endParaRPr lang="en-US" dirty="0" smtClean="0"/>
          </a:p>
          <a:p>
            <a:pPr lvl="1"/>
            <a:r>
              <a:rPr lang="en-US" dirty="0" smtClean="0"/>
              <a:t>(</a:t>
            </a:r>
            <a:r>
              <a:rPr lang="en-US" dirty="0"/>
              <a:t>reduce + </a:t>
            </a:r>
            <a:r>
              <a:rPr lang="en-US" dirty="0" smtClean="0"/>
              <a:t>(</a:t>
            </a:r>
            <a:r>
              <a:rPr lang="en-US" dirty="0"/>
              <a:t>1 4 9 16</a:t>
            </a:r>
            <a:r>
              <a:rPr lang="en-US" dirty="0" smtClean="0"/>
              <a:t>)) </a:t>
            </a:r>
            <a:r>
              <a:rPr lang="en-US" dirty="0" smtClean="0">
                <a:sym typeface="Wingdings" pitchFamily="2" charset="2"/>
              </a:rPr>
              <a:t> </a:t>
            </a:r>
            <a:r>
              <a:rPr lang="en-US" dirty="0" smtClean="0"/>
              <a:t>30</a:t>
            </a:r>
          </a:p>
          <a:p>
            <a:endParaRPr lang="en-US" dirty="0"/>
          </a:p>
          <a:p>
            <a:r>
              <a:rPr lang="en-US" dirty="0"/>
              <a:t>(reduce + (map square (map – l</a:t>
            </a:r>
            <a:r>
              <a:rPr lang="en-US" baseline="-25000" dirty="0"/>
              <a:t>1</a:t>
            </a:r>
            <a:r>
              <a:rPr lang="en-US" dirty="0"/>
              <a:t> l</a:t>
            </a:r>
            <a:r>
              <a:rPr lang="en-US" baseline="-25000" dirty="0"/>
              <a:t>2</a:t>
            </a:r>
            <a:r>
              <a:rPr lang="en-US" dirty="0" smtClean="0"/>
              <a:t>))))</a:t>
            </a:r>
            <a:endParaRPr lang="en-US" dirty="0"/>
          </a:p>
        </p:txBody>
      </p:sp>
    </p:spTree>
    <p:extLst>
      <p:ext uri="{BB962C8B-B14F-4D97-AF65-F5344CB8AC3E}">
        <p14:creationId xmlns:p14="http://schemas.microsoft.com/office/powerpoint/2010/main" val="21833837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j-lt"/>
              </a:rPr>
              <a:t>Example</a:t>
            </a:r>
            <a:endParaRPr lang="en-IN" dirty="0">
              <a:latin typeface="+mj-lt"/>
            </a:endParaRPr>
          </a:p>
        </p:txBody>
      </p:sp>
      <p:pic>
        <p:nvPicPr>
          <p:cNvPr id="4" name="Picture 3" descr="apple2.jpg"/>
          <p:cNvPicPr>
            <a:picLocks noChangeAspect="1"/>
          </p:cNvPicPr>
          <p:nvPr/>
        </p:nvPicPr>
        <p:blipFill>
          <a:blip r:embed="rId3" cstate="print">
            <a:clrChange>
              <a:clrFrom>
                <a:srgbClr val="FFFFFF"/>
              </a:clrFrom>
              <a:clrTo>
                <a:srgbClr val="FFFFFF">
                  <a:alpha val="0"/>
                </a:srgbClr>
              </a:clrTo>
            </a:clrChange>
          </a:blip>
          <a:stretch>
            <a:fillRect/>
          </a:stretch>
        </p:blipFill>
        <p:spPr>
          <a:xfrm>
            <a:off x="2051720" y="2815208"/>
            <a:ext cx="555453" cy="655743"/>
          </a:xfrm>
          <a:prstGeom prst="rect">
            <a:avLst/>
          </a:prstGeom>
        </p:spPr>
      </p:pic>
      <p:pic>
        <p:nvPicPr>
          <p:cNvPr id="5" name="Picture 4" descr="knife2.jpg"/>
          <p:cNvPicPr>
            <a:picLocks noChangeAspect="1"/>
          </p:cNvPicPr>
          <p:nvPr/>
        </p:nvPicPr>
        <p:blipFill>
          <a:blip r:embed="rId4" cstate="print"/>
          <a:stretch>
            <a:fillRect/>
          </a:stretch>
        </p:blipFill>
        <p:spPr>
          <a:xfrm rot="20472147">
            <a:off x="3069314" y="2325178"/>
            <a:ext cx="872067" cy="784860"/>
          </a:xfrm>
          <a:prstGeom prst="rect">
            <a:avLst/>
          </a:prstGeom>
        </p:spPr>
      </p:pic>
      <p:pic>
        <p:nvPicPr>
          <p:cNvPr id="6" name="Picture 5" descr="juice.jpg"/>
          <p:cNvPicPr>
            <a:picLocks noChangeAspect="1"/>
          </p:cNvPicPr>
          <p:nvPr/>
        </p:nvPicPr>
        <p:blipFill>
          <a:blip r:embed="rId5" cstate="print">
            <a:clrChange>
              <a:clrFrom>
                <a:srgbClr val="FFFFFF"/>
              </a:clrFrom>
              <a:clrTo>
                <a:srgbClr val="FFFFFF">
                  <a:alpha val="0"/>
                </a:srgbClr>
              </a:clrTo>
            </a:clrChange>
          </a:blip>
          <a:stretch>
            <a:fillRect/>
          </a:stretch>
        </p:blipFill>
        <p:spPr>
          <a:xfrm>
            <a:off x="6318920" y="2662808"/>
            <a:ext cx="843160" cy="838200"/>
          </a:xfrm>
          <a:prstGeom prst="rect">
            <a:avLst/>
          </a:prstGeom>
        </p:spPr>
      </p:pic>
      <p:pic>
        <p:nvPicPr>
          <p:cNvPr id="7" name="Picture 6" descr="blender.jpg"/>
          <p:cNvPicPr>
            <a:picLocks noChangeAspect="1"/>
          </p:cNvPicPr>
          <p:nvPr/>
        </p:nvPicPr>
        <p:blipFill>
          <a:blip r:embed="rId6" cstate="print"/>
          <a:stretch>
            <a:fillRect/>
          </a:stretch>
        </p:blipFill>
        <p:spPr>
          <a:xfrm>
            <a:off x="5328320" y="2281808"/>
            <a:ext cx="609600" cy="822449"/>
          </a:xfrm>
          <a:prstGeom prst="rect">
            <a:avLst/>
          </a:prstGeom>
        </p:spPr>
      </p:pic>
      <p:sp>
        <p:nvSpPr>
          <p:cNvPr id="8" name="Right Arrow 7"/>
          <p:cNvSpPr/>
          <p:nvPr/>
        </p:nvSpPr>
        <p:spPr>
          <a:xfrm>
            <a:off x="2889920" y="3120008"/>
            <a:ext cx="1219200" cy="152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mj-lt"/>
            </a:endParaRPr>
          </a:p>
        </p:txBody>
      </p:sp>
      <p:sp>
        <p:nvSpPr>
          <p:cNvPr id="9" name="Right Arrow 8"/>
          <p:cNvSpPr/>
          <p:nvPr/>
        </p:nvSpPr>
        <p:spPr>
          <a:xfrm>
            <a:off x="5099720" y="3120008"/>
            <a:ext cx="1219200" cy="152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mj-lt"/>
            </a:endParaRPr>
          </a:p>
        </p:txBody>
      </p:sp>
      <p:pic>
        <p:nvPicPr>
          <p:cNvPr id="10" name="Picture 9" descr="apple-pieces.jpg"/>
          <p:cNvPicPr>
            <a:picLocks noChangeAspect="1"/>
          </p:cNvPicPr>
          <p:nvPr/>
        </p:nvPicPr>
        <p:blipFill>
          <a:blip r:embed="rId7" cstate="print">
            <a:clrChange>
              <a:clrFrom>
                <a:srgbClr val="FFFFFF"/>
              </a:clrFrom>
              <a:clrTo>
                <a:srgbClr val="FFFFFF">
                  <a:alpha val="0"/>
                </a:srgbClr>
              </a:clrTo>
            </a:clrChange>
          </a:blip>
          <a:stretch>
            <a:fillRect/>
          </a:stretch>
        </p:blipFill>
        <p:spPr>
          <a:xfrm>
            <a:off x="4119107" y="2662808"/>
            <a:ext cx="990600" cy="990600"/>
          </a:xfrm>
          <a:prstGeom prst="rect">
            <a:avLst/>
          </a:prstGeom>
        </p:spPr>
      </p:pic>
      <p:sp>
        <p:nvSpPr>
          <p:cNvPr id="11" name="TextBox 10"/>
          <p:cNvSpPr txBox="1"/>
          <p:nvPr/>
        </p:nvSpPr>
        <p:spPr>
          <a:xfrm>
            <a:off x="3043059" y="3461855"/>
            <a:ext cx="1245841" cy="369332"/>
          </a:xfrm>
          <a:prstGeom prst="rect">
            <a:avLst/>
          </a:prstGeom>
          <a:noFill/>
        </p:spPr>
        <p:txBody>
          <a:bodyPr wrap="square" rtlCol="0">
            <a:spAutoFit/>
          </a:bodyPr>
          <a:lstStyle/>
          <a:p>
            <a:r>
              <a:rPr lang="en-US" dirty="0" smtClean="0">
                <a:latin typeface="+mj-lt"/>
              </a:rPr>
              <a:t>Map</a:t>
            </a:r>
            <a:endParaRPr lang="en-IN" dirty="0">
              <a:latin typeface="+mj-lt"/>
            </a:endParaRPr>
          </a:p>
        </p:txBody>
      </p:sp>
      <p:sp>
        <p:nvSpPr>
          <p:cNvPr id="12" name="TextBox 11"/>
          <p:cNvSpPr txBox="1"/>
          <p:nvPr/>
        </p:nvSpPr>
        <p:spPr>
          <a:xfrm>
            <a:off x="5220072" y="3501008"/>
            <a:ext cx="1245841" cy="369332"/>
          </a:xfrm>
          <a:prstGeom prst="rect">
            <a:avLst/>
          </a:prstGeom>
          <a:noFill/>
        </p:spPr>
        <p:txBody>
          <a:bodyPr wrap="square" rtlCol="0">
            <a:spAutoFit/>
          </a:bodyPr>
          <a:lstStyle/>
          <a:p>
            <a:r>
              <a:rPr lang="en-US" dirty="0" smtClean="0">
                <a:latin typeface="+mj-lt"/>
              </a:rPr>
              <a:t>Reduce</a:t>
            </a:r>
            <a:endParaRPr lang="en-IN" dirty="0">
              <a:latin typeface="+mj-lt"/>
            </a:endParaRPr>
          </a:p>
        </p:txBody>
      </p:sp>
    </p:spTree>
    <p:extLst>
      <p:ext uri="{BB962C8B-B14F-4D97-AF65-F5344CB8AC3E}">
        <p14:creationId xmlns:p14="http://schemas.microsoft.com/office/powerpoint/2010/main" val="108816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Word Count</a:t>
            </a:r>
            <a:endParaRPr lang="en-IN" dirty="0"/>
          </a:p>
        </p:txBody>
      </p:sp>
      <p:sp>
        <p:nvSpPr>
          <p:cNvPr id="7" name="TextBox 6"/>
          <p:cNvSpPr txBox="1"/>
          <p:nvPr/>
        </p:nvSpPr>
        <p:spPr>
          <a:xfrm>
            <a:off x="179512" y="1844824"/>
            <a:ext cx="6048672" cy="3785652"/>
          </a:xfrm>
          <a:prstGeom prst="rect">
            <a:avLst/>
          </a:prstGeom>
          <a:noFill/>
        </p:spPr>
        <p:txBody>
          <a:bodyPr wrap="square" rtlCol="0">
            <a:spAutoFit/>
          </a:bodyPr>
          <a:lstStyle/>
          <a:p>
            <a:r>
              <a:rPr lang="en-IN" sz="1600" dirty="0">
                <a:solidFill>
                  <a:srgbClr val="89B0FF"/>
                </a:solidFill>
              </a:rPr>
              <a:t>map(String </a:t>
            </a:r>
            <a:r>
              <a:rPr lang="en-IN" sz="1600" dirty="0" err="1">
                <a:solidFill>
                  <a:srgbClr val="89B0FF"/>
                </a:solidFill>
              </a:rPr>
              <a:t>input_key</a:t>
            </a:r>
            <a:r>
              <a:rPr lang="en-IN" sz="1600" dirty="0">
                <a:solidFill>
                  <a:srgbClr val="89B0FF"/>
                </a:solidFill>
              </a:rPr>
              <a:t>, String </a:t>
            </a:r>
            <a:r>
              <a:rPr lang="en-IN" sz="1600" dirty="0" err="1">
                <a:solidFill>
                  <a:srgbClr val="89B0FF"/>
                </a:solidFill>
              </a:rPr>
              <a:t>input_value</a:t>
            </a:r>
            <a:r>
              <a:rPr lang="en-IN" sz="1600" dirty="0">
                <a:solidFill>
                  <a:srgbClr val="89B0FF"/>
                </a:solidFill>
              </a:rPr>
              <a:t>):</a:t>
            </a:r>
          </a:p>
          <a:p>
            <a:r>
              <a:rPr lang="en-IN" sz="1600" dirty="0">
                <a:solidFill>
                  <a:schemeClr val="bg1">
                    <a:lumMod val="65000"/>
                  </a:schemeClr>
                </a:solidFill>
              </a:rPr>
              <a:t>    // </a:t>
            </a:r>
            <a:r>
              <a:rPr lang="en-IN" sz="1600" dirty="0" err="1">
                <a:solidFill>
                  <a:schemeClr val="bg1">
                    <a:lumMod val="65000"/>
                  </a:schemeClr>
                </a:solidFill>
              </a:rPr>
              <a:t>input_key</a:t>
            </a:r>
            <a:r>
              <a:rPr lang="en-IN" sz="1600" dirty="0">
                <a:solidFill>
                  <a:schemeClr val="bg1">
                    <a:lumMod val="65000"/>
                  </a:schemeClr>
                </a:solidFill>
              </a:rPr>
              <a:t>: document name</a:t>
            </a:r>
          </a:p>
          <a:p>
            <a:r>
              <a:rPr lang="en-IN" sz="1600" dirty="0">
                <a:solidFill>
                  <a:schemeClr val="bg1">
                    <a:lumMod val="65000"/>
                  </a:schemeClr>
                </a:solidFill>
              </a:rPr>
              <a:t>    // </a:t>
            </a:r>
            <a:r>
              <a:rPr lang="en-IN" sz="1600" dirty="0" err="1">
                <a:solidFill>
                  <a:schemeClr val="bg1">
                    <a:lumMod val="65000"/>
                  </a:schemeClr>
                </a:solidFill>
              </a:rPr>
              <a:t>input_value</a:t>
            </a:r>
            <a:r>
              <a:rPr lang="en-IN" sz="1600" dirty="0">
                <a:solidFill>
                  <a:schemeClr val="bg1">
                    <a:lumMod val="65000"/>
                  </a:schemeClr>
                </a:solidFill>
              </a:rPr>
              <a:t>: document contents</a:t>
            </a:r>
          </a:p>
          <a:p>
            <a:r>
              <a:rPr lang="en-IN" sz="1600" dirty="0">
                <a:solidFill>
                  <a:srgbClr val="89B0FF"/>
                </a:solidFill>
              </a:rPr>
              <a:t>    for each word w in </a:t>
            </a:r>
            <a:r>
              <a:rPr lang="en-IN" sz="1600" dirty="0" err="1">
                <a:solidFill>
                  <a:srgbClr val="89B0FF"/>
                </a:solidFill>
              </a:rPr>
              <a:t>input_value</a:t>
            </a:r>
            <a:r>
              <a:rPr lang="en-IN" sz="1600" dirty="0">
                <a:solidFill>
                  <a:srgbClr val="89B0FF"/>
                </a:solidFill>
              </a:rPr>
              <a:t>:</a:t>
            </a:r>
          </a:p>
          <a:p>
            <a:r>
              <a:rPr lang="en-IN" sz="1600" dirty="0">
                <a:solidFill>
                  <a:srgbClr val="89B0FF"/>
                </a:solidFill>
              </a:rPr>
              <a:t>      </a:t>
            </a:r>
            <a:r>
              <a:rPr lang="en-IN" sz="1600" dirty="0" err="1">
                <a:solidFill>
                  <a:srgbClr val="89B0FF"/>
                </a:solidFill>
              </a:rPr>
              <a:t>EmitIntermediate</a:t>
            </a:r>
            <a:r>
              <a:rPr lang="en-IN" sz="1600" dirty="0">
                <a:solidFill>
                  <a:srgbClr val="89B0FF"/>
                </a:solidFill>
              </a:rPr>
              <a:t>(w, "1");</a:t>
            </a:r>
          </a:p>
          <a:p>
            <a:r>
              <a:rPr lang="en-IN" sz="1600" dirty="0">
                <a:solidFill>
                  <a:srgbClr val="89B0FF"/>
                </a:solidFill>
              </a:rPr>
              <a:t> </a:t>
            </a:r>
          </a:p>
          <a:p>
            <a:r>
              <a:rPr lang="en-IN" sz="1600" dirty="0">
                <a:solidFill>
                  <a:srgbClr val="89B0FF"/>
                </a:solidFill>
              </a:rPr>
              <a:t> </a:t>
            </a:r>
          </a:p>
          <a:p>
            <a:r>
              <a:rPr lang="en-IN" sz="1600" dirty="0">
                <a:solidFill>
                  <a:srgbClr val="89B0FF"/>
                </a:solidFill>
              </a:rPr>
              <a:t>  reduce(String </a:t>
            </a:r>
            <a:r>
              <a:rPr lang="en-IN" sz="1600" dirty="0" err="1">
                <a:solidFill>
                  <a:srgbClr val="89B0FF"/>
                </a:solidFill>
              </a:rPr>
              <a:t>output_key</a:t>
            </a:r>
            <a:r>
              <a:rPr lang="en-IN" sz="1600" dirty="0">
                <a:solidFill>
                  <a:srgbClr val="89B0FF"/>
                </a:solidFill>
              </a:rPr>
              <a:t>, Iterator </a:t>
            </a:r>
            <a:r>
              <a:rPr lang="en-IN" sz="1600" dirty="0" err="1">
                <a:solidFill>
                  <a:srgbClr val="89B0FF"/>
                </a:solidFill>
              </a:rPr>
              <a:t>intermediate_values</a:t>
            </a:r>
            <a:r>
              <a:rPr lang="en-IN" sz="1600" dirty="0">
                <a:solidFill>
                  <a:srgbClr val="89B0FF"/>
                </a:solidFill>
              </a:rPr>
              <a:t>):</a:t>
            </a:r>
          </a:p>
          <a:p>
            <a:r>
              <a:rPr lang="en-IN" sz="1600" dirty="0">
                <a:solidFill>
                  <a:schemeClr val="bg1">
                    <a:lumMod val="65000"/>
                  </a:schemeClr>
                </a:solidFill>
              </a:rPr>
              <a:t>    // </a:t>
            </a:r>
            <a:r>
              <a:rPr lang="en-IN" sz="1600" dirty="0" err="1">
                <a:solidFill>
                  <a:schemeClr val="bg1">
                    <a:lumMod val="65000"/>
                  </a:schemeClr>
                </a:solidFill>
              </a:rPr>
              <a:t>output_key</a:t>
            </a:r>
            <a:r>
              <a:rPr lang="en-IN" sz="1600" dirty="0">
                <a:solidFill>
                  <a:schemeClr val="bg1">
                    <a:lumMod val="65000"/>
                  </a:schemeClr>
                </a:solidFill>
              </a:rPr>
              <a:t>: a word</a:t>
            </a:r>
          </a:p>
          <a:p>
            <a:r>
              <a:rPr lang="en-IN" sz="1600" dirty="0">
                <a:solidFill>
                  <a:schemeClr val="bg1">
                    <a:lumMod val="65000"/>
                  </a:schemeClr>
                </a:solidFill>
              </a:rPr>
              <a:t>    // </a:t>
            </a:r>
            <a:r>
              <a:rPr lang="en-IN" sz="1600" dirty="0" err="1">
                <a:solidFill>
                  <a:schemeClr val="bg1">
                    <a:lumMod val="65000"/>
                  </a:schemeClr>
                </a:solidFill>
              </a:rPr>
              <a:t>output_values</a:t>
            </a:r>
            <a:r>
              <a:rPr lang="en-IN" sz="1600" dirty="0">
                <a:solidFill>
                  <a:schemeClr val="bg1">
                    <a:lumMod val="65000"/>
                  </a:schemeClr>
                </a:solidFill>
              </a:rPr>
              <a:t>: a list of counts</a:t>
            </a:r>
          </a:p>
          <a:p>
            <a:r>
              <a:rPr lang="en-IN" sz="1600" dirty="0">
                <a:solidFill>
                  <a:srgbClr val="89B0FF"/>
                </a:solidFill>
              </a:rPr>
              <a:t>    </a:t>
            </a:r>
            <a:r>
              <a:rPr lang="en-IN" sz="1600" dirty="0" err="1">
                <a:solidFill>
                  <a:srgbClr val="89B0FF"/>
                </a:solidFill>
              </a:rPr>
              <a:t>int</a:t>
            </a:r>
            <a:r>
              <a:rPr lang="en-IN" sz="1600" dirty="0">
                <a:solidFill>
                  <a:srgbClr val="89B0FF"/>
                </a:solidFill>
              </a:rPr>
              <a:t> result = 0;</a:t>
            </a:r>
          </a:p>
          <a:p>
            <a:r>
              <a:rPr lang="en-IN" sz="1600" dirty="0">
                <a:solidFill>
                  <a:srgbClr val="89B0FF"/>
                </a:solidFill>
              </a:rPr>
              <a:t>    for each v in </a:t>
            </a:r>
            <a:r>
              <a:rPr lang="en-IN" sz="1600" dirty="0" err="1">
                <a:solidFill>
                  <a:srgbClr val="89B0FF"/>
                </a:solidFill>
              </a:rPr>
              <a:t>intermediate_values</a:t>
            </a:r>
            <a:r>
              <a:rPr lang="en-IN" sz="1600" dirty="0">
                <a:solidFill>
                  <a:srgbClr val="89B0FF"/>
                </a:solidFill>
              </a:rPr>
              <a:t>:</a:t>
            </a:r>
          </a:p>
          <a:p>
            <a:r>
              <a:rPr lang="en-IN" sz="1600" dirty="0">
                <a:solidFill>
                  <a:srgbClr val="89B0FF"/>
                </a:solidFill>
              </a:rPr>
              <a:t>      result += </a:t>
            </a:r>
            <a:r>
              <a:rPr lang="en-IN" sz="1600" dirty="0" err="1">
                <a:solidFill>
                  <a:srgbClr val="89B0FF"/>
                </a:solidFill>
              </a:rPr>
              <a:t>ParseInt</a:t>
            </a:r>
            <a:r>
              <a:rPr lang="en-IN" sz="1600" dirty="0">
                <a:solidFill>
                  <a:srgbClr val="89B0FF"/>
                </a:solidFill>
              </a:rPr>
              <a:t>(v);</a:t>
            </a:r>
          </a:p>
          <a:p>
            <a:r>
              <a:rPr lang="en-IN" sz="1600" dirty="0">
                <a:solidFill>
                  <a:srgbClr val="89B0FF"/>
                </a:solidFill>
              </a:rPr>
              <a:t>    Emit(</a:t>
            </a:r>
            <a:r>
              <a:rPr lang="en-IN" sz="1600" dirty="0" err="1">
                <a:solidFill>
                  <a:srgbClr val="89B0FF"/>
                </a:solidFill>
              </a:rPr>
              <a:t>AsString</a:t>
            </a:r>
            <a:r>
              <a:rPr lang="en-IN" sz="1600" dirty="0">
                <a:solidFill>
                  <a:srgbClr val="89B0FF"/>
                </a:solidFill>
              </a:rPr>
              <a:t>(result));</a:t>
            </a:r>
          </a:p>
          <a:p>
            <a:endParaRPr lang="en-IN" sz="1600" dirty="0">
              <a:solidFill>
                <a:srgbClr val="89B0FF"/>
              </a:solidFill>
            </a:endParaRPr>
          </a:p>
        </p:txBody>
      </p:sp>
      <p:sp>
        <p:nvSpPr>
          <p:cNvPr id="8" name="TextBox 7"/>
          <p:cNvSpPr txBox="1"/>
          <p:nvPr/>
        </p:nvSpPr>
        <p:spPr>
          <a:xfrm>
            <a:off x="4644008" y="1844824"/>
            <a:ext cx="4320480" cy="1200329"/>
          </a:xfrm>
          <a:prstGeom prst="rect">
            <a:avLst/>
          </a:prstGeom>
          <a:noFill/>
        </p:spPr>
        <p:txBody>
          <a:bodyPr wrap="square" rtlCol="0">
            <a:spAutoFit/>
          </a:bodyPr>
          <a:lstStyle/>
          <a:p>
            <a:r>
              <a:rPr lang="en-US" dirty="0" smtClean="0">
                <a:latin typeface="Cambria" pitchFamily="18" charset="0"/>
              </a:rPr>
              <a:t>&lt;“Sam”, “1”&gt;, &lt;“Apple”, “1”&gt;, &lt;“Sam”, “1”&gt;, &lt;“Mom”, “1”&gt;, &lt;“Sam”, “1”&gt;, &lt;“Mom”, “1”&gt;, </a:t>
            </a:r>
            <a:endParaRPr lang="en-IN" dirty="0" smtClean="0">
              <a:latin typeface="Cambria" pitchFamily="18" charset="0"/>
            </a:endParaRPr>
          </a:p>
          <a:p>
            <a:endParaRPr lang="en-IN" dirty="0" smtClean="0">
              <a:latin typeface="Cambria" pitchFamily="18" charset="0"/>
            </a:endParaRPr>
          </a:p>
          <a:p>
            <a:endParaRPr lang="en-IN" dirty="0">
              <a:latin typeface="Cambria" pitchFamily="18" charset="0"/>
            </a:endParaRPr>
          </a:p>
        </p:txBody>
      </p:sp>
      <p:sp>
        <p:nvSpPr>
          <p:cNvPr id="9" name="TextBox 8"/>
          <p:cNvSpPr txBox="1"/>
          <p:nvPr/>
        </p:nvSpPr>
        <p:spPr>
          <a:xfrm>
            <a:off x="4823520" y="3888446"/>
            <a:ext cx="4320480" cy="923330"/>
          </a:xfrm>
          <a:prstGeom prst="rect">
            <a:avLst/>
          </a:prstGeom>
          <a:noFill/>
        </p:spPr>
        <p:txBody>
          <a:bodyPr wrap="square" rtlCol="0">
            <a:spAutoFit/>
          </a:bodyPr>
          <a:lstStyle/>
          <a:p>
            <a:r>
              <a:rPr lang="en-US" dirty="0" smtClean="0">
                <a:latin typeface="Cambria" pitchFamily="18" charset="0"/>
              </a:rPr>
              <a:t>&lt;“Sam” , [“1”,”1”,”1”]&gt;, &lt;“Apple” , [“1”]&gt;, &lt;“Mom” , [“1”, “1”]&gt;</a:t>
            </a:r>
            <a:endParaRPr lang="en-IN" dirty="0" smtClean="0">
              <a:latin typeface="Cambria" pitchFamily="18" charset="0"/>
            </a:endParaRPr>
          </a:p>
          <a:p>
            <a:endParaRPr lang="en-IN" dirty="0">
              <a:latin typeface="Cambria" pitchFamily="18" charset="0"/>
            </a:endParaRPr>
          </a:p>
        </p:txBody>
      </p:sp>
      <p:sp>
        <p:nvSpPr>
          <p:cNvPr id="10" name="TextBox 9"/>
          <p:cNvSpPr txBox="1"/>
          <p:nvPr/>
        </p:nvSpPr>
        <p:spPr>
          <a:xfrm>
            <a:off x="4788024" y="4953942"/>
            <a:ext cx="4320480" cy="923330"/>
          </a:xfrm>
          <a:prstGeom prst="rect">
            <a:avLst/>
          </a:prstGeom>
          <a:noFill/>
        </p:spPr>
        <p:txBody>
          <a:bodyPr wrap="square" rtlCol="0">
            <a:spAutoFit/>
          </a:bodyPr>
          <a:lstStyle/>
          <a:p>
            <a:r>
              <a:rPr lang="en-US" dirty="0" smtClean="0">
                <a:latin typeface="Cambria" pitchFamily="18" charset="0"/>
              </a:rPr>
              <a:t>“3”</a:t>
            </a:r>
          </a:p>
          <a:p>
            <a:r>
              <a:rPr lang="en-US" dirty="0" smtClean="0">
                <a:latin typeface="Cambria" pitchFamily="18" charset="0"/>
              </a:rPr>
              <a:t>“1”</a:t>
            </a:r>
          </a:p>
          <a:p>
            <a:r>
              <a:rPr lang="en-US" dirty="0" smtClean="0">
                <a:latin typeface="Cambria" pitchFamily="18" charset="0"/>
              </a:rPr>
              <a:t>“2”</a:t>
            </a:r>
            <a:endParaRPr lang="en-IN" dirty="0">
              <a:latin typeface="Cambria" pitchFamily="18" charset="0"/>
            </a:endParaRPr>
          </a:p>
        </p:txBody>
      </p:sp>
    </p:spTree>
    <p:extLst>
      <p:ext uri="{BB962C8B-B14F-4D97-AF65-F5344CB8AC3E}">
        <p14:creationId xmlns:p14="http://schemas.microsoft.com/office/powerpoint/2010/main" val="2147850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a:t>
            </a:r>
            <a:endParaRPr lang="en-IN" dirty="0"/>
          </a:p>
        </p:txBody>
      </p:sp>
      <p:sp>
        <p:nvSpPr>
          <p:cNvPr id="3" name="Content Placeholder 2"/>
          <p:cNvSpPr>
            <a:spLocks noGrp="1"/>
          </p:cNvSpPr>
          <p:nvPr>
            <p:ph idx="1"/>
          </p:nvPr>
        </p:nvSpPr>
        <p:spPr/>
        <p:txBody>
          <a:bodyPr>
            <a:normAutofit lnSpcReduction="10000"/>
          </a:bodyPr>
          <a:lstStyle/>
          <a:p>
            <a:r>
              <a:rPr lang="en-US" dirty="0" smtClean="0"/>
              <a:t>Large cluster of commodity PCs</a:t>
            </a:r>
          </a:p>
          <a:p>
            <a:pPr lvl="1"/>
            <a:r>
              <a:rPr lang="en-US" dirty="0" smtClean="0"/>
              <a:t>Connected together with switched Ethernet</a:t>
            </a:r>
          </a:p>
          <a:p>
            <a:pPr lvl="1"/>
            <a:r>
              <a:rPr lang="en-US" dirty="0" smtClean="0"/>
              <a:t>X86 dual-processor, 2-4 GB memory each</a:t>
            </a:r>
          </a:p>
          <a:p>
            <a:pPr lvl="1"/>
            <a:r>
              <a:rPr lang="en-US" dirty="0" smtClean="0"/>
              <a:t>Linux OS</a:t>
            </a:r>
          </a:p>
          <a:p>
            <a:pPr lvl="1"/>
            <a:r>
              <a:rPr lang="en-US" dirty="0" smtClean="0"/>
              <a:t>Storage by GFS on IDE disks</a:t>
            </a:r>
          </a:p>
          <a:p>
            <a:r>
              <a:rPr lang="en-US" dirty="0" smtClean="0"/>
              <a:t>Scheduling system</a:t>
            </a:r>
          </a:p>
          <a:p>
            <a:pPr lvl="1"/>
            <a:r>
              <a:rPr lang="en-US" dirty="0" smtClean="0"/>
              <a:t>Users submit jobs</a:t>
            </a:r>
          </a:p>
          <a:p>
            <a:pPr lvl="1"/>
            <a:r>
              <a:rPr lang="en-US" dirty="0" smtClean="0"/>
              <a:t>Tasks are scheduled to available machines on cluster</a:t>
            </a:r>
            <a:endParaRPr lang="en-IN" dirty="0"/>
          </a:p>
        </p:txBody>
      </p:sp>
    </p:spTree>
    <p:extLst>
      <p:ext uri="{BB962C8B-B14F-4D97-AF65-F5344CB8AC3E}">
        <p14:creationId xmlns:p14="http://schemas.microsoft.com/office/powerpoint/2010/main" val="7744997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Google File System (GFS)</a:t>
            </a:r>
            <a:endParaRPr lang="en-IN" dirty="0"/>
          </a:p>
        </p:txBody>
      </p:sp>
      <p:sp>
        <p:nvSpPr>
          <p:cNvPr id="3" name="Content Placeholder 2"/>
          <p:cNvSpPr>
            <a:spLocks noGrp="1"/>
          </p:cNvSpPr>
          <p:nvPr>
            <p:ph idx="1"/>
          </p:nvPr>
        </p:nvSpPr>
        <p:spPr/>
        <p:txBody>
          <a:bodyPr>
            <a:normAutofit lnSpcReduction="10000"/>
          </a:bodyPr>
          <a:lstStyle/>
          <a:p>
            <a:r>
              <a:rPr lang="en-US" dirty="0" smtClean="0"/>
              <a:t>File is divided into several chunks of predetermined size</a:t>
            </a:r>
          </a:p>
          <a:p>
            <a:pPr lvl="1"/>
            <a:r>
              <a:rPr lang="en-US" dirty="0" smtClean="0"/>
              <a:t>Typically, 16-64 MB</a:t>
            </a:r>
          </a:p>
          <a:p>
            <a:r>
              <a:rPr lang="en-US" dirty="0" smtClean="0"/>
              <a:t>Replicates each chunk by a predetermined factor</a:t>
            </a:r>
          </a:p>
          <a:p>
            <a:pPr lvl="1"/>
            <a:r>
              <a:rPr lang="en-US" dirty="0" smtClean="0"/>
              <a:t>Usually, three replicas</a:t>
            </a:r>
          </a:p>
          <a:p>
            <a:r>
              <a:rPr lang="en-US" dirty="0"/>
              <a:t>Replication to achieve fault-tolerance</a:t>
            </a:r>
          </a:p>
          <a:p>
            <a:pPr lvl="1"/>
            <a:r>
              <a:rPr lang="en-US" dirty="0"/>
              <a:t>Availability</a:t>
            </a:r>
          </a:p>
          <a:p>
            <a:pPr lvl="1"/>
            <a:r>
              <a:rPr lang="en-US" dirty="0" smtClean="0"/>
              <a:t>Reliability</a:t>
            </a:r>
            <a:endParaRPr lang="en-US" dirty="0"/>
          </a:p>
        </p:txBody>
      </p:sp>
    </p:spTree>
    <p:extLst>
      <p:ext uri="{BB962C8B-B14F-4D97-AF65-F5344CB8AC3E}">
        <p14:creationId xmlns:p14="http://schemas.microsoft.com/office/powerpoint/2010/main" val="2291633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GFS Architecture</a:t>
            </a:r>
            <a:endParaRPr lang="en-IN"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0192" y="1988840"/>
            <a:ext cx="7772400" cy="352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54501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Execution</a:t>
            </a:r>
            <a:endParaRPr lang="en-IN" dirty="0"/>
          </a:p>
        </p:txBody>
      </p:sp>
      <p:sp>
        <p:nvSpPr>
          <p:cNvPr id="3" name="Content Placeholder 2"/>
          <p:cNvSpPr>
            <a:spLocks noGrp="1"/>
          </p:cNvSpPr>
          <p:nvPr>
            <p:ph idx="1"/>
          </p:nvPr>
        </p:nvSpPr>
        <p:spPr/>
        <p:txBody>
          <a:bodyPr>
            <a:normAutofit fontScale="85000" lnSpcReduction="10000"/>
          </a:bodyPr>
          <a:lstStyle/>
          <a:p>
            <a:r>
              <a:rPr lang="en-US" dirty="0" smtClean="0"/>
              <a:t>User specifies</a:t>
            </a:r>
          </a:p>
          <a:p>
            <a:pPr lvl="1"/>
            <a:r>
              <a:rPr lang="en-US" b="1" i="1" dirty="0" smtClean="0"/>
              <a:t>M</a:t>
            </a:r>
            <a:r>
              <a:rPr lang="en-US" dirty="0" smtClean="0"/>
              <a:t>: no. of map tasks</a:t>
            </a:r>
          </a:p>
          <a:p>
            <a:pPr lvl="1"/>
            <a:r>
              <a:rPr lang="en-US" b="1" i="1" dirty="0" smtClean="0"/>
              <a:t>R</a:t>
            </a:r>
            <a:r>
              <a:rPr lang="en-US" dirty="0" smtClean="0"/>
              <a:t>: no. of reduce tasks</a:t>
            </a:r>
          </a:p>
          <a:p>
            <a:r>
              <a:rPr lang="en-US" dirty="0" smtClean="0"/>
              <a:t>Map Phase</a:t>
            </a:r>
          </a:p>
          <a:p>
            <a:pPr lvl="1"/>
            <a:r>
              <a:rPr lang="en-US" dirty="0" smtClean="0"/>
              <a:t>input is partitioned into </a:t>
            </a:r>
            <a:r>
              <a:rPr lang="en-US" b="1" i="1" dirty="0" smtClean="0"/>
              <a:t>M</a:t>
            </a:r>
            <a:r>
              <a:rPr lang="en-US" dirty="0" smtClean="0"/>
              <a:t> splits</a:t>
            </a:r>
          </a:p>
          <a:p>
            <a:pPr lvl="1"/>
            <a:r>
              <a:rPr lang="en-US" dirty="0" smtClean="0"/>
              <a:t>map tasks are distributed across multiple machines</a:t>
            </a:r>
          </a:p>
          <a:p>
            <a:r>
              <a:rPr lang="en-US" dirty="0" smtClean="0"/>
              <a:t>Reduce Phase</a:t>
            </a:r>
          </a:p>
          <a:p>
            <a:pPr lvl="1"/>
            <a:r>
              <a:rPr lang="en-US" dirty="0" smtClean="0"/>
              <a:t>reduce tasks are distributed across multiple  machines</a:t>
            </a:r>
          </a:p>
          <a:p>
            <a:pPr lvl="1"/>
            <a:r>
              <a:rPr lang="en-US" dirty="0" smtClean="0"/>
              <a:t>intermediate keys are partitioned (using partitioning function) to  be processed by desired reduce task</a:t>
            </a:r>
          </a:p>
          <a:p>
            <a:pPr lvl="1"/>
            <a:endParaRPr lang="en-IN" dirty="0"/>
          </a:p>
        </p:txBody>
      </p:sp>
    </p:spTree>
    <p:extLst>
      <p:ext uri="{BB962C8B-B14F-4D97-AF65-F5344CB8AC3E}">
        <p14:creationId xmlns:p14="http://schemas.microsoft.com/office/powerpoint/2010/main" val="35584770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Execution Flow</a:t>
            </a:r>
            <a:endParaRPr lang="en-IN"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5837" y="1196752"/>
            <a:ext cx="7172325" cy="4505325"/>
          </a:xfrm>
          <a:prstGeom prst="rect">
            <a:avLst/>
          </a:prstGeom>
        </p:spPr>
      </p:pic>
    </p:spTree>
    <p:extLst>
      <p:ext uri="{BB962C8B-B14F-4D97-AF65-F5344CB8AC3E}">
        <p14:creationId xmlns:p14="http://schemas.microsoft.com/office/powerpoint/2010/main" val="2145036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0" name="Group 139"/>
          <p:cNvGrpSpPr/>
          <p:nvPr/>
        </p:nvGrpSpPr>
        <p:grpSpPr>
          <a:xfrm>
            <a:off x="3590092" y="5761946"/>
            <a:ext cx="200109" cy="609855"/>
            <a:chOff x="1515180" y="5552818"/>
            <a:chExt cx="200109" cy="609855"/>
          </a:xfrm>
        </p:grpSpPr>
        <p:pic>
          <p:nvPicPr>
            <p:cNvPr id="23" name="Picture 22" descr="applejuice.png"/>
            <p:cNvPicPr>
              <a:picLocks noChangeAspect="1"/>
            </p:cNvPicPr>
            <p:nvPr/>
          </p:nvPicPr>
          <p:blipFill>
            <a:blip r:embed="rId3" cstate="print"/>
            <a:stretch>
              <a:fillRect/>
            </a:stretch>
          </p:blipFill>
          <p:spPr>
            <a:xfrm>
              <a:off x="1515180" y="5552818"/>
              <a:ext cx="200109" cy="609855"/>
            </a:xfrm>
            <a:prstGeom prst="rect">
              <a:avLst/>
            </a:prstGeom>
          </p:spPr>
        </p:pic>
        <p:pic>
          <p:nvPicPr>
            <p:cNvPr id="52" name="Picture 51" descr="apple2.jpg"/>
            <p:cNvPicPr>
              <a:picLocks noChangeAspect="1"/>
            </p:cNvPicPr>
            <p:nvPr/>
          </p:nvPicPr>
          <p:blipFill>
            <a:blip r:embed="rId4" cstate="print">
              <a:clrChange>
                <a:clrFrom>
                  <a:srgbClr val="FFFFFF"/>
                </a:clrFrom>
                <a:clrTo>
                  <a:srgbClr val="FFFFFF">
                    <a:alpha val="0"/>
                  </a:srgbClr>
                </a:clrTo>
              </a:clrChange>
            </a:blip>
            <a:stretch>
              <a:fillRect/>
            </a:stretch>
          </p:blipFill>
          <p:spPr>
            <a:xfrm>
              <a:off x="1532092" y="5813786"/>
              <a:ext cx="152400" cy="179917"/>
            </a:xfrm>
            <a:prstGeom prst="rect">
              <a:avLst/>
            </a:prstGeom>
          </p:spPr>
        </p:pic>
      </p:grpSp>
      <p:sp>
        <p:nvSpPr>
          <p:cNvPr id="3" name="Title 2"/>
          <p:cNvSpPr>
            <a:spLocks noGrp="1"/>
          </p:cNvSpPr>
          <p:nvPr>
            <p:ph type="title"/>
          </p:nvPr>
        </p:nvSpPr>
        <p:spPr/>
        <p:txBody>
          <a:bodyPr/>
          <a:lstStyle/>
          <a:p>
            <a:r>
              <a:rPr lang="en-US" dirty="0" smtClean="0"/>
              <a:t>Sam &amp; </a:t>
            </a:r>
            <a:r>
              <a:rPr lang="en-US" dirty="0" err="1" smtClean="0"/>
              <a:t>MapReduce</a:t>
            </a:r>
            <a:endParaRPr lang="en-US" dirty="0"/>
          </a:p>
        </p:txBody>
      </p:sp>
      <p:sp>
        <p:nvSpPr>
          <p:cNvPr id="2" name="Content Placeholder 1"/>
          <p:cNvSpPr>
            <a:spLocks noGrp="1"/>
          </p:cNvSpPr>
          <p:nvPr>
            <p:ph idx="1"/>
          </p:nvPr>
        </p:nvSpPr>
        <p:spPr>
          <a:xfrm>
            <a:off x="457200" y="1481329"/>
            <a:ext cx="8229600" cy="804672"/>
          </a:xfrm>
        </p:spPr>
        <p:txBody>
          <a:bodyPr>
            <a:normAutofit fontScale="85000" lnSpcReduction="10000"/>
          </a:bodyPr>
          <a:lstStyle/>
          <a:p>
            <a:pPr marL="0" indent="0">
              <a:buNone/>
            </a:pPr>
            <a:r>
              <a:rPr lang="en-US" dirty="0" smtClean="0"/>
              <a:t>Sam implemented a </a:t>
            </a:r>
            <a:r>
              <a:rPr lang="en-US" i="1" dirty="0" smtClean="0">
                <a:solidFill>
                  <a:srgbClr val="0070C0"/>
                </a:solidFill>
              </a:rPr>
              <a:t>parallel</a:t>
            </a:r>
            <a:r>
              <a:rPr lang="en-US" i="1" dirty="0" smtClean="0"/>
              <a:t> </a:t>
            </a:r>
            <a:r>
              <a:rPr lang="en-US" dirty="0" smtClean="0"/>
              <a:t>version of his innovation </a:t>
            </a:r>
            <a:endParaRPr lang="en-US" dirty="0"/>
          </a:p>
        </p:txBody>
      </p:sp>
      <p:grpSp>
        <p:nvGrpSpPr>
          <p:cNvPr id="4" name="Group 3"/>
          <p:cNvGrpSpPr/>
          <p:nvPr/>
        </p:nvGrpSpPr>
        <p:grpSpPr>
          <a:xfrm>
            <a:off x="4038732" y="1971418"/>
            <a:ext cx="1066800" cy="533400"/>
            <a:chOff x="4038600" y="2362200"/>
            <a:chExt cx="1300167" cy="946230"/>
          </a:xfrm>
        </p:grpSpPr>
        <p:pic>
          <p:nvPicPr>
            <p:cNvPr id="5" name="Picture 4" descr="container2.jpg"/>
            <p:cNvPicPr>
              <a:picLocks noChangeAspect="1"/>
            </p:cNvPicPr>
            <p:nvPr/>
          </p:nvPicPr>
          <p:blipFill>
            <a:blip r:embed="rId5" cstate="print"/>
            <a:stretch>
              <a:fillRect/>
            </a:stretch>
          </p:blipFill>
          <p:spPr>
            <a:xfrm flipH="1">
              <a:off x="4038600" y="2362200"/>
              <a:ext cx="1143000" cy="946230"/>
            </a:xfrm>
            <a:prstGeom prst="rect">
              <a:avLst/>
            </a:prstGeom>
          </p:spPr>
        </p:pic>
        <p:sp>
          <p:nvSpPr>
            <p:cNvPr id="6" name="TextBox 5"/>
            <p:cNvSpPr txBox="1"/>
            <p:nvPr/>
          </p:nvSpPr>
          <p:spPr>
            <a:xfrm rot="948003">
              <a:off x="4451986" y="2650859"/>
              <a:ext cx="886781" cy="400109"/>
            </a:xfrm>
            <a:prstGeom prst="rect">
              <a:avLst/>
            </a:prstGeom>
            <a:noFill/>
            <a:scene3d>
              <a:camera prst="isometricOffAxis2Right"/>
              <a:lightRig rig="threePt" dir="t"/>
            </a:scene3d>
          </p:spPr>
          <p:txBody>
            <a:bodyPr wrap="none" rtlCol="0">
              <a:spAutoFit/>
            </a:bodyPr>
            <a:lstStyle/>
            <a:p>
              <a:pPr algn="ctr"/>
              <a:r>
                <a:rPr lang="en-US" sz="2000" dirty="0" smtClean="0">
                  <a:solidFill>
                    <a:schemeClr val="bg1"/>
                  </a:solidFill>
                </a:rPr>
                <a:t>Fruits</a:t>
              </a:r>
              <a:endParaRPr lang="en-US" sz="2000" dirty="0">
                <a:solidFill>
                  <a:schemeClr val="bg1"/>
                </a:solidFill>
              </a:endParaRPr>
            </a:p>
          </p:txBody>
        </p:sp>
      </p:grpSp>
      <p:pic>
        <p:nvPicPr>
          <p:cNvPr id="7" name="Picture 6" descr="fruitbasket.jpg"/>
          <p:cNvPicPr>
            <a:picLocks noChangeAspect="1"/>
          </p:cNvPicPr>
          <p:nvPr/>
        </p:nvPicPr>
        <p:blipFill>
          <a:blip r:embed="rId6" cstate="print"/>
          <a:stretch>
            <a:fillRect/>
          </a:stretch>
        </p:blipFill>
        <p:spPr>
          <a:xfrm>
            <a:off x="2920009" y="2642300"/>
            <a:ext cx="395932" cy="483582"/>
          </a:xfrm>
          <a:prstGeom prst="rect">
            <a:avLst/>
          </a:prstGeom>
        </p:spPr>
      </p:pic>
      <p:pic>
        <p:nvPicPr>
          <p:cNvPr id="8" name="Picture 7" descr="fruitbasket.jpg"/>
          <p:cNvPicPr>
            <a:picLocks noChangeAspect="1"/>
          </p:cNvPicPr>
          <p:nvPr/>
        </p:nvPicPr>
        <p:blipFill>
          <a:blip r:embed="rId6" cstate="print"/>
          <a:stretch>
            <a:fillRect/>
          </a:stretch>
        </p:blipFill>
        <p:spPr>
          <a:xfrm>
            <a:off x="3617273" y="2642300"/>
            <a:ext cx="395932" cy="483582"/>
          </a:xfrm>
          <a:prstGeom prst="rect">
            <a:avLst/>
          </a:prstGeom>
        </p:spPr>
      </p:pic>
      <p:pic>
        <p:nvPicPr>
          <p:cNvPr id="9" name="Picture 8" descr="fruitbasket.jpg"/>
          <p:cNvPicPr>
            <a:picLocks noChangeAspect="1"/>
          </p:cNvPicPr>
          <p:nvPr/>
        </p:nvPicPr>
        <p:blipFill>
          <a:blip r:embed="rId6" cstate="print"/>
          <a:stretch>
            <a:fillRect/>
          </a:stretch>
        </p:blipFill>
        <p:spPr>
          <a:xfrm>
            <a:off x="4307792" y="2642300"/>
            <a:ext cx="395932" cy="483582"/>
          </a:xfrm>
          <a:prstGeom prst="rect">
            <a:avLst/>
          </a:prstGeom>
        </p:spPr>
      </p:pic>
      <p:pic>
        <p:nvPicPr>
          <p:cNvPr id="10" name="Picture 9" descr="fruitbasket.jpg"/>
          <p:cNvPicPr>
            <a:picLocks noChangeAspect="1"/>
          </p:cNvPicPr>
          <p:nvPr/>
        </p:nvPicPr>
        <p:blipFill>
          <a:blip r:embed="rId6" cstate="print"/>
          <a:stretch>
            <a:fillRect/>
          </a:stretch>
        </p:blipFill>
        <p:spPr>
          <a:xfrm>
            <a:off x="4996965" y="2642300"/>
            <a:ext cx="395932" cy="483582"/>
          </a:xfrm>
          <a:prstGeom prst="rect">
            <a:avLst/>
          </a:prstGeom>
        </p:spPr>
      </p:pic>
      <p:pic>
        <p:nvPicPr>
          <p:cNvPr id="11" name="Picture 10" descr="fruitbasket.jpg"/>
          <p:cNvPicPr>
            <a:picLocks noChangeAspect="1"/>
          </p:cNvPicPr>
          <p:nvPr/>
        </p:nvPicPr>
        <p:blipFill>
          <a:blip r:embed="rId6" cstate="print"/>
          <a:stretch>
            <a:fillRect/>
          </a:stretch>
        </p:blipFill>
        <p:spPr>
          <a:xfrm>
            <a:off x="5672552" y="2642300"/>
            <a:ext cx="395932" cy="483582"/>
          </a:xfrm>
          <a:prstGeom prst="rect">
            <a:avLst/>
          </a:prstGeom>
        </p:spPr>
      </p:pic>
      <p:pic>
        <p:nvPicPr>
          <p:cNvPr id="12" name="Picture 11" descr="blender.jpg"/>
          <p:cNvPicPr>
            <a:picLocks noChangeAspect="1"/>
          </p:cNvPicPr>
          <p:nvPr/>
        </p:nvPicPr>
        <p:blipFill>
          <a:blip r:embed="rId7" cstate="print"/>
          <a:stretch>
            <a:fillRect/>
          </a:stretch>
        </p:blipFill>
        <p:spPr>
          <a:xfrm>
            <a:off x="3469593" y="5016790"/>
            <a:ext cx="364816" cy="492196"/>
          </a:xfrm>
          <a:prstGeom prst="rect">
            <a:avLst/>
          </a:prstGeom>
        </p:spPr>
      </p:pic>
      <p:pic>
        <p:nvPicPr>
          <p:cNvPr id="15" name="Picture 14" descr="orangeslice.jpg"/>
          <p:cNvPicPr>
            <a:picLocks noChangeAspect="1"/>
          </p:cNvPicPr>
          <p:nvPr/>
        </p:nvPicPr>
        <p:blipFill>
          <a:blip r:embed="rId8" cstate="print"/>
          <a:stretch>
            <a:fillRect/>
          </a:stretch>
        </p:blipFill>
        <p:spPr>
          <a:xfrm>
            <a:off x="4383992" y="4562218"/>
            <a:ext cx="377257" cy="304906"/>
          </a:xfrm>
          <a:prstGeom prst="rect">
            <a:avLst/>
          </a:prstGeom>
        </p:spPr>
      </p:pic>
      <p:pic>
        <p:nvPicPr>
          <p:cNvPr id="16" name="Picture 15" descr="pineappleslice.jpg"/>
          <p:cNvPicPr>
            <a:picLocks noChangeAspect="1"/>
          </p:cNvPicPr>
          <p:nvPr/>
        </p:nvPicPr>
        <p:blipFill>
          <a:blip r:embed="rId9" cstate="print"/>
          <a:stretch>
            <a:fillRect/>
          </a:stretch>
        </p:blipFill>
        <p:spPr>
          <a:xfrm>
            <a:off x="5298391" y="4495800"/>
            <a:ext cx="304800" cy="320039"/>
          </a:xfrm>
          <a:prstGeom prst="rect">
            <a:avLst/>
          </a:prstGeom>
        </p:spPr>
      </p:pic>
      <p:pic>
        <p:nvPicPr>
          <p:cNvPr id="17" name="Picture 16" descr="apple-pieces.jpg"/>
          <p:cNvPicPr>
            <a:picLocks noChangeAspect="1"/>
          </p:cNvPicPr>
          <p:nvPr/>
        </p:nvPicPr>
        <p:blipFill>
          <a:blip r:embed="rId10" cstate="print">
            <a:clrChange>
              <a:clrFrom>
                <a:srgbClr val="FFFFFF"/>
              </a:clrFrom>
              <a:clrTo>
                <a:srgbClr val="FFFFFF">
                  <a:alpha val="0"/>
                </a:srgbClr>
              </a:clrTo>
            </a:clrChange>
          </a:blip>
          <a:srcRect l="14286" t="14286" r="14286" b="14286"/>
          <a:stretch>
            <a:fillRect/>
          </a:stretch>
        </p:blipFill>
        <p:spPr>
          <a:xfrm>
            <a:off x="3545792" y="4486018"/>
            <a:ext cx="381000" cy="381000"/>
          </a:xfrm>
          <a:prstGeom prst="rect">
            <a:avLst/>
          </a:prstGeom>
        </p:spPr>
      </p:pic>
      <p:pic>
        <p:nvPicPr>
          <p:cNvPr id="26" name="Picture 25" descr="knife2.jpg"/>
          <p:cNvPicPr>
            <a:picLocks noChangeAspect="1"/>
          </p:cNvPicPr>
          <p:nvPr/>
        </p:nvPicPr>
        <p:blipFill>
          <a:blip r:embed="rId11" cstate="print">
            <a:clrChange>
              <a:clrFrom>
                <a:srgbClr val="FFFFFF"/>
              </a:clrFrom>
              <a:clrTo>
                <a:srgbClr val="FFFFFF">
                  <a:alpha val="0"/>
                </a:srgbClr>
              </a:clrTo>
            </a:clrChange>
          </a:blip>
          <a:stretch>
            <a:fillRect/>
          </a:stretch>
        </p:blipFill>
        <p:spPr>
          <a:xfrm rot="20472147">
            <a:off x="2885652" y="3162902"/>
            <a:ext cx="353608" cy="318247"/>
          </a:xfrm>
          <a:prstGeom prst="rect">
            <a:avLst/>
          </a:prstGeom>
        </p:spPr>
      </p:pic>
      <p:pic>
        <p:nvPicPr>
          <p:cNvPr id="27" name="Picture 26" descr="knife2.jpg"/>
          <p:cNvPicPr>
            <a:picLocks noChangeAspect="1"/>
          </p:cNvPicPr>
          <p:nvPr/>
        </p:nvPicPr>
        <p:blipFill>
          <a:blip r:embed="rId11" cstate="print">
            <a:clrChange>
              <a:clrFrom>
                <a:srgbClr val="FFFFFF"/>
              </a:clrFrom>
              <a:clrTo>
                <a:srgbClr val="FFFFFF">
                  <a:alpha val="0"/>
                </a:srgbClr>
              </a:clrTo>
            </a:clrChange>
          </a:blip>
          <a:stretch>
            <a:fillRect/>
          </a:stretch>
        </p:blipFill>
        <p:spPr>
          <a:xfrm rot="20472147">
            <a:off x="3591357" y="3162902"/>
            <a:ext cx="353608" cy="318247"/>
          </a:xfrm>
          <a:prstGeom prst="rect">
            <a:avLst/>
          </a:prstGeom>
        </p:spPr>
      </p:pic>
      <p:pic>
        <p:nvPicPr>
          <p:cNvPr id="28" name="Picture 27" descr="knife2.jpg"/>
          <p:cNvPicPr>
            <a:picLocks noChangeAspect="1"/>
          </p:cNvPicPr>
          <p:nvPr/>
        </p:nvPicPr>
        <p:blipFill>
          <a:blip r:embed="rId11" cstate="print">
            <a:clrChange>
              <a:clrFrom>
                <a:srgbClr val="FFFFFF"/>
              </a:clrFrom>
              <a:clrTo>
                <a:srgbClr val="FFFFFF">
                  <a:alpha val="0"/>
                </a:srgbClr>
              </a:clrTo>
            </a:clrChange>
          </a:blip>
          <a:stretch>
            <a:fillRect/>
          </a:stretch>
        </p:blipFill>
        <p:spPr>
          <a:xfrm rot="20472147">
            <a:off x="4257253" y="3162902"/>
            <a:ext cx="353608" cy="318247"/>
          </a:xfrm>
          <a:prstGeom prst="rect">
            <a:avLst/>
          </a:prstGeom>
        </p:spPr>
      </p:pic>
      <p:pic>
        <p:nvPicPr>
          <p:cNvPr id="29" name="Picture 28" descr="knife2.jpg"/>
          <p:cNvPicPr>
            <a:picLocks noChangeAspect="1"/>
          </p:cNvPicPr>
          <p:nvPr/>
        </p:nvPicPr>
        <p:blipFill>
          <a:blip r:embed="rId11" cstate="print">
            <a:clrChange>
              <a:clrFrom>
                <a:srgbClr val="FFFFFF"/>
              </a:clrFrom>
              <a:clrTo>
                <a:srgbClr val="FFFFFF">
                  <a:alpha val="0"/>
                </a:srgbClr>
              </a:clrTo>
            </a:clrChange>
          </a:blip>
          <a:stretch>
            <a:fillRect/>
          </a:stretch>
        </p:blipFill>
        <p:spPr>
          <a:xfrm rot="20472147">
            <a:off x="4943053" y="3162902"/>
            <a:ext cx="353608" cy="318247"/>
          </a:xfrm>
          <a:prstGeom prst="rect">
            <a:avLst/>
          </a:prstGeom>
        </p:spPr>
      </p:pic>
      <p:pic>
        <p:nvPicPr>
          <p:cNvPr id="30" name="Picture 29" descr="knife2.jpg"/>
          <p:cNvPicPr>
            <a:picLocks noChangeAspect="1"/>
          </p:cNvPicPr>
          <p:nvPr/>
        </p:nvPicPr>
        <p:blipFill>
          <a:blip r:embed="rId11" cstate="print">
            <a:clrChange>
              <a:clrFrom>
                <a:srgbClr val="FFFFFF"/>
              </a:clrFrom>
              <a:clrTo>
                <a:srgbClr val="FFFFFF">
                  <a:alpha val="0"/>
                </a:srgbClr>
              </a:clrTo>
            </a:clrChange>
          </a:blip>
          <a:stretch>
            <a:fillRect/>
          </a:stretch>
        </p:blipFill>
        <p:spPr>
          <a:xfrm rot="20472147">
            <a:off x="5628853" y="3162902"/>
            <a:ext cx="353608" cy="318247"/>
          </a:xfrm>
          <a:prstGeom prst="rect">
            <a:avLst/>
          </a:prstGeom>
        </p:spPr>
      </p:pic>
      <p:grpSp>
        <p:nvGrpSpPr>
          <p:cNvPr id="59" name="Group 58"/>
          <p:cNvGrpSpPr/>
          <p:nvPr/>
        </p:nvGrpSpPr>
        <p:grpSpPr>
          <a:xfrm>
            <a:off x="2960468" y="3498790"/>
            <a:ext cx="432924" cy="440981"/>
            <a:chOff x="2157876" y="3432372"/>
            <a:chExt cx="432924" cy="440981"/>
          </a:xfrm>
        </p:grpSpPr>
        <p:pic>
          <p:nvPicPr>
            <p:cNvPr id="31" name="Picture 30" descr="orangeslice.jpg"/>
            <p:cNvPicPr>
              <a:picLocks noChangeAspect="1"/>
            </p:cNvPicPr>
            <p:nvPr/>
          </p:nvPicPr>
          <p:blipFill>
            <a:blip r:embed="rId8" cstate="print"/>
            <a:stretch>
              <a:fillRect/>
            </a:stretch>
          </p:blipFill>
          <p:spPr>
            <a:xfrm>
              <a:off x="2402106" y="3480818"/>
              <a:ext cx="188694" cy="152506"/>
            </a:xfrm>
            <a:prstGeom prst="rect">
              <a:avLst/>
            </a:prstGeom>
          </p:spPr>
        </p:pic>
        <p:pic>
          <p:nvPicPr>
            <p:cNvPr id="32" name="Picture 31" descr="pineappleslice.jpg"/>
            <p:cNvPicPr>
              <a:picLocks noChangeAspect="1"/>
            </p:cNvPicPr>
            <p:nvPr/>
          </p:nvPicPr>
          <p:blipFill>
            <a:blip r:embed="rId9" cstate="print"/>
            <a:stretch>
              <a:fillRect/>
            </a:stretch>
          </p:blipFill>
          <p:spPr>
            <a:xfrm>
              <a:off x="2286000" y="3633324"/>
              <a:ext cx="228600" cy="240029"/>
            </a:xfrm>
            <a:prstGeom prst="rect">
              <a:avLst/>
            </a:prstGeom>
          </p:spPr>
        </p:pic>
        <p:pic>
          <p:nvPicPr>
            <p:cNvPr id="33" name="Picture 32" descr="apple-pieces.jpg"/>
            <p:cNvPicPr>
              <a:picLocks noChangeAspect="1"/>
            </p:cNvPicPr>
            <p:nvPr/>
          </p:nvPicPr>
          <p:blipFill>
            <a:blip r:embed="rId10" cstate="print">
              <a:clrChange>
                <a:clrFrom>
                  <a:srgbClr val="FFFFFF"/>
                </a:clrFrom>
                <a:clrTo>
                  <a:srgbClr val="FFFFFF">
                    <a:alpha val="0"/>
                  </a:srgbClr>
                </a:clrTo>
              </a:clrChange>
            </a:blip>
            <a:srcRect l="14286" t="14286" r="14286" b="14286"/>
            <a:stretch>
              <a:fillRect/>
            </a:stretch>
          </p:blipFill>
          <p:spPr>
            <a:xfrm>
              <a:off x="2157876" y="3432372"/>
              <a:ext cx="228600" cy="228600"/>
            </a:xfrm>
            <a:prstGeom prst="rect">
              <a:avLst/>
            </a:prstGeom>
          </p:spPr>
        </p:pic>
      </p:grpSp>
      <p:grpSp>
        <p:nvGrpSpPr>
          <p:cNvPr id="58" name="Group 57"/>
          <p:cNvGrpSpPr/>
          <p:nvPr/>
        </p:nvGrpSpPr>
        <p:grpSpPr>
          <a:xfrm>
            <a:off x="3682008" y="3495418"/>
            <a:ext cx="432924" cy="440981"/>
            <a:chOff x="2895600" y="3429000"/>
            <a:chExt cx="432924" cy="440981"/>
          </a:xfrm>
        </p:grpSpPr>
        <p:pic>
          <p:nvPicPr>
            <p:cNvPr id="37" name="Picture 36" descr="orangeslice.jpg"/>
            <p:cNvPicPr>
              <a:picLocks noChangeAspect="1"/>
            </p:cNvPicPr>
            <p:nvPr/>
          </p:nvPicPr>
          <p:blipFill>
            <a:blip r:embed="rId8" cstate="print"/>
            <a:stretch>
              <a:fillRect/>
            </a:stretch>
          </p:blipFill>
          <p:spPr>
            <a:xfrm>
              <a:off x="3139830" y="3477446"/>
              <a:ext cx="188694" cy="152506"/>
            </a:xfrm>
            <a:prstGeom prst="rect">
              <a:avLst/>
            </a:prstGeom>
          </p:spPr>
        </p:pic>
        <p:pic>
          <p:nvPicPr>
            <p:cNvPr id="38" name="Picture 37" descr="pineappleslice.jpg"/>
            <p:cNvPicPr>
              <a:picLocks noChangeAspect="1"/>
            </p:cNvPicPr>
            <p:nvPr/>
          </p:nvPicPr>
          <p:blipFill>
            <a:blip r:embed="rId9" cstate="print"/>
            <a:stretch>
              <a:fillRect/>
            </a:stretch>
          </p:blipFill>
          <p:spPr>
            <a:xfrm>
              <a:off x="3023724" y="3629952"/>
              <a:ext cx="228600" cy="240029"/>
            </a:xfrm>
            <a:prstGeom prst="rect">
              <a:avLst/>
            </a:prstGeom>
          </p:spPr>
        </p:pic>
        <p:pic>
          <p:nvPicPr>
            <p:cNvPr id="39" name="Picture 38" descr="apple-pieces.jpg"/>
            <p:cNvPicPr>
              <a:picLocks noChangeAspect="1"/>
            </p:cNvPicPr>
            <p:nvPr/>
          </p:nvPicPr>
          <p:blipFill>
            <a:blip r:embed="rId10" cstate="print">
              <a:clrChange>
                <a:clrFrom>
                  <a:srgbClr val="FFFFFF"/>
                </a:clrFrom>
                <a:clrTo>
                  <a:srgbClr val="FFFFFF">
                    <a:alpha val="0"/>
                  </a:srgbClr>
                </a:clrTo>
              </a:clrChange>
            </a:blip>
            <a:srcRect l="14286" t="14286" r="14286" b="14286"/>
            <a:stretch>
              <a:fillRect/>
            </a:stretch>
          </p:blipFill>
          <p:spPr>
            <a:xfrm>
              <a:off x="2895600" y="3429000"/>
              <a:ext cx="228600" cy="228600"/>
            </a:xfrm>
            <a:prstGeom prst="rect">
              <a:avLst/>
            </a:prstGeom>
          </p:spPr>
        </p:pic>
      </p:grpSp>
      <p:grpSp>
        <p:nvGrpSpPr>
          <p:cNvPr id="57" name="Group 56"/>
          <p:cNvGrpSpPr/>
          <p:nvPr/>
        </p:nvGrpSpPr>
        <p:grpSpPr>
          <a:xfrm>
            <a:off x="4340161" y="3498790"/>
            <a:ext cx="432924" cy="440981"/>
            <a:chOff x="3629952" y="3432372"/>
            <a:chExt cx="432924" cy="440981"/>
          </a:xfrm>
        </p:grpSpPr>
        <p:pic>
          <p:nvPicPr>
            <p:cNvPr id="40" name="Picture 39" descr="orangeslice.jpg"/>
            <p:cNvPicPr>
              <a:picLocks noChangeAspect="1"/>
            </p:cNvPicPr>
            <p:nvPr/>
          </p:nvPicPr>
          <p:blipFill>
            <a:blip r:embed="rId8" cstate="print"/>
            <a:stretch>
              <a:fillRect/>
            </a:stretch>
          </p:blipFill>
          <p:spPr>
            <a:xfrm>
              <a:off x="3874182" y="3480818"/>
              <a:ext cx="188694" cy="152506"/>
            </a:xfrm>
            <a:prstGeom prst="rect">
              <a:avLst/>
            </a:prstGeom>
          </p:spPr>
        </p:pic>
        <p:pic>
          <p:nvPicPr>
            <p:cNvPr id="41" name="Picture 40" descr="pineappleslice.jpg"/>
            <p:cNvPicPr>
              <a:picLocks noChangeAspect="1"/>
            </p:cNvPicPr>
            <p:nvPr/>
          </p:nvPicPr>
          <p:blipFill>
            <a:blip r:embed="rId9" cstate="print"/>
            <a:stretch>
              <a:fillRect/>
            </a:stretch>
          </p:blipFill>
          <p:spPr>
            <a:xfrm>
              <a:off x="3758076" y="3633324"/>
              <a:ext cx="228600" cy="240029"/>
            </a:xfrm>
            <a:prstGeom prst="rect">
              <a:avLst/>
            </a:prstGeom>
          </p:spPr>
        </p:pic>
        <p:pic>
          <p:nvPicPr>
            <p:cNvPr id="42" name="Picture 41" descr="apple-pieces.jpg"/>
            <p:cNvPicPr>
              <a:picLocks noChangeAspect="1"/>
            </p:cNvPicPr>
            <p:nvPr/>
          </p:nvPicPr>
          <p:blipFill>
            <a:blip r:embed="rId10" cstate="print">
              <a:clrChange>
                <a:clrFrom>
                  <a:srgbClr val="FFFFFF"/>
                </a:clrFrom>
                <a:clrTo>
                  <a:srgbClr val="FFFFFF">
                    <a:alpha val="0"/>
                  </a:srgbClr>
                </a:clrTo>
              </a:clrChange>
            </a:blip>
            <a:srcRect l="14286" t="14286" r="14286" b="14286"/>
            <a:stretch>
              <a:fillRect/>
            </a:stretch>
          </p:blipFill>
          <p:spPr>
            <a:xfrm>
              <a:off x="3629952" y="3432372"/>
              <a:ext cx="228600" cy="228600"/>
            </a:xfrm>
            <a:prstGeom prst="rect">
              <a:avLst/>
            </a:prstGeom>
          </p:spPr>
        </p:pic>
      </p:grpSp>
      <p:grpSp>
        <p:nvGrpSpPr>
          <p:cNvPr id="56" name="Group 55"/>
          <p:cNvGrpSpPr/>
          <p:nvPr/>
        </p:nvGrpSpPr>
        <p:grpSpPr>
          <a:xfrm>
            <a:off x="5061701" y="3495418"/>
            <a:ext cx="432924" cy="440981"/>
            <a:chOff x="4367676" y="3429000"/>
            <a:chExt cx="432924" cy="440981"/>
          </a:xfrm>
        </p:grpSpPr>
        <p:pic>
          <p:nvPicPr>
            <p:cNvPr id="43" name="Picture 42" descr="orangeslice.jpg"/>
            <p:cNvPicPr>
              <a:picLocks noChangeAspect="1"/>
            </p:cNvPicPr>
            <p:nvPr/>
          </p:nvPicPr>
          <p:blipFill>
            <a:blip r:embed="rId8" cstate="print"/>
            <a:stretch>
              <a:fillRect/>
            </a:stretch>
          </p:blipFill>
          <p:spPr>
            <a:xfrm>
              <a:off x="4611906" y="3477446"/>
              <a:ext cx="188694" cy="152506"/>
            </a:xfrm>
            <a:prstGeom prst="rect">
              <a:avLst/>
            </a:prstGeom>
          </p:spPr>
        </p:pic>
        <p:pic>
          <p:nvPicPr>
            <p:cNvPr id="44" name="Picture 43" descr="pineappleslice.jpg"/>
            <p:cNvPicPr>
              <a:picLocks noChangeAspect="1"/>
            </p:cNvPicPr>
            <p:nvPr/>
          </p:nvPicPr>
          <p:blipFill>
            <a:blip r:embed="rId9" cstate="print"/>
            <a:stretch>
              <a:fillRect/>
            </a:stretch>
          </p:blipFill>
          <p:spPr>
            <a:xfrm>
              <a:off x="4495800" y="3629952"/>
              <a:ext cx="228600" cy="240029"/>
            </a:xfrm>
            <a:prstGeom prst="rect">
              <a:avLst/>
            </a:prstGeom>
          </p:spPr>
        </p:pic>
        <p:pic>
          <p:nvPicPr>
            <p:cNvPr id="45" name="Picture 44" descr="apple-pieces.jpg"/>
            <p:cNvPicPr>
              <a:picLocks noChangeAspect="1"/>
            </p:cNvPicPr>
            <p:nvPr/>
          </p:nvPicPr>
          <p:blipFill>
            <a:blip r:embed="rId10" cstate="print">
              <a:clrChange>
                <a:clrFrom>
                  <a:srgbClr val="FFFFFF"/>
                </a:clrFrom>
                <a:clrTo>
                  <a:srgbClr val="FFFFFF">
                    <a:alpha val="0"/>
                  </a:srgbClr>
                </a:clrTo>
              </a:clrChange>
            </a:blip>
            <a:srcRect l="14286" t="14286" r="14286" b="14286"/>
            <a:stretch>
              <a:fillRect/>
            </a:stretch>
          </p:blipFill>
          <p:spPr>
            <a:xfrm>
              <a:off x="4367676" y="3429000"/>
              <a:ext cx="228600" cy="228600"/>
            </a:xfrm>
            <a:prstGeom prst="rect">
              <a:avLst/>
            </a:prstGeom>
          </p:spPr>
        </p:pic>
      </p:grpSp>
      <p:grpSp>
        <p:nvGrpSpPr>
          <p:cNvPr id="55" name="Group 54"/>
          <p:cNvGrpSpPr/>
          <p:nvPr/>
        </p:nvGrpSpPr>
        <p:grpSpPr>
          <a:xfrm>
            <a:off x="5731317" y="3495453"/>
            <a:ext cx="432924" cy="440981"/>
            <a:chOff x="5077752" y="3429035"/>
            <a:chExt cx="432924" cy="440981"/>
          </a:xfrm>
        </p:grpSpPr>
        <p:pic>
          <p:nvPicPr>
            <p:cNvPr id="46" name="Picture 45" descr="orangeslice.jpg"/>
            <p:cNvPicPr>
              <a:picLocks noChangeAspect="1"/>
            </p:cNvPicPr>
            <p:nvPr/>
          </p:nvPicPr>
          <p:blipFill>
            <a:blip r:embed="rId8" cstate="print"/>
            <a:stretch>
              <a:fillRect/>
            </a:stretch>
          </p:blipFill>
          <p:spPr>
            <a:xfrm>
              <a:off x="5321982" y="3477481"/>
              <a:ext cx="188694" cy="152506"/>
            </a:xfrm>
            <a:prstGeom prst="rect">
              <a:avLst/>
            </a:prstGeom>
          </p:spPr>
        </p:pic>
        <p:pic>
          <p:nvPicPr>
            <p:cNvPr id="47" name="Picture 46" descr="pineappleslice.jpg"/>
            <p:cNvPicPr>
              <a:picLocks noChangeAspect="1"/>
            </p:cNvPicPr>
            <p:nvPr/>
          </p:nvPicPr>
          <p:blipFill>
            <a:blip r:embed="rId9" cstate="print"/>
            <a:stretch>
              <a:fillRect/>
            </a:stretch>
          </p:blipFill>
          <p:spPr>
            <a:xfrm>
              <a:off x="5205876" y="3629987"/>
              <a:ext cx="228600" cy="240029"/>
            </a:xfrm>
            <a:prstGeom prst="rect">
              <a:avLst/>
            </a:prstGeom>
          </p:spPr>
        </p:pic>
        <p:pic>
          <p:nvPicPr>
            <p:cNvPr id="48" name="Picture 47" descr="apple-pieces.jpg"/>
            <p:cNvPicPr>
              <a:picLocks noChangeAspect="1"/>
            </p:cNvPicPr>
            <p:nvPr/>
          </p:nvPicPr>
          <p:blipFill>
            <a:blip r:embed="rId10" cstate="print">
              <a:clrChange>
                <a:clrFrom>
                  <a:srgbClr val="FFFFFF"/>
                </a:clrFrom>
                <a:clrTo>
                  <a:srgbClr val="FFFFFF">
                    <a:alpha val="0"/>
                  </a:srgbClr>
                </a:clrTo>
              </a:clrChange>
            </a:blip>
            <a:srcRect l="14286" t="14286" r="14286" b="14286"/>
            <a:stretch>
              <a:fillRect/>
            </a:stretch>
          </p:blipFill>
          <p:spPr>
            <a:xfrm>
              <a:off x="5077752" y="3429035"/>
              <a:ext cx="228600" cy="228600"/>
            </a:xfrm>
            <a:prstGeom prst="rect">
              <a:avLst/>
            </a:prstGeom>
          </p:spPr>
        </p:pic>
      </p:grpSp>
      <p:grpSp>
        <p:nvGrpSpPr>
          <p:cNvPr id="141" name="Group 140"/>
          <p:cNvGrpSpPr/>
          <p:nvPr/>
        </p:nvGrpSpPr>
        <p:grpSpPr>
          <a:xfrm>
            <a:off x="4453296" y="5761946"/>
            <a:ext cx="218228" cy="619382"/>
            <a:chOff x="2378384" y="5552818"/>
            <a:chExt cx="218228" cy="619382"/>
          </a:xfrm>
        </p:grpSpPr>
        <p:pic>
          <p:nvPicPr>
            <p:cNvPr id="24" name="Picture 23" descr="orangejuice.png"/>
            <p:cNvPicPr>
              <a:picLocks noChangeAspect="1"/>
            </p:cNvPicPr>
            <p:nvPr/>
          </p:nvPicPr>
          <p:blipFill>
            <a:blip r:embed="rId12" cstate="print"/>
            <a:stretch>
              <a:fillRect/>
            </a:stretch>
          </p:blipFill>
          <p:spPr>
            <a:xfrm>
              <a:off x="2378384" y="5552818"/>
              <a:ext cx="218228" cy="619382"/>
            </a:xfrm>
            <a:prstGeom prst="rect">
              <a:avLst/>
            </a:prstGeom>
          </p:spPr>
        </p:pic>
        <p:pic>
          <p:nvPicPr>
            <p:cNvPr id="53" name="Picture 52" descr="orange.jpg"/>
            <p:cNvPicPr>
              <a:picLocks noChangeAspect="1"/>
            </p:cNvPicPr>
            <p:nvPr/>
          </p:nvPicPr>
          <p:blipFill>
            <a:blip r:embed="rId13" cstate="print"/>
            <a:stretch>
              <a:fillRect/>
            </a:stretch>
          </p:blipFill>
          <p:spPr>
            <a:xfrm flipH="1">
              <a:off x="2410752" y="5839417"/>
              <a:ext cx="152400" cy="148366"/>
            </a:xfrm>
            <a:prstGeom prst="rect">
              <a:avLst/>
            </a:prstGeom>
          </p:spPr>
        </p:pic>
      </p:grpSp>
      <p:grpSp>
        <p:nvGrpSpPr>
          <p:cNvPr id="142" name="Group 141"/>
          <p:cNvGrpSpPr/>
          <p:nvPr/>
        </p:nvGrpSpPr>
        <p:grpSpPr>
          <a:xfrm>
            <a:off x="5398734" y="5790521"/>
            <a:ext cx="181378" cy="581025"/>
            <a:chOff x="3323822" y="5581393"/>
            <a:chExt cx="181378" cy="581025"/>
          </a:xfrm>
        </p:grpSpPr>
        <p:pic>
          <p:nvPicPr>
            <p:cNvPr id="25" name="Picture 24" descr="pineapplejuice.jpg"/>
            <p:cNvPicPr>
              <a:picLocks noChangeAspect="1"/>
            </p:cNvPicPr>
            <p:nvPr/>
          </p:nvPicPr>
          <p:blipFill>
            <a:blip r:embed="rId14" cstate="print"/>
            <a:stretch>
              <a:fillRect/>
            </a:stretch>
          </p:blipFill>
          <p:spPr>
            <a:xfrm>
              <a:off x="3323822" y="5581393"/>
              <a:ext cx="181378" cy="581025"/>
            </a:xfrm>
            <a:prstGeom prst="rect">
              <a:avLst/>
            </a:prstGeom>
          </p:spPr>
        </p:pic>
        <p:pic>
          <p:nvPicPr>
            <p:cNvPr id="54" name="Picture 53" descr="pineapple.jpg"/>
            <p:cNvPicPr>
              <a:picLocks noChangeAspect="1"/>
            </p:cNvPicPr>
            <p:nvPr/>
          </p:nvPicPr>
          <p:blipFill>
            <a:blip r:embed="rId15" cstate="print"/>
            <a:stretch>
              <a:fillRect/>
            </a:stretch>
          </p:blipFill>
          <p:spPr>
            <a:xfrm>
              <a:off x="3371059" y="5817158"/>
              <a:ext cx="93681" cy="202875"/>
            </a:xfrm>
            <a:prstGeom prst="rect">
              <a:avLst/>
            </a:prstGeom>
          </p:spPr>
        </p:pic>
      </p:grpSp>
      <p:cxnSp>
        <p:nvCxnSpPr>
          <p:cNvPr id="66" name="Straight Arrow Connector 65"/>
          <p:cNvCxnSpPr>
            <a:stCxn id="32" idx="2"/>
            <a:endCxn id="17" idx="0"/>
          </p:cNvCxnSpPr>
          <p:nvPr/>
        </p:nvCxnSpPr>
        <p:spPr>
          <a:xfrm rot="16200000" flipH="1">
            <a:off x="3196469" y="3946194"/>
            <a:ext cx="546247" cy="533400"/>
          </a:xfrm>
          <a:prstGeom prst="straightConnector1">
            <a:avLst/>
          </a:prstGeom>
          <a:ln w="9525">
            <a:solidFill>
              <a:schemeClr val="accent2">
                <a:lumMod val="75000"/>
              </a:schemeClr>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68" name="Straight Arrow Connector 67"/>
          <p:cNvCxnSpPr>
            <a:stCxn id="32" idx="2"/>
            <a:endCxn id="15" idx="0"/>
          </p:cNvCxnSpPr>
          <p:nvPr/>
        </p:nvCxnSpPr>
        <p:spPr>
          <a:xfrm rot="16200000" flipH="1">
            <a:off x="3576533" y="3566129"/>
            <a:ext cx="622447" cy="1369729"/>
          </a:xfrm>
          <a:prstGeom prst="straightConnector1">
            <a:avLst/>
          </a:prstGeom>
          <a:ln w="9525">
            <a:solidFill>
              <a:srgbClr val="FF99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a:stCxn id="32" idx="2"/>
            <a:endCxn id="16" idx="0"/>
          </p:cNvCxnSpPr>
          <p:nvPr/>
        </p:nvCxnSpPr>
        <p:spPr>
          <a:xfrm rot="16200000" flipH="1">
            <a:off x="4048827" y="3093835"/>
            <a:ext cx="556029" cy="2247899"/>
          </a:xfrm>
          <a:prstGeom prst="straightConnector1">
            <a:avLst/>
          </a:prstGeom>
          <a:ln w="9525">
            <a:solidFill>
              <a:srgbClr val="00B0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38" idx="2"/>
            <a:endCxn id="17" idx="0"/>
          </p:cNvCxnSpPr>
          <p:nvPr/>
        </p:nvCxnSpPr>
        <p:spPr>
          <a:xfrm rot="5400000">
            <a:off x="3555553" y="4117138"/>
            <a:ext cx="549619" cy="188140"/>
          </a:xfrm>
          <a:prstGeom prst="straightConnector1">
            <a:avLst/>
          </a:prstGeom>
          <a:ln w="9525">
            <a:solidFill>
              <a:schemeClr val="accent2">
                <a:lumMod val="75000"/>
              </a:schemeClr>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74" name="Straight Arrow Connector 73"/>
          <p:cNvCxnSpPr>
            <a:stCxn id="38" idx="2"/>
            <a:endCxn id="15" idx="0"/>
          </p:cNvCxnSpPr>
          <p:nvPr/>
        </p:nvCxnSpPr>
        <p:spPr>
          <a:xfrm rot="16200000" flipH="1">
            <a:off x="3935617" y="3925213"/>
            <a:ext cx="625819" cy="648189"/>
          </a:xfrm>
          <a:prstGeom prst="straightConnector1">
            <a:avLst/>
          </a:prstGeom>
          <a:ln w="9525">
            <a:solidFill>
              <a:srgbClr val="FF99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stCxn id="41" idx="2"/>
            <a:endCxn id="15" idx="0"/>
          </p:cNvCxnSpPr>
          <p:nvPr/>
        </p:nvCxnSpPr>
        <p:spPr>
          <a:xfrm rot="5400000">
            <a:off x="4266380" y="4246012"/>
            <a:ext cx="622447" cy="9964"/>
          </a:xfrm>
          <a:prstGeom prst="straightConnector1">
            <a:avLst/>
          </a:prstGeom>
          <a:ln w="9525">
            <a:solidFill>
              <a:srgbClr val="FF99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a:stCxn id="38" idx="2"/>
            <a:endCxn id="16" idx="0"/>
          </p:cNvCxnSpPr>
          <p:nvPr/>
        </p:nvCxnSpPr>
        <p:spPr>
          <a:xfrm rot="16200000" flipH="1">
            <a:off x="4407911" y="3452919"/>
            <a:ext cx="559401" cy="1526359"/>
          </a:xfrm>
          <a:prstGeom prst="straightConnector1">
            <a:avLst/>
          </a:prstGeom>
          <a:ln w="9525">
            <a:solidFill>
              <a:srgbClr val="00B0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a:stCxn id="41" idx="2"/>
            <a:endCxn id="17" idx="0"/>
          </p:cNvCxnSpPr>
          <p:nvPr/>
        </p:nvCxnSpPr>
        <p:spPr>
          <a:xfrm rot="5400000">
            <a:off x="3886316" y="3789748"/>
            <a:ext cx="546247" cy="846293"/>
          </a:xfrm>
          <a:prstGeom prst="straightConnector1">
            <a:avLst/>
          </a:prstGeom>
          <a:ln w="9525">
            <a:solidFill>
              <a:schemeClr val="accent2">
                <a:lumMod val="75000"/>
              </a:schemeClr>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84" name="Straight Arrow Connector 83"/>
          <p:cNvCxnSpPr>
            <a:stCxn id="41" idx="2"/>
            <a:endCxn id="16" idx="0"/>
          </p:cNvCxnSpPr>
          <p:nvPr/>
        </p:nvCxnSpPr>
        <p:spPr>
          <a:xfrm rot="16200000" flipH="1">
            <a:off x="4738674" y="3783682"/>
            <a:ext cx="556029" cy="868206"/>
          </a:xfrm>
          <a:prstGeom prst="straightConnector1">
            <a:avLst/>
          </a:prstGeom>
          <a:ln w="9525">
            <a:solidFill>
              <a:srgbClr val="00B0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a:stCxn id="44" idx="2"/>
            <a:endCxn id="17" idx="0"/>
          </p:cNvCxnSpPr>
          <p:nvPr/>
        </p:nvCxnSpPr>
        <p:spPr>
          <a:xfrm rot="5400000">
            <a:off x="4245400" y="3427292"/>
            <a:ext cx="549619" cy="1567833"/>
          </a:xfrm>
          <a:prstGeom prst="straightConnector1">
            <a:avLst/>
          </a:prstGeom>
          <a:ln w="9525">
            <a:solidFill>
              <a:schemeClr val="accent2">
                <a:lumMod val="75000"/>
              </a:schemeClr>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88" name="Straight Arrow Connector 87"/>
          <p:cNvCxnSpPr>
            <a:stCxn id="44" idx="2"/>
            <a:endCxn id="15" idx="0"/>
          </p:cNvCxnSpPr>
          <p:nvPr/>
        </p:nvCxnSpPr>
        <p:spPr>
          <a:xfrm rot="5400000">
            <a:off x="4625464" y="3883556"/>
            <a:ext cx="625819" cy="731504"/>
          </a:xfrm>
          <a:prstGeom prst="straightConnector1">
            <a:avLst/>
          </a:prstGeom>
          <a:ln w="9525">
            <a:solidFill>
              <a:srgbClr val="FF99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a:stCxn id="44" idx="2"/>
            <a:endCxn id="16" idx="0"/>
          </p:cNvCxnSpPr>
          <p:nvPr/>
        </p:nvCxnSpPr>
        <p:spPr>
          <a:xfrm rot="16200000" flipH="1">
            <a:off x="5097758" y="4142766"/>
            <a:ext cx="559401" cy="146666"/>
          </a:xfrm>
          <a:prstGeom prst="straightConnector1">
            <a:avLst/>
          </a:prstGeom>
          <a:ln w="9525">
            <a:solidFill>
              <a:srgbClr val="00B0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a:stCxn id="47" idx="2"/>
            <a:endCxn id="17" idx="0"/>
          </p:cNvCxnSpPr>
          <p:nvPr/>
        </p:nvCxnSpPr>
        <p:spPr>
          <a:xfrm rot="5400000">
            <a:off x="4580225" y="3092502"/>
            <a:ext cx="549584" cy="2237449"/>
          </a:xfrm>
          <a:prstGeom prst="straightConnector1">
            <a:avLst/>
          </a:prstGeom>
          <a:ln w="9525">
            <a:solidFill>
              <a:schemeClr val="accent2">
                <a:lumMod val="75000"/>
              </a:schemeClr>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95" name="Straight Arrow Connector 94"/>
          <p:cNvCxnSpPr>
            <a:stCxn id="47" idx="2"/>
            <a:endCxn id="15" idx="0"/>
          </p:cNvCxnSpPr>
          <p:nvPr/>
        </p:nvCxnSpPr>
        <p:spPr>
          <a:xfrm rot="5400000">
            <a:off x="4960289" y="3548766"/>
            <a:ext cx="625784" cy="1401120"/>
          </a:xfrm>
          <a:prstGeom prst="straightConnector1">
            <a:avLst/>
          </a:prstGeom>
          <a:ln w="9525">
            <a:solidFill>
              <a:srgbClr val="FF99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a:stCxn id="47" idx="2"/>
            <a:endCxn id="16" idx="0"/>
          </p:cNvCxnSpPr>
          <p:nvPr/>
        </p:nvCxnSpPr>
        <p:spPr>
          <a:xfrm rot="5400000">
            <a:off x="5432583" y="3954642"/>
            <a:ext cx="559366" cy="522950"/>
          </a:xfrm>
          <a:prstGeom prst="straightConnector1">
            <a:avLst/>
          </a:prstGeom>
          <a:ln w="9525">
            <a:solidFill>
              <a:srgbClr val="00B0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3" name="Right Arrow 102"/>
          <p:cNvSpPr/>
          <p:nvPr/>
        </p:nvSpPr>
        <p:spPr>
          <a:xfrm rot="5400000">
            <a:off x="2958108" y="3162300"/>
            <a:ext cx="152400" cy="762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Right Arrow 103"/>
          <p:cNvSpPr/>
          <p:nvPr/>
        </p:nvSpPr>
        <p:spPr>
          <a:xfrm rot="5400000">
            <a:off x="3110508" y="3347068"/>
            <a:ext cx="152400" cy="762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Right Arrow 104"/>
          <p:cNvSpPr/>
          <p:nvPr/>
        </p:nvSpPr>
        <p:spPr>
          <a:xfrm rot="5400000">
            <a:off x="3643908" y="3162300"/>
            <a:ext cx="152400" cy="762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Right Arrow 105"/>
          <p:cNvSpPr/>
          <p:nvPr/>
        </p:nvSpPr>
        <p:spPr>
          <a:xfrm rot="5400000">
            <a:off x="3796308" y="3347068"/>
            <a:ext cx="152400" cy="762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 name="Right Arrow 106"/>
          <p:cNvSpPr/>
          <p:nvPr/>
        </p:nvSpPr>
        <p:spPr>
          <a:xfrm rot="5400000">
            <a:off x="4329708" y="3162300"/>
            <a:ext cx="152400" cy="762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 name="Right Arrow 107"/>
          <p:cNvSpPr/>
          <p:nvPr/>
        </p:nvSpPr>
        <p:spPr>
          <a:xfrm rot="5400000">
            <a:off x="4482108" y="3347068"/>
            <a:ext cx="152400" cy="762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Right Arrow 108"/>
          <p:cNvSpPr/>
          <p:nvPr/>
        </p:nvSpPr>
        <p:spPr>
          <a:xfrm rot="5400000">
            <a:off x="5015508" y="3162300"/>
            <a:ext cx="152400" cy="762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Right Arrow 109"/>
          <p:cNvSpPr/>
          <p:nvPr/>
        </p:nvSpPr>
        <p:spPr>
          <a:xfrm rot="5400000">
            <a:off x="5167908" y="3347068"/>
            <a:ext cx="152400" cy="762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Right Arrow 110"/>
          <p:cNvSpPr/>
          <p:nvPr/>
        </p:nvSpPr>
        <p:spPr>
          <a:xfrm rot="5400000">
            <a:off x="5701307" y="3162300"/>
            <a:ext cx="152400" cy="762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Right Arrow 111"/>
          <p:cNvSpPr/>
          <p:nvPr/>
        </p:nvSpPr>
        <p:spPr>
          <a:xfrm rot="5400000">
            <a:off x="5853707" y="3347068"/>
            <a:ext cx="152400" cy="762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3" name="Right Arrow 112"/>
          <p:cNvSpPr/>
          <p:nvPr/>
        </p:nvSpPr>
        <p:spPr>
          <a:xfrm rot="5400000">
            <a:off x="3567708" y="4862976"/>
            <a:ext cx="152400" cy="762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4" name="Right Arrow 113"/>
          <p:cNvSpPr/>
          <p:nvPr/>
        </p:nvSpPr>
        <p:spPr>
          <a:xfrm rot="5400000">
            <a:off x="3602296" y="5640340"/>
            <a:ext cx="152400" cy="762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5" name="Picture 114" descr="blender.jpg"/>
          <p:cNvPicPr>
            <a:picLocks noChangeAspect="1"/>
          </p:cNvPicPr>
          <p:nvPr/>
        </p:nvPicPr>
        <p:blipFill>
          <a:blip r:embed="rId7" cstate="print"/>
          <a:stretch>
            <a:fillRect/>
          </a:stretch>
        </p:blipFill>
        <p:spPr>
          <a:xfrm>
            <a:off x="4383992" y="5029200"/>
            <a:ext cx="364816" cy="492196"/>
          </a:xfrm>
          <a:prstGeom prst="rect">
            <a:avLst/>
          </a:prstGeom>
        </p:spPr>
      </p:pic>
      <p:pic>
        <p:nvPicPr>
          <p:cNvPr id="116" name="Picture 115" descr="blender.jpg"/>
          <p:cNvPicPr>
            <a:picLocks noChangeAspect="1"/>
          </p:cNvPicPr>
          <p:nvPr/>
        </p:nvPicPr>
        <p:blipFill>
          <a:blip r:embed="rId7" cstate="print"/>
          <a:stretch>
            <a:fillRect/>
          </a:stretch>
        </p:blipFill>
        <p:spPr>
          <a:xfrm>
            <a:off x="5298392" y="5021108"/>
            <a:ext cx="364816" cy="492196"/>
          </a:xfrm>
          <a:prstGeom prst="rect">
            <a:avLst/>
          </a:prstGeom>
        </p:spPr>
      </p:pic>
      <p:sp>
        <p:nvSpPr>
          <p:cNvPr id="117" name="Right Arrow 116"/>
          <p:cNvSpPr/>
          <p:nvPr/>
        </p:nvSpPr>
        <p:spPr>
          <a:xfrm rot="5400000">
            <a:off x="4474016" y="4879160"/>
            <a:ext cx="152400" cy="762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8" name="Right Arrow 117"/>
          <p:cNvSpPr/>
          <p:nvPr/>
        </p:nvSpPr>
        <p:spPr>
          <a:xfrm rot="5400000">
            <a:off x="4508604" y="5656524"/>
            <a:ext cx="152400" cy="762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9" name="Right Arrow 118"/>
          <p:cNvSpPr/>
          <p:nvPr/>
        </p:nvSpPr>
        <p:spPr>
          <a:xfrm rot="5400000">
            <a:off x="5360768" y="4854884"/>
            <a:ext cx="152400" cy="762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0" name="Right Arrow 119"/>
          <p:cNvSpPr/>
          <p:nvPr/>
        </p:nvSpPr>
        <p:spPr>
          <a:xfrm rot="5400000">
            <a:off x="5395356" y="5632248"/>
            <a:ext cx="152400" cy="762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25" name="Straight Arrow Connector 124"/>
          <p:cNvCxnSpPr>
            <a:stCxn id="5" idx="2"/>
            <a:endCxn id="7" idx="0"/>
          </p:cNvCxnSpPr>
          <p:nvPr/>
        </p:nvCxnSpPr>
        <p:spPr>
          <a:xfrm rot="5400000">
            <a:off x="3744073" y="1878720"/>
            <a:ext cx="137482" cy="1389678"/>
          </a:xfrm>
          <a:prstGeom prst="straightConnector1">
            <a:avLst/>
          </a:prstGeom>
          <a:ln w="952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7" name="Straight Arrow Connector 126"/>
          <p:cNvCxnSpPr>
            <a:stCxn id="5" idx="2"/>
            <a:endCxn id="8" idx="0"/>
          </p:cNvCxnSpPr>
          <p:nvPr/>
        </p:nvCxnSpPr>
        <p:spPr>
          <a:xfrm rot="5400000">
            <a:off x="4092705" y="2227352"/>
            <a:ext cx="137482" cy="692414"/>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9" name="Straight Arrow Connector 128"/>
          <p:cNvCxnSpPr>
            <a:stCxn id="5" idx="2"/>
            <a:endCxn id="9" idx="0"/>
          </p:cNvCxnSpPr>
          <p:nvPr/>
        </p:nvCxnSpPr>
        <p:spPr>
          <a:xfrm rot="5400000">
            <a:off x="4437965" y="2572612"/>
            <a:ext cx="137482" cy="1895"/>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1" name="Straight Arrow Connector 130"/>
          <p:cNvCxnSpPr>
            <a:stCxn id="5" idx="2"/>
            <a:endCxn id="10" idx="0"/>
          </p:cNvCxnSpPr>
          <p:nvPr/>
        </p:nvCxnSpPr>
        <p:spPr>
          <a:xfrm rot="16200000" flipH="1">
            <a:off x="4782551" y="2229920"/>
            <a:ext cx="137482" cy="687278"/>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3" name="Straight Arrow Connector 132"/>
          <p:cNvCxnSpPr>
            <a:stCxn id="5" idx="2"/>
            <a:endCxn id="11" idx="0"/>
          </p:cNvCxnSpPr>
          <p:nvPr/>
        </p:nvCxnSpPr>
        <p:spPr>
          <a:xfrm rot="16200000" flipH="1">
            <a:off x="5120344" y="1892126"/>
            <a:ext cx="137482" cy="1362865"/>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318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07"/>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0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11"/>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04"/>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5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06"/>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08"/>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5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10"/>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6"/>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12"/>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55"/>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66"/>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72"/>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86"/>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93"/>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17"/>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81"/>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68"/>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74"/>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76"/>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88"/>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95"/>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15"/>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nodeType="clickEffect">
                                  <p:stCondLst>
                                    <p:cond delay="0"/>
                                  </p:stCondLst>
                                  <p:childTnLst>
                                    <p:set>
                                      <p:cBhvr>
                                        <p:cTn id="104" dur="1" fill="hold">
                                          <p:stCondLst>
                                            <p:cond delay="0"/>
                                          </p:stCondLst>
                                        </p:cTn>
                                        <p:tgtEl>
                                          <p:spTgt spid="90"/>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70"/>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84"/>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70"/>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97"/>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78"/>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16"/>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113"/>
                                        </p:tgtEl>
                                        <p:attrNameLst>
                                          <p:attrName>style.visibility</p:attrName>
                                        </p:attrNameLst>
                                      </p:cBhvr>
                                      <p:to>
                                        <p:strVal val="visible"/>
                                      </p:to>
                                    </p:set>
                                  </p:childTnLst>
                                </p:cTn>
                              </p:par>
                              <p:par>
                                <p:cTn id="121" presetID="1" presetClass="entr" presetSubtype="0" fill="hold" nodeType="withEffect">
                                  <p:stCondLst>
                                    <p:cond delay="0"/>
                                  </p:stCondLst>
                                  <p:childTnLst>
                                    <p:set>
                                      <p:cBhvr>
                                        <p:cTn id="122" dur="1" fill="hold">
                                          <p:stCondLst>
                                            <p:cond delay="0"/>
                                          </p:stCondLst>
                                        </p:cTn>
                                        <p:tgtEl>
                                          <p:spTgt spid="12"/>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117"/>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115"/>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119"/>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116"/>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114"/>
                                        </p:tgtEl>
                                        <p:attrNameLst>
                                          <p:attrName>style.visibility</p:attrName>
                                        </p:attrNameLst>
                                      </p:cBhvr>
                                      <p:to>
                                        <p:strVal val="visible"/>
                                      </p:to>
                                    </p:set>
                                  </p:childTnLst>
                                </p:cTn>
                              </p:par>
                              <p:par>
                                <p:cTn id="135" presetID="1" presetClass="entr" presetSubtype="0" fill="hold" nodeType="withEffect">
                                  <p:stCondLst>
                                    <p:cond delay="0"/>
                                  </p:stCondLst>
                                  <p:childTnLst>
                                    <p:set>
                                      <p:cBhvr>
                                        <p:cTn id="136" dur="1" fill="hold">
                                          <p:stCondLst>
                                            <p:cond delay="0"/>
                                          </p:stCondLst>
                                        </p:cTn>
                                        <p:tgtEl>
                                          <p:spTgt spid="140"/>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118"/>
                                        </p:tgtEl>
                                        <p:attrNameLst>
                                          <p:attrName>style.visibility</p:attrName>
                                        </p:attrNameLst>
                                      </p:cBhvr>
                                      <p:to>
                                        <p:strVal val="visible"/>
                                      </p:to>
                                    </p:set>
                                  </p:childTnLst>
                                </p:cTn>
                              </p:par>
                              <p:par>
                                <p:cTn id="139" presetID="1" presetClass="entr" presetSubtype="0" fill="hold" nodeType="withEffect">
                                  <p:stCondLst>
                                    <p:cond delay="0"/>
                                  </p:stCondLst>
                                  <p:childTnLst>
                                    <p:set>
                                      <p:cBhvr>
                                        <p:cTn id="140" dur="1" fill="hold">
                                          <p:stCondLst>
                                            <p:cond delay="0"/>
                                          </p:stCondLst>
                                        </p:cTn>
                                        <p:tgtEl>
                                          <p:spTgt spid="141"/>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120"/>
                                        </p:tgtEl>
                                        <p:attrNameLst>
                                          <p:attrName>style.visibility</p:attrName>
                                        </p:attrNameLst>
                                      </p:cBhvr>
                                      <p:to>
                                        <p:strVal val="visible"/>
                                      </p:to>
                                    </p:set>
                                  </p:childTnLst>
                                </p:cTn>
                              </p:par>
                              <p:par>
                                <p:cTn id="143" presetID="1" presetClass="entr" presetSubtype="0" fill="hold" nodeType="withEffect">
                                  <p:stCondLst>
                                    <p:cond delay="0"/>
                                  </p:stCondLst>
                                  <p:childTnLst>
                                    <p:set>
                                      <p:cBhvr>
                                        <p:cTn id="144" dur="1" fill="hold">
                                          <p:stCondLst>
                                            <p:cond delay="0"/>
                                          </p:stCondLst>
                                        </p:cTn>
                                        <p:tgtEl>
                                          <p:spTgt spid="1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animBg="1"/>
      <p:bldP spid="104" grpId="0" animBg="1"/>
      <p:bldP spid="105" grpId="0" animBg="1"/>
      <p:bldP spid="106" grpId="0" animBg="1"/>
      <p:bldP spid="107" grpId="0" animBg="1"/>
      <p:bldP spid="108" grpId="0" animBg="1"/>
      <p:bldP spid="109" grpId="0" animBg="1"/>
      <p:bldP spid="110" grpId="0" animBg="1"/>
      <p:bldP spid="111" grpId="0" animBg="1"/>
      <p:bldP spid="112" grpId="0" animBg="1"/>
      <p:bldP spid="113" grpId="0" animBg="1"/>
      <p:bldP spid="114" grpId="0" animBg="1"/>
      <p:bldP spid="117" grpId="0" animBg="1"/>
      <p:bldP spid="118" grpId="0" animBg="1"/>
      <p:bldP spid="119" grpId="0" animBg="1"/>
      <p:bldP spid="12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Master Data Structures</a:t>
            </a:r>
            <a:endParaRPr lang="en-IN" dirty="0"/>
          </a:p>
        </p:txBody>
      </p:sp>
      <p:sp>
        <p:nvSpPr>
          <p:cNvPr id="3" name="Content Placeholder 2"/>
          <p:cNvSpPr>
            <a:spLocks noGrp="1"/>
          </p:cNvSpPr>
          <p:nvPr>
            <p:ph idx="1"/>
          </p:nvPr>
        </p:nvSpPr>
        <p:spPr/>
        <p:txBody>
          <a:bodyPr/>
          <a:lstStyle/>
          <a:p>
            <a:r>
              <a:rPr lang="en-US" dirty="0" smtClean="0"/>
              <a:t>For each task</a:t>
            </a:r>
          </a:p>
          <a:p>
            <a:pPr lvl="1"/>
            <a:r>
              <a:rPr lang="en-US" dirty="0" smtClean="0"/>
              <a:t>State { </a:t>
            </a:r>
            <a:r>
              <a:rPr lang="en-US" i="1" dirty="0" smtClean="0"/>
              <a:t>idle, in-progress, completed</a:t>
            </a:r>
            <a:r>
              <a:rPr lang="en-US" dirty="0" smtClean="0"/>
              <a:t> }</a:t>
            </a:r>
          </a:p>
          <a:p>
            <a:pPr lvl="1"/>
            <a:r>
              <a:rPr lang="en-US" dirty="0" smtClean="0"/>
              <a:t>Identity of the worker machine</a:t>
            </a:r>
          </a:p>
          <a:p>
            <a:r>
              <a:rPr lang="en-US" dirty="0" smtClean="0"/>
              <a:t>For each completed map task</a:t>
            </a:r>
          </a:p>
          <a:p>
            <a:pPr lvl="1"/>
            <a:r>
              <a:rPr lang="en-US" dirty="0" smtClean="0"/>
              <a:t>Size and location of intermediate data</a:t>
            </a:r>
          </a:p>
          <a:p>
            <a:pPr lvl="1"/>
            <a:endParaRPr lang="en-US" dirty="0" smtClean="0"/>
          </a:p>
          <a:p>
            <a:pPr lvl="1"/>
            <a:endParaRPr lang="en-IN" dirty="0"/>
          </a:p>
        </p:txBody>
      </p:sp>
    </p:spTree>
    <p:extLst>
      <p:ext uri="{BB962C8B-B14F-4D97-AF65-F5344CB8AC3E}">
        <p14:creationId xmlns:p14="http://schemas.microsoft.com/office/powerpoint/2010/main" val="1584642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Mom told Sam</a:t>
            </a:r>
            <a:endParaRPr lang="en-US" dirty="0"/>
          </a:p>
        </p:txBody>
      </p:sp>
      <p:sp>
        <p:nvSpPr>
          <p:cNvPr id="5" name="Content Placeholder 4"/>
          <p:cNvSpPr>
            <a:spLocks noGrp="1"/>
          </p:cNvSpPr>
          <p:nvPr>
            <p:ph idx="1"/>
          </p:nvPr>
        </p:nvSpPr>
        <p:spPr/>
        <p:txBody>
          <a:bodyPr/>
          <a:lstStyle/>
          <a:p>
            <a:pPr marL="0" indent="0" algn="ctr">
              <a:buNone/>
            </a:pPr>
            <a:r>
              <a:rPr lang="en-US" dirty="0" smtClean="0"/>
              <a:t>An apple a day keeps a doctor away!</a:t>
            </a:r>
            <a:endParaRPr lang="en-US" dirty="0"/>
          </a:p>
        </p:txBody>
      </p:sp>
      <p:pic>
        <p:nvPicPr>
          <p:cNvPr id="10" name="Picture 9" descr="apple2.jpg"/>
          <p:cNvPicPr>
            <a:picLocks noChangeAspect="1"/>
          </p:cNvPicPr>
          <p:nvPr/>
        </p:nvPicPr>
        <p:blipFill>
          <a:blip r:embed="rId2" cstate="print"/>
          <a:stretch>
            <a:fillRect/>
          </a:stretch>
        </p:blipFill>
        <p:spPr>
          <a:xfrm>
            <a:off x="4283968" y="3174150"/>
            <a:ext cx="1071820" cy="1265343"/>
          </a:xfrm>
          <a:prstGeom prst="rect">
            <a:avLst/>
          </a:prstGeom>
        </p:spPr>
      </p:pic>
      <p:pic>
        <p:nvPicPr>
          <p:cNvPr id="11" name="Picture 10" descr="maid.jpg"/>
          <p:cNvPicPr>
            <a:picLocks noChangeAspect="1"/>
          </p:cNvPicPr>
          <p:nvPr/>
        </p:nvPicPr>
        <p:blipFill>
          <a:blip r:embed="rId3" cstate="print"/>
          <a:stretch>
            <a:fillRect/>
          </a:stretch>
        </p:blipFill>
        <p:spPr>
          <a:xfrm flipH="1">
            <a:off x="683568" y="2536020"/>
            <a:ext cx="2209800" cy="3462359"/>
          </a:xfrm>
          <a:prstGeom prst="rect">
            <a:avLst/>
          </a:prstGeom>
        </p:spPr>
      </p:pic>
      <p:pic>
        <p:nvPicPr>
          <p:cNvPr id="12" name="Picture 11" descr="sam3.jpg"/>
          <p:cNvPicPr>
            <a:picLocks noChangeAspect="1"/>
          </p:cNvPicPr>
          <p:nvPr/>
        </p:nvPicPr>
        <p:blipFill>
          <a:blip r:embed="rId4" cstate="print"/>
          <a:stretch>
            <a:fillRect/>
          </a:stretch>
        </p:blipFill>
        <p:spPr>
          <a:xfrm>
            <a:off x="6525100" y="2996952"/>
            <a:ext cx="1828800" cy="2107769"/>
          </a:xfrm>
          <a:prstGeom prst="rect">
            <a:avLst/>
          </a:prstGeom>
        </p:spPr>
      </p:pic>
    </p:spTree>
    <p:extLst>
      <p:ext uri="{BB962C8B-B14F-4D97-AF65-F5344CB8AC3E}">
        <p14:creationId xmlns:p14="http://schemas.microsoft.com/office/powerpoint/2010/main" val="3319855521"/>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Fault Tolerance</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Worker failure – handled via re-execution</a:t>
            </a:r>
          </a:p>
          <a:p>
            <a:pPr lvl="1"/>
            <a:r>
              <a:rPr lang="en-US" dirty="0" smtClean="0"/>
              <a:t>Identified by no response to heartbeat messages</a:t>
            </a:r>
          </a:p>
          <a:p>
            <a:pPr lvl="1"/>
            <a:r>
              <a:rPr lang="en-US" i="1" dirty="0" smtClean="0"/>
              <a:t>In-progress </a:t>
            </a:r>
            <a:r>
              <a:rPr lang="en-US" dirty="0" smtClean="0"/>
              <a:t>and </a:t>
            </a:r>
            <a:r>
              <a:rPr lang="en-US" i="1" dirty="0" smtClean="0"/>
              <a:t>Completed </a:t>
            </a:r>
            <a:r>
              <a:rPr lang="en-US" dirty="0" smtClean="0"/>
              <a:t>map tasks are re-scheduled</a:t>
            </a:r>
          </a:p>
          <a:p>
            <a:pPr lvl="1"/>
            <a:r>
              <a:rPr lang="en-US" dirty="0" smtClean="0"/>
              <a:t>Workers executing reduce tasks are notified of re-scheduling</a:t>
            </a:r>
            <a:endParaRPr lang="en-US" i="1" dirty="0" smtClean="0"/>
          </a:p>
          <a:p>
            <a:pPr lvl="1"/>
            <a:r>
              <a:rPr lang="en-US" i="1" dirty="0" smtClean="0"/>
              <a:t>Completed </a:t>
            </a:r>
            <a:r>
              <a:rPr lang="en-US" dirty="0" smtClean="0"/>
              <a:t>reduce tasks are not re-scheduled</a:t>
            </a:r>
          </a:p>
          <a:p>
            <a:r>
              <a:rPr lang="en-US" dirty="0" smtClean="0"/>
              <a:t>Master failure</a:t>
            </a:r>
          </a:p>
          <a:p>
            <a:pPr lvl="1"/>
            <a:r>
              <a:rPr lang="en-US" dirty="0" smtClean="0"/>
              <a:t>Rare</a:t>
            </a:r>
          </a:p>
          <a:p>
            <a:pPr lvl="1"/>
            <a:r>
              <a:rPr lang="en-US" dirty="0" smtClean="0"/>
              <a:t>Can be recovered from checkpoints</a:t>
            </a:r>
          </a:p>
          <a:p>
            <a:pPr lvl="1"/>
            <a:r>
              <a:rPr lang="en-US" dirty="0" smtClean="0"/>
              <a:t>All tasks abort</a:t>
            </a:r>
            <a:endParaRPr lang="en-IN" dirty="0"/>
          </a:p>
        </p:txBody>
      </p:sp>
    </p:spTree>
    <p:extLst>
      <p:ext uri="{BB962C8B-B14F-4D97-AF65-F5344CB8AC3E}">
        <p14:creationId xmlns:p14="http://schemas.microsoft.com/office/powerpoint/2010/main" val="26278346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Disk Locality</a:t>
            </a:r>
            <a:endParaRPr lang="en-IN" dirty="0"/>
          </a:p>
        </p:txBody>
      </p:sp>
      <p:sp>
        <p:nvSpPr>
          <p:cNvPr id="3" name="Content Placeholder 2"/>
          <p:cNvSpPr>
            <a:spLocks noGrp="1"/>
          </p:cNvSpPr>
          <p:nvPr>
            <p:ph idx="1"/>
          </p:nvPr>
        </p:nvSpPr>
        <p:spPr/>
        <p:txBody>
          <a:bodyPr/>
          <a:lstStyle/>
          <a:p>
            <a:r>
              <a:rPr lang="en-US" dirty="0" smtClean="0"/>
              <a:t>Leveraging GFS</a:t>
            </a:r>
          </a:p>
          <a:p>
            <a:r>
              <a:rPr lang="en-US" dirty="0" smtClean="0"/>
              <a:t>Map tasks are scheduled close to data</a:t>
            </a:r>
          </a:p>
          <a:p>
            <a:pPr lvl="1"/>
            <a:r>
              <a:rPr lang="en-US" dirty="0"/>
              <a:t>o</a:t>
            </a:r>
            <a:r>
              <a:rPr lang="en-US" dirty="0" smtClean="0"/>
              <a:t>n nodes that have input data</a:t>
            </a:r>
          </a:p>
          <a:p>
            <a:pPr lvl="1"/>
            <a:r>
              <a:rPr lang="en-US" dirty="0" smtClean="0"/>
              <a:t>if not, on nodes that are nearer to input data</a:t>
            </a:r>
          </a:p>
          <a:p>
            <a:pPr lvl="2"/>
            <a:r>
              <a:rPr lang="en-US" dirty="0" smtClean="0"/>
              <a:t>Ex. Same network switch</a:t>
            </a:r>
          </a:p>
          <a:p>
            <a:r>
              <a:rPr lang="en-US" dirty="0" smtClean="0"/>
              <a:t>Conserves network bandwidth</a:t>
            </a:r>
            <a:endParaRPr lang="en-IN" dirty="0"/>
          </a:p>
        </p:txBody>
      </p:sp>
    </p:spTree>
    <p:extLst>
      <p:ext uri="{BB962C8B-B14F-4D97-AF65-F5344CB8AC3E}">
        <p14:creationId xmlns:p14="http://schemas.microsoft.com/office/powerpoint/2010/main" val="22759276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Granularity</a:t>
            </a:r>
            <a:endParaRPr lang="en-IN" dirty="0"/>
          </a:p>
        </p:txBody>
      </p:sp>
      <p:sp>
        <p:nvSpPr>
          <p:cNvPr id="3" name="Content Placeholder 2"/>
          <p:cNvSpPr>
            <a:spLocks noGrp="1"/>
          </p:cNvSpPr>
          <p:nvPr>
            <p:ph idx="1"/>
          </p:nvPr>
        </p:nvSpPr>
        <p:spPr/>
        <p:txBody>
          <a:bodyPr>
            <a:normAutofit fontScale="85000" lnSpcReduction="20000"/>
          </a:bodyPr>
          <a:lstStyle/>
          <a:p>
            <a:r>
              <a:rPr lang="en-US" dirty="0" smtClean="0"/>
              <a:t>No. of map tasks &gt; no. of worker nodes</a:t>
            </a:r>
          </a:p>
          <a:p>
            <a:pPr lvl="1"/>
            <a:r>
              <a:rPr lang="en-US" dirty="0" smtClean="0"/>
              <a:t>Better load balancing</a:t>
            </a:r>
          </a:p>
          <a:p>
            <a:pPr lvl="1"/>
            <a:r>
              <a:rPr lang="en-US" dirty="0" smtClean="0"/>
              <a:t>Better recovery</a:t>
            </a:r>
          </a:p>
          <a:p>
            <a:r>
              <a:rPr lang="en-US" dirty="0" smtClean="0"/>
              <a:t>But, increases load on Master</a:t>
            </a:r>
          </a:p>
          <a:p>
            <a:pPr lvl="1"/>
            <a:r>
              <a:rPr lang="en-US" dirty="0" smtClean="0"/>
              <a:t>More scheduling decisions</a:t>
            </a:r>
          </a:p>
          <a:p>
            <a:pPr lvl="1"/>
            <a:r>
              <a:rPr lang="en-US" dirty="0" smtClean="0"/>
              <a:t>More states to be saved</a:t>
            </a:r>
          </a:p>
          <a:p>
            <a:r>
              <a:rPr lang="en-US" b="1" i="1" dirty="0" smtClean="0"/>
              <a:t>M</a:t>
            </a:r>
            <a:r>
              <a:rPr lang="en-US" dirty="0" smtClean="0"/>
              <a:t> could be chosen w.r.t to block size of the file system</a:t>
            </a:r>
          </a:p>
          <a:p>
            <a:pPr lvl="1"/>
            <a:r>
              <a:rPr lang="en-US" dirty="0" smtClean="0"/>
              <a:t>to effectively leverage locality</a:t>
            </a:r>
          </a:p>
          <a:p>
            <a:r>
              <a:rPr lang="en-US" b="1" i="1" dirty="0" smtClean="0"/>
              <a:t>R</a:t>
            </a:r>
            <a:r>
              <a:rPr lang="en-US" dirty="0" smtClean="0"/>
              <a:t> is usually specified by users</a:t>
            </a:r>
          </a:p>
          <a:p>
            <a:pPr lvl="1"/>
            <a:r>
              <a:rPr lang="en-US" dirty="0" smtClean="0"/>
              <a:t>Each reduce task produces one output file</a:t>
            </a:r>
            <a:endParaRPr lang="en-IN" dirty="0"/>
          </a:p>
        </p:txBody>
      </p:sp>
    </p:spTree>
    <p:extLst>
      <p:ext uri="{BB962C8B-B14F-4D97-AF65-F5344CB8AC3E}">
        <p14:creationId xmlns:p14="http://schemas.microsoft.com/office/powerpoint/2010/main" val="13780708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Stragglers</a:t>
            </a:r>
            <a:endParaRPr lang="en-IN" dirty="0"/>
          </a:p>
        </p:txBody>
      </p:sp>
      <p:sp>
        <p:nvSpPr>
          <p:cNvPr id="3" name="Content Placeholder 2"/>
          <p:cNvSpPr>
            <a:spLocks noGrp="1"/>
          </p:cNvSpPr>
          <p:nvPr>
            <p:ph idx="1"/>
          </p:nvPr>
        </p:nvSpPr>
        <p:spPr/>
        <p:txBody>
          <a:bodyPr/>
          <a:lstStyle/>
          <a:p>
            <a:r>
              <a:rPr lang="en-US" dirty="0" smtClean="0"/>
              <a:t>Slow workers delay completion time</a:t>
            </a:r>
          </a:p>
          <a:p>
            <a:pPr lvl="1"/>
            <a:r>
              <a:rPr lang="en-US" dirty="0" smtClean="0"/>
              <a:t>Bad disks with soft errors</a:t>
            </a:r>
          </a:p>
          <a:p>
            <a:pPr lvl="1"/>
            <a:r>
              <a:rPr lang="en-US" dirty="0" smtClean="0"/>
              <a:t>Other tasks eating up resources</a:t>
            </a:r>
          </a:p>
          <a:p>
            <a:pPr lvl="1"/>
            <a:r>
              <a:rPr lang="en-US" dirty="0" smtClean="0"/>
              <a:t>Strange reasons like processor cache being disabled</a:t>
            </a:r>
          </a:p>
          <a:p>
            <a:r>
              <a:rPr lang="en-US" dirty="0" smtClean="0"/>
              <a:t>Start back-up tasks as the job nears completion</a:t>
            </a:r>
          </a:p>
          <a:p>
            <a:pPr lvl="1"/>
            <a:r>
              <a:rPr lang="en-US" dirty="0" smtClean="0"/>
              <a:t>First task to complete is considered</a:t>
            </a:r>
            <a:endParaRPr lang="en-IN" dirty="0"/>
          </a:p>
        </p:txBody>
      </p:sp>
    </p:spTree>
    <p:extLst>
      <p:ext uri="{BB962C8B-B14F-4D97-AF65-F5344CB8AC3E}">
        <p14:creationId xmlns:p14="http://schemas.microsoft.com/office/powerpoint/2010/main" val="35811904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Refinement: Partitioning Function</a:t>
            </a:r>
            <a:endParaRPr lang="en-IN" dirty="0"/>
          </a:p>
        </p:txBody>
      </p:sp>
      <p:sp>
        <p:nvSpPr>
          <p:cNvPr id="3" name="Content Placeholder 2"/>
          <p:cNvSpPr>
            <a:spLocks noGrp="1"/>
          </p:cNvSpPr>
          <p:nvPr>
            <p:ph idx="1"/>
          </p:nvPr>
        </p:nvSpPr>
        <p:spPr/>
        <p:txBody>
          <a:bodyPr/>
          <a:lstStyle/>
          <a:p>
            <a:r>
              <a:rPr lang="en-US" dirty="0" smtClean="0"/>
              <a:t>Identifies the desired reduce task</a:t>
            </a:r>
          </a:p>
          <a:p>
            <a:pPr lvl="1"/>
            <a:r>
              <a:rPr lang="en-US" dirty="0" smtClean="0"/>
              <a:t>Given the intermediate key and </a:t>
            </a:r>
            <a:r>
              <a:rPr lang="en-US" b="1" i="1" dirty="0" smtClean="0"/>
              <a:t>R</a:t>
            </a:r>
          </a:p>
          <a:p>
            <a:r>
              <a:rPr lang="en-US" dirty="0" smtClean="0"/>
              <a:t>Default partitioning function</a:t>
            </a:r>
          </a:p>
          <a:p>
            <a:pPr lvl="1"/>
            <a:r>
              <a:rPr lang="en-US" i="1" dirty="0" smtClean="0"/>
              <a:t>hash(key) </a:t>
            </a:r>
            <a:r>
              <a:rPr lang="en-US" b="1" dirty="0" smtClean="0"/>
              <a:t>mod</a:t>
            </a:r>
            <a:r>
              <a:rPr lang="en-US" dirty="0" smtClean="0"/>
              <a:t> </a:t>
            </a:r>
            <a:r>
              <a:rPr lang="en-US" b="1" i="1" dirty="0" smtClean="0"/>
              <a:t>R</a:t>
            </a:r>
          </a:p>
          <a:p>
            <a:r>
              <a:rPr lang="en-US" dirty="0" smtClean="0"/>
              <a:t>Important to choose well-balanced partitioning functions</a:t>
            </a:r>
          </a:p>
          <a:p>
            <a:pPr lvl="1"/>
            <a:r>
              <a:rPr lang="en-US" dirty="0" smtClean="0"/>
              <a:t>If not, reduce tasks may delay completion time</a:t>
            </a:r>
            <a:endParaRPr lang="en-IN" dirty="0"/>
          </a:p>
        </p:txBody>
      </p:sp>
    </p:spTree>
    <p:extLst>
      <p:ext uri="{BB962C8B-B14F-4D97-AF65-F5344CB8AC3E}">
        <p14:creationId xmlns:p14="http://schemas.microsoft.com/office/powerpoint/2010/main" val="3854415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Refinement: Combiner Function</a:t>
            </a:r>
            <a:endParaRPr lang="en-IN" dirty="0"/>
          </a:p>
        </p:txBody>
      </p:sp>
      <p:sp>
        <p:nvSpPr>
          <p:cNvPr id="3" name="Content Placeholder 2"/>
          <p:cNvSpPr>
            <a:spLocks noGrp="1"/>
          </p:cNvSpPr>
          <p:nvPr>
            <p:ph idx="1"/>
          </p:nvPr>
        </p:nvSpPr>
        <p:spPr/>
        <p:txBody>
          <a:bodyPr/>
          <a:lstStyle/>
          <a:p>
            <a:r>
              <a:rPr lang="en-US" dirty="0"/>
              <a:t>Mini-reduce </a:t>
            </a:r>
            <a:r>
              <a:rPr lang="en-US" dirty="0" smtClean="0"/>
              <a:t>phase before the intermediate data is sent to reduce</a:t>
            </a:r>
            <a:endParaRPr lang="en-US" dirty="0"/>
          </a:p>
          <a:p>
            <a:r>
              <a:rPr lang="en-US" dirty="0" smtClean="0"/>
              <a:t>Significant repetition of intermediate keys possible</a:t>
            </a:r>
          </a:p>
          <a:p>
            <a:pPr lvl="1"/>
            <a:r>
              <a:rPr lang="en-US" dirty="0" smtClean="0"/>
              <a:t>Merge values of intermediate keys before sending to reduce tasks</a:t>
            </a:r>
          </a:p>
          <a:p>
            <a:r>
              <a:rPr lang="en-US" dirty="0" smtClean="0"/>
              <a:t>Similar to reduce function</a:t>
            </a:r>
          </a:p>
          <a:p>
            <a:r>
              <a:rPr lang="en-US" dirty="0" smtClean="0"/>
              <a:t>Saves network bandwidth</a:t>
            </a:r>
            <a:endParaRPr lang="en-IN" dirty="0"/>
          </a:p>
        </p:txBody>
      </p:sp>
    </p:spTree>
    <p:extLst>
      <p:ext uri="{BB962C8B-B14F-4D97-AF65-F5344CB8AC3E}">
        <p14:creationId xmlns:p14="http://schemas.microsoft.com/office/powerpoint/2010/main" val="32690951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Refinement: Skipping Bad Records</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Map/Reduce tasks may fail on certain records due to bugs</a:t>
            </a:r>
          </a:p>
          <a:p>
            <a:pPr lvl="1"/>
            <a:r>
              <a:rPr lang="en-US" dirty="0" smtClean="0"/>
              <a:t>Ideally, debug and fix</a:t>
            </a:r>
          </a:p>
          <a:p>
            <a:pPr lvl="1"/>
            <a:r>
              <a:rPr lang="en-US" dirty="0" smtClean="0"/>
              <a:t>Not possible if third-party code is buggy</a:t>
            </a:r>
          </a:p>
          <a:p>
            <a:r>
              <a:rPr lang="en-US" dirty="0" smtClean="0"/>
              <a:t>When worker dies, Master is notified of the record</a:t>
            </a:r>
          </a:p>
          <a:p>
            <a:r>
              <a:rPr lang="en-US" dirty="0" smtClean="0"/>
              <a:t>If more than one worker dies on the same record</a:t>
            </a:r>
          </a:p>
          <a:p>
            <a:pPr lvl="1"/>
            <a:r>
              <a:rPr lang="en-US" dirty="0" smtClean="0"/>
              <a:t>Master re-schedules the task and asks to skip the record</a:t>
            </a:r>
          </a:p>
        </p:txBody>
      </p:sp>
    </p:spTree>
    <p:extLst>
      <p:ext uri="{BB962C8B-B14F-4D97-AF65-F5344CB8AC3E}">
        <p14:creationId xmlns:p14="http://schemas.microsoft.com/office/powerpoint/2010/main" val="39346982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Refinements: others</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Ordering guarantees</a:t>
            </a:r>
          </a:p>
          <a:p>
            <a:pPr lvl="1"/>
            <a:r>
              <a:rPr lang="en-US" dirty="0" smtClean="0"/>
              <a:t>sorted output file</a:t>
            </a:r>
          </a:p>
          <a:p>
            <a:r>
              <a:rPr lang="en-US" dirty="0" smtClean="0"/>
              <a:t>Temporary files</a:t>
            </a:r>
          </a:p>
          <a:p>
            <a:r>
              <a:rPr lang="en-US" dirty="0" smtClean="0"/>
              <a:t>Local sequential execution</a:t>
            </a:r>
          </a:p>
          <a:p>
            <a:pPr lvl="1"/>
            <a:r>
              <a:rPr lang="en-US" dirty="0" smtClean="0"/>
              <a:t>to debug and test</a:t>
            </a:r>
          </a:p>
          <a:p>
            <a:r>
              <a:rPr lang="en-US" dirty="0" smtClean="0"/>
              <a:t>Status Information</a:t>
            </a:r>
          </a:p>
          <a:p>
            <a:pPr lvl="1"/>
            <a:r>
              <a:rPr lang="en-US" dirty="0" smtClean="0"/>
              <a:t>input, intermediate &amp; output bytes processed so far</a:t>
            </a:r>
          </a:p>
          <a:p>
            <a:pPr lvl="1"/>
            <a:r>
              <a:rPr lang="en-US" dirty="0" smtClean="0"/>
              <a:t>error &amp; failure reports</a:t>
            </a:r>
          </a:p>
          <a:p>
            <a:r>
              <a:rPr lang="en-US" dirty="0" smtClean="0"/>
              <a:t>Counters</a:t>
            </a:r>
          </a:p>
          <a:p>
            <a:pPr lvl="1"/>
            <a:r>
              <a:rPr lang="en-US" dirty="0" smtClean="0"/>
              <a:t>to keep track of specific events</a:t>
            </a:r>
          </a:p>
          <a:p>
            <a:endParaRPr lang="en-IN" dirty="0"/>
          </a:p>
        </p:txBody>
      </p:sp>
    </p:spTree>
    <p:extLst>
      <p:ext uri="{BB962C8B-B14F-4D97-AF65-F5344CB8AC3E}">
        <p14:creationId xmlns:p14="http://schemas.microsoft.com/office/powerpoint/2010/main" val="34485713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Evaluated on two programs running on a large cluster &amp; processing 1 TB data</a:t>
            </a:r>
          </a:p>
          <a:p>
            <a:pPr lvl="1"/>
            <a:r>
              <a:rPr lang="en-US" dirty="0" err="1" smtClean="0"/>
              <a:t>grep</a:t>
            </a:r>
            <a:r>
              <a:rPr lang="en-US" dirty="0" smtClean="0"/>
              <a:t> &amp; sort</a:t>
            </a:r>
          </a:p>
          <a:p>
            <a:r>
              <a:rPr lang="en-US" dirty="0" smtClean="0"/>
              <a:t>Cluster Configuration</a:t>
            </a:r>
          </a:p>
          <a:p>
            <a:pPr lvl="1"/>
            <a:r>
              <a:rPr lang="en-US" dirty="0" smtClean="0"/>
              <a:t>1800 machines</a:t>
            </a:r>
          </a:p>
          <a:p>
            <a:pPr lvl="2"/>
            <a:r>
              <a:rPr lang="en-US" dirty="0" smtClean="0"/>
              <a:t>2 GHz Intel Xeon processors</a:t>
            </a:r>
          </a:p>
          <a:p>
            <a:pPr lvl="2"/>
            <a:r>
              <a:rPr lang="en-US" dirty="0" smtClean="0"/>
              <a:t>4 GB memory</a:t>
            </a:r>
          </a:p>
          <a:p>
            <a:pPr lvl="2"/>
            <a:r>
              <a:rPr lang="en-US" dirty="0" smtClean="0"/>
              <a:t>two 160 GB IDE disks</a:t>
            </a:r>
          </a:p>
          <a:p>
            <a:pPr lvl="2"/>
            <a:r>
              <a:rPr lang="en-US" dirty="0" smtClean="0"/>
              <a:t>gigabit </a:t>
            </a:r>
            <a:r>
              <a:rPr lang="en-US" dirty="0"/>
              <a:t>E</a:t>
            </a:r>
            <a:r>
              <a:rPr lang="en-US" dirty="0" smtClean="0"/>
              <a:t>thernet link</a:t>
            </a:r>
          </a:p>
          <a:p>
            <a:pPr lvl="1"/>
            <a:r>
              <a:rPr lang="en-US" dirty="0" smtClean="0"/>
              <a:t>Hosted in the same facility</a:t>
            </a:r>
          </a:p>
          <a:p>
            <a:pPr lvl="1"/>
            <a:endParaRPr lang="en-IN" dirty="0"/>
          </a:p>
        </p:txBody>
      </p:sp>
    </p:spTree>
    <p:extLst>
      <p:ext uri="{BB962C8B-B14F-4D97-AF65-F5344CB8AC3E}">
        <p14:creationId xmlns:p14="http://schemas.microsoft.com/office/powerpoint/2010/main" val="26045715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gre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175" y="4149080"/>
            <a:ext cx="3933825" cy="26765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err="1" smtClean="0"/>
              <a:t>Grep</a:t>
            </a:r>
            <a:endParaRPr lang="en-IN" dirty="0"/>
          </a:p>
        </p:txBody>
      </p:sp>
      <p:sp>
        <p:nvSpPr>
          <p:cNvPr id="3" name="Content Placeholder 2"/>
          <p:cNvSpPr>
            <a:spLocks noGrp="1"/>
          </p:cNvSpPr>
          <p:nvPr>
            <p:ph idx="1"/>
          </p:nvPr>
        </p:nvSpPr>
        <p:spPr/>
        <p:txBody>
          <a:bodyPr>
            <a:normAutofit/>
          </a:bodyPr>
          <a:lstStyle/>
          <a:p>
            <a:r>
              <a:rPr lang="en-US" sz="2400" dirty="0" smtClean="0"/>
              <a:t>Scans for a three character pattern</a:t>
            </a:r>
          </a:p>
          <a:p>
            <a:r>
              <a:rPr lang="en-US" sz="2400" b="1" i="1" dirty="0" smtClean="0"/>
              <a:t>M </a:t>
            </a:r>
            <a:r>
              <a:rPr lang="en-US" sz="2400" dirty="0" smtClean="0"/>
              <a:t>= 15000 @ 64 MB per split</a:t>
            </a:r>
          </a:p>
          <a:p>
            <a:r>
              <a:rPr lang="en-US" sz="2400" b="1" i="1" dirty="0" smtClean="0"/>
              <a:t>R </a:t>
            </a:r>
            <a:r>
              <a:rPr lang="en-US" sz="2400" dirty="0" smtClean="0"/>
              <a:t>= 1</a:t>
            </a:r>
          </a:p>
          <a:p>
            <a:r>
              <a:rPr lang="en-US" sz="2400" dirty="0" smtClean="0"/>
              <a:t>Entire computation takes 150s</a:t>
            </a:r>
          </a:p>
          <a:p>
            <a:r>
              <a:rPr lang="en-US" sz="2400" dirty="0" smtClean="0"/>
              <a:t>Startup overhead </a:t>
            </a:r>
            <a:r>
              <a:rPr lang="en-US" sz="2400" dirty="0" err="1" smtClean="0"/>
              <a:t>apprx</a:t>
            </a:r>
            <a:r>
              <a:rPr lang="en-US" sz="2400" dirty="0" smtClean="0"/>
              <a:t>. 60s</a:t>
            </a:r>
          </a:p>
          <a:p>
            <a:pPr lvl="1"/>
            <a:r>
              <a:rPr lang="en-US" sz="2000" dirty="0" smtClean="0"/>
              <a:t>Propagation of programs to worker machines</a:t>
            </a:r>
          </a:p>
          <a:p>
            <a:pPr lvl="1"/>
            <a:r>
              <a:rPr lang="en-US" sz="2000" dirty="0" smtClean="0"/>
              <a:t>GFS operations</a:t>
            </a:r>
          </a:p>
          <a:p>
            <a:pPr lvl="1"/>
            <a:r>
              <a:rPr lang="en-US" sz="2000" dirty="0" smtClean="0"/>
              <a:t>Information of locality optimizations</a:t>
            </a:r>
            <a:endParaRPr lang="en-IN" sz="2000" dirty="0"/>
          </a:p>
        </p:txBody>
      </p:sp>
    </p:spTree>
    <p:extLst>
      <p:ext uri="{BB962C8B-B14F-4D97-AF65-F5344CB8AC3E}">
        <p14:creationId xmlns:p14="http://schemas.microsoft.com/office/powerpoint/2010/main" val="10321633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One day</a:t>
            </a:r>
            <a:endParaRPr lang="en-US" dirty="0"/>
          </a:p>
        </p:txBody>
      </p:sp>
      <p:sp>
        <p:nvSpPr>
          <p:cNvPr id="2" name="Content Placeholder 1"/>
          <p:cNvSpPr>
            <a:spLocks noGrp="1"/>
          </p:cNvSpPr>
          <p:nvPr>
            <p:ph idx="1"/>
          </p:nvPr>
        </p:nvSpPr>
        <p:spPr>
          <a:xfrm>
            <a:off x="457200" y="1524000"/>
            <a:ext cx="8229600" cy="838200"/>
          </a:xfrm>
        </p:spPr>
        <p:txBody>
          <a:bodyPr/>
          <a:lstStyle/>
          <a:p>
            <a:pPr marL="0" indent="0">
              <a:buNone/>
            </a:pPr>
            <a:r>
              <a:rPr lang="en-US" dirty="0" smtClean="0"/>
              <a:t>Sam thought of “drinking” the apple</a:t>
            </a:r>
            <a:endParaRPr lang="en-US" dirty="0"/>
          </a:p>
        </p:txBody>
      </p:sp>
      <p:pic>
        <p:nvPicPr>
          <p:cNvPr id="5" name="Picture 4" descr="sam.jpg"/>
          <p:cNvPicPr>
            <a:picLocks noChangeAspect="1"/>
          </p:cNvPicPr>
          <p:nvPr/>
        </p:nvPicPr>
        <p:blipFill>
          <a:blip r:embed="rId3" cstate="print"/>
          <a:stretch>
            <a:fillRect/>
          </a:stretch>
        </p:blipFill>
        <p:spPr>
          <a:xfrm>
            <a:off x="1066800" y="4455368"/>
            <a:ext cx="1097280" cy="1371600"/>
          </a:xfrm>
          <a:prstGeom prst="rect">
            <a:avLst/>
          </a:prstGeom>
        </p:spPr>
      </p:pic>
      <p:sp>
        <p:nvSpPr>
          <p:cNvPr id="6" name="Cloud Callout 5"/>
          <p:cNvSpPr/>
          <p:nvPr/>
        </p:nvSpPr>
        <p:spPr>
          <a:xfrm>
            <a:off x="1371600" y="2169368"/>
            <a:ext cx="2438400" cy="1600200"/>
          </a:xfrm>
          <a:prstGeom prst="cloudCallout">
            <a:avLst>
              <a:gd name="adj1" fmla="val -31459"/>
              <a:gd name="adj2" fmla="val 81862"/>
            </a:avLst>
          </a:prstGeom>
          <a:no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pic>
        <p:nvPicPr>
          <p:cNvPr id="8" name="Picture 7" descr="apple2.jpg"/>
          <p:cNvPicPr>
            <a:picLocks noChangeAspect="1"/>
          </p:cNvPicPr>
          <p:nvPr/>
        </p:nvPicPr>
        <p:blipFill>
          <a:blip r:embed="rId4" cstate="print">
            <a:clrChange>
              <a:clrFrom>
                <a:srgbClr val="FFFFFF"/>
              </a:clrFrom>
              <a:clrTo>
                <a:srgbClr val="FFFFFF">
                  <a:alpha val="0"/>
                </a:srgbClr>
              </a:clrTo>
            </a:clrChange>
          </a:blip>
          <a:stretch>
            <a:fillRect/>
          </a:stretch>
        </p:blipFill>
        <p:spPr>
          <a:xfrm>
            <a:off x="1664746" y="2626568"/>
            <a:ext cx="555453" cy="655743"/>
          </a:xfrm>
          <a:prstGeom prst="rect">
            <a:avLst/>
          </a:prstGeom>
        </p:spPr>
      </p:pic>
      <p:sp>
        <p:nvSpPr>
          <p:cNvPr id="10" name="Right Arrow 9"/>
          <p:cNvSpPr/>
          <p:nvPr/>
        </p:nvSpPr>
        <p:spPr>
          <a:xfrm>
            <a:off x="2362200" y="2855168"/>
            <a:ext cx="381000" cy="152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descr="juice.jpg"/>
          <p:cNvPicPr>
            <a:picLocks noChangeAspect="1"/>
          </p:cNvPicPr>
          <p:nvPr/>
        </p:nvPicPr>
        <p:blipFill>
          <a:blip r:embed="rId5" cstate="print">
            <a:clrChange>
              <a:clrFrom>
                <a:srgbClr val="FFFFFF"/>
              </a:clrFrom>
              <a:clrTo>
                <a:srgbClr val="FFFFFF">
                  <a:alpha val="0"/>
                </a:srgbClr>
              </a:clrTo>
            </a:clrChange>
          </a:blip>
          <a:stretch>
            <a:fillRect/>
          </a:stretch>
        </p:blipFill>
        <p:spPr>
          <a:xfrm>
            <a:off x="2590800" y="2474168"/>
            <a:ext cx="843160" cy="838200"/>
          </a:xfrm>
          <a:prstGeom prst="rect">
            <a:avLst/>
          </a:prstGeom>
        </p:spPr>
      </p:pic>
      <p:grpSp>
        <p:nvGrpSpPr>
          <p:cNvPr id="20" name="Group 19"/>
          <p:cNvGrpSpPr/>
          <p:nvPr/>
        </p:nvGrpSpPr>
        <p:grpSpPr>
          <a:xfrm>
            <a:off x="4876800" y="2669938"/>
            <a:ext cx="3276600" cy="2040500"/>
            <a:chOff x="4876800" y="2669938"/>
            <a:chExt cx="3276600" cy="2040500"/>
          </a:xfrm>
        </p:grpSpPr>
        <p:pic>
          <p:nvPicPr>
            <p:cNvPr id="9" name="Picture 8" descr="knife2.jpg"/>
            <p:cNvPicPr>
              <a:picLocks noChangeAspect="1"/>
            </p:cNvPicPr>
            <p:nvPr/>
          </p:nvPicPr>
          <p:blipFill>
            <a:blip r:embed="rId6" cstate="print"/>
            <a:stretch>
              <a:fillRect/>
            </a:stretch>
          </p:blipFill>
          <p:spPr>
            <a:xfrm rot="20472147">
              <a:off x="6405050" y="2669938"/>
              <a:ext cx="872067" cy="784860"/>
            </a:xfrm>
            <a:prstGeom prst="rect">
              <a:avLst/>
            </a:prstGeom>
          </p:spPr>
        </p:pic>
        <p:sp>
          <p:nvSpPr>
            <p:cNvPr id="4" name="Content Placeholder 1"/>
            <p:cNvSpPr txBox="1">
              <a:spLocks/>
            </p:cNvSpPr>
            <p:nvPr/>
          </p:nvSpPr>
          <p:spPr>
            <a:xfrm>
              <a:off x="4876800" y="2805438"/>
              <a:ext cx="3276600" cy="1905000"/>
            </a:xfrm>
            <a:prstGeom prst="rect">
              <a:avLst/>
            </a:prstGeom>
          </p:spPr>
          <p:txBody>
            <a:bodyPr vert="horz">
              <a:normAutofit lnSpcReduction="10000"/>
            </a:bodyPr>
            <a:lstStyle/>
            <a:p>
              <a:pPr marL="109728" marR="0" lvl="0" algn="l" defTabSz="914400" rtl="0" eaLnBrk="1" fontAlgn="auto" latinLnBrk="0" hangingPunct="1">
                <a:lnSpc>
                  <a:spcPct val="200000"/>
                </a:lnSpc>
                <a:spcBef>
                  <a:spcPts val="400"/>
                </a:spcBef>
                <a:spcAft>
                  <a:spcPts val="0"/>
                </a:spcAft>
                <a:buClr>
                  <a:schemeClr val="accent1"/>
                </a:buClr>
                <a:buSzPct val="68000"/>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So, he used a           to cut  the            and a            to make juice.     </a:t>
              </a: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pic>
          <p:nvPicPr>
            <p:cNvPr id="12" name="Picture 11" descr="apple2.jpg"/>
            <p:cNvPicPr>
              <a:picLocks noChangeAspect="1"/>
            </p:cNvPicPr>
            <p:nvPr/>
          </p:nvPicPr>
          <p:blipFill>
            <a:blip r:embed="rId4" cstate="print">
              <a:clrChange>
                <a:clrFrom>
                  <a:srgbClr val="FFFFFF"/>
                </a:clrFrom>
                <a:clrTo>
                  <a:srgbClr val="FFFFFF">
                    <a:alpha val="0"/>
                  </a:srgbClr>
                </a:clrTo>
              </a:clrChange>
            </a:blip>
            <a:stretch>
              <a:fillRect/>
            </a:stretch>
          </p:blipFill>
          <p:spPr>
            <a:xfrm>
              <a:off x="5513473" y="3441696"/>
              <a:ext cx="555453" cy="655743"/>
            </a:xfrm>
            <a:prstGeom prst="rect">
              <a:avLst/>
            </a:prstGeom>
          </p:spPr>
        </p:pic>
        <p:pic>
          <p:nvPicPr>
            <p:cNvPr id="13" name="Picture 12" descr="blender.jpg"/>
            <p:cNvPicPr>
              <a:picLocks noChangeAspect="1"/>
            </p:cNvPicPr>
            <p:nvPr/>
          </p:nvPicPr>
          <p:blipFill>
            <a:blip r:embed="rId7" cstate="print"/>
            <a:stretch>
              <a:fillRect/>
            </a:stretch>
          </p:blipFill>
          <p:spPr>
            <a:xfrm>
              <a:off x="6660232" y="3501008"/>
              <a:ext cx="609600" cy="822449"/>
            </a:xfrm>
            <a:prstGeom prst="rect">
              <a:avLst/>
            </a:prstGeom>
          </p:spPr>
        </p:pic>
      </p:grpSp>
      <p:pic>
        <p:nvPicPr>
          <p:cNvPr id="14" name="Picture 13" descr="apple-pieces.jpg"/>
          <p:cNvPicPr>
            <a:picLocks noChangeAspect="1"/>
          </p:cNvPicPr>
          <p:nvPr/>
        </p:nvPicPr>
        <p:blipFill>
          <a:blip r:embed="rId8" cstate="print">
            <a:clrChange>
              <a:clrFrom>
                <a:srgbClr val="FFFFFF"/>
              </a:clrFrom>
              <a:clrTo>
                <a:srgbClr val="FFFFFF">
                  <a:alpha val="0"/>
                </a:srgbClr>
              </a:clrTo>
            </a:clrChange>
          </a:blip>
          <a:stretch>
            <a:fillRect/>
          </a:stretch>
        </p:blipFill>
        <p:spPr>
          <a:xfrm>
            <a:off x="5791200" y="5750768"/>
            <a:ext cx="990600" cy="990600"/>
          </a:xfrm>
          <a:prstGeom prst="rect">
            <a:avLst/>
          </a:prstGeom>
        </p:spPr>
      </p:pic>
      <p:pic>
        <p:nvPicPr>
          <p:cNvPr id="15" name="Picture 14" descr="apple2.jpg"/>
          <p:cNvPicPr>
            <a:picLocks noChangeAspect="1"/>
          </p:cNvPicPr>
          <p:nvPr/>
        </p:nvPicPr>
        <p:blipFill>
          <a:blip r:embed="rId4" cstate="print">
            <a:clrChange>
              <a:clrFrom>
                <a:srgbClr val="FFFFFF"/>
              </a:clrFrom>
              <a:clrTo>
                <a:srgbClr val="FFFFFF">
                  <a:alpha val="0"/>
                </a:srgbClr>
              </a:clrTo>
            </a:clrChange>
          </a:blip>
          <a:stretch>
            <a:fillRect/>
          </a:stretch>
        </p:blipFill>
        <p:spPr>
          <a:xfrm>
            <a:off x="3733800" y="5903168"/>
            <a:ext cx="555453" cy="655743"/>
          </a:xfrm>
          <a:prstGeom prst="rect">
            <a:avLst/>
          </a:prstGeom>
        </p:spPr>
      </p:pic>
      <p:pic>
        <p:nvPicPr>
          <p:cNvPr id="16" name="Picture 15" descr="knife2.jpg"/>
          <p:cNvPicPr>
            <a:picLocks noChangeAspect="1"/>
          </p:cNvPicPr>
          <p:nvPr/>
        </p:nvPicPr>
        <p:blipFill>
          <a:blip r:embed="rId6" cstate="print"/>
          <a:stretch>
            <a:fillRect/>
          </a:stretch>
        </p:blipFill>
        <p:spPr>
          <a:xfrm rot="20472147">
            <a:off x="4751394" y="5413138"/>
            <a:ext cx="872067" cy="784860"/>
          </a:xfrm>
          <a:prstGeom prst="rect">
            <a:avLst/>
          </a:prstGeom>
        </p:spPr>
      </p:pic>
      <p:pic>
        <p:nvPicPr>
          <p:cNvPr id="17" name="Picture 16" descr="juice.jpg"/>
          <p:cNvPicPr>
            <a:picLocks noChangeAspect="1"/>
          </p:cNvPicPr>
          <p:nvPr/>
        </p:nvPicPr>
        <p:blipFill>
          <a:blip r:embed="rId5" cstate="print">
            <a:clrChange>
              <a:clrFrom>
                <a:srgbClr val="FFFFFF"/>
              </a:clrFrom>
              <a:clrTo>
                <a:srgbClr val="FFFFFF">
                  <a:alpha val="0"/>
                </a:srgbClr>
              </a:clrTo>
            </a:clrChange>
          </a:blip>
          <a:stretch>
            <a:fillRect/>
          </a:stretch>
        </p:blipFill>
        <p:spPr>
          <a:xfrm>
            <a:off x="8001000" y="5750768"/>
            <a:ext cx="843160" cy="838200"/>
          </a:xfrm>
          <a:prstGeom prst="rect">
            <a:avLst/>
          </a:prstGeom>
        </p:spPr>
      </p:pic>
      <p:pic>
        <p:nvPicPr>
          <p:cNvPr id="18" name="Picture 17" descr="blender.jpg"/>
          <p:cNvPicPr>
            <a:picLocks noChangeAspect="1"/>
          </p:cNvPicPr>
          <p:nvPr/>
        </p:nvPicPr>
        <p:blipFill>
          <a:blip r:embed="rId7" cstate="print"/>
          <a:stretch>
            <a:fillRect/>
          </a:stretch>
        </p:blipFill>
        <p:spPr>
          <a:xfrm>
            <a:off x="7010400" y="5369768"/>
            <a:ext cx="609600" cy="822449"/>
          </a:xfrm>
          <a:prstGeom prst="rect">
            <a:avLst/>
          </a:prstGeom>
        </p:spPr>
      </p:pic>
      <p:sp>
        <p:nvSpPr>
          <p:cNvPr id="19" name="Right Arrow 18"/>
          <p:cNvSpPr/>
          <p:nvPr/>
        </p:nvSpPr>
        <p:spPr>
          <a:xfrm>
            <a:off x="4572000" y="6207968"/>
            <a:ext cx="1219200" cy="152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ight Arrow 20"/>
          <p:cNvSpPr/>
          <p:nvPr/>
        </p:nvSpPr>
        <p:spPr>
          <a:xfrm>
            <a:off x="6781800" y="6207968"/>
            <a:ext cx="1219200" cy="152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0429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par>
                          <p:cTn id="27" fill="hold">
                            <p:stCondLst>
                              <p:cond delay="0"/>
                            </p:stCondLst>
                            <p:childTnLst>
                              <p:par>
                                <p:cTn id="28" presetID="17" presetClass="entr" presetSubtype="8" fill="hold" grpId="0" nodeType="afterEffect">
                                  <p:stCondLst>
                                    <p:cond delay="0"/>
                                  </p:stCondLst>
                                  <p:childTnLst>
                                    <p:set>
                                      <p:cBhvr>
                                        <p:cTn id="29" dur="1" fill="hold">
                                          <p:stCondLst>
                                            <p:cond delay="0"/>
                                          </p:stCondLst>
                                        </p:cTn>
                                        <p:tgtEl>
                                          <p:spTgt spid="19"/>
                                        </p:tgtEl>
                                        <p:attrNameLst>
                                          <p:attrName>style.visibility</p:attrName>
                                        </p:attrNameLst>
                                      </p:cBhvr>
                                      <p:to>
                                        <p:strVal val="visible"/>
                                      </p:to>
                                    </p:set>
                                    <p:anim calcmode="lin" valueType="num">
                                      <p:cBhvr>
                                        <p:cTn id="30" dur="500" fill="hold"/>
                                        <p:tgtEl>
                                          <p:spTgt spid="19"/>
                                        </p:tgtEl>
                                        <p:attrNameLst>
                                          <p:attrName>ppt_x</p:attrName>
                                        </p:attrNameLst>
                                      </p:cBhvr>
                                      <p:tavLst>
                                        <p:tav tm="0">
                                          <p:val>
                                            <p:strVal val="#ppt_x-#ppt_w/2"/>
                                          </p:val>
                                        </p:tav>
                                        <p:tav tm="100000">
                                          <p:val>
                                            <p:strVal val="#ppt_x"/>
                                          </p:val>
                                        </p:tav>
                                      </p:tavLst>
                                    </p:anim>
                                    <p:anim calcmode="lin" valueType="num">
                                      <p:cBhvr>
                                        <p:cTn id="31" dur="500" fill="hold"/>
                                        <p:tgtEl>
                                          <p:spTgt spid="19"/>
                                        </p:tgtEl>
                                        <p:attrNameLst>
                                          <p:attrName>ppt_y</p:attrName>
                                        </p:attrNameLst>
                                      </p:cBhvr>
                                      <p:tavLst>
                                        <p:tav tm="0">
                                          <p:val>
                                            <p:strVal val="#ppt_y"/>
                                          </p:val>
                                        </p:tav>
                                        <p:tav tm="100000">
                                          <p:val>
                                            <p:strVal val="#ppt_y"/>
                                          </p:val>
                                        </p:tav>
                                      </p:tavLst>
                                    </p:anim>
                                    <p:anim calcmode="lin" valueType="num">
                                      <p:cBhvr>
                                        <p:cTn id="32" dur="500" fill="hold"/>
                                        <p:tgtEl>
                                          <p:spTgt spid="19"/>
                                        </p:tgtEl>
                                        <p:attrNameLst>
                                          <p:attrName>ppt_w</p:attrName>
                                        </p:attrNameLst>
                                      </p:cBhvr>
                                      <p:tavLst>
                                        <p:tav tm="0">
                                          <p:val>
                                            <p:fltVal val="0"/>
                                          </p:val>
                                        </p:tav>
                                        <p:tav tm="100000">
                                          <p:val>
                                            <p:strVal val="#ppt_w"/>
                                          </p:val>
                                        </p:tav>
                                      </p:tavLst>
                                    </p:anim>
                                    <p:anim calcmode="lin" valueType="num">
                                      <p:cBhvr>
                                        <p:cTn id="33" dur="500" fill="hold"/>
                                        <p:tgtEl>
                                          <p:spTgt spid="19"/>
                                        </p:tgtEl>
                                        <p:attrNameLst>
                                          <p:attrName>ppt_h</p:attrName>
                                        </p:attrNameLst>
                                      </p:cBhvr>
                                      <p:tavLst>
                                        <p:tav tm="0">
                                          <p:val>
                                            <p:strVal val="#ppt_h"/>
                                          </p:val>
                                        </p:tav>
                                        <p:tav tm="100000">
                                          <p:val>
                                            <p:strVal val="#ppt_h"/>
                                          </p:val>
                                        </p:tav>
                                      </p:tavLst>
                                    </p:anim>
                                  </p:childTnLst>
                                </p:cTn>
                              </p:par>
                            </p:childTnLst>
                          </p:cTn>
                        </p:par>
                        <p:par>
                          <p:cTn id="34" fill="hold">
                            <p:stCondLst>
                              <p:cond delay="500"/>
                            </p:stCondLst>
                            <p:childTnLst>
                              <p:par>
                                <p:cTn id="35" presetID="1" presetClass="entr" presetSubtype="0" fill="hold" nodeType="after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par>
                          <p:cTn id="37" fill="hold">
                            <p:stCondLst>
                              <p:cond delay="500"/>
                            </p:stCondLst>
                            <p:childTnLst>
                              <p:par>
                                <p:cTn id="38" presetID="1" presetClass="entr" presetSubtype="0" fill="hold" nodeType="after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par>
                          <p:cTn id="40" fill="hold">
                            <p:stCondLst>
                              <p:cond delay="500"/>
                            </p:stCondLst>
                            <p:childTnLst>
                              <p:par>
                                <p:cTn id="41" presetID="17" presetClass="entr" presetSubtype="8" fill="hold" grpId="0" nodeType="afterEffect">
                                  <p:stCondLst>
                                    <p:cond delay="0"/>
                                  </p:stCondLst>
                                  <p:childTnLst>
                                    <p:set>
                                      <p:cBhvr>
                                        <p:cTn id="42" dur="1" fill="hold">
                                          <p:stCondLst>
                                            <p:cond delay="0"/>
                                          </p:stCondLst>
                                        </p:cTn>
                                        <p:tgtEl>
                                          <p:spTgt spid="21"/>
                                        </p:tgtEl>
                                        <p:attrNameLst>
                                          <p:attrName>style.visibility</p:attrName>
                                        </p:attrNameLst>
                                      </p:cBhvr>
                                      <p:to>
                                        <p:strVal val="visible"/>
                                      </p:to>
                                    </p:set>
                                    <p:anim calcmode="lin" valueType="num">
                                      <p:cBhvr>
                                        <p:cTn id="43" dur="500" fill="hold"/>
                                        <p:tgtEl>
                                          <p:spTgt spid="21"/>
                                        </p:tgtEl>
                                        <p:attrNameLst>
                                          <p:attrName>ppt_x</p:attrName>
                                        </p:attrNameLst>
                                      </p:cBhvr>
                                      <p:tavLst>
                                        <p:tav tm="0">
                                          <p:val>
                                            <p:strVal val="#ppt_x-#ppt_w/2"/>
                                          </p:val>
                                        </p:tav>
                                        <p:tav tm="100000">
                                          <p:val>
                                            <p:strVal val="#ppt_x"/>
                                          </p:val>
                                        </p:tav>
                                      </p:tavLst>
                                    </p:anim>
                                    <p:anim calcmode="lin" valueType="num">
                                      <p:cBhvr>
                                        <p:cTn id="44" dur="500" fill="hold"/>
                                        <p:tgtEl>
                                          <p:spTgt spid="21"/>
                                        </p:tgtEl>
                                        <p:attrNameLst>
                                          <p:attrName>ppt_y</p:attrName>
                                        </p:attrNameLst>
                                      </p:cBhvr>
                                      <p:tavLst>
                                        <p:tav tm="0">
                                          <p:val>
                                            <p:strVal val="#ppt_y"/>
                                          </p:val>
                                        </p:tav>
                                        <p:tav tm="100000">
                                          <p:val>
                                            <p:strVal val="#ppt_y"/>
                                          </p:val>
                                        </p:tav>
                                      </p:tavLst>
                                    </p:anim>
                                    <p:anim calcmode="lin" valueType="num">
                                      <p:cBhvr>
                                        <p:cTn id="45" dur="500" fill="hold"/>
                                        <p:tgtEl>
                                          <p:spTgt spid="21"/>
                                        </p:tgtEl>
                                        <p:attrNameLst>
                                          <p:attrName>ppt_w</p:attrName>
                                        </p:attrNameLst>
                                      </p:cBhvr>
                                      <p:tavLst>
                                        <p:tav tm="0">
                                          <p:val>
                                            <p:fltVal val="0"/>
                                          </p:val>
                                        </p:tav>
                                        <p:tav tm="100000">
                                          <p:val>
                                            <p:strVal val="#ppt_w"/>
                                          </p:val>
                                        </p:tav>
                                      </p:tavLst>
                                    </p:anim>
                                    <p:anim calcmode="lin" valueType="num">
                                      <p:cBhvr>
                                        <p:cTn id="46" dur="500" fill="hold"/>
                                        <p:tgtEl>
                                          <p:spTgt spid="21"/>
                                        </p:tgtEl>
                                        <p:attrNameLst>
                                          <p:attrName>ppt_h</p:attrName>
                                        </p:attrNameLst>
                                      </p:cBhvr>
                                      <p:tavLst>
                                        <p:tav tm="0">
                                          <p:val>
                                            <p:strVal val="#ppt_h"/>
                                          </p:val>
                                        </p:tav>
                                        <p:tav tm="100000">
                                          <p:val>
                                            <p:strVal val="#ppt_h"/>
                                          </p:val>
                                        </p:tav>
                                      </p:tavLst>
                                    </p:anim>
                                  </p:childTnLst>
                                </p:cTn>
                              </p:par>
                            </p:childTnLst>
                          </p:cTn>
                        </p:par>
                        <p:par>
                          <p:cTn id="47" fill="hold">
                            <p:stCondLst>
                              <p:cond delay="1000"/>
                            </p:stCondLst>
                            <p:childTnLst>
                              <p:par>
                                <p:cTn id="48" presetID="1" presetClass="entr" presetSubtype="0" fill="hold" nodeType="afterEffect">
                                  <p:stCondLst>
                                    <p:cond delay="0"/>
                                  </p:stCondLst>
                                  <p:childTnLst>
                                    <p:set>
                                      <p:cBhvr>
                                        <p:cTn id="49" dur="1" fill="hold">
                                          <p:stCondLst>
                                            <p:cond delay="0"/>
                                          </p:stCondLst>
                                        </p:cTn>
                                        <p:tgtEl>
                                          <p:spTgt spid="18"/>
                                        </p:tgtEl>
                                        <p:attrNameLst>
                                          <p:attrName>style.visibility</p:attrName>
                                        </p:attrNameLst>
                                      </p:cBhvr>
                                      <p:to>
                                        <p:strVal val="visible"/>
                                      </p:to>
                                    </p:set>
                                  </p:childTnLst>
                                </p:cTn>
                              </p:par>
                            </p:childTnLst>
                          </p:cTn>
                        </p:par>
                        <p:par>
                          <p:cTn id="50" fill="hold">
                            <p:stCondLst>
                              <p:cond delay="1000"/>
                            </p:stCondLst>
                            <p:childTnLst>
                              <p:par>
                                <p:cTn id="51" presetID="1" presetClass="entr" presetSubtype="0" fill="hold" nodeType="after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animBg="1"/>
      <p:bldP spid="10" grpId="0" animBg="1"/>
      <p:bldP spid="19" grpId="0" animBg="1"/>
      <p:bldP spid="21"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Sort</a:t>
            </a:r>
            <a:endParaRPr lang="en-IN" dirty="0"/>
          </a:p>
        </p:txBody>
      </p:sp>
      <p:sp>
        <p:nvSpPr>
          <p:cNvPr id="3" name="Content Placeholder 2"/>
          <p:cNvSpPr>
            <a:spLocks noGrp="1"/>
          </p:cNvSpPr>
          <p:nvPr>
            <p:ph idx="1"/>
          </p:nvPr>
        </p:nvSpPr>
        <p:spPr/>
        <p:txBody>
          <a:bodyPr/>
          <a:lstStyle/>
          <a:p>
            <a:r>
              <a:rPr lang="en-US" dirty="0" smtClean="0"/>
              <a:t>Models </a:t>
            </a:r>
            <a:r>
              <a:rPr lang="en-US" dirty="0" err="1" smtClean="0"/>
              <a:t>TeraSort</a:t>
            </a:r>
            <a:r>
              <a:rPr lang="en-US" dirty="0" smtClean="0"/>
              <a:t> benchmark</a:t>
            </a:r>
          </a:p>
          <a:p>
            <a:r>
              <a:rPr lang="en-US" b="1" i="1" dirty="0" smtClean="0"/>
              <a:t>M </a:t>
            </a:r>
            <a:r>
              <a:rPr lang="en-US" dirty="0" smtClean="0"/>
              <a:t>= 15000 @ 64 MB per split</a:t>
            </a:r>
          </a:p>
          <a:p>
            <a:r>
              <a:rPr lang="en-US" b="1" i="1" dirty="0" smtClean="0"/>
              <a:t>R </a:t>
            </a:r>
            <a:r>
              <a:rPr lang="en-US" dirty="0" smtClean="0"/>
              <a:t>= 4000</a:t>
            </a:r>
          </a:p>
          <a:p>
            <a:r>
              <a:rPr lang="en-US" dirty="0" smtClean="0"/>
              <a:t>Workers = 1700 </a:t>
            </a:r>
          </a:p>
          <a:p>
            <a:r>
              <a:rPr lang="en-US" dirty="0" smtClean="0"/>
              <a:t>Evaluated on three executions</a:t>
            </a:r>
          </a:p>
          <a:p>
            <a:pPr lvl="1"/>
            <a:r>
              <a:rPr lang="en-US" dirty="0" smtClean="0"/>
              <a:t>with backup tasks</a:t>
            </a:r>
          </a:p>
          <a:p>
            <a:pPr lvl="1"/>
            <a:r>
              <a:rPr lang="en-US" dirty="0" smtClean="0"/>
              <a:t>without backup tasks</a:t>
            </a:r>
          </a:p>
          <a:p>
            <a:pPr lvl="1"/>
            <a:r>
              <a:rPr lang="en-US" dirty="0" smtClean="0"/>
              <a:t>with machine failures</a:t>
            </a:r>
            <a:endParaRPr lang="en-IN" dirty="0"/>
          </a:p>
        </p:txBody>
      </p:sp>
    </p:spTree>
    <p:extLst>
      <p:ext uri="{BB962C8B-B14F-4D97-AF65-F5344CB8AC3E}">
        <p14:creationId xmlns:p14="http://schemas.microsoft.com/office/powerpoint/2010/main" val="35359345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Sort</a:t>
            </a:r>
            <a:endParaRPr lang="en-IN" dirty="0"/>
          </a:p>
        </p:txBody>
      </p:sp>
      <p:pic>
        <p:nvPicPr>
          <p:cNvPr id="4" name="Picture 12" descr="sort-nobackup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347864" y="1556792"/>
            <a:ext cx="2544763" cy="3810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 name="Picture 19" descr="sort-deaths"/>
          <p:cNvPicPr>
            <a:picLocks noGrp="1" noChangeAspect="1" noChangeArrowheads="1"/>
          </p:cNvPicPr>
          <p:nvPr>
            <p:ph sz="half" idx="4294967295"/>
          </p:nvPr>
        </p:nvPicPr>
        <p:blipFill>
          <a:blip r:embed="rId3">
            <a:extLst>
              <a:ext uri="{28A0092B-C50C-407E-A947-70E740481C1C}">
                <a14:useLocalDpi xmlns:a14="http://schemas.microsoft.com/office/drawing/2010/main" val="0"/>
              </a:ext>
            </a:extLst>
          </a:blip>
          <a:srcRect/>
          <a:stretch>
            <a:fillRect/>
          </a:stretch>
        </p:blipFill>
        <p:spPr>
          <a:xfrm>
            <a:off x="6444208" y="1556792"/>
            <a:ext cx="2416175" cy="3886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 name="Picture 7" descr="sor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295400"/>
            <a:ext cx="2433638" cy="41148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611560" y="5301208"/>
            <a:ext cx="2279278" cy="369332"/>
          </a:xfrm>
          <a:prstGeom prst="rect">
            <a:avLst/>
          </a:prstGeom>
          <a:noFill/>
        </p:spPr>
        <p:txBody>
          <a:bodyPr wrap="square" rtlCol="0">
            <a:spAutoFit/>
          </a:bodyPr>
          <a:lstStyle/>
          <a:p>
            <a:pPr algn="ctr"/>
            <a:r>
              <a:rPr lang="en-US" dirty="0" smtClean="0"/>
              <a:t>Normal execution</a:t>
            </a:r>
            <a:endParaRPr lang="en-IN" dirty="0"/>
          </a:p>
        </p:txBody>
      </p:sp>
      <p:sp>
        <p:nvSpPr>
          <p:cNvPr id="7" name="TextBox 6"/>
          <p:cNvSpPr txBox="1"/>
          <p:nvPr/>
        </p:nvSpPr>
        <p:spPr>
          <a:xfrm>
            <a:off x="3588866" y="5302426"/>
            <a:ext cx="2279278" cy="369332"/>
          </a:xfrm>
          <a:prstGeom prst="rect">
            <a:avLst/>
          </a:prstGeom>
          <a:noFill/>
        </p:spPr>
        <p:txBody>
          <a:bodyPr wrap="square" rtlCol="0">
            <a:spAutoFit/>
          </a:bodyPr>
          <a:lstStyle/>
          <a:p>
            <a:pPr algn="ctr"/>
            <a:r>
              <a:rPr lang="en-US" dirty="0" smtClean="0"/>
              <a:t>Without backup tasks</a:t>
            </a:r>
            <a:endParaRPr lang="en-IN" dirty="0"/>
          </a:p>
        </p:txBody>
      </p:sp>
      <p:sp>
        <p:nvSpPr>
          <p:cNvPr id="8" name="TextBox 7"/>
          <p:cNvSpPr txBox="1"/>
          <p:nvPr/>
        </p:nvSpPr>
        <p:spPr>
          <a:xfrm>
            <a:off x="6660232" y="5301208"/>
            <a:ext cx="2279278" cy="369332"/>
          </a:xfrm>
          <a:prstGeom prst="rect">
            <a:avLst/>
          </a:prstGeom>
          <a:noFill/>
        </p:spPr>
        <p:txBody>
          <a:bodyPr wrap="square" rtlCol="0">
            <a:spAutoFit/>
          </a:bodyPr>
          <a:lstStyle/>
          <a:p>
            <a:pPr algn="ctr"/>
            <a:r>
              <a:rPr lang="en-US" dirty="0" smtClean="0"/>
              <a:t>With machine failures</a:t>
            </a:r>
            <a:endParaRPr lang="en-IN" dirty="0"/>
          </a:p>
        </p:txBody>
      </p:sp>
    </p:spTree>
    <p:extLst>
      <p:ext uri="{BB962C8B-B14F-4D97-AF65-F5344CB8AC3E}">
        <p14:creationId xmlns:p14="http://schemas.microsoft.com/office/powerpoint/2010/main" val="1032163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Experience: Google Indexing System</a:t>
            </a:r>
            <a:endParaRPr lang="en-IN" dirty="0"/>
          </a:p>
        </p:txBody>
      </p:sp>
      <p:sp>
        <p:nvSpPr>
          <p:cNvPr id="3" name="Content Placeholder 2"/>
          <p:cNvSpPr>
            <a:spLocks noGrp="1"/>
          </p:cNvSpPr>
          <p:nvPr>
            <p:ph idx="1"/>
          </p:nvPr>
        </p:nvSpPr>
        <p:spPr/>
        <p:txBody>
          <a:bodyPr/>
          <a:lstStyle/>
          <a:p>
            <a:r>
              <a:rPr lang="en-US" dirty="0" smtClean="0"/>
              <a:t>Complete re-write using </a:t>
            </a:r>
            <a:r>
              <a:rPr lang="en-US" dirty="0" err="1" smtClean="0"/>
              <a:t>MapReduce</a:t>
            </a:r>
            <a:endParaRPr lang="en-US" dirty="0" smtClean="0"/>
          </a:p>
          <a:p>
            <a:r>
              <a:rPr lang="en-US" dirty="0" smtClean="0"/>
              <a:t>Modeled as a sequence of multiple </a:t>
            </a:r>
            <a:r>
              <a:rPr lang="en-US" dirty="0" err="1" smtClean="0"/>
              <a:t>MapReduce</a:t>
            </a:r>
            <a:r>
              <a:rPr lang="en-US" dirty="0" smtClean="0"/>
              <a:t> operations</a:t>
            </a:r>
          </a:p>
          <a:p>
            <a:r>
              <a:rPr lang="en-US" dirty="0" smtClean="0"/>
              <a:t>Much simpler code</a:t>
            </a:r>
          </a:p>
          <a:p>
            <a:pPr lvl="1"/>
            <a:r>
              <a:rPr lang="en-US" dirty="0" smtClean="0"/>
              <a:t>fewer </a:t>
            </a:r>
            <a:r>
              <a:rPr lang="en-US" dirty="0" err="1" smtClean="0"/>
              <a:t>LoC</a:t>
            </a:r>
            <a:endParaRPr lang="en-US" dirty="0" smtClean="0"/>
          </a:p>
          <a:p>
            <a:pPr lvl="1"/>
            <a:r>
              <a:rPr lang="en-US" dirty="0" smtClean="0"/>
              <a:t>shorter code changes</a:t>
            </a:r>
            <a:endParaRPr lang="en-US" dirty="0"/>
          </a:p>
          <a:p>
            <a:pPr lvl="1"/>
            <a:r>
              <a:rPr lang="en-US" dirty="0" smtClean="0"/>
              <a:t>easier to improve performance</a:t>
            </a:r>
            <a:endParaRPr lang="en-IN" dirty="0"/>
          </a:p>
        </p:txBody>
      </p:sp>
    </p:spTree>
    <p:extLst>
      <p:ext uri="{BB962C8B-B14F-4D97-AF65-F5344CB8AC3E}">
        <p14:creationId xmlns:p14="http://schemas.microsoft.com/office/powerpoint/2010/main" val="12780653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a:t>
            </a:r>
            <a:endParaRPr lang="en-IN" dirty="0"/>
          </a:p>
        </p:txBody>
      </p:sp>
      <p:sp>
        <p:nvSpPr>
          <p:cNvPr id="3" name="Content Placeholder 2"/>
          <p:cNvSpPr>
            <a:spLocks noGrp="1"/>
          </p:cNvSpPr>
          <p:nvPr>
            <p:ph idx="1"/>
          </p:nvPr>
        </p:nvSpPr>
        <p:spPr/>
        <p:txBody>
          <a:bodyPr>
            <a:normAutofit/>
          </a:bodyPr>
          <a:lstStyle/>
          <a:p>
            <a:r>
              <a:rPr lang="en-US" dirty="0" smtClean="0"/>
              <a:t>Easy to use scalable programming model for large-scale data processing on clusters</a:t>
            </a:r>
          </a:p>
          <a:p>
            <a:pPr lvl="1"/>
            <a:r>
              <a:rPr lang="en-US" dirty="0" smtClean="0"/>
              <a:t>Allows users to focus on computations</a:t>
            </a:r>
          </a:p>
          <a:p>
            <a:r>
              <a:rPr lang="en-US" dirty="0" smtClean="0"/>
              <a:t>Hides issues of</a:t>
            </a:r>
          </a:p>
          <a:p>
            <a:pPr lvl="1"/>
            <a:r>
              <a:rPr lang="en-US" dirty="0" smtClean="0"/>
              <a:t>parallelization, fault tolerance, data partitioning &amp; load balancing</a:t>
            </a:r>
          </a:p>
          <a:p>
            <a:r>
              <a:rPr lang="en-US" dirty="0" smtClean="0"/>
              <a:t>Achieves efficiency through disk-locality</a:t>
            </a:r>
          </a:p>
          <a:p>
            <a:r>
              <a:rPr lang="en-US" dirty="0" smtClean="0"/>
              <a:t>Achieves fault-tolerance through replication</a:t>
            </a:r>
          </a:p>
          <a:p>
            <a:endParaRPr lang="en-US" dirty="0" smtClean="0"/>
          </a:p>
          <a:p>
            <a:endParaRPr lang="en-IN" dirty="0"/>
          </a:p>
        </p:txBody>
      </p:sp>
    </p:spTree>
    <p:extLst>
      <p:ext uri="{BB962C8B-B14F-4D97-AF65-F5344CB8AC3E}">
        <p14:creationId xmlns:p14="http://schemas.microsoft.com/office/powerpoint/2010/main" val="29747652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New Trend: Disk-locality </a:t>
            </a:r>
            <a:r>
              <a:rPr lang="en-US" dirty="0"/>
              <a:t>I</a:t>
            </a:r>
            <a:r>
              <a:rPr lang="en-US" dirty="0" smtClean="0"/>
              <a:t>rrelevant</a:t>
            </a:r>
            <a:endParaRPr lang="en-IN" dirty="0"/>
          </a:p>
        </p:txBody>
      </p:sp>
      <p:sp>
        <p:nvSpPr>
          <p:cNvPr id="3" name="Content Placeholder 2"/>
          <p:cNvSpPr>
            <a:spLocks noGrp="1"/>
          </p:cNvSpPr>
          <p:nvPr>
            <p:ph idx="1"/>
          </p:nvPr>
        </p:nvSpPr>
        <p:spPr/>
        <p:txBody>
          <a:bodyPr/>
          <a:lstStyle/>
          <a:p>
            <a:r>
              <a:rPr lang="en-US" dirty="0" smtClean="0"/>
              <a:t>Assumes disk bandwidth exceeds network bandwidth</a:t>
            </a:r>
          </a:p>
          <a:p>
            <a:r>
              <a:rPr lang="en-US" dirty="0" smtClean="0"/>
              <a:t>Network speeds fast improving</a:t>
            </a:r>
          </a:p>
          <a:p>
            <a:r>
              <a:rPr lang="en-US" dirty="0" smtClean="0"/>
              <a:t>Disk speeds have stagnated</a:t>
            </a:r>
          </a:p>
          <a:p>
            <a:r>
              <a:rPr lang="en-US" dirty="0" smtClean="0"/>
              <a:t>Next step: attain memory-locality</a:t>
            </a:r>
          </a:p>
          <a:p>
            <a:endParaRPr lang="en-US" dirty="0" smtClean="0"/>
          </a:p>
          <a:p>
            <a:endParaRPr lang="en-US" dirty="0" smtClean="0"/>
          </a:p>
          <a:p>
            <a:pPr marL="457200" lvl="1" indent="0">
              <a:buNone/>
            </a:pPr>
            <a:r>
              <a:rPr lang="en-US" dirty="0"/>
              <a:t>	</a:t>
            </a:r>
            <a:endParaRPr lang="en-IN" dirty="0"/>
          </a:p>
        </p:txBody>
      </p:sp>
    </p:spTree>
    <p:extLst>
      <p:ext uri="{BB962C8B-B14F-4D97-AF65-F5344CB8AC3E}">
        <p14:creationId xmlns:p14="http://schemas.microsoft.com/office/powerpoint/2010/main" val="18878813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Hadoop</a:t>
            </a:r>
            <a:endParaRPr lang="en-IN" dirty="0"/>
          </a:p>
        </p:txBody>
      </p:sp>
      <p:sp>
        <p:nvSpPr>
          <p:cNvPr id="3" name="Content Placeholder 2"/>
          <p:cNvSpPr>
            <a:spLocks noGrp="1"/>
          </p:cNvSpPr>
          <p:nvPr>
            <p:ph idx="1"/>
          </p:nvPr>
        </p:nvSpPr>
        <p:spPr/>
        <p:txBody>
          <a:bodyPr/>
          <a:lstStyle/>
          <a:p>
            <a:r>
              <a:rPr lang="en-US" dirty="0" smtClean="0"/>
              <a:t>An open-source framework for data-intensive distributed applications</a:t>
            </a:r>
          </a:p>
          <a:p>
            <a:r>
              <a:rPr lang="en-US" dirty="0" smtClean="0"/>
              <a:t>Inspired from Google’s </a:t>
            </a:r>
            <a:r>
              <a:rPr lang="en-US" dirty="0" err="1"/>
              <a:t>MapReduce</a:t>
            </a:r>
            <a:r>
              <a:rPr lang="en-US" dirty="0"/>
              <a:t> </a:t>
            </a:r>
            <a:r>
              <a:rPr lang="en-US" dirty="0" smtClean="0"/>
              <a:t> &amp; GFS</a:t>
            </a:r>
          </a:p>
          <a:p>
            <a:r>
              <a:rPr lang="en-US" dirty="0" smtClean="0"/>
              <a:t>Implemented in Java</a:t>
            </a:r>
          </a:p>
          <a:p>
            <a:r>
              <a:rPr lang="en-US" dirty="0" smtClean="0"/>
              <a:t>Name after the toy elephant of creator’s son</a:t>
            </a:r>
            <a:endParaRPr lang="en-IN" dirty="0"/>
          </a:p>
        </p:txBody>
      </p:sp>
      <p:pic>
        <p:nvPicPr>
          <p:cNvPr id="1026" name="Picture 2" descr="Hadoop">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6021288"/>
            <a:ext cx="2857500" cy="676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93930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Hadoop</a:t>
            </a:r>
            <a:r>
              <a:rPr lang="en-US" dirty="0" smtClean="0"/>
              <a:t> History</a:t>
            </a:r>
            <a:endParaRPr lang="en-IN" dirty="0"/>
          </a:p>
        </p:txBody>
      </p:sp>
      <p:sp>
        <p:nvSpPr>
          <p:cNvPr id="3" name="Content Placeholder 2"/>
          <p:cNvSpPr>
            <a:spLocks noGrp="1"/>
          </p:cNvSpPr>
          <p:nvPr>
            <p:ph idx="1"/>
          </p:nvPr>
        </p:nvSpPr>
        <p:spPr/>
        <p:txBody>
          <a:bodyPr/>
          <a:lstStyle/>
          <a:p>
            <a:r>
              <a:rPr lang="en-US" dirty="0" err="1" smtClean="0"/>
              <a:t>Nutch</a:t>
            </a:r>
            <a:r>
              <a:rPr lang="en-US" dirty="0" smtClean="0"/>
              <a:t>, an effort to develop open-</a:t>
            </a:r>
            <a:r>
              <a:rPr lang="en-US" dirty="0" err="1" smtClean="0"/>
              <a:t>souce</a:t>
            </a:r>
            <a:r>
              <a:rPr lang="en-US" dirty="0" smtClean="0"/>
              <a:t> search engine</a:t>
            </a:r>
          </a:p>
          <a:p>
            <a:r>
              <a:rPr lang="en-US" dirty="0" smtClean="0"/>
              <a:t>Soon,  encountered scalability issues to store and process large data sets</a:t>
            </a:r>
          </a:p>
          <a:p>
            <a:r>
              <a:rPr lang="en-US" dirty="0" smtClean="0"/>
              <a:t>Google published </a:t>
            </a:r>
            <a:r>
              <a:rPr lang="en-US" dirty="0" err="1" smtClean="0"/>
              <a:t>MapReduce</a:t>
            </a:r>
            <a:r>
              <a:rPr lang="en-US" dirty="0" smtClean="0"/>
              <a:t> and GFS</a:t>
            </a:r>
          </a:p>
          <a:p>
            <a:r>
              <a:rPr lang="en-US" dirty="0" smtClean="0"/>
              <a:t>Attempted re-creation for </a:t>
            </a:r>
            <a:r>
              <a:rPr lang="en-US" dirty="0" err="1" smtClean="0"/>
              <a:t>Nutch</a:t>
            </a:r>
            <a:endParaRPr lang="en-US" dirty="0" smtClean="0"/>
          </a:p>
          <a:p>
            <a:r>
              <a:rPr lang="en-US" dirty="0" smtClean="0"/>
              <a:t>Yahoo! got interested and contributed</a:t>
            </a:r>
          </a:p>
          <a:p>
            <a:endParaRPr lang="en-IN" dirty="0"/>
          </a:p>
        </p:txBody>
      </p:sp>
    </p:spTree>
    <p:extLst>
      <p:ext uri="{BB962C8B-B14F-4D97-AF65-F5344CB8AC3E}">
        <p14:creationId xmlns:p14="http://schemas.microsoft.com/office/powerpoint/2010/main" val="33336367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Hadoop</a:t>
            </a:r>
            <a:r>
              <a:rPr lang="en-US" dirty="0" smtClean="0"/>
              <a:t> Ecosystem</a:t>
            </a:r>
            <a:endParaRPr lang="en-IN" dirty="0"/>
          </a:p>
        </p:txBody>
      </p:sp>
      <p:sp>
        <p:nvSpPr>
          <p:cNvPr id="3" name="Content Placeholder 2"/>
          <p:cNvSpPr>
            <a:spLocks noGrp="1"/>
          </p:cNvSpPr>
          <p:nvPr>
            <p:ph idx="1"/>
          </p:nvPr>
        </p:nvSpPr>
        <p:spPr/>
        <p:txBody>
          <a:bodyPr/>
          <a:lstStyle/>
          <a:p>
            <a:r>
              <a:rPr lang="en-US" dirty="0" err="1" smtClean="0"/>
              <a:t>Hadoop</a:t>
            </a:r>
            <a:r>
              <a:rPr lang="en-US" dirty="0" smtClean="0"/>
              <a:t> </a:t>
            </a:r>
            <a:r>
              <a:rPr lang="en-US" dirty="0" err="1" smtClean="0"/>
              <a:t>MapReduce</a:t>
            </a:r>
            <a:r>
              <a:rPr lang="en-US" dirty="0" smtClean="0"/>
              <a:t> </a:t>
            </a:r>
          </a:p>
          <a:p>
            <a:pPr lvl="1"/>
            <a:r>
              <a:rPr lang="en-US" dirty="0" smtClean="0"/>
              <a:t>inspired by Google’s </a:t>
            </a:r>
            <a:r>
              <a:rPr lang="en-US" dirty="0" err="1" smtClean="0"/>
              <a:t>MapReduce</a:t>
            </a:r>
            <a:endParaRPr lang="en-US" dirty="0" smtClean="0"/>
          </a:p>
          <a:p>
            <a:r>
              <a:rPr lang="en-US" dirty="0" err="1" smtClean="0"/>
              <a:t>Hadoop</a:t>
            </a:r>
            <a:r>
              <a:rPr lang="en-US" dirty="0" smtClean="0"/>
              <a:t> Distributed File System(HDFS)</a:t>
            </a:r>
          </a:p>
          <a:p>
            <a:pPr lvl="1"/>
            <a:r>
              <a:rPr lang="en-US" dirty="0" smtClean="0"/>
              <a:t>inspired by Google File System</a:t>
            </a:r>
          </a:p>
          <a:p>
            <a:r>
              <a:rPr lang="en-US" dirty="0" err="1" smtClean="0"/>
              <a:t>HBase</a:t>
            </a:r>
            <a:r>
              <a:rPr lang="en-US" dirty="0" smtClean="0"/>
              <a:t> – </a:t>
            </a:r>
            <a:r>
              <a:rPr lang="en-US" dirty="0" err="1" smtClean="0"/>
              <a:t>Hadoop</a:t>
            </a:r>
            <a:r>
              <a:rPr lang="en-US" dirty="0" smtClean="0"/>
              <a:t> Database</a:t>
            </a:r>
          </a:p>
          <a:p>
            <a:pPr lvl="1"/>
            <a:r>
              <a:rPr lang="en-US" dirty="0" smtClean="0"/>
              <a:t>inspired by </a:t>
            </a:r>
            <a:r>
              <a:rPr lang="en-US" dirty="0" smtClean="0"/>
              <a:t>Google </a:t>
            </a:r>
            <a:r>
              <a:rPr lang="en-US" dirty="0" err="1" smtClean="0"/>
              <a:t>BigTable</a:t>
            </a:r>
            <a:endParaRPr lang="en-US" dirty="0" smtClean="0"/>
          </a:p>
          <a:p>
            <a:r>
              <a:rPr lang="en-US" dirty="0" smtClean="0"/>
              <a:t>Cassandra – Distributed Key-Value Store</a:t>
            </a:r>
          </a:p>
          <a:p>
            <a:pPr lvl="1"/>
            <a:r>
              <a:rPr lang="en-US" dirty="0" smtClean="0"/>
              <a:t>Inspired by Amazon Dynamo &amp; Google </a:t>
            </a:r>
            <a:r>
              <a:rPr lang="en-US" dirty="0" err="1" smtClean="0"/>
              <a:t>BigTable</a:t>
            </a:r>
            <a:endParaRPr lang="en-US" dirty="0" smtClean="0"/>
          </a:p>
          <a:p>
            <a:endParaRPr lang="en-IN" dirty="0"/>
          </a:p>
        </p:txBody>
      </p:sp>
    </p:spTree>
    <p:extLst>
      <p:ext uri="{BB962C8B-B14F-4D97-AF65-F5344CB8AC3E}">
        <p14:creationId xmlns:p14="http://schemas.microsoft.com/office/powerpoint/2010/main" val="17090463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lnSpcReduction="10000"/>
          </a:bodyPr>
          <a:lstStyle/>
          <a:p>
            <a:r>
              <a:rPr lang="en-US" dirty="0"/>
              <a:t>Google File System</a:t>
            </a:r>
          </a:p>
          <a:p>
            <a:pPr lvl="1"/>
            <a:r>
              <a:rPr lang="en-US" dirty="0"/>
              <a:t>http://labs.google.com/papers/gfs.html</a:t>
            </a:r>
          </a:p>
          <a:p>
            <a:r>
              <a:rPr lang="en-US" dirty="0" smtClean="0"/>
              <a:t>Google </a:t>
            </a:r>
            <a:r>
              <a:rPr lang="en-US" dirty="0" err="1"/>
              <a:t>BigTable</a:t>
            </a:r>
            <a:endParaRPr lang="en-US" dirty="0"/>
          </a:p>
          <a:p>
            <a:pPr lvl="1"/>
            <a:r>
              <a:rPr lang="en-US" dirty="0">
                <a:hlinkClick r:id="rId2"/>
              </a:rPr>
              <a:t>http://labs.google.com/papers/bigtable.html</a:t>
            </a:r>
            <a:endParaRPr lang="en-US" dirty="0"/>
          </a:p>
          <a:p>
            <a:r>
              <a:rPr lang="en-US" dirty="0" smtClean="0"/>
              <a:t>Apache </a:t>
            </a:r>
            <a:r>
              <a:rPr lang="en-US" dirty="0" err="1" smtClean="0"/>
              <a:t>Hadoop</a:t>
            </a:r>
            <a:endParaRPr lang="en-US" dirty="0" smtClean="0"/>
          </a:p>
          <a:p>
            <a:pPr lvl="1"/>
            <a:r>
              <a:rPr lang="en-US" dirty="0" smtClean="0">
                <a:hlinkClick r:id="rId3"/>
              </a:rPr>
              <a:t>http</a:t>
            </a:r>
            <a:r>
              <a:rPr lang="en-US" dirty="0">
                <a:hlinkClick r:id="rId3"/>
              </a:rPr>
              <a:t>://hadoop.apache.org</a:t>
            </a:r>
            <a:r>
              <a:rPr lang="en-US" dirty="0" smtClean="0">
                <a:hlinkClick r:id="rId3"/>
              </a:rPr>
              <a:t>/</a:t>
            </a:r>
            <a:endParaRPr lang="en-US" dirty="0" smtClean="0"/>
          </a:p>
          <a:p>
            <a:r>
              <a:rPr lang="en-US" dirty="0" smtClean="0"/>
              <a:t>Juice Example</a:t>
            </a:r>
            <a:endParaRPr lang="en-US" dirty="0"/>
          </a:p>
          <a:p>
            <a:pPr lvl="1"/>
            <a:r>
              <a:rPr lang="en-US" dirty="0" smtClean="0">
                <a:hlinkClick r:id="rId4"/>
              </a:rPr>
              <a:t>http</a:t>
            </a:r>
            <a:r>
              <a:rPr lang="en-US" dirty="0">
                <a:hlinkClick r:id="rId4"/>
              </a:rPr>
              <a:t>://</a:t>
            </a:r>
            <a:r>
              <a:rPr lang="en-US" dirty="0" smtClean="0">
                <a:hlinkClick r:id="rId4"/>
              </a:rPr>
              <a:t>esaliya.blogspot.com/2010/03/mapreduce-explained-simply-as-story-of.html</a:t>
            </a:r>
            <a:endParaRPr lang="en-US" dirty="0" smtClean="0"/>
          </a:p>
        </p:txBody>
      </p:sp>
    </p:spTree>
    <p:extLst>
      <p:ext uri="{BB962C8B-B14F-4D97-AF65-F5344CB8AC3E}">
        <p14:creationId xmlns:p14="http://schemas.microsoft.com/office/powerpoint/2010/main" val="23061277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536" y="2708920"/>
            <a:ext cx="8229600" cy="1143000"/>
          </a:xfrm>
        </p:spPr>
        <p:txBody>
          <a:bodyPr/>
          <a:lstStyle/>
          <a:p>
            <a:r>
              <a:rPr lang="en-US" dirty="0" smtClean="0"/>
              <a:t>Thank you</a:t>
            </a:r>
            <a:endParaRPr lang="en-IN" dirty="0"/>
          </a:p>
        </p:txBody>
      </p:sp>
    </p:spTree>
    <p:extLst>
      <p:ext uri="{BB962C8B-B14F-4D97-AF65-F5344CB8AC3E}">
        <p14:creationId xmlns:p14="http://schemas.microsoft.com/office/powerpoint/2010/main" val="2241400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pineapple.jpg"/>
          <p:cNvPicPr>
            <a:picLocks noChangeAspect="1"/>
          </p:cNvPicPr>
          <p:nvPr/>
        </p:nvPicPr>
        <p:blipFill>
          <a:blip r:embed="rId3" cstate="print"/>
          <a:stretch>
            <a:fillRect/>
          </a:stretch>
        </p:blipFill>
        <p:spPr>
          <a:xfrm>
            <a:off x="5220072" y="2060848"/>
            <a:ext cx="304800" cy="660075"/>
          </a:xfrm>
          <a:prstGeom prst="rect">
            <a:avLst/>
          </a:prstGeom>
        </p:spPr>
      </p:pic>
      <p:pic>
        <p:nvPicPr>
          <p:cNvPr id="16" name="Picture 15" descr="orangeslice.jpg"/>
          <p:cNvPicPr>
            <a:picLocks noChangeAspect="1"/>
          </p:cNvPicPr>
          <p:nvPr/>
        </p:nvPicPr>
        <p:blipFill>
          <a:blip r:embed="rId4" cstate="print"/>
          <a:stretch>
            <a:fillRect/>
          </a:stretch>
        </p:blipFill>
        <p:spPr>
          <a:xfrm>
            <a:off x="4337065" y="3815562"/>
            <a:ext cx="437827" cy="353860"/>
          </a:xfrm>
          <a:prstGeom prst="rect">
            <a:avLst/>
          </a:prstGeom>
        </p:spPr>
      </p:pic>
      <p:pic>
        <p:nvPicPr>
          <p:cNvPr id="17" name="Picture 16" descr="pineappleslice.jpg"/>
          <p:cNvPicPr>
            <a:picLocks noChangeAspect="1"/>
          </p:cNvPicPr>
          <p:nvPr/>
        </p:nvPicPr>
        <p:blipFill>
          <a:blip r:embed="rId5" cstate="print"/>
          <a:stretch>
            <a:fillRect/>
          </a:stretch>
        </p:blipFill>
        <p:spPr>
          <a:xfrm>
            <a:off x="5112590" y="3754133"/>
            <a:ext cx="395514" cy="415289"/>
          </a:xfrm>
          <a:prstGeom prst="rect">
            <a:avLst/>
          </a:prstGeom>
        </p:spPr>
      </p:pic>
      <p:sp>
        <p:nvSpPr>
          <p:cNvPr id="3" name="Title 2"/>
          <p:cNvSpPr>
            <a:spLocks noGrp="1"/>
          </p:cNvSpPr>
          <p:nvPr>
            <p:ph type="title"/>
          </p:nvPr>
        </p:nvSpPr>
        <p:spPr/>
        <p:txBody>
          <a:bodyPr/>
          <a:lstStyle/>
          <a:p>
            <a:r>
              <a:rPr lang="en-US" dirty="0" smtClean="0"/>
              <a:t>Next Day</a:t>
            </a:r>
            <a:endParaRPr lang="en-US" dirty="0"/>
          </a:p>
        </p:txBody>
      </p:sp>
      <p:sp>
        <p:nvSpPr>
          <p:cNvPr id="2" name="Content Placeholder 1"/>
          <p:cNvSpPr>
            <a:spLocks noGrp="1"/>
          </p:cNvSpPr>
          <p:nvPr>
            <p:ph idx="1"/>
          </p:nvPr>
        </p:nvSpPr>
        <p:spPr>
          <a:xfrm>
            <a:off x="430095" y="1437923"/>
            <a:ext cx="7239000" cy="880872"/>
          </a:xfrm>
        </p:spPr>
        <p:txBody>
          <a:bodyPr>
            <a:normAutofit fontScale="92500" lnSpcReduction="20000"/>
          </a:bodyPr>
          <a:lstStyle/>
          <a:p>
            <a:pPr marL="0" indent="0">
              <a:buNone/>
            </a:pPr>
            <a:r>
              <a:rPr lang="en-US" dirty="0" smtClean="0"/>
              <a:t>Sam applied his invention to all the fruits he could find in the </a:t>
            </a:r>
            <a:r>
              <a:rPr lang="en-US" i="1" dirty="0" smtClean="0">
                <a:solidFill>
                  <a:srgbClr val="0070C0"/>
                </a:solidFill>
              </a:rPr>
              <a:t>fruit basket</a:t>
            </a:r>
            <a:endParaRPr lang="en-US" i="1" dirty="0">
              <a:solidFill>
                <a:srgbClr val="0070C0"/>
              </a:solidFill>
            </a:endParaRPr>
          </a:p>
        </p:txBody>
      </p:sp>
      <p:pic>
        <p:nvPicPr>
          <p:cNvPr id="4" name="Picture 3" descr="fruitbasket.jpg"/>
          <p:cNvPicPr>
            <a:picLocks noChangeAspect="1"/>
          </p:cNvPicPr>
          <p:nvPr/>
        </p:nvPicPr>
        <p:blipFill>
          <a:blip r:embed="rId6" cstate="print"/>
          <a:stretch>
            <a:fillRect/>
          </a:stretch>
        </p:blipFill>
        <p:spPr>
          <a:xfrm>
            <a:off x="7696200" y="1295400"/>
            <a:ext cx="990600" cy="1209894"/>
          </a:xfrm>
          <a:prstGeom prst="rect">
            <a:avLst/>
          </a:prstGeom>
        </p:spPr>
      </p:pic>
      <p:pic>
        <p:nvPicPr>
          <p:cNvPr id="5" name="Picture 4" descr="apple2.jpg"/>
          <p:cNvPicPr>
            <a:picLocks noChangeAspect="1"/>
          </p:cNvPicPr>
          <p:nvPr/>
        </p:nvPicPr>
        <p:blipFill>
          <a:blip r:embed="rId7" cstate="print">
            <a:clrChange>
              <a:clrFrom>
                <a:srgbClr val="FFFFFF"/>
              </a:clrFrom>
              <a:clrTo>
                <a:srgbClr val="FFFFFF">
                  <a:alpha val="0"/>
                </a:srgbClr>
              </a:clrTo>
            </a:clrChange>
          </a:blip>
          <a:stretch>
            <a:fillRect/>
          </a:stretch>
        </p:blipFill>
        <p:spPr>
          <a:xfrm>
            <a:off x="3442331" y="2275768"/>
            <a:ext cx="361815" cy="427143"/>
          </a:xfrm>
          <a:prstGeom prst="rect">
            <a:avLst/>
          </a:prstGeom>
        </p:spPr>
      </p:pic>
      <p:pic>
        <p:nvPicPr>
          <p:cNvPr id="6" name="Picture 5" descr="apple-pieces.jpg"/>
          <p:cNvPicPr>
            <a:picLocks noChangeAspect="1"/>
          </p:cNvPicPr>
          <p:nvPr/>
        </p:nvPicPr>
        <p:blipFill>
          <a:blip r:embed="rId8" cstate="print">
            <a:clrChange>
              <a:clrFrom>
                <a:srgbClr val="FFFFFF"/>
              </a:clrFrom>
              <a:clrTo>
                <a:srgbClr val="FFFFFF">
                  <a:alpha val="0"/>
                </a:srgbClr>
              </a:clrTo>
            </a:clrChange>
          </a:blip>
          <a:stretch>
            <a:fillRect/>
          </a:stretch>
        </p:blipFill>
        <p:spPr>
          <a:xfrm>
            <a:off x="3318438" y="3632448"/>
            <a:ext cx="609600" cy="609600"/>
          </a:xfrm>
          <a:prstGeom prst="rect">
            <a:avLst/>
          </a:prstGeom>
        </p:spPr>
      </p:pic>
      <p:pic>
        <p:nvPicPr>
          <p:cNvPr id="7" name="Picture 6" descr="knife2.jpg"/>
          <p:cNvPicPr>
            <a:picLocks noChangeAspect="1"/>
          </p:cNvPicPr>
          <p:nvPr/>
        </p:nvPicPr>
        <p:blipFill>
          <a:blip r:embed="rId9" cstate="print"/>
          <a:stretch>
            <a:fillRect/>
          </a:stretch>
        </p:blipFill>
        <p:spPr>
          <a:xfrm rot="20472147">
            <a:off x="4223009" y="3036763"/>
            <a:ext cx="520310" cy="468279"/>
          </a:xfrm>
          <a:prstGeom prst="rect">
            <a:avLst/>
          </a:prstGeom>
        </p:spPr>
      </p:pic>
      <p:pic>
        <p:nvPicPr>
          <p:cNvPr id="8" name="Picture 7" descr="orange.jpg"/>
          <p:cNvPicPr>
            <a:picLocks noChangeAspect="1"/>
          </p:cNvPicPr>
          <p:nvPr/>
        </p:nvPicPr>
        <p:blipFill>
          <a:blip r:embed="rId10" cstate="print"/>
          <a:stretch>
            <a:fillRect/>
          </a:stretch>
        </p:blipFill>
        <p:spPr>
          <a:xfrm flipH="1">
            <a:off x="4304754" y="2344153"/>
            <a:ext cx="373115" cy="363238"/>
          </a:xfrm>
          <a:prstGeom prst="rect">
            <a:avLst/>
          </a:prstGeom>
        </p:spPr>
      </p:pic>
      <p:pic>
        <p:nvPicPr>
          <p:cNvPr id="10" name="Picture 9" descr="blender.jpg"/>
          <p:cNvPicPr>
            <a:picLocks noChangeAspect="1"/>
          </p:cNvPicPr>
          <p:nvPr/>
        </p:nvPicPr>
        <p:blipFill>
          <a:blip r:embed="rId11" cstate="print"/>
          <a:stretch>
            <a:fillRect/>
          </a:stretch>
        </p:blipFill>
        <p:spPr>
          <a:xfrm>
            <a:off x="4304754" y="4797151"/>
            <a:ext cx="440161" cy="593849"/>
          </a:xfrm>
          <a:prstGeom prst="rect">
            <a:avLst/>
          </a:prstGeom>
        </p:spPr>
      </p:pic>
      <p:sp>
        <p:nvSpPr>
          <p:cNvPr id="19" name="Right Arrow 18"/>
          <p:cNvSpPr/>
          <p:nvPr/>
        </p:nvSpPr>
        <p:spPr>
          <a:xfrm rot="5400000">
            <a:off x="3445385" y="2838478"/>
            <a:ext cx="273540" cy="152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ight Arrow 21"/>
          <p:cNvSpPr/>
          <p:nvPr/>
        </p:nvSpPr>
        <p:spPr>
          <a:xfrm rot="5400000">
            <a:off x="4367414" y="4349634"/>
            <a:ext cx="273540" cy="152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ight Arrow 25"/>
          <p:cNvSpPr/>
          <p:nvPr/>
        </p:nvSpPr>
        <p:spPr>
          <a:xfrm rot="5400000">
            <a:off x="4420184" y="5686006"/>
            <a:ext cx="273540" cy="152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7" name="Picture 26" descr="juice.jpg"/>
          <p:cNvPicPr>
            <a:picLocks noChangeAspect="1"/>
          </p:cNvPicPr>
          <p:nvPr/>
        </p:nvPicPr>
        <p:blipFill>
          <a:blip r:embed="rId12" cstate="print">
            <a:clrChange>
              <a:clrFrom>
                <a:srgbClr val="FFFFFF"/>
              </a:clrFrom>
              <a:clrTo>
                <a:srgbClr val="FFFFFF">
                  <a:alpha val="0"/>
                </a:srgbClr>
              </a:clrTo>
            </a:clrChange>
          </a:blip>
          <a:stretch>
            <a:fillRect/>
          </a:stretch>
        </p:blipFill>
        <p:spPr>
          <a:xfrm>
            <a:off x="4067944" y="5975176"/>
            <a:ext cx="843160" cy="838200"/>
          </a:xfrm>
          <a:prstGeom prst="rect">
            <a:avLst/>
          </a:prstGeom>
        </p:spPr>
      </p:pic>
      <p:sp>
        <p:nvSpPr>
          <p:cNvPr id="28" name="Right Arrow 27"/>
          <p:cNvSpPr/>
          <p:nvPr/>
        </p:nvSpPr>
        <p:spPr>
          <a:xfrm rot="5400000">
            <a:off x="4389873" y="2832370"/>
            <a:ext cx="273540" cy="152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ight Arrow 31"/>
          <p:cNvSpPr/>
          <p:nvPr/>
        </p:nvSpPr>
        <p:spPr>
          <a:xfrm rot="5400000">
            <a:off x="5173577" y="2832370"/>
            <a:ext cx="273540" cy="152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6300192" y="5056509"/>
            <a:ext cx="2232248" cy="646331"/>
          </a:xfrm>
          <a:prstGeom prst="rect">
            <a:avLst/>
          </a:prstGeom>
          <a:noFill/>
        </p:spPr>
        <p:txBody>
          <a:bodyPr wrap="square" rtlCol="0">
            <a:spAutoFit/>
          </a:bodyPr>
          <a:lstStyle/>
          <a:p>
            <a:r>
              <a:rPr lang="en-US" sz="3600" dirty="0" smtClean="0">
                <a:latin typeface="Cambria" pitchFamily="18" charset="0"/>
              </a:rPr>
              <a:t>Simple!!!</a:t>
            </a:r>
            <a:endParaRPr lang="en-IN" sz="3600" dirty="0">
              <a:latin typeface="Cambria" pitchFamily="18" charset="0"/>
            </a:endParaRPr>
          </a:p>
        </p:txBody>
      </p:sp>
      <p:sp>
        <p:nvSpPr>
          <p:cNvPr id="21" name="Right Arrow 20"/>
          <p:cNvSpPr/>
          <p:nvPr/>
        </p:nvSpPr>
        <p:spPr>
          <a:xfrm rot="5400000">
            <a:off x="4439422" y="3432054"/>
            <a:ext cx="273540" cy="152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1020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19" grpId="0" animBg="1"/>
      <p:bldP spid="22" grpId="0" animBg="1"/>
      <p:bldP spid="26" grpId="0" animBg="1"/>
      <p:bldP spid="28" grpId="0" animBg="1"/>
      <p:bldP spid="32" grpId="0" animBg="1"/>
      <p:bldP spid="11" grpId="0"/>
      <p:bldP spid="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descr="blender.jpg"/>
          <p:cNvPicPr>
            <a:picLocks noChangeAspect="1"/>
          </p:cNvPicPr>
          <p:nvPr/>
        </p:nvPicPr>
        <p:blipFill>
          <a:blip r:embed="rId3" cstate="print"/>
          <a:stretch>
            <a:fillRect/>
          </a:stretch>
        </p:blipFill>
        <p:spPr>
          <a:xfrm>
            <a:off x="2627784" y="4999866"/>
            <a:ext cx="383682" cy="517649"/>
          </a:xfrm>
          <a:prstGeom prst="rect">
            <a:avLst/>
          </a:prstGeom>
        </p:spPr>
      </p:pic>
      <p:sp>
        <p:nvSpPr>
          <p:cNvPr id="3" name="Title 2"/>
          <p:cNvSpPr>
            <a:spLocks noGrp="1"/>
          </p:cNvSpPr>
          <p:nvPr>
            <p:ph type="title"/>
          </p:nvPr>
        </p:nvSpPr>
        <p:spPr/>
        <p:txBody>
          <a:bodyPr/>
          <a:lstStyle/>
          <a:p>
            <a:r>
              <a:rPr lang="en-US" dirty="0" smtClean="0"/>
              <a:t>18 Years Later</a:t>
            </a:r>
            <a:endParaRPr lang="en-US" dirty="0"/>
          </a:p>
        </p:txBody>
      </p:sp>
      <p:sp>
        <p:nvSpPr>
          <p:cNvPr id="7" name="Content Placeholder 6"/>
          <p:cNvSpPr>
            <a:spLocks noGrp="1"/>
          </p:cNvSpPr>
          <p:nvPr>
            <p:ph idx="1"/>
          </p:nvPr>
        </p:nvSpPr>
        <p:spPr>
          <a:xfrm>
            <a:off x="457200" y="1481329"/>
            <a:ext cx="7696200" cy="957072"/>
          </a:xfrm>
        </p:spPr>
        <p:txBody>
          <a:bodyPr>
            <a:normAutofit fontScale="92500" lnSpcReduction="10000"/>
          </a:bodyPr>
          <a:lstStyle/>
          <a:p>
            <a:pPr marL="0" indent="0">
              <a:buNone/>
            </a:pPr>
            <a:r>
              <a:rPr lang="en-US" dirty="0" smtClean="0"/>
              <a:t>Sam got his first job with juice making giants, </a:t>
            </a:r>
            <a:r>
              <a:rPr lang="en-US" dirty="0" err="1" smtClean="0"/>
              <a:t>Joogle</a:t>
            </a:r>
            <a:r>
              <a:rPr lang="en-US" dirty="0" smtClean="0"/>
              <a:t>, for his talent in making juice</a:t>
            </a:r>
            <a:endParaRPr lang="en-US" dirty="0"/>
          </a:p>
        </p:txBody>
      </p:sp>
      <p:pic>
        <p:nvPicPr>
          <p:cNvPr id="8" name="Picture 7" descr="handshake2.jpg"/>
          <p:cNvPicPr>
            <a:picLocks noChangeAspect="1"/>
          </p:cNvPicPr>
          <p:nvPr/>
        </p:nvPicPr>
        <p:blipFill>
          <a:blip r:embed="rId4" cstate="print"/>
          <a:stretch>
            <a:fillRect/>
          </a:stretch>
        </p:blipFill>
        <p:spPr>
          <a:xfrm>
            <a:off x="7620000" y="2168011"/>
            <a:ext cx="896919" cy="1752600"/>
          </a:xfrm>
          <a:prstGeom prst="rect">
            <a:avLst/>
          </a:prstGeom>
        </p:spPr>
      </p:pic>
      <p:sp>
        <p:nvSpPr>
          <p:cNvPr id="9" name="Content Placeholder 1"/>
          <p:cNvSpPr txBox="1">
            <a:spLocks/>
          </p:cNvSpPr>
          <p:nvPr/>
        </p:nvSpPr>
        <p:spPr>
          <a:xfrm>
            <a:off x="395536" y="2724760"/>
            <a:ext cx="3276600" cy="838200"/>
          </a:xfrm>
          <a:prstGeom prst="rect">
            <a:avLst/>
          </a:prstGeom>
        </p:spPr>
        <p:txBody>
          <a:bodyPr vert="horz">
            <a:normAutofit fontScale="85000" lnSpcReduction="10000"/>
          </a:bodyPr>
          <a:lstStyle/>
          <a:p>
            <a:pPr marL="395478" marR="0" lvl="0" indent="-285750" algn="l" defTabSz="914400" rtl="0" eaLnBrk="1" fontAlgn="auto" latinLnBrk="0" hangingPunct="1">
              <a:lnSpc>
                <a:spcPct val="140000"/>
              </a:lnSpc>
              <a:spcBef>
                <a:spcPts val="400"/>
              </a:spcBef>
              <a:spcAft>
                <a:spcPts val="0"/>
              </a:spcAft>
              <a:buSzPct val="100000"/>
              <a:buFont typeface="Arial" pitchFamily="34" charset="0"/>
              <a:buChar char="•"/>
              <a:tabLst/>
              <a:defRPr/>
            </a:pPr>
            <a:r>
              <a:rPr lang="en-US" dirty="0">
                <a:latin typeface="+mj-lt"/>
              </a:rPr>
              <a:t>Now, it’s not just one basket but a whole container of fruits</a:t>
            </a:r>
          </a:p>
        </p:txBody>
      </p:sp>
      <p:sp>
        <p:nvSpPr>
          <p:cNvPr id="11" name="Content Placeholder 1"/>
          <p:cNvSpPr txBox="1">
            <a:spLocks/>
          </p:cNvSpPr>
          <p:nvPr/>
        </p:nvSpPr>
        <p:spPr>
          <a:xfrm>
            <a:off x="431304" y="3944245"/>
            <a:ext cx="3276600" cy="685800"/>
          </a:xfrm>
          <a:prstGeom prst="rect">
            <a:avLst/>
          </a:prstGeom>
        </p:spPr>
        <p:txBody>
          <a:bodyPr vert="horz">
            <a:noAutofit/>
          </a:bodyPr>
          <a:lstStyle/>
          <a:p>
            <a:pPr marL="395478" indent="-285750">
              <a:lnSpc>
                <a:spcPct val="130000"/>
              </a:lnSpc>
              <a:spcBef>
                <a:spcPts val="400"/>
              </a:spcBef>
              <a:buSzPct val="100000"/>
              <a:buFont typeface="Arial" pitchFamily="34" charset="0"/>
              <a:buChar char="•"/>
              <a:defRPr/>
            </a:pPr>
            <a:r>
              <a:rPr lang="en-US" sz="1500" dirty="0">
                <a:latin typeface="+mj-lt"/>
              </a:rPr>
              <a:t>Also, he has to make juice of different fruits separately</a:t>
            </a:r>
          </a:p>
        </p:txBody>
      </p:sp>
      <p:grpSp>
        <p:nvGrpSpPr>
          <p:cNvPr id="19" name="Group 18"/>
          <p:cNvGrpSpPr/>
          <p:nvPr/>
        </p:nvGrpSpPr>
        <p:grpSpPr>
          <a:xfrm>
            <a:off x="4178153" y="2932892"/>
            <a:ext cx="1300167" cy="946230"/>
            <a:chOff x="4038600" y="2362200"/>
            <a:chExt cx="1300167" cy="946230"/>
          </a:xfrm>
        </p:grpSpPr>
        <p:pic>
          <p:nvPicPr>
            <p:cNvPr id="12" name="Picture 11" descr="container2.jpg"/>
            <p:cNvPicPr>
              <a:picLocks noChangeAspect="1"/>
            </p:cNvPicPr>
            <p:nvPr/>
          </p:nvPicPr>
          <p:blipFill>
            <a:blip r:embed="rId5" cstate="print"/>
            <a:stretch>
              <a:fillRect/>
            </a:stretch>
          </p:blipFill>
          <p:spPr>
            <a:xfrm flipH="1">
              <a:off x="4038600" y="2362200"/>
              <a:ext cx="1143000" cy="946230"/>
            </a:xfrm>
            <a:prstGeom prst="rect">
              <a:avLst/>
            </a:prstGeom>
          </p:spPr>
        </p:pic>
        <p:sp>
          <p:nvSpPr>
            <p:cNvPr id="13" name="TextBox 12"/>
            <p:cNvSpPr txBox="1"/>
            <p:nvPr/>
          </p:nvSpPr>
          <p:spPr>
            <a:xfrm rot="948003">
              <a:off x="4451986" y="2650858"/>
              <a:ext cx="886781" cy="400110"/>
            </a:xfrm>
            <a:prstGeom prst="rect">
              <a:avLst/>
            </a:prstGeom>
            <a:noFill/>
            <a:scene3d>
              <a:camera prst="isometricOffAxis2Right"/>
              <a:lightRig rig="threePt" dir="t"/>
            </a:scene3d>
          </p:spPr>
          <p:txBody>
            <a:bodyPr wrap="none" rtlCol="0">
              <a:spAutoFit/>
            </a:bodyPr>
            <a:lstStyle/>
            <a:p>
              <a:pPr algn="ctr"/>
              <a:r>
                <a:rPr lang="en-US" sz="2000" dirty="0" smtClean="0">
                  <a:solidFill>
                    <a:schemeClr val="bg1"/>
                  </a:solidFill>
                </a:rPr>
                <a:t>Fruits</a:t>
              </a:r>
              <a:endParaRPr lang="en-US" sz="2000" dirty="0">
                <a:solidFill>
                  <a:schemeClr val="bg1"/>
                </a:solidFill>
              </a:endParaRPr>
            </a:p>
          </p:txBody>
        </p:sp>
      </p:grpSp>
      <p:grpSp>
        <p:nvGrpSpPr>
          <p:cNvPr id="28" name="Group 27"/>
          <p:cNvGrpSpPr/>
          <p:nvPr/>
        </p:nvGrpSpPr>
        <p:grpSpPr>
          <a:xfrm>
            <a:off x="4181277" y="4123195"/>
            <a:ext cx="966787" cy="1033997"/>
            <a:chOff x="4038600" y="3352800"/>
            <a:chExt cx="966787" cy="1033997"/>
          </a:xfrm>
        </p:grpSpPr>
        <p:pic>
          <p:nvPicPr>
            <p:cNvPr id="15" name="Picture 14" descr="justbottles.jpg"/>
            <p:cNvPicPr>
              <a:picLocks noChangeAspect="1"/>
            </p:cNvPicPr>
            <p:nvPr/>
          </p:nvPicPr>
          <p:blipFill>
            <a:blip r:embed="rId6" cstate="print"/>
            <a:stretch>
              <a:fillRect/>
            </a:stretch>
          </p:blipFill>
          <p:spPr>
            <a:xfrm>
              <a:off x="4038600" y="3352800"/>
              <a:ext cx="966787" cy="1033997"/>
            </a:xfrm>
            <a:prstGeom prst="rect">
              <a:avLst/>
            </a:prstGeom>
          </p:spPr>
        </p:pic>
        <p:pic>
          <p:nvPicPr>
            <p:cNvPr id="16" name="Picture 15" descr="apple2.jpg"/>
            <p:cNvPicPr>
              <a:picLocks noChangeAspect="1"/>
            </p:cNvPicPr>
            <p:nvPr/>
          </p:nvPicPr>
          <p:blipFill>
            <a:blip r:embed="rId7" cstate="print">
              <a:clrChange>
                <a:clrFrom>
                  <a:srgbClr val="FFFFFF"/>
                </a:clrFrom>
                <a:clrTo>
                  <a:srgbClr val="FFFFFF">
                    <a:alpha val="0"/>
                  </a:srgbClr>
                </a:clrTo>
              </a:clrChange>
            </a:blip>
            <a:stretch>
              <a:fillRect/>
            </a:stretch>
          </p:blipFill>
          <p:spPr>
            <a:xfrm>
              <a:off x="4411508" y="3842368"/>
              <a:ext cx="209415" cy="247226"/>
            </a:xfrm>
            <a:prstGeom prst="rect">
              <a:avLst/>
            </a:prstGeom>
          </p:spPr>
        </p:pic>
        <p:pic>
          <p:nvPicPr>
            <p:cNvPr id="17" name="Picture 16" descr="orange.jpg"/>
            <p:cNvPicPr>
              <a:picLocks noChangeAspect="1"/>
            </p:cNvPicPr>
            <p:nvPr/>
          </p:nvPicPr>
          <p:blipFill>
            <a:blip r:embed="rId8" cstate="print"/>
            <a:stretch>
              <a:fillRect/>
            </a:stretch>
          </p:blipFill>
          <p:spPr>
            <a:xfrm flipH="1">
              <a:off x="4716308" y="3850460"/>
              <a:ext cx="234816" cy="228600"/>
            </a:xfrm>
            <a:prstGeom prst="rect">
              <a:avLst/>
            </a:prstGeom>
          </p:spPr>
        </p:pic>
        <p:pic>
          <p:nvPicPr>
            <p:cNvPr id="18" name="Picture 17" descr="pineapple.jpg"/>
            <p:cNvPicPr>
              <a:picLocks noChangeAspect="1"/>
            </p:cNvPicPr>
            <p:nvPr/>
          </p:nvPicPr>
          <p:blipFill>
            <a:blip r:embed="rId9" cstate="print"/>
            <a:stretch>
              <a:fillRect/>
            </a:stretch>
          </p:blipFill>
          <p:spPr>
            <a:xfrm>
              <a:off x="4098616" y="3784762"/>
              <a:ext cx="168584" cy="365086"/>
            </a:xfrm>
            <a:prstGeom prst="rect">
              <a:avLst/>
            </a:prstGeom>
          </p:spPr>
        </p:pic>
      </p:grpSp>
      <p:pic>
        <p:nvPicPr>
          <p:cNvPr id="20" name="Picture 19" descr="knife2.jpg"/>
          <p:cNvPicPr>
            <a:picLocks noChangeAspect="1"/>
          </p:cNvPicPr>
          <p:nvPr/>
        </p:nvPicPr>
        <p:blipFill>
          <a:blip r:embed="rId10" cstate="print">
            <a:clrChange>
              <a:clrFrom>
                <a:srgbClr val="FFFFFF"/>
              </a:clrFrom>
              <a:clrTo>
                <a:srgbClr val="FFFFFF">
                  <a:alpha val="0"/>
                </a:srgbClr>
              </a:clrTo>
            </a:clrChange>
          </a:blip>
          <a:stretch>
            <a:fillRect/>
          </a:stretch>
        </p:blipFill>
        <p:spPr>
          <a:xfrm rot="20472147">
            <a:off x="1239437" y="5360311"/>
            <a:ext cx="437868" cy="394081"/>
          </a:xfrm>
          <a:prstGeom prst="rect">
            <a:avLst/>
          </a:prstGeom>
        </p:spPr>
      </p:pic>
      <p:sp>
        <p:nvSpPr>
          <p:cNvPr id="27" name="Content Placeholder 1"/>
          <p:cNvSpPr txBox="1">
            <a:spLocks/>
          </p:cNvSpPr>
          <p:nvPr/>
        </p:nvSpPr>
        <p:spPr>
          <a:xfrm>
            <a:off x="448587" y="5013176"/>
            <a:ext cx="3276600" cy="685800"/>
          </a:xfrm>
          <a:prstGeom prst="rect">
            <a:avLst/>
          </a:prstGeom>
        </p:spPr>
        <p:txBody>
          <a:bodyPr vert="horz">
            <a:noAutofit/>
          </a:bodyPr>
          <a:lstStyle/>
          <a:p>
            <a:pPr marL="395478" marR="0" lvl="0" indent="-285750" algn="l" defTabSz="914400" rtl="0" eaLnBrk="1" fontAlgn="auto" latinLnBrk="0" hangingPunct="1">
              <a:lnSpc>
                <a:spcPct val="140000"/>
              </a:lnSpc>
              <a:spcBef>
                <a:spcPts val="400"/>
              </a:spcBef>
              <a:spcAft>
                <a:spcPts val="0"/>
              </a:spcAft>
              <a:buSzPct val="100000"/>
              <a:buFont typeface="Arial" pitchFamily="34" charset="0"/>
              <a:buChar char="•"/>
              <a:tabLst/>
              <a:defRPr/>
            </a:pPr>
            <a:r>
              <a:rPr kumimoji="0" lang="en-US" sz="1400" b="0" i="0" u="none" strike="noStrike" kern="1200" cap="none" spc="0" normalizeH="0" baseline="0" noProof="0" dirty="0" smtClean="0">
                <a:ln>
                  <a:noFill/>
                </a:ln>
                <a:solidFill>
                  <a:schemeClr val="tx1"/>
                </a:solidFill>
                <a:effectLst/>
                <a:uLnTx/>
                <a:uFillTx/>
                <a:latin typeface="Cambria" pitchFamily="18" charset="0"/>
              </a:rPr>
              <a:t>And, Sam has just ONE   </a:t>
            </a:r>
            <a:r>
              <a:rPr kumimoji="0" lang="en-US" sz="1400" b="0" i="0" u="none" strike="noStrike" kern="1200" cap="none" spc="0" normalizeH="0" noProof="0" dirty="0" smtClean="0">
                <a:ln>
                  <a:noFill/>
                </a:ln>
                <a:solidFill>
                  <a:schemeClr val="tx1"/>
                </a:solidFill>
                <a:effectLst/>
                <a:uLnTx/>
                <a:uFillTx/>
                <a:latin typeface="Cambria" pitchFamily="18" charset="0"/>
              </a:rPr>
              <a:t>         and ONE </a:t>
            </a:r>
            <a:endParaRPr kumimoji="0" lang="en-US" sz="1400" b="0" i="0" u="none" strike="noStrike" kern="1200" cap="none" spc="0" normalizeH="0" baseline="0" noProof="0" dirty="0">
              <a:ln>
                <a:noFill/>
              </a:ln>
              <a:solidFill>
                <a:schemeClr val="tx1"/>
              </a:solidFill>
              <a:effectLst/>
              <a:uLnTx/>
              <a:uFillTx/>
              <a:latin typeface="Cambria" pitchFamily="18" charset="0"/>
            </a:endParaRPr>
          </a:p>
        </p:txBody>
      </p:sp>
      <p:sp>
        <p:nvSpPr>
          <p:cNvPr id="37" name="TextBox 36"/>
          <p:cNvSpPr txBox="1"/>
          <p:nvPr/>
        </p:nvSpPr>
        <p:spPr>
          <a:xfrm>
            <a:off x="4021564" y="2253527"/>
            <a:ext cx="960519" cy="523220"/>
          </a:xfrm>
          <a:prstGeom prst="rect">
            <a:avLst/>
          </a:prstGeom>
          <a:noFill/>
        </p:spPr>
        <p:txBody>
          <a:bodyPr wrap="none" rtlCol="0">
            <a:spAutoFit/>
          </a:bodyPr>
          <a:lstStyle/>
          <a:p>
            <a:r>
              <a:rPr lang="en-US" sz="2800" spc="300" dirty="0" smtClean="0">
                <a:solidFill>
                  <a:srgbClr val="FF0000"/>
                </a:solidFill>
              </a:rPr>
              <a:t>But!</a:t>
            </a:r>
            <a:endParaRPr lang="en-US" sz="2800" spc="300" dirty="0">
              <a:solidFill>
                <a:srgbClr val="FF0000"/>
              </a:solidFill>
            </a:endParaRPr>
          </a:p>
        </p:txBody>
      </p:sp>
      <p:sp>
        <p:nvSpPr>
          <p:cNvPr id="23" name="TextBox 22"/>
          <p:cNvSpPr txBox="1"/>
          <p:nvPr/>
        </p:nvSpPr>
        <p:spPr>
          <a:xfrm>
            <a:off x="5724128" y="3861048"/>
            <a:ext cx="2232248" cy="369332"/>
          </a:xfrm>
          <a:prstGeom prst="rect">
            <a:avLst/>
          </a:prstGeom>
          <a:noFill/>
        </p:spPr>
        <p:txBody>
          <a:bodyPr wrap="square" rtlCol="0">
            <a:spAutoFit/>
          </a:bodyPr>
          <a:lstStyle/>
          <a:p>
            <a:r>
              <a:rPr lang="en-US" dirty="0" smtClean="0">
                <a:latin typeface="Cambria" pitchFamily="18" charset="0"/>
              </a:rPr>
              <a:t>Simple???</a:t>
            </a:r>
            <a:endParaRPr lang="en-IN" dirty="0">
              <a:latin typeface="Cambria" pitchFamily="18" charset="0"/>
            </a:endParaRPr>
          </a:p>
        </p:txBody>
      </p:sp>
      <p:sp>
        <p:nvSpPr>
          <p:cNvPr id="2" name="TextBox 1"/>
          <p:cNvSpPr txBox="1"/>
          <p:nvPr/>
        </p:nvSpPr>
        <p:spPr>
          <a:xfrm>
            <a:off x="5724128" y="4509121"/>
            <a:ext cx="3168352" cy="923330"/>
          </a:xfrm>
          <a:prstGeom prst="rect">
            <a:avLst/>
          </a:prstGeom>
          <a:noFill/>
        </p:spPr>
        <p:txBody>
          <a:bodyPr wrap="square" rtlCol="0">
            <a:spAutoFit/>
          </a:bodyPr>
          <a:lstStyle/>
          <a:p>
            <a:r>
              <a:rPr lang="en-US" dirty="0" smtClean="0">
                <a:latin typeface="Cambria" pitchFamily="18" charset="0"/>
              </a:rPr>
              <a:t>Is this representative </a:t>
            </a:r>
            <a:r>
              <a:rPr lang="en-US" smtClean="0">
                <a:latin typeface="Cambria" pitchFamily="18" charset="0"/>
              </a:rPr>
              <a:t>of computations </a:t>
            </a:r>
            <a:r>
              <a:rPr lang="en-US" dirty="0" smtClean="0">
                <a:latin typeface="Cambria" pitchFamily="18" charset="0"/>
              </a:rPr>
              <a:t>that process large-scale data? </a:t>
            </a:r>
            <a:endParaRPr lang="en-IN" dirty="0">
              <a:latin typeface="Cambria" pitchFamily="18" charset="0"/>
            </a:endParaRPr>
          </a:p>
        </p:txBody>
      </p:sp>
    </p:spTree>
    <p:extLst>
      <p:ext uri="{BB962C8B-B14F-4D97-AF65-F5344CB8AC3E}">
        <p14:creationId xmlns:p14="http://schemas.microsoft.com/office/powerpoint/2010/main" val="2715257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1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p:bldP spid="11" grpId="0"/>
      <p:bldP spid="27" grpId="0"/>
      <p:bldP spid="37" grpId="0"/>
      <p:bldP spid="23"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a:t>
            </a:r>
            <a:endParaRPr lang="en-IN" dirty="0"/>
          </a:p>
        </p:txBody>
      </p:sp>
      <p:sp>
        <p:nvSpPr>
          <p:cNvPr id="3" name="Content Placeholder 2"/>
          <p:cNvSpPr>
            <a:spLocks noGrp="1"/>
          </p:cNvSpPr>
          <p:nvPr>
            <p:ph idx="1"/>
          </p:nvPr>
        </p:nvSpPr>
        <p:spPr/>
        <p:txBody>
          <a:bodyPr>
            <a:normAutofit/>
          </a:bodyPr>
          <a:lstStyle/>
          <a:p>
            <a:r>
              <a:rPr lang="en-US" dirty="0" smtClean="0"/>
              <a:t>The operations themselves are conceptually simple</a:t>
            </a:r>
          </a:p>
          <a:p>
            <a:pPr lvl="1"/>
            <a:r>
              <a:rPr lang="en-US" dirty="0" smtClean="0"/>
              <a:t>Making juice</a:t>
            </a:r>
          </a:p>
          <a:p>
            <a:pPr lvl="1"/>
            <a:r>
              <a:rPr lang="en-US" smtClean="0"/>
              <a:t>Indexing</a:t>
            </a:r>
            <a:endParaRPr lang="en-US" dirty="0" smtClean="0"/>
          </a:p>
          <a:p>
            <a:pPr lvl="1"/>
            <a:r>
              <a:rPr lang="en-US" dirty="0" smtClean="0"/>
              <a:t>Recommendations </a:t>
            </a:r>
            <a:r>
              <a:rPr lang="en-US" dirty="0" err="1" smtClean="0"/>
              <a:t>etc</a:t>
            </a:r>
            <a:endParaRPr lang="en-US" dirty="0" smtClean="0"/>
          </a:p>
          <a:p>
            <a:r>
              <a:rPr lang="en-US" dirty="0" smtClean="0"/>
              <a:t>But, the data to process is </a:t>
            </a:r>
            <a:r>
              <a:rPr lang="en-US" b="1" dirty="0" smtClean="0"/>
              <a:t>HUGE!!!</a:t>
            </a:r>
          </a:p>
          <a:p>
            <a:pPr lvl="1"/>
            <a:r>
              <a:rPr lang="en-US" dirty="0" smtClean="0"/>
              <a:t>Google processes over 20 PB of data every day</a:t>
            </a:r>
          </a:p>
          <a:p>
            <a:r>
              <a:rPr lang="en-US" dirty="0" smtClean="0"/>
              <a:t>Sequential execution just won’t scale up</a:t>
            </a:r>
          </a:p>
          <a:p>
            <a:endParaRPr lang="en-IN" dirty="0"/>
          </a:p>
        </p:txBody>
      </p:sp>
      <p:grpSp>
        <p:nvGrpSpPr>
          <p:cNvPr id="11" name="Group 10"/>
          <p:cNvGrpSpPr>
            <a:grpSpLocks noChangeAspect="1"/>
          </p:cNvGrpSpPr>
          <p:nvPr/>
        </p:nvGrpSpPr>
        <p:grpSpPr>
          <a:xfrm>
            <a:off x="3532037" y="2383160"/>
            <a:ext cx="2555180" cy="685800"/>
            <a:chOff x="3733800" y="5369768"/>
            <a:chExt cx="5110360" cy="1371600"/>
          </a:xfrm>
        </p:grpSpPr>
        <p:pic>
          <p:nvPicPr>
            <p:cNvPr id="4" name="Picture 3" descr="apple-pieces.jpg"/>
            <p:cNvPicPr>
              <a:picLocks noChangeAspect="1"/>
            </p:cNvPicPr>
            <p:nvPr/>
          </p:nvPicPr>
          <p:blipFill>
            <a:blip r:embed="rId2" cstate="print">
              <a:clrChange>
                <a:clrFrom>
                  <a:srgbClr val="FFFFFF"/>
                </a:clrFrom>
                <a:clrTo>
                  <a:srgbClr val="FFFFFF">
                    <a:alpha val="0"/>
                  </a:srgbClr>
                </a:clrTo>
              </a:clrChange>
            </a:blip>
            <a:stretch>
              <a:fillRect/>
            </a:stretch>
          </p:blipFill>
          <p:spPr>
            <a:xfrm>
              <a:off x="5791200" y="5750768"/>
              <a:ext cx="990600" cy="990600"/>
            </a:xfrm>
            <a:prstGeom prst="rect">
              <a:avLst/>
            </a:prstGeom>
          </p:spPr>
        </p:pic>
        <p:pic>
          <p:nvPicPr>
            <p:cNvPr id="5" name="Picture 4" descr="apple2.jpg"/>
            <p:cNvPicPr>
              <a:picLocks noChangeAspect="1"/>
            </p:cNvPicPr>
            <p:nvPr/>
          </p:nvPicPr>
          <p:blipFill>
            <a:blip r:embed="rId3" cstate="print">
              <a:clrChange>
                <a:clrFrom>
                  <a:srgbClr val="FFFFFF"/>
                </a:clrFrom>
                <a:clrTo>
                  <a:srgbClr val="FFFFFF">
                    <a:alpha val="0"/>
                  </a:srgbClr>
                </a:clrTo>
              </a:clrChange>
            </a:blip>
            <a:stretch>
              <a:fillRect/>
            </a:stretch>
          </p:blipFill>
          <p:spPr>
            <a:xfrm>
              <a:off x="3733800" y="5903168"/>
              <a:ext cx="555453" cy="655743"/>
            </a:xfrm>
            <a:prstGeom prst="rect">
              <a:avLst/>
            </a:prstGeom>
          </p:spPr>
        </p:pic>
        <p:pic>
          <p:nvPicPr>
            <p:cNvPr id="6" name="Picture 5" descr="knife2.jpg"/>
            <p:cNvPicPr>
              <a:picLocks noChangeAspect="1"/>
            </p:cNvPicPr>
            <p:nvPr/>
          </p:nvPicPr>
          <p:blipFill>
            <a:blip r:embed="rId4" cstate="print"/>
            <a:stretch>
              <a:fillRect/>
            </a:stretch>
          </p:blipFill>
          <p:spPr>
            <a:xfrm rot="20472147">
              <a:off x="4751394" y="5413138"/>
              <a:ext cx="872067" cy="784860"/>
            </a:xfrm>
            <a:prstGeom prst="rect">
              <a:avLst/>
            </a:prstGeom>
          </p:spPr>
        </p:pic>
        <p:pic>
          <p:nvPicPr>
            <p:cNvPr id="7" name="Picture 6" descr="juice.jpg"/>
            <p:cNvPicPr>
              <a:picLocks noChangeAspect="1"/>
            </p:cNvPicPr>
            <p:nvPr/>
          </p:nvPicPr>
          <p:blipFill>
            <a:blip r:embed="rId5" cstate="print">
              <a:clrChange>
                <a:clrFrom>
                  <a:srgbClr val="FFFFFF"/>
                </a:clrFrom>
                <a:clrTo>
                  <a:srgbClr val="FFFFFF">
                    <a:alpha val="0"/>
                  </a:srgbClr>
                </a:clrTo>
              </a:clrChange>
            </a:blip>
            <a:stretch>
              <a:fillRect/>
            </a:stretch>
          </p:blipFill>
          <p:spPr>
            <a:xfrm>
              <a:off x="8001000" y="5750768"/>
              <a:ext cx="843160" cy="838200"/>
            </a:xfrm>
            <a:prstGeom prst="rect">
              <a:avLst/>
            </a:prstGeom>
          </p:spPr>
        </p:pic>
        <p:pic>
          <p:nvPicPr>
            <p:cNvPr id="8" name="Picture 7" descr="blender.jpg"/>
            <p:cNvPicPr>
              <a:picLocks noChangeAspect="1"/>
            </p:cNvPicPr>
            <p:nvPr/>
          </p:nvPicPr>
          <p:blipFill>
            <a:blip r:embed="rId6" cstate="print"/>
            <a:stretch>
              <a:fillRect/>
            </a:stretch>
          </p:blipFill>
          <p:spPr>
            <a:xfrm>
              <a:off x="7010400" y="5369768"/>
              <a:ext cx="609600" cy="822449"/>
            </a:xfrm>
            <a:prstGeom prst="rect">
              <a:avLst/>
            </a:prstGeom>
          </p:spPr>
        </p:pic>
        <p:sp>
          <p:nvSpPr>
            <p:cNvPr id="9" name="Right Arrow 8"/>
            <p:cNvSpPr/>
            <p:nvPr/>
          </p:nvSpPr>
          <p:spPr>
            <a:xfrm>
              <a:off x="4572000" y="6207968"/>
              <a:ext cx="1219200" cy="152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ight Arrow 9"/>
            <p:cNvSpPr/>
            <p:nvPr/>
          </p:nvSpPr>
          <p:spPr>
            <a:xfrm>
              <a:off x="6781800" y="6207968"/>
              <a:ext cx="1219200" cy="152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453080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a:t>
            </a:r>
            <a:endParaRPr lang="en-IN" dirty="0"/>
          </a:p>
        </p:txBody>
      </p:sp>
      <p:sp>
        <p:nvSpPr>
          <p:cNvPr id="3" name="Content Placeholder 2"/>
          <p:cNvSpPr>
            <a:spLocks noGrp="1"/>
          </p:cNvSpPr>
          <p:nvPr>
            <p:ph idx="1"/>
          </p:nvPr>
        </p:nvSpPr>
        <p:spPr/>
        <p:txBody>
          <a:bodyPr>
            <a:normAutofit lnSpcReduction="10000"/>
          </a:bodyPr>
          <a:lstStyle/>
          <a:p>
            <a:r>
              <a:rPr lang="en-US" dirty="0" smtClean="0"/>
              <a:t>Parallel execution achieves greater efficiency</a:t>
            </a:r>
          </a:p>
          <a:p>
            <a:r>
              <a:rPr lang="en-US" dirty="0" smtClean="0"/>
              <a:t>But, parallel programming is hard</a:t>
            </a:r>
            <a:endParaRPr lang="en-IN" dirty="0" smtClean="0"/>
          </a:p>
          <a:p>
            <a:pPr lvl="1"/>
            <a:r>
              <a:rPr lang="en-IN" dirty="0" smtClean="0"/>
              <a:t>Parallelization</a:t>
            </a:r>
          </a:p>
          <a:p>
            <a:pPr lvl="2"/>
            <a:r>
              <a:rPr lang="en-US" dirty="0" smtClean="0"/>
              <a:t>Race Conditions</a:t>
            </a:r>
          </a:p>
          <a:p>
            <a:pPr lvl="2"/>
            <a:r>
              <a:rPr lang="en-US" dirty="0" smtClean="0"/>
              <a:t>Debugging</a:t>
            </a:r>
            <a:endParaRPr lang="en-IN" dirty="0" smtClean="0"/>
          </a:p>
          <a:p>
            <a:pPr lvl="1"/>
            <a:r>
              <a:rPr lang="en-IN" dirty="0"/>
              <a:t>Fault Tolerance</a:t>
            </a:r>
            <a:endParaRPr lang="en-IN" dirty="0" smtClean="0"/>
          </a:p>
          <a:p>
            <a:pPr lvl="1"/>
            <a:r>
              <a:rPr lang="en-IN" dirty="0"/>
              <a:t>Data Distribution</a:t>
            </a:r>
            <a:endParaRPr lang="en-IN" dirty="0" smtClean="0"/>
          </a:p>
          <a:p>
            <a:pPr lvl="1"/>
            <a:r>
              <a:rPr lang="en-IN" dirty="0"/>
              <a:t>Load </a:t>
            </a:r>
            <a:r>
              <a:rPr lang="en-IN" dirty="0" smtClean="0"/>
              <a:t>Balancing</a:t>
            </a:r>
          </a:p>
          <a:p>
            <a:endParaRPr lang="en-IN" dirty="0"/>
          </a:p>
        </p:txBody>
      </p:sp>
    </p:spTree>
    <p:extLst>
      <p:ext uri="{BB962C8B-B14F-4D97-AF65-F5344CB8AC3E}">
        <p14:creationId xmlns:p14="http://schemas.microsoft.com/office/powerpoint/2010/main" val="30689122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MapReduce</a:t>
            </a:r>
            <a:endParaRPr lang="en-IN" dirty="0"/>
          </a:p>
        </p:txBody>
      </p:sp>
      <p:sp>
        <p:nvSpPr>
          <p:cNvPr id="3" name="Content Placeholder 2"/>
          <p:cNvSpPr>
            <a:spLocks noGrp="1"/>
          </p:cNvSpPr>
          <p:nvPr>
            <p:ph idx="1"/>
          </p:nvPr>
        </p:nvSpPr>
        <p:spPr/>
        <p:txBody>
          <a:bodyPr>
            <a:normAutofit/>
          </a:bodyPr>
          <a:lstStyle/>
          <a:p>
            <a:r>
              <a:rPr lang="en-US" dirty="0" smtClean="0"/>
              <a:t>“</a:t>
            </a:r>
            <a:r>
              <a:rPr lang="en-US" sz="2400" i="1" dirty="0" err="1" smtClean="0"/>
              <a:t>MapReduce</a:t>
            </a:r>
            <a:r>
              <a:rPr lang="en-US" sz="2400" i="1" dirty="0" smtClean="0"/>
              <a:t> is a programming model and an associated implementation for processing and generating large data sets</a:t>
            </a:r>
            <a:r>
              <a:rPr lang="en-US" dirty="0" smtClean="0"/>
              <a:t>”</a:t>
            </a:r>
          </a:p>
          <a:p>
            <a:r>
              <a:rPr lang="en-US" dirty="0" smtClean="0"/>
              <a:t>Programming model </a:t>
            </a:r>
          </a:p>
          <a:p>
            <a:pPr lvl="1"/>
            <a:r>
              <a:rPr lang="en-US" dirty="0" smtClean="0"/>
              <a:t>Abstractions to express simple computations</a:t>
            </a:r>
          </a:p>
          <a:p>
            <a:r>
              <a:rPr lang="en-US" dirty="0" smtClean="0"/>
              <a:t>Library </a:t>
            </a:r>
          </a:p>
          <a:p>
            <a:pPr lvl="1"/>
            <a:r>
              <a:rPr lang="en-US" dirty="0"/>
              <a:t>T</a:t>
            </a:r>
            <a:r>
              <a:rPr lang="en-US" dirty="0" smtClean="0"/>
              <a:t>akes care of the gory stuff: Parallelization, Fault Tolerance, Data Distribution and Load Balancing</a:t>
            </a:r>
          </a:p>
          <a:p>
            <a:endParaRPr lang="en-IN" dirty="0" smtClean="0"/>
          </a:p>
          <a:p>
            <a:endParaRPr lang="en-US" dirty="0" smtClean="0"/>
          </a:p>
        </p:txBody>
      </p:sp>
    </p:spTree>
    <p:extLst>
      <p:ext uri="{BB962C8B-B14F-4D97-AF65-F5344CB8AC3E}">
        <p14:creationId xmlns:p14="http://schemas.microsoft.com/office/powerpoint/2010/main" val="37109345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Programming Model</a:t>
            </a:r>
            <a:endParaRPr lang="en-IN" dirty="0"/>
          </a:p>
        </p:txBody>
      </p:sp>
      <p:sp>
        <p:nvSpPr>
          <p:cNvPr id="4" name="Content Placeholder 3"/>
          <p:cNvSpPr>
            <a:spLocks noGrp="1"/>
          </p:cNvSpPr>
          <p:nvPr>
            <p:ph idx="1"/>
          </p:nvPr>
        </p:nvSpPr>
        <p:spPr/>
        <p:txBody>
          <a:bodyPr>
            <a:normAutofit fontScale="77500" lnSpcReduction="20000"/>
          </a:bodyPr>
          <a:lstStyle/>
          <a:p>
            <a:r>
              <a:rPr lang="en-US" dirty="0" smtClean="0"/>
              <a:t>To generate a set of output key-value pairs from a set of input key-value pairs</a:t>
            </a:r>
          </a:p>
          <a:p>
            <a:pPr lvl="1"/>
            <a:r>
              <a:rPr lang="en-US" i="1" dirty="0" smtClean="0"/>
              <a:t>{ &lt; </a:t>
            </a:r>
            <a:r>
              <a:rPr lang="en-US" i="1" dirty="0" err="1" smtClean="0"/>
              <a:t>k</a:t>
            </a:r>
            <a:r>
              <a:rPr lang="en-US" i="1" baseline="-25000" dirty="0" err="1" smtClean="0"/>
              <a:t>i</a:t>
            </a:r>
            <a:r>
              <a:rPr lang="en-US" i="1" dirty="0"/>
              <a:t>, </a:t>
            </a:r>
            <a:r>
              <a:rPr lang="en-US" i="1" dirty="0" smtClean="0"/>
              <a:t>v</a:t>
            </a:r>
            <a:r>
              <a:rPr lang="en-US" i="1" baseline="-25000" dirty="0"/>
              <a:t>i </a:t>
            </a:r>
            <a:r>
              <a:rPr lang="en-US" i="1" dirty="0" smtClean="0"/>
              <a:t>&gt;} </a:t>
            </a:r>
            <a:r>
              <a:rPr lang="en-US" i="1" dirty="0">
                <a:sym typeface="Wingdings" pitchFamily="2" charset="2"/>
              </a:rPr>
              <a:t> </a:t>
            </a:r>
            <a:r>
              <a:rPr lang="en-US" i="1" dirty="0" smtClean="0">
                <a:sym typeface="Wingdings" pitchFamily="2" charset="2"/>
              </a:rPr>
              <a:t>{ &lt; </a:t>
            </a:r>
            <a:r>
              <a:rPr lang="en-US" i="1" dirty="0" err="1" smtClean="0">
                <a:sym typeface="Wingdings" pitchFamily="2" charset="2"/>
              </a:rPr>
              <a:t>k</a:t>
            </a:r>
            <a:r>
              <a:rPr lang="en-US" i="1" baseline="-25000" dirty="0" err="1">
                <a:sym typeface="Wingdings" pitchFamily="2" charset="2"/>
              </a:rPr>
              <a:t>o</a:t>
            </a:r>
            <a:r>
              <a:rPr lang="en-US" i="1" dirty="0" smtClean="0">
                <a:sym typeface="Wingdings" pitchFamily="2" charset="2"/>
              </a:rPr>
              <a:t>, </a:t>
            </a:r>
            <a:r>
              <a:rPr lang="en-US" i="1" dirty="0" err="1" smtClean="0">
                <a:sym typeface="Wingdings" pitchFamily="2" charset="2"/>
              </a:rPr>
              <a:t>v</a:t>
            </a:r>
            <a:r>
              <a:rPr lang="en-US" i="1" baseline="-25000" dirty="0" err="1">
                <a:sym typeface="Wingdings" pitchFamily="2" charset="2"/>
              </a:rPr>
              <a:t>o</a:t>
            </a:r>
            <a:r>
              <a:rPr lang="en-US" i="1" dirty="0" smtClean="0">
                <a:sym typeface="Wingdings" pitchFamily="2" charset="2"/>
              </a:rPr>
              <a:t> &gt;}</a:t>
            </a:r>
            <a:endParaRPr lang="en-US" dirty="0" smtClean="0"/>
          </a:p>
          <a:p>
            <a:r>
              <a:rPr lang="en-US" dirty="0" smtClean="0"/>
              <a:t>Expressed using two abstractions:</a:t>
            </a:r>
          </a:p>
          <a:p>
            <a:pPr lvl="1"/>
            <a:r>
              <a:rPr lang="en-US" dirty="0" smtClean="0"/>
              <a:t>Map task</a:t>
            </a:r>
          </a:p>
          <a:p>
            <a:pPr lvl="2"/>
            <a:r>
              <a:rPr lang="en-US" i="1" dirty="0" smtClean="0"/>
              <a:t>&lt;</a:t>
            </a:r>
            <a:r>
              <a:rPr lang="en-US" i="1" dirty="0" err="1" smtClean="0"/>
              <a:t>k</a:t>
            </a:r>
            <a:r>
              <a:rPr lang="en-US" sz="2800" i="1" baseline="-25000" dirty="0" err="1"/>
              <a:t>i</a:t>
            </a:r>
            <a:r>
              <a:rPr lang="en-US" i="1" dirty="0" smtClean="0"/>
              <a:t>, v</a:t>
            </a:r>
            <a:r>
              <a:rPr lang="en-US" sz="2800" i="1" baseline="-25000" dirty="0"/>
              <a:t>i</a:t>
            </a:r>
            <a:r>
              <a:rPr lang="en-US" i="1" dirty="0" smtClean="0"/>
              <a:t>&gt; </a:t>
            </a:r>
            <a:r>
              <a:rPr lang="en-US" i="1" dirty="0" smtClean="0">
                <a:sym typeface="Wingdings" pitchFamily="2" charset="2"/>
              </a:rPr>
              <a:t> { &lt; </a:t>
            </a:r>
            <a:r>
              <a:rPr lang="en-US" i="1" dirty="0" err="1" smtClean="0">
                <a:sym typeface="Wingdings" pitchFamily="2" charset="2"/>
              </a:rPr>
              <a:t>k</a:t>
            </a:r>
            <a:r>
              <a:rPr lang="en-US" sz="2800" i="1" baseline="-25000" dirty="0" err="1">
                <a:sym typeface="Wingdings" pitchFamily="2" charset="2"/>
              </a:rPr>
              <a:t>int</a:t>
            </a:r>
            <a:r>
              <a:rPr lang="en-US" i="1" dirty="0" smtClean="0">
                <a:sym typeface="Wingdings" pitchFamily="2" charset="2"/>
              </a:rPr>
              <a:t>, </a:t>
            </a:r>
            <a:r>
              <a:rPr lang="en-US" i="1" dirty="0" err="1" smtClean="0">
                <a:sym typeface="Wingdings" pitchFamily="2" charset="2"/>
              </a:rPr>
              <a:t>v</a:t>
            </a:r>
            <a:r>
              <a:rPr lang="en-US" sz="2800" i="1" baseline="-25000" dirty="0" err="1">
                <a:sym typeface="Wingdings" pitchFamily="2" charset="2"/>
              </a:rPr>
              <a:t>int</a:t>
            </a:r>
            <a:r>
              <a:rPr lang="en-US" i="1" dirty="0" smtClean="0">
                <a:sym typeface="Wingdings" pitchFamily="2" charset="2"/>
              </a:rPr>
              <a:t> &gt; }</a:t>
            </a:r>
          </a:p>
          <a:p>
            <a:pPr lvl="1"/>
            <a:r>
              <a:rPr lang="en-US" dirty="0" smtClean="0"/>
              <a:t>Reduce task</a:t>
            </a:r>
          </a:p>
          <a:p>
            <a:pPr lvl="2"/>
            <a:r>
              <a:rPr lang="en-US" i="1" dirty="0" smtClean="0">
                <a:sym typeface="Wingdings" pitchFamily="2" charset="2"/>
              </a:rPr>
              <a:t>&lt; </a:t>
            </a:r>
            <a:r>
              <a:rPr lang="en-US" i="1" dirty="0" err="1" smtClean="0">
                <a:sym typeface="Wingdings" pitchFamily="2" charset="2"/>
              </a:rPr>
              <a:t>k</a:t>
            </a:r>
            <a:r>
              <a:rPr lang="en-US" sz="2800" i="1" baseline="-25000" dirty="0" err="1">
                <a:sym typeface="Wingdings" pitchFamily="2" charset="2"/>
              </a:rPr>
              <a:t>int</a:t>
            </a:r>
            <a:r>
              <a:rPr lang="en-US" i="1" dirty="0">
                <a:sym typeface="Wingdings" pitchFamily="2" charset="2"/>
              </a:rPr>
              <a:t>, {</a:t>
            </a:r>
            <a:r>
              <a:rPr lang="en-US" i="1" dirty="0" err="1" smtClean="0">
                <a:sym typeface="Wingdings" pitchFamily="2" charset="2"/>
              </a:rPr>
              <a:t>v</a:t>
            </a:r>
            <a:r>
              <a:rPr lang="en-US" sz="2800" i="1" baseline="-25000" dirty="0" err="1">
                <a:sym typeface="Wingdings" pitchFamily="2" charset="2"/>
              </a:rPr>
              <a:t>int</a:t>
            </a:r>
            <a:r>
              <a:rPr lang="en-US" i="1" dirty="0" smtClean="0">
                <a:sym typeface="Wingdings" pitchFamily="2" charset="2"/>
              </a:rPr>
              <a:t>} &gt; </a:t>
            </a:r>
            <a:r>
              <a:rPr lang="en-US" i="1" dirty="0">
                <a:sym typeface="Wingdings" pitchFamily="2" charset="2"/>
              </a:rPr>
              <a:t> </a:t>
            </a:r>
            <a:r>
              <a:rPr lang="en-US" i="1" dirty="0" smtClean="0">
                <a:sym typeface="Wingdings" pitchFamily="2" charset="2"/>
              </a:rPr>
              <a:t> &lt; </a:t>
            </a:r>
            <a:r>
              <a:rPr lang="en-US" i="1" dirty="0" err="1" smtClean="0">
                <a:sym typeface="Wingdings" pitchFamily="2" charset="2"/>
              </a:rPr>
              <a:t>k</a:t>
            </a:r>
            <a:r>
              <a:rPr lang="en-US" sz="2800" i="1" baseline="-25000" dirty="0" err="1">
                <a:sym typeface="Wingdings" pitchFamily="2" charset="2"/>
              </a:rPr>
              <a:t>o</a:t>
            </a:r>
            <a:r>
              <a:rPr lang="en-US" i="1" dirty="0" smtClean="0">
                <a:sym typeface="Wingdings" pitchFamily="2" charset="2"/>
              </a:rPr>
              <a:t>, </a:t>
            </a:r>
            <a:r>
              <a:rPr lang="en-US" i="1" dirty="0" err="1" smtClean="0">
                <a:sym typeface="Wingdings" pitchFamily="2" charset="2"/>
              </a:rPr>
              <a:t>v</a:t>
            </a:r>
            <a:r>
              <a:rPr lang="en-US" sz="2800" i="1" baseline="-25000" dirty="0" err="1">
                <a:sym typeface="Wingdings" pitchFamily="2" charset="2"/>
              </a:rPr>
              <a:t>o</a:t>
            </a:r>
            <a:r>
              <a:rPr lang="en-US" i="1" dirty="0" smtClean="0">
                <a:sym typeface="Wingdings" pitchFamily="2" charset="2"/>
              </a:rPr>
              <a:t> &gt;</a:t>
            </a:r>
          </a:p>
          <a:p>
            <a:r>
              <a:rPr lang="en-US" dirty="0">
                <a:sym typeface="Wingdings" pitchFamily="2" charset="2"/>
              </a:rPr>
              <a:t>Library</a:t>
            </a:r>
          </a:p>
          <a:p>
            <a:pPr lvl="1"/>
            <a:r>
              <a:rPr lang="en-US" dirty="0">
                <a:sym typeface="Wingdings" pitchFamily="2" charset="2"/>
              </a:rPr>
              <a:t>aggregates all the all intermediate values associated with the same intermediate key</a:t>
            </a:r>
          </a:p>
          <a:p>
            <a:pPr lvl="1"/>
            <a:r>
              <a:rPr lang="en-US" dirty="0">
                <a:sym typeface="Wingdings" pitchFamily="2" charset="2"/>
              </a:rPr>
              <a:t>passes the intermediate key-value pairs to </a:t>
            </a:r>
            <a:r>
              <a:rPr lang="en-US" b="1" i="1" dirty="0" smtClean="0">
                <a:sym typeface="Wingdings" pitchFamily="2" charset="2"/>
              </a:rPr>
              <a:t>reduce </a:t>
            </a:r>
            <a:r>
              <a:rPr lang="en-US" dirty="0">
                <a:sym typeface="Wingdings" pitchFamily="2" charset="2"/>
              </a:rPr>
              <a:t>function</a:t>
            </a:r>
            <a:endParaRPr lang="en-US" dirty="0"/>
          </a:p>
          <a:p>
            <a:pPr lvl="2"/>
            <a:endParaRPr lang="en-US" i="1" dirty="0"/>
          </a:p>
        </p:txBody>
      </p:sp>
    </p:spTree>
    <p:extLst>
      <p:ext uri="{BB962C8B-B14F-4D97-AF65-F5344CB8AC3E}">
        <p14:creationId xmlns:p14="http://schemas.microsoft.com/office/powerpoint/2010/main" val="4250587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2630</TotalTime>
  <Words>2011</Words>
  <Application>Microsoft Office PowerPoint</Application>
  <PresentationFormat>On-screen Show (4:3)</PresentationFormat>
  <Paragraphs>332</Paragraphs>
  <Slides>39</Slides>
  <Notes>15</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MapReduce: Simplified Data Processing on Large Clusters</vt:lpstr>
      <vt:lpstr>Mom told Sam</vt:lpstr>
      <vt:lpstr>One day</vt:lpstr>
      <vt:lpstr>Next Day</vt:lpstr>
      <vt:lpstr>18 Years Later</vt:lpstr>
      <vt:lpstr>Why?</vt:lpstr>
      <vt:lpstr>Why?</vt:lpstr>
      <vt:lpstr>MapReduce</vt:lpstr>
      <vt:lpstr>Programming Model</vt:lpstr>
      <vt:lpstr>Inspiration</vt:lpstr>
      <vt:lpstr>Example</vt:lpstr>
      <vt:lpstr>Example: Word Count</vt:lpstr>
      <vt:lpstr>Implementation</vt:lpstr>
      <vt:lpstr>Google File System (GFS)</vt:lpstr>
      <vt:lpstr>GFS Architecture</vt:lpstr>
      <vt:lpstr>Execution</vt:lpstr>
      <vt:lpstr>Execution Flow</vt:lpstr>
      <vt:lpstr>Sam &amp; MapReduce</vt:lpstr>
      <vt:lpstr>Master Data Structures</vt:lpstr>
      <vt:lpstr>Fault Tolerance</vt:lpstr>
      <vt:lpstr>Disk Locality</vt:lpstr>
      <vt:lpstr>Task Granularity</vt:lpstr>
      <vt:lpstr>Stragglers</vt:lpstr>
      <vt:lpstr>Refinement: Partitioning Function</vt:lpstr>
      <vt:lpstr>Refinement: Combiner Function</vt:lpstr>
      <vt:lpstr>Refinement: Skipping Bad Records</vt:lpstr>
      <vt:lpstr>Refinements: others</vt:lpstr>
      <vt:lpstr>Performance</vt:lpstr>
      <vt:lpstr>Grep</vt:lpstr>
      <vt:lpstr>Sort</vt:lpstr>
      <vt:lpstr>Sort</vt:lpstr>
      <vt:lpstr>Experience: Google Indexing System</vt:lpstr>
      <vt:lpstr>Conclusion</vt:lpstr>
      <vt:lpstr>New Trend: Disk-locality Irrelevant</vt:lpstr>
      <vt:lpstr>Hadoop</vt:lpstr>
      <vt:lpstr>Hadoop History</vt:lpstr>
      <vt:lpstr>Hadoop Ecosystem</vt:lpstr>
      <vt:lpstr>References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heman</dc:creator>
  <cp:lastModifiedBy>pubpc216</cp:lastModifiedBy>
  <cp:revision>211</cp:revision>
  <dcterms:created xsi:type="dcterms:W3CDTF">2011-10-15T13:00:53Z</dcterms:created>
  <dcterms:modified xsi:type="dcterms:W3CDTF">2011-10-25T16:00:28Z</dcterms:modified>
</cp:coreProperties>
</file>