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60" r:id="rId4"/>
    <p:sldId id="299" r:id="rId5"/>
    <p:sldId id="300" r:id="rId6"/>
    <p:sldId id="263" r:id="rId7"/>
    <p:sldId id="308" r:id="rId8"/>
    <p:sldId id="261" r:id="rId9"/>
    <p:sldId id="262" r:id="rId10"/>
    <p:sldId id="303" r:id="rId11"/>
    <p:sldId id="304" r:id="rId12"/>
    <p:sldId id="307" r:id="rId13"/>
    <p:sldId id="305" r:id="rId14"/>
    <p:sldId id="264" r:id="rId15"/>
    <p:sldId id="288" r:id="rId16"/>
    <p:sldId id="265" r:id="rId17"/>
    <p:sldId id="289" r:id="rId18"/>
    <p:sldId id="266" r:id="rId19"/>
    <p:sldId id="267" r:id="rId20"/>
    <p:sldId id="268" r:id="rId21"/>
    <p:sldId id="269" r:id="rId22"/>
    <p:sldId id="270" r:id="rId23"/>
    <p:sldId id="291" r:id="rId24"/>
    <p:sldId id="290" r:id="rId25"/>
    <p:sldId id="271" r:id="rId26"/>
    <p:sldId id="292" r:id="rId27"/>
    <p:sldId id="294" r:id="rId28"/>
    <p:sldId id="272" r:id="rId29"/>
    <p:sldId id="295" r:id="rId30"/>
    <p:sldId id="273" r:id="rId31"/>
    <p:sldId id="274" r:id="rId32"/>
    <p:sldId id="276" r:id="rId33"/>
    <p:sldId id="296" r:id="rId34"/>
    <p:sldId id="297" r:id="rId35"/>
    <p:sldId id="277" r:id="rId36"/>
    <p:sldId id="278" r:id="rId37"/>
    <p:sldId id="279" r:id="rId38"/>
    <p:sldId id="280" r:id="rId39"/>
    <p:sldId id="282" r:id="rId40"/>
    <p:sldId id="281" r:id="rId41"/>
    <p:sldId id="283" r:id="rId42"/>
    <p:sldId id="286" r:id="rId43"/>
    <p:sldId id="284" r:id="rId44"/>
    <p:sldId id="28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181E-C9DA-4A97-A7D3-82EAAE08647C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DB9FD-140E-400A-96EE-84996AAC9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407A-FD46-4162-AD5A-B8F756A3C386}" type="datetime1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45D6-73E5-46E9-98AE-1B337010E911}" type="datetime1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4C2C3-EAE0-4C47-93B8-66BC7289C8CB}" type="datetime1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14BE-7295-4DDA-AF31-38728B0F3F8C}" type="datetime1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1849-C201-4A42-8468-70288B748E7E}" type="datetime1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5E75-E9DB-4C2A-976A-D9DF4F8F752E}" type="datetime1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F60-283C-4562-94D9-65DEE31E7565}" type="datetime1">
              <a:rPr lang="en-US" smtClean="0"/>
              <a:pPr/>
              <a:t>11/17/2011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916C-2A2E-4A25-BFB1-B655F1CCAD19}" type="datetime1">
              <a:rPr lang="en-US" smtClean="0"/>
              <a:pPr/>
              <a:t>11/17/2011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6281-9C0D-4847-BCE3-F70D4B7815DE}" type="datetime1">
              <a:rPr lang="en-US" smtClean="0"/>
              <a:pPr/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97E1-6BDD-45D9-A921-BA3FC27B5103}" type="datetime1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D505-FD69-4CAB-99D6-8DEED4D0CA79}" type="datetime1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D8647-C309-4F05-B1DB-DD3601C7B1A1}" type="datetime1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8E453-4F71-4887-BE03-923CCC441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Availability in Globally Distributed Storage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Daniel Ford, </a:t>
            </a:r>
            <a:r>
              <a:rPr lang="en-US" dirty="0" err="1"/>
              <a:t>Franc¸ois</a:t>
            </a:r>
            <a:r>
              <a:rPr lang="en-US" dirty="0"/>
              <a:t> Labelle, </a:t>
            </a:r>
            <a:r>
              <a:rPr lang="en-US" dirty="0" err="1"/>
              <a:t>Florentina</a:t>
            </a:r>
            <a:r>
              <a:rPr lang="en-US" dirty="0"/>
              <a:t> I. </a:t>
            </a:r>
            <a:r>
              <a:rPr lang="en-US" dirty="0" err="1"/>
              <a:t>Popovici</a:t>
            </a:r>
            <a:r>
              <a:rPr lang="en-US" dirty="0"/>
              <a:t>, Murray </a:t>
            </a:r>
            <a:r>
              <a:rPr lang="en-US" dirty="0" err="1"/>
              <a:t>Stokely</a:t>
            </a:r>
            <a:r>
              <a:rPr lang="en-US" dirty="0"/>
              <a:t>, Van-</a:t>
            </a:r>
            <a:r>
              <a:rPr lang="en-US" dirty="0" err="1"/>
              <a:t>Anh</a:t>
            </a:r>
            <a:r>
              <a:rPr lang="en-US" dirty="0"/>
              <a:t> Truong,</a:t>
            </a:r>
          </a:p>
          <a:p>
            <a:r>
              <a:rPr lang="es-ES" dirty="0" err="1"/>
              <a:t>Luiz</a:t>
            </a:r>
            <a:r>
              <a:rPr lang="es-ES" dirty="0"/>
              <a:t> Barroso, </a:t>
            </a:r>
            <a:r>
              <a:rPr lang="es-ES" dirty="0" err="1"/>
              <a:t>Carrie</a:t>
            </a:r>
            <a:r>
              <a:rPr lang="es-ES" dirty="0"/>
              <a:t> </a:t>
            </a:r>
            <a:r>
              <a:rPr lang="es-ES" dirty="0" err="1"/>
              <a:t>Grimes</a:t>
            </a:r>
            <a:r>
              <a:rPr lang="es-ES" dirty="0"/>
              <a:t>, and Sean </a:t>
            </a:r>
            <a:r>
              <a:rPr lang="es-ES" dirty="0" err="1" smtClean="0"/>
              <a:t>Quinlan</a:t>
            </a:r>
            <a:endParaRPr lang="es-ES" dirty="0" smtClean="0"/>
          </a:p>
          <a:p>
            <a:endParaRPr lang="es-ES" dirty="0"/>
          </a:p>
          <a:p>
            <a:pPr algn="r"/>
            <a:r>
              <a:rPr lang="es-ES" dirty="0" smtClean="0"/>
              <a:t>	- Nabeel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" name="Group 31"/>
          <p:cNvGrpSpPr/>
          <p:nvPr/>
        </p:nvGrpSpPr>
        <p:grpSpPr>
          <a:xfrm>
            <a:off x="2895600" y="2362200"/>
            <a:ext cx="3962400" cy="1219200"/>
            <a:chOff x="2895600" y="1981200"/>
            <a:chExt cx="3962400" cy="1219200"/>
          </a:xfrm>
        </p:grpSpPr>
        <p:grpSp>
          <p:nvGrpSpPr>
            <p:cNvPr id="5" name="Group 30"/>
            <p:cNvGrpSpPr/>
            <p:nvPr/>
          </p:nvGrpSpPr>
          <p:grpSpPr>
            <a:xfrm>
              <a:off x="5715000" y="1981200"/>
              <a:ext cx="1143000" cy="1066800"/>
              <a:chOff x="5715000" y="1981200"/>
              <a:chExt cx="1143000" cy="1066800"/>
            </a:xfrm>
          </p:grpSpPr>
          <p:sp>
            <p:nvSpPr>
              <p:cNvPr id="6" name="Flowchart: Magnetic Disk 5"/>
              <p:cNvSpPr/>
              <p:nvPr/>
            </p:nvSpPr>
            <p:spPr>
              <a:xfrm>
                <a:off x="5715000" y="1981200"/>
                <a:ext cx="533400" cy="4572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Magnetic Disk 7"/>
              <p:cNvSpPr/>
              <p:nvPr/>
            </p:nvSpPr>
            <p:spPr>
              <a:xfrm>
                <a:off x="5867400" y="2133600"/>
                <a:ext cx="533400" cy="4572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Magnetic Disk 8"/>
              <p:cNvSpPr/>
              <p:nvPr/>
            </p:nvSpPr>
            <p:spPr>
              <a:xfrm>
                <a:off x="6019800" y="2286000"/>
                <a:ext cx="533400" cy="4572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Magnetic Disk 9"/>
              <p:cNvSpPr/>
              <p:nvPr/>
            </p:nvSpPr>
            <p:spPr>
              <a:xfrm>
                <a:off x="6172200" y="2438400"/>
                <a:ext cx="533400" cy="4572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Magnetic Disk 10"/>
              <p:cNvSpPr/>
              <p:nvPr/>
            </p:nvSpPr>
            <p:spPr>
              <a:xfrm>
                <a:off x="6324600" y="2590800"/>
                <a:ext cx="533400" cy="4572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Flowchart: Magnetic Disk 13"/>
            <p:cNvSpPr/>
            <p:nvPr/>
          </p:nvSpPr>
          <p:spPr>
            <a:xfrm>
              <a:off x="2895600" y="2743200"/>
              <a:ext cx="533400" cy="457200"/>
            </a:xfrm>
            <a:prstGeom prst="flowChartMagneticDisk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4" idx="4"/>
            </p:cNvCxnSpPr>
            <p:nvPr/>
          </p:nvCxnSpPr>
          <p:spPr>
            <a:xfrm flipV="1">
              <a:off x="3429000" y="2286000"/>
              <a:ext cx="22098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8" name="Straight Arrow Connector 17"/>
            <p:cNvCxnSpPr>
              <a:stCxn id="14" idx="4"/>
            </p:cNvCxnSpPr>
            <p:nvPr/>
          </p:nvCxnSpPr>
          <p:spPr>
            <a:xfrm flipV="1">
              <a:off x="3429000" y="2514600"/>
              <a:ext cx="2362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276600" y="2667000"/>
              <a:ext cx="2743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429000" y="2819400"/>
              <a:ext cx="27432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352800" y="2971800"/>
              <a:ext cx="29718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667000" y="25146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Chunk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34000" y="1828800"/>
            <a:ext cx="107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replicas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3048000" y="4038600"/>
            <a:ext cx="37338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Fast Encoding / Decoding</a:t>
            </a:r>
            <a:endParaRPr lang="en-US" sz="2400" i="1" dirty="0"/>
          </a:p>
        </p:txBody>
      </p:sp>
      <p:sp>
        <p:nvSpPr>
          <p:cNvPr id="21" name="Rounded Rectangle 20"/>
          <p:cNvSpPr/>
          <p:nvPr/>
        </p:nvSpPr>
        <p:spPr>
          <a:xfrm>
            <a:off x="3048000" y="4953000"/>
            <a:ext cx="3733800" cy="685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Very Space Inefficient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Erasure 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905000" y="1752600"/>
            <a:ext cx="1676400" cy="1371600"/>
            <a:chOff x="1828800" y="1752600"/>
            <a:chExt cx="1676400" cy="1371600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0" y="1752600"/>
              <a:ext cx="1676400" cy="381000"/>
              <a:chOff x="1828800" y="1828800"/>
              <a:chExt cx="1676400" cy="381000"/>
            </a:xfrm>
          </p:grpSpPr>
          <p:sp>
            <p:nvSpPr>
              <p:cNvPr id="22" name="Flowchart: Magnetic Disk 21"/>
              <p:cNvSpPr/>
              <p:nvPr/>
            </p:nvSpPr>
            <p:spPr>
              <a:xfrm>
                <a:off x="18288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Magnetic Disk 22"/>
              <p:cNvSpPr/>
              <p:nvPr/>
            </p:nvSpPr>
            <p:spPr>
              <a:xfrm>
                <a:off x="24384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Magnetic Disk 24"/>
              <p:cNvSpPr/>
              <p:nvPr/>
            </p:nvSpPr>
            <p:spPr>
              <a:xfrm>
                <a:off x="30480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828800" y="2209800"/>
              <a:ext cx="1676400" cy="381000"/>
              <a:chOff x="1828800" y="1828800"/>
              <a:chExt cx="1676400" cy="381000"/>
            </a:xfrm>
          </p:grpSpPr>
          <p:sp>
            <p:nvSpPr>
              <p:cNvPr id="30" name="Flowchart: Magnetic Disk 29"/>
              <p:cNvSpPr/>
              <p:nvPr/>
            </p:nvSpPr>
            <p:spPr>
              <a:xfrm>
                <a:off x="18288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Magnetic Disk 30"/>
              <p:cNvSpPr/>
              <p:nvPr/>
            </p:nvSpPr>
            <p:spPr>
              <a:xfrm>
                <a:off x="24384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Magnetic Disk 31"/>
              <p:cNvSpPr/>
              <p:nvPr/>
            </p:nvSpPr>
            <p:spPr>
              <a:xfrm>
                <a:off x="30480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828800" y="2743200"/>
              <a:ext cx="1676400" cy="381000"/>
              <a:chOff x="1828800" y="1828800"/>
              <a:chExt cx="1676400" cy="381000"/>
            </a:xfrm>
          </p:grpSpPr>
          <p:sp>
            <p:nvSpPr>
              <p:cNvPr id="35" name="Flowchart: Magnetic Disk 34"/>
              <p:cNvSpPr/>
              <p:nvPr/>
            </p:nvSpPr>
            <p:spPr>
              <a:xfrm>
                <a:off x="18288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lowchart: Magnetic Disk 35"/>
              <p:cNvSpPr/>
              <p:nvPr/>
            </p:nvSpPr>
            <p:spPr>
              <a:xfrm>
                <a:off x="24384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owchart: Magnetic Disk 36"/>
              <p:cNvSpPr/>
              <p:nvPr/>
            </p:nvSpPr>
            <p:spPr>
              <a:xfrm>
                <a:off x="30480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4038600" y="5562600"/>
            <a:ext cx="1676400" cy="381000"/>
            <a:chOff x="1828800" y="1828800"/>
            <a:chExt cx="1676400" cy="381000"/>
          </a:xfrm>
        </p:grpSpPr>
        <p:sp>
          <p:nvSpPr>
            <p:cNvPr id="39" name="Flowchart: Magnetic Disk 38"/>
            <p:cNvSpPr/>
            <p:nvPr/>
          </p:nvSpPr>
          <p:spPr>
            <a:xfrm>
              <a:off x="1828800" y="1828800"/>
              <a:ext cx="457200" cy="38100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Magnetic Disk 39"/>
            <p:cNvSpPr/>
            <p:nvPr/>
          </p:nvSpPr>
          <p:spPr>
            <a:xfrm>
              <a:off x="2438400" y="1828800"/>
              <a:ext cx="457200" cy="38100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Magnetic Disk 40"/>
            <p:cNvSpPr/>
            <p:nvPr/>
          </p:nvSpPr>
          <p:spPr>
            <a:xfrm>
              <a:off x="3048000" y="1828800"/>
              <a:ext cx="457200" cy="38100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ight Arrow 41"/>
          <p:cNvSpPr/>
          <p:nvPr/>
        </p:nvSpPr>
        <p:spPr>
          <a:xfrm>
            <a:off x="4343400" y="2362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038600" y="4114800"/>
            <a:ext cx="1676400" cy="1371600"/>
            <a:chOff x="1828800" y="1752600"/>
            <a:chExt cx="1676400" cy="1371600"/>
          </a:xfrm>
        </p:grpSpPr>
        <p:grpSp>
          <p:nvGrpSpPr>
            <p:cNvPr id="45" name="Group 25"/>
            <p:cNvGrpSpPr/>
            <p:nvPr/>
          </p:nvGrpSpPr>
          <p:grpSpPr>
            <a:xfrm>
              <a:off x="1828800" y="1752600"/>
              <a:ext cx="1676400" cy="381000"/>
              <a:chOff x="1828800" y="1828800"/>
              <a:chExt cx="1676400" cy="381000"/>
            </a:xfrm>
          </p:grpSpPr>
          <p:sp>
            <p:nvSpPr>
              <p:cNvPr id="54" name="Flowchart: Magnetic Disk 53"/>
              <p:cNvSpPr/>
              <p:nvPr/>
            </p:nvSpPr>
            <p:spPr>
              <a:xfrm>
                <a:off x="18288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Magnetic Disk 54"/>
              <p:cNvSpPr/>
              <p:nvPr/>
            </p:nvSpPr>
            <p:spPr>
              <a:xfrm>
                <a:off x="24384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Magnetic Disk 55"/>
              <p:cNvSpPr/>
              <p:nvPr/>
            </p:nvSpPr>
            <p:spPr>
              <a:xfrm>
                <a:off x="30480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26"/>
            <p:cNvGrpSpPr/>
            <p:nvPr/>
          </p:nvGrpSpPr>
          <p:grpSpPr>
            <a:xfrm>
              <a:off x="1828800" y="2209800"/>
              <a:ext cx="1676400" cy="381000"/>
              <a:chOff x="1828800" y="1828800"/>
              <a:chExt cx="1676400" cy="381000"/>
            </a:xfrm>
          </p:grpSpPr>
          <p:sp>
            <p:nvSpPr>
              <p:cNvPr id="51" name="Flowchart: Magnetic Disk 50"/>
              <p:cNvSpPr/>
              <p:nvPr/>
            </p:nvSpPr>
            <p:spPr>
              <a:xfrm>
                <a:off x="18288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Magnetic Disk 51"/>
              <p:cNvSpPr/>
              <p:nvPr/>
            </p:nvSpPr>
            <p:spPr>
              <a:xfrm>
                <a:off x="24384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Magnetic Disk 52"/>
              <p:cNvSpPr/>
              <p:nvPr/>
            </p:nvSpPr>
            <p:spPr>
              <a:xfrm>
                <a:off x="30480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33"/>
            <p:cNvGrpSpPr/>
            <p:nvPr/>
          </p:nvGrpSpPr>
          <p:grpSpPr>
            <a:xfrm>
              <a:off x="1828800" y="2743200"/>
              <a:ext cx="1676400" cy="381000"/>
              <a:chOff x="1828800" y="1828800"/>
              <a:chExt cx="1676400" cy="381000"/>
            </a:xfrm>
          </p:grpSpPr>
          <p:sp>
            <p:nvSpPr>
              <p:cNvPr id="48" name="Flowchart: Magnetic Disk 47"/>
              <p:cNvSpPr/>
              <p:nvPr/>
            </p:nvSpPr>
            <p:spPr>
              <a:xfrm>
                <a:off x="18288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Magnetic Disk 48"/>
              <p:cNvSpPr/>
              <p:nvPr/>
            </p:nvSpPr>
            <p:spPr>
              <a:xfrm>
                <a:off x="24384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Magnetic Disk 49"/>
              <p:cNvSpPr/>
              <p:nvPr/>
            </p:nvSpPr>
            <p:spPr>
              <a:xfrm>
                <a:off x="30480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5867400" y="2209800"/>
            <a:ext cx="1676400" cy="381000"/>
            <a:chOff x="1828800" y="1828800"/>
            <a:chExt cx="1676400" cy="381000"/>
          </a:xfrm>
        </p:grpSpPr>
        <p:sp>
          <p:nvSpPr>
            <p:cNvPr id="58" name="Flowchart: Magnetic Disk 57"/>
            <p:cNvSpPr/>
            <p:nvPr/>
          </p:nvSpPr>
          <p:spPr>
            <a:xfrm>
              <a:off x="1828800" y="1828800"/>
              <a:ext cx="457200" cy="38100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Magnetic Disk 58"/>
            <p:cNvSpPr/>
            <p:nvPr/>
          </p:nvSpPr>
          <p:spPr>
            <a:xfrm>
              <a:off x="2438400" y="1828800"/>
              <a:ext cx="457200" cy="38100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Magnetic Disk 59"/>
            <p:cNvSpPr/>
            <p:nvPr/>
          </p:nvSpPr>
          <p:spPr>
            <a:xfrm>
              <a:off x="3048000" y="1828800"/>
              <a:ext cx="457200" cy="38100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752600" y="1295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‘n’ data blocks</a:t>
            </a:r>
            <a:endParaRPr lang="en-US" sz="2000" b="1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3810000" y="1905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Encode</a:t>
            </a:r>
            <a:endParaRPr lang="en-US" sz="2000" b="1" i="1" dirty="0"/>
          </a:p>
        </p:txBody>
      </p:sp>
      <p:sp>
        <p:nvSpPr>
          <p:cNvPr id="79" name="TextBox 78"/>
          <p:cNvSpPr txBox="1"/>
          <p:nvPr/>
        </p:nvSpPr>
        <p:spPr>
          <a:xfrm>
            <a:off x="3886200" y="34098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‘n + m’ blocks</a:t>
            </a:r>
            <a:endParaRPr lang="en-US" sz="2000" b="1" i="1" dirty="0"/>
          </a:p>
        </p:txBody>
      </p:sp>
      <p:sp>
        <p:nvSpPr>
          <p:cNvPr id="80" name="TextBox 79"/>
          <p:cNvSpPr txBox="1"/>
          <p:nvPr/>
        </p:nvSpPr>
        <p:spPr>
          <a:xfrm>
            <a:off x="5715000" y="1600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‘m’ code blocks</a:t>
            </a:r>
            <a:endParaRPr lang="en-US" sz="2000" b="1" i="1" dirty="0"/>
          </a:p>
        </p:txBody>
      </p:sp>
      <p:sp>
        <p:nvSpPr>
          <p:cNvPr id="82" name="Rounded Rectangle 81"/>
          <p:cNvSpPr/>
          <p:nvPr/>
        </p:nvSpPr>
        <p:spPr>
          <a:xfrm>
            <a:off x="1752600" y="1676400"/>
            <a:ext cx="19812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3886200" y="3962400"/>
            <a:ext cx="19812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5715000" y="2057400"/>
            <a:ext cx="1981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Erasure 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3" name="Group 42"/>
          <p:cNvGrpSpPr/>
          <p:nvPr/>
        </p:nvGrpSpPr>
        <p:grpSpPr>
          <a:xfrm>
            <a:off x="1905000" y="1752600"/>
            <a:ext cx="1676400" cy="1371600"/>
            <a:chOff x="1828800" y="1752600"/>
            <a:chExt cx="1676400" cy="1371600"/>
          </a:xfrm>
        </p:grpSpPr>
        <p:grpSp>
          <p:nvGrpSpPr>
            <p:cNvPr id="5" name="Group 25"/>
            <p:cNvGrpSpPr/>
            <p:nvPr/>
          </p:nvGrpSpPr>
          <p:grpSpPr>
            <a:xfrm>
              <a:off x="1828800" y="1752600"/>
              <a:ext cx="1676400" cy="381000"/>
              <a:chOff x="1828800" y="1828800"/>
              <a:chExt cx="1676400" cy="381000"/>
            </a:xfrm>
          </p:grpSpPr>
          <p:sp>
            <p:nvSpPr>
              <p:cNvPr id="22" name="Flowchart: Magnetic Disk 21"/>
              <p:cNvSpPr/>
              <p:nvPr/>
            </p:nvSpPr>
            <p:spPr>
              <a:xfrm>
                <a:off x="18288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Magnetic Disk 22"/>
              <p:cNvSpPr/>
              <p:nvPr/>
            </p:nvSpPr>
            <p:spPr>
              <a:xfrm>
                <a:off x="24384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Magnetic Disk 24"/>
              <p:cNvSpPr/>
              <p:nvPr/>
            </p:nvSpPr>
            <p:spPr>
              <a:xfrm>
                <a:off x="30480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6"/>
            <p:cNvGrpSpPr/>
            <p:nvPr/>
          </p:nvGrpSpPr>
          <p:grpSpPr>
            <a:xfrm>
              <a:off x="1828800" y="2209800"/>
              <a:ext cx="1676400" cy="381000"/>
              <a:chOff x="1828800" y="1828800"/>
              <a:chExt cx="1676400" cy="381000"/>
            </a:xfrm>
          </p:grpSpPr>
          <p:sp>
            <p:nvSpPr>
              <p:cNvPr id="30" name="Flowchart: Magnetic Disk 29"/>
              <p:cNvSpPr/>
              <p:nvPr/>
            </p:nvSpPr>
            <p:spPr>
              <a:xfrm>
                <a:off x="18288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Magnetic Disk 30"/>
              <p:cNvSpPr/>
              <p:nvPr/>
            </p:nvSpPr>
            <p:spPr>
              <a:xfrm>
                <a:off x="24384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Magnetic Disk 31"/>
              <p:cNvSpPr/>
              <p:nvPr/>
            </p:nvSpPr>
            <p:spPr>
              <a:xfrm>
                <a:off x="30480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33"/>
            <p:cNvGrpSpPr/>
            <p:nvPr/>
          </p:nvGrpSpPr>
          <p:grpSpPr>
            <a:xfrm>
              <a:off x="1828800" y="2743200"/>
              <a:ext cx="1676400" cy="381000"/>
              <a:chOff x="1828800" y="1828800"/>
              <a:chExt cx="1676400" cy="381000"/>
            </a:xfrm>
          </p:grpSpPr>
          <p:sp>
            <p:nvSpPr>
              <p:cNvPr id="35" name="Flowchart: Magnetic Disk 34"/>
              <p:cNvSpPr/>
              <p:nvPr/>
            </p:nvSpPr>
            <p:spPr>
              <a:xfrm>
                <a:off x="18288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lowchart: Magnetic Disk 35"/>
              <p:cNvSpPr/>
              <p:nvPr/>
            </p:nvSpPr>
            <p:spPr>
              <a:xfrm>
                <a:off x="24384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owchart: Magnetic Disk 36"/>
              <p:cNvSpPr/>
              <p:nvPr/>
            </p:nvSpPr>
            <p:spPr>
              <a:xfrm>
                <a:off x="30480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37"/>
          <p:cNvGrpSpPr/>
          <p:nvPr/>
        </p:nvGrpSpPr>
        <p:grpSpPr>
          <a:xfrm>
            <a:off x="4038600" y="5562600"/>
            <a:ext cx="1676400" cy="381000"/>
            <a:chOff x="1828800" y="1828800"/>
            <a:chExt cx="1676400" cy="381000"/>
          </a:xfrm>
        </p:grpSpPr>
        <p:sp>
          <p:nvSpPr>
            <p:cNvPr id="39" name="Flowchart: Magnetic Disk 38"/>
            <p:cNvSpPr/>
            <p:nvPr/>
          </p:nvSpPr>
          <p:spPr>
            <a:xfrm>
              <a:off x="1828800" y="1828800"/>
              <a:ext cx="457200" cy="38100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Magnetic Disk 39"/>
            <p:cNvSpPr/>
            <p:nvPr/>
          </p:nvSpPr>
          <p:spPr>
            <a:xfrm>
              <a:off x="2438400" y="1828800"/>
              <a:ext cx="457200" cy="38100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Magnetic Disk 40"/>
            <p:cNvSpPr/>
            <p:nvPr/>
          </p:nvSpPr>
          <p:spPr>
            <a:xfrm>
              <a:off x="3048000" y="1828800"/>
              <a:ext cx="457200" cy="38100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ight Arrow 41"/>
          <p:cNvSpPr/>
          <p:nvPr/>
        </p:nvSpPr>
        <p:spPr>
          <a:xfrm>
            <a:off x="4343400" y="2362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3"/>
          <p:cNvGrpSpPr/>
          <p:nvPr/>
        </p:nvGrpSpPr>
        <p:grpSpPr>
          <a:xfrm>
            <a:off x="4038600" y="4114800"/>
            <a:ext cx="1676400" cy="1371600"/>
            <a:chOff x="1828800" y="1752600"/>
            <a:chExt cx="1676400" cy="1371600"/>
          </a:xfrm>
        </p:grpSpPr>
        <p:grpSp>
          <p:nvGrpSpPr>
            <p:cNvPr id="10" name="Group 25"/>
            <p:cNvGrpSpPr/>
            <p:nvPr/>
          </p:nvGrpSpPr>
          <p:grpSpPr>
            <a:xfrm>
              <a:off x="1828800" y="1752600"/>
              <a:ext cx="1676400" cy="381000"/>
              <a:chOff x="1828800" y="1828800"/>
              <a:chExt cx="1676400" cy="381000"/>
            </a:xfrm>
          </p:grpSpPr>
          <p:sp>
            <p:nvSpPr>
              <p:cNvPr id="54" name="Flowchart: Magnetic Disk 53"/>
              <p:cNvSpPr/>
              <p:nvPr/>
            </p:nvSpPr>
            <p:spPr>
              <a:xfrm>
                <a:off x="18288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Magnetic Disk 54"/>
              <p:cNvSpPr/>
              <p:nvPr/>
            </p:nvSpPr>
            <p:spPr>
              <a:xfrm>
                <a:off x="24384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Magnetic Disk 55"/>
              <p:cNvSpPr/>
              <p:nvPr/>
            </p:nvSpPr>
            <p:spPr>
              <a:xfrm>
                <a:off x="30480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6"/>
            <p:cNvGrpSpPr/>
            <p:nvPr/>
          </p:nvGrpSpPr>
          <p:grpSpPr>
            <a:xfrm>
              <a:off x="1828800" y="2209800"/>
              <a:ext cx="1676400" cy="381000"/>
              <a:chOff x="1828800" y="1828800"/>
              <a:chExt cx="1676400" cy="381000"/>
            </a:xfrm>
          </p:grpSpPr>
          <p:sp>
            <p:nvSpPr>
              <p:cNvPr id="51" name="Flowchart: Magnetic Disk 50"/>
              <p:cNvSpPr/>
              <p:nvPr/>
            </p:nvSpPr>
            <p:spPr>
              <a:xfrm>
                <a:off x="18288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Magnetic Disk 51"/>
              <p:cNvSpPr/>
              <p:nvPr/>
            </p:nvSpPr>
            <p:spPr>
              <a:xfrm>
                <a:off x="24384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Magnetic Disk 52"/>
              <p:cNvSpPr/>
              <p:nvPr/>
            </p:nvSpPr>
            <p:spPr>
              <a:xfrm>
                <a:off x="30480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3"/>
            <p:cNvGrpSpPr/>
            <p:nvPr/>
          </p:nvGrpSpPr>
          <p:grpSpPr>
            <a:xfrm>
              <a:off x="1828800" y="2743200"/>
              <a:ext cx="1676400" cy="381000"/>
              <a:chOff x="1828800" y="1828800"/>
              <a:chExt cx="1676400" cy="381000"/>
            </a:xfrm>
          </p:grpSpPr>
          <p:sp>
            <p:nvSpPr>
              <p:cNvPr id="48" name="Flowchart: Magnetic Disk 47"/>
              <p:cNvSpPr/>
              <p:nvPr/>
            </p:nvSpPr>
            <p:spPr>
              <a:xfrm>
                <a:off x="18288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Magnetic Disk 48"/>
              <p:cNvSpPr/>
              <p:nvPr/>
            </p:nvSpPr>
            <p:spPr>
              <a:xfrm>
                <a:off x="24384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Magnetic Disk 49"/>
              <p:cNvSpPr/>
              <p:nvPr/>
            </p:nvSpPr>
            <p:spPr>
              <a:xfrm>
                <a:off x="30480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56"/>
          <p:cNvGrpSpPr/>
          <p:nvPr/>
        </p:nvGrpSpPr>
        <p:grpSpPr>
          <a:xfrm>
            <a:off x="5867400" y="2209800"/>
            <a:ext cx="1676400" cy="381000"/>
            <a:chOff x="1828800" y="1828800"/>
            <a:chExt cx="1676400" cy="381000"/>
          </a:xfrm>
        </p:grpSpPr>
        <p:sp>
          <p:nvSpPr>
            <p:cNvPr id="58" name="Flowchart: Magnetic Disk 57"/>
            <p:cNvSpPr/>
            <p:nvPr/>
          </p:nvSpPr>
          <p:spPr>
            <a:xfrm>
              <a:off x="1828800" y="1828800"/>
              <a:ext cx="457200" cy="38100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Magnetic Disk 58"/>
            <p:cNvSpPr/>
            <p:nvPr/>
          </p:nvSpPr>
          <p:spPr>
            <a:xfrm>
              <a:off x="2438400" y="1828800"/>
              <a:ext cx="457200" cy="38100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Magnetic Disk 59"/>
            <p:cNvSpPr/>
            <p:nvPr/>
          </p:nvSpPr>
          <p:spPr>
            <a:xfrm>
              <a:off x="3048000" y="1828800"/>
              <a:ext cx="457200" cy="38100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752600" y="1295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‘n’ data blocks</a:t>
            </a:r>
            <a:endParaRPr lang="en-US" sz="2000" b="1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3810000" y="1905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Encode</a:t>
            </a:r>
            <a:endParaRPr lang="en-US" sz="2000" b="1" i="1" dirty="0"/>
          </a:p>
        </p:txBody>
      </p:sp>
      <p:sp>
        <p:nvSpPr>
          <p:cNvPr id="79" name="TextBox 78"/>
          <p:cNvSpPr txBox="1"/>
          <p:nvPr/>
        </p:nvSpPr>
        <p:spPr>
          <a:xfrm>
            <a:off x="3886200" y="34098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‘n + m’ blocks</a:t>
            </a:r>
            <a:endParaRPr lang="en-US" sz="2000" b="1" i="1" dirty="0"/>
          </a:p>
        </p:txBody>
      </p:sp>
      <p:sp>
        <p:nvSpPr>
          <p:cNvPr id="80" name="TextBox 79"/>
          <p:cNvSpPr txBox="1"/>
          <p:nvPr/>
        </p:nvSpPr>
        <p:spPr>
          <a:xfrm>
            <a:off x="5715000" y="1600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‘m’ code blocks</a:t>
            </a:r>
            <a:endParaRPr lang="en-US" sz="2000" b="1" i="1" dirty="0"/>
          </a:p>
        </p:txBody>
      </p:sp>
      <p:sp>
        <p:nvSpPr>
          <p:cNvPr id="82" name="Rounded Rectangle 81"/>
          <p:cNvSpPr/>
          <p:nvPr/>
        </p:nvSpPr>
        <p:spPr>
          <a:xfrm>
            <a:off x="1752600" y="1676400"/>
            <a:ext cx="19812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3886200" y="3962400"/>
            <a:ext cx="19812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5715000" y="2057400"/>
            <a:ext cx="1981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Summing Junction 45"/>
          <p:cNvSpPr/>
          <p:nvPr/>
        </p:nvSpPr>
        <p:spPr>
          <a:xfrm>
            <a:off x="4038600" y="4114800"/>
            <a:ext cx="533400" cy="45720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Summing Junction 46"/>
          <p:cNvSpPr/>
          <p:nvPr/>
        </p:nvSpPr>
        <p:spPr>
          <a:xfrm>
            <a:off x="4572000" y="5562600"/>
            <a:ext cx="533400" cy="45720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Summing Junction 56"/>
          <p:cNvSpPr/>
          <p:nvPr/>
        </p:nvSpPr>
        <p:spPr>
          <a:xfrm>
            <a:off x="5257800" y="5105400"/>
            <a:ext cx="533400" cy="45720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Erasure 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62000" y="5943600"/>
            <a:ext cx="37338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Highly Space Efficient</a:t>
            </a:r>
            <a:endParaRPr lang="en-US" sz="2400" i="1" dirty="0"/>
          </a:p>
        </p:txBody>
      </p:sp>
      <p:sp>
        <p:nvSpPr>
          <p:cNvPr id="21" name="Rounded Rectangle 20"/>
          <p:cNvSpPr/>
          <p:nvPr/>
        </p:nvSpPr>
        <p:spPr>
          <a:xfrm>
            <a:off x="5029200" y="5943600"/>
            <a:ext cx="3733800" cy="685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Slow Encoding / Decoding</a:t>
            </a:r>
            <a:endParaRPr lang="en-US" sz="2400" i="1" dirty="0"/>
          </a:p>
        </p:txBody>
      </p:sp>
      <p:grpSp>
        <p:nvGrpSpPr>
          <p:cNvPr id="3" name="Group 42"/>
          <p:cNvGrpSpPr/>
          <p:nvPr/>
        </p:nvGrpSpPr>
        <p:grpSpPr>
          <a:xfrm>
            <a:off x="1905000" y="1752600"/>
            <a:ext cx="1676400" cy="1371600"/>
            <a:chOff x="1828800" y="1752600"/>
            <a:chExt cx="1676400" cy="1371600"/>
          </a:xfrm>
        </p:grpSpPr>
        <p:grpSp>
          <p:nvGrpSpPr>
            <p:cNvPr id="5" name="Group 25"/>
            <p:cNvGrpSpPr/>
            <p:nvPr/>
          </p:nvGrpSpPr>
          <p:grpSpPr>
            <a:xfrm>
              <a:off x="1828800" y="1752600"/>
              <a:ext cx="1676400" cy="381000"/>
              <a:chOff x="1828800" y="1828800"/>
              <a:chExt cx="1676400" cy="381000"/>
            </a:xfrm>
          </p:grpSpPr>
          <p:sp>
            <p:nvSpPr>
              <p:cNvPr id="22" name="Flowchart: Magnetic Disk 21"/>
              <p:cNvSpPr/>
              <p:nvPr/>
            </p:nvSpPr>
            <p:spPr>
              <a:xfrm>
                <a:off x="18288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Magnetic Disk 22"/>
              <p:cNvSpPr/>
              <p:nvPr/>
            </p:nvSpPr>
            <p:spPr>
              <a:xfrm>
                <a:off x="24384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Magnetic Disk 24"/>
              <p:cNvSpPr/>
              <p:nvPr/>
            </p:nvSpPr>
            <p:spPr>
              <a:xfrm>
                <a:off x="30480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6"/>
            <p:cNvGrpSpPr/>
            <p:nvPr/>
          </p:nvGrpSpPr>
          <p:grpSpPr>
            <a:xfrm>
              <a:off x="1828800" y="2209800"/>
              <a:ext cx="1676400" cy="381000"/>
              <a:chOff x="1828800" y="1828800"/>
              <a:chExt cx="1676400" cy="381000"/>
            </a:xfrm>
          </p:grpSpPr>
          <p:sp>
            <p:nvSpPr>
              <p:cNvPr id="30" name="Flowchart: Magnetic Disk 29"/>
              <p:cNvSpPr/>
              <p:nvPr/>
            </p:nvSpPr>
            <p:spPr>
              <a:xfrm>
                <a:off x="18288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Magnetic Disk 30"/>
              <p:cNvSpPr/>
              <p:nvPr/>
            </p:nvSpPr>
            <p:spPr>
              <a:xfrm>
                <a:off x="24384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Magnetic Disk 31"/>
              <p:cNvSpPr/>
              <p:nvPr/>
            </p:nvSpPr>
            <p:spPr>
              <a:xfrm>
                <a:off x="30480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33"/>
            <p:cNvGrpSpPr/>
            <p:nvPr/>
          </p:nvGrpSpPr>
          <p:grpSpPr>
            <a:xfrm>
              <a:off x="1828800" y="2743200"/>
              <a:ext cx="1676400" cy="381000"/>
              <a:chOff x="1828800" y="1828800"/>
              <a:chExt cx="1676400" cy="381000"/>
            </a:xfrm>
          </p:grpSpPr>
          <p:sp>
            <p:nvSpPr>
              <p:cNvPr id="35" name="Flowchart: Magnetic Disk 34"/>
              <p:cNvSpPr/>
              <p:nvPr/>
            </p:nvSpPr>
            <p:spPr>
              <a:xfrm>
                <a:off x="18288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lowchart: Magnetic Disk 35"/>
              <p:cNvSpPr/>
              <p:nvPr/>
            </p:nvSpPr>
            <p:spPr>
              <a:xfrm>
                <a:off x="24384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owchart: Magnetic Disk 36"/>
              <p:cNvSpPr/>
              <p:nvPr/>
            </p:nvSpPr>
            <p:spPr>
              <a:xfrm>
                <a:off x="30480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37"/>
          <p:cNvGrpSpPr/>
          <p:nvPr/>
        </p:nvGrpSpPr>
        <p:grpSpPr>
          <a:xfrm>
            <a:off x="1905000" y="5257800"/>
            <a:ext cx="1676400" cy="381000"/>
            <a:chOff x="1828800" y="1828800"/>
            <a:chExt cx="1676400" cy="381000"/>
          </a:xfrm>
        </p:grpSpPr>
        <p:sp>
          <p:nvSpPr>
            <p:cNvPr id="39" name="Flowchart: Magnetic Disk 38"/>
            <p:cNvSpPr/>
            <p:nvPr/>
          </p:nvSpPr>
          <p:spPr>
            <a:xfrm>
              <a:off x="1828800" y="1828800"/>
              <a:ext cx="457200" cy="38100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Magnetic Disk 39"/>
            <p:cNvSpPr/>
            <p:nvPr/>
          </p:nvSpPr>
          <p:spPr>
            <a:xfrm>
              <a:off x="2438400" y="1828800"/>
              <a:ext cx="457200" cy="38100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Magnetic Disk 40"/>
            <p:cNvSpPr/>
            <p:nvPr/>
          </p:nvSpPr>
          <p:spPr>
            <a:xfrm>
              <a:off x="3048000" y="1828800"/>
              <a:ext cx="457200" cy="38100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ight Arrow 41"/>
          <p:cNvSpPr/>
          <p:nvPr/>
        </p:nvSpPr>
        <p:spPr>
          <a:xfrm>
            <a:off x="4343400" y="2362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3"/>
          <p:cNvGrpSpPr/>
          <p:nvPr/>
        </p:nvGrpSpPr>
        <p:grpSpPr>
          <a:xfrm>
            <a:off x="1905000" y="3810000"/>
            <a:ext cx="1676400" cy="1371600"/>
            <a:chOff x="1828800" y="1752600"/>
            <a:chExt cx="1676400" cy="1371600"/>
          </a:xfrm>
        </p:grpSpPr>
        <p:grpSp>
          <p:nvGrpSpPr>
            <p:cNvPr id="10" name="Group 25"/>
            <p:cNvGrpSpPr/>
            <p:nvPr/>
          </p:nvGrpSpPr>
          <p:grpSpPr>
            <a:xfrm>
              <a:off x="1828800" y="1752600"/>
              <a:ext cx="1676400" cy="381000"/>
              <a:chOff x="1828800" y="1828800"/>
              <a:chExt cx="1676400" cy="381000"/>
            </a:xfrm>
          </p:grpSpPr>
          <p:sp>
            <p:nvSpPr>
              <p:cNvPr id="54" name="Flowchart: Magnetic Disk 53"/>
              <p:cNvSpPr/>
              <p:nvPr/>
            </p:nvSpPr>
            <p:spPr>
              <a:xfrm>
                <a:off x="18288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Magnetic Disk 54"/>
              <p:cNvSpPr/>
              <p:nvPr/>
            </p:nvSpPr>
            <p:spPr>
              <a:xfrm>
                <a:off x="24384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Magnetic Disk 55"/>
              <p:cNvSpPr/>
              <p:nvPr/>
            </p:nvSpPr>
            <p:spPr>
              <a:xfrm>
                <a:off x="30480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6"/>
            <p:cNvGrpSpPr/>
            <p:nvPr/>
          </p:nvGrpSpPr>
          <p:grpSpPr>
            <a:xfrm>
              <a:off x="1828800" y="2209800"/>
              <a:ext cx="1676400" cy="381000"/>
              <a:chOff x="1828800" y="1828800"/>
              <a:chExt cx="1676400" cy="381000"/>
            </a:xfrm>
          </p:grpSpPr>
          <p:sp>
            <p:nvSpPr>
              <p:cNvPr id="51" name="Flowchart: Magnetic Disk 50"/>
              <p:cNvSpPr/>
              <p:nvPr/>
            </p:nvSpPr>
            <p:spPr>
              <a:xfrm>
                <a:off x="18288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Magnetic Disk 51"/>
              <p:cNvSpPr/>
              <p:nvPr/>
            </p:nvSpPr>
            <p:spPr>
              <a:xfrm>
                <a:off x="24384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Magnetic Disk 52"/>
              <p:cNvSpPr/>
              <p:nvPr/>
            </p:nvSpPr>
            <p:spPr>
              <a:xfrm>
                <a:off x="30480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3"/>
            <p:cNvGrpSpPr/>
            <p:nvPr/>
          </p:nvGrpSpPr>
          <p:grpSpPr>
            <a:xfrm>
              <a:off x="1828800" y="2743200"/>
              <a:ext cx="1676400" cy="381000"/>
              <a:chOff x="1828800" y="1828800"/>
              <a:chExt cx="1676400" cy="381000"/>
            </a:xfrm>
          </p:grpSpPr>
          <p:sp>
            <p:nvSpPr>
              <p:cNvPr id="48" name="Flowchart: Magnetic Disk 47"/>
              <p:cNvSpPr/>
              <p:nvPr/>
            </p:nvSpPr>
            <p:spPr>
              <a:xfrm>
                <a:off x="18288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Magnetic Disk 48"/>
              <p:cNvSpPr/>
              <p:nvPr/>
            </p:nvSpPr>
            <p:spPr>
              <a:xfrm>
                <a:off x="24384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Magnetic Disk 49"/>
              <p:cNvSpPr/>
              <p:nvPr/>
            </p:nvSpPr>
            <p:spPr>
              <a:xfrm>
                <a:off x="30480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56"/>
          <p:cNvGrpSpPr/>
          <p:nvPr/>
        </p:nvGrpSpPr>
        <p:grpSpPr>
          <a:xfrm>
            <a:off x="5867400" y="2209800"/>
            <a:ext cx="1676400" cy="381000"/>
            <a:chOff x="1828800" y="1828800"/>
            <a:chExt cx="1676400" cy="381000"/>
          </a:xfrm>
        </p:grpSpPr>
        <p:sp>
          <p:nvSpPr>
            <p:cNvPr id="58" name="Flowchart: Magnetic Disk 57"/>
            <p:cNvSpPr/>
            <p:nvPr/>
          </p:nvSpPr>
          <p:spPr>
            <a:xfrm>
              <a:off x="1828800" y="1828800"/>
              <a:ext cx="457200" cy="38100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Magnetic Disk 58"/>
            <p:cNvSpPr/>
            <p:nvPr/>
          </p:nvSpPr>
          <p:spPr>
            <a:xfrm>
              <a:off x="2438400" y="1828800"/>
              <a:ext cx="457200" cy="38100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Magnetic Disk 59"/>
            <p:cNvSpPr/>
            <p:nvPr/>
          </p:nvSpPr>
          <p:spPr>
            <a:xfrm>
              <a:off x="3048000" y="1828800"/>
              <a:ext cx="457200" cy="381000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ight Arrow 61"/>
          <p:cNvSpPr/>
          <p:nvPr/>
        </p:nvSpPr>
        <p:spPr>
          <a:xfrm>
            <a:off x="4191000" y="47244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62"/>
          <p:cNvGrpSpPr/>
          <p:nvPr/>
        </p:nvGrpSpPr>
        <p:grpSpPr>
          <a:xfrm>
            <a:off x="5867400" y="3962400"/>
            <a:ext cx="1676400" cy="1371600"/>
            <a:chOff x="1828800" y="1752600"/>
            <a:chExt cx="1676400" cy="1371600"/>
          </a:xfrm>
        </p:grpSpPr>
        <p:grpSp>
          <p:nvGrpSpPr>
            <p:cNvPr id="15" name="Group 25"/>
            <p:cNvGrpSpPr/>
            <p:nvPr/>
          </p:nvGrpSpPr>
          <p:grpSpPr>
            <a:xfrm>
              <a:off x="1828800" y="1752600"/>
              <a:ext cx="1676400" cy="381000"/>
              <a:chOff x="1828800" y="1828800"/>
              <a:chExt cx="1676400" cy="381000"/>
            </a:xfrm>
          </p:grpSpPr>
          <p:sp>
            <p:nvSpPr>
              <p:cNvPr id="73" name="Flowchart: Magnetic Disk 72"/>
              <p:cNvSpPr/>
              <p:nvPr/>
            </p:nvSpPr>
            <p:spPr>
              <a:xfrm>
                <a:off x="18288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lowchart: Magnetic Disk 73"/>
              <p:cNvSpPr/>
              <p:nvPr/>
            </p:nvSpPr>
            <p:spPr>
              <a:xfrm>
                <a:off x="24384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lowchart: Magnetic Disk 74"/>
              <p:cNvSpPr/>
              <p:nvPr/>
            </p:nvSpPr>
            <p:spPr>
              <a:xfrm>
                <a:off x="30480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26"/>
            <p:cNvGrpSpPr/>
            <p:nvPr/>
          </p:nvGrpSpPr>
          <p:grpSpPr>
            <a:xfrm>
              <a:off x="1828800" y="2209800"/>
              <a:ext cx="1676400" cy="381000"/>
              <a:chOff x="1828800" y="1828800"/>
              <a:chExt cx="1676400" cy="381000"/>
            </a:xfrm>
          </p:grpSpPr>
          <p:sp>
            <p:nvSpPr>
              <p:cNvPr id="70" name="Flowchart: Magnetic Disk 69"/>
              <p:cNvSpPr/>
              <p:nvPr/>
            </p:nvSpPr>
            <p:spPr>
              <a:xfrm>
                <a:off x="18288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lowchart: Magnetic Disk 70"/>
              <p:cNvSpPr/>
              <p:nvPr/>
            </p:nvSpPr>
            <p:spPr>
              <a:xfrm>
                <a:off x="24384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Magnetic Disk 71"/>
              <p:cNvSpPr/>
              <p:nvPr/>
            </p:nvSpPr>
            <p:spPr>
              <a:xfrm>
                <a:off x="30480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33"/>
            <p:cNvGrpSpPr/>
            <p:nvPr/>
          </p:nvGrpSpPr>
          <p:grpSpPr>
            <a:xfrm>
              <a:off x="1828800" y="2743200"/>
              <a:ext cx="1676400" cy="381000"/>
              <a:chOff x="1828800" y="1828800"/>
              <a:chExt cx="1676400" cy="381000"/>
            </a:xfrm>
          </p:grpSpPr>
          <p:sp>
            <p:nvSpPr>
              <p:cNvPr id="67" name="Flowchart: Magnetic Disk 66"/>
              <p:cNvSpPr/>
              <p:nvPr/>
            </p:nvSpPr>
            <p:spPr>
              <a:xfrm>
                <a:off x="18288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Magnetic Disk 67"/>
              <p:cNvSpPr/>
              <p:nvPr/>
            </p:nvSpPr>
            <p:spPr>
              <a:xfrm>
                <a:off x="24384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Magnetic Disk 68"/>
              <p:cNvSpPr/>
              <p:nvPr/>
            </p:nvSpPr>
            <p:spPr>
              <a:xfrm>
                <a:off x="3048000" y="1828800"/>
                <a:ext cx="457200" cy="381000"/>
              </a:xfrm>
              <a:prstGeom prst="flowChartMagneticDisk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1752600" y="1295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‘n’ data blocks</a:t>
            </a:r>
            <a:endParaRPr lang="en-US" sz="2000" b="1" i="1" dirty="0"/>
          </a:p>
        </p:txBody>
      </p:sp>
      <p:sp>
        <p:nvSpPr>
          <p:cNvPr id="77" name="TextBox 76"/>
          <p:cNvSpPr txBox="1"/>
          <p:nvPr/>
        </p:nvSpPr>
        <p:spPr>
          <a:xfrm>
            <a:off x="3657600" y="41718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Decode</a:t>
            </a:r>
            <a:endParaRPr lang="en-US" sz="2000" b="1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3810000" y="1905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Encode</a:t>
            </a:r>
            <a:endParaRPr lang="en-US" sz="2000" b="1" i="1" dirty="0"/>
          </a:p>
        </p:txBody>
      </p:sp>
      <p:sp>
        <p:nvSpPr>
          <p:cNvPr id="79" name="TextBox 78"/>
          <p:cNvSpPr txBox="1"/>
          <p:nvPr/>
        </p:nvSpPr>
        <p:spPr>
          <a:xfrm>
            <a:off x="1828800" y="3276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‘n + m’ blocks</a:t>
            </a:r>
            <a:endParaRPr lang="en-US" sz="2000" b="1" i="1" dirty="0"/>
          </a:p>
        </p:txBody>
      </p:sp>
      <p:sp>
        <p:nvSpPr>
          <p:cNvPr id="80" name="TextBox 79"/>
          <p:cNvSpPr txBox="1"/>
          <p:nvPr/>
        </p:nvSpPr>
        <p:spPr>
          <a:xfrm>
            <a:off x="5715000" y="1600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‘m’ code blocks</a:t>
            </a:r>
            <a:endParaRPr lang="en-US" sz="2000" b="1" i="1" dirty="0"/>
          </a:p>
        </p:txBody>
      </p:sp>
      <p:sp>
        <p:nvSpPr>
          <p:cNvPr id="81" name="TextBox 80"/>
          <p:cNvSpPr txBox="1"/>
          <p:nvPr/>
        </p:nvSpPr>
        <p:spPr>
          <a:xfrm>
            <a:off x="5791200" y="3200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‘n’ data blocks</a:t>
            </a:r>
            <a:endParaRPr lang="en-US" sz="2000" b="1" i="1" dirty="0"/>
          </a:p>
        </p:txBody>
      </p:sp>
      <p:sp>
        <p:nvSpPr>
          <p:cNvPr id="82" name="Rounded Rectangle 81"/>
          <p:cNvSpPr/>
          <p:nvPr/>
        </p:nvSpPr>
        <p:spPr>
          <a:xfrm>
            <a:off x="1752600" y="1676400"/>
            <a:ext cx="19812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1752600" y="3657600"/>
            <a:ext cx="19812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5715000" y="3810000"/>
            <a:ext cx="1981200" cy="175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5715000" y="2057400"/>
            <a:ext cx="1981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Summing Junction 64"/>
          <p:cNvSpPr/>
          <p:nvPr/>
        </p:nvSpPr>
        <p:spPr>
          <a:xfrm>
            <a:off x="1905000" y="3810000"/>
            <a:ext cx="533400" cy="45720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Summing Junction 65"/>
          <p:cNvSpPr/>
          <p:nvPr/>
        </p:nvSpPr>
        <p:spPr>
          <a:xfrm>
            <a:off x="2438400" y="5257800"/>
            <a:ext cx="533400" cy="45720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Summing Junction 85"/>
          <p:cNvSpPr/>
          <p:nvPr/>
        </p:nvSpPr>
        <p:spPr>
          <a:xfrm>
            <a:off x="3124200" y="4800600"/>
            <a:ext cx="533400" cy="45720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Characterizes the availability properties of cloud storage systems</a:t>
            </a:r>
          </a:p>
          <a:p>
            <a:pPr algn="just"/>
            <a:r>
              <a:rPr lang="en-US" dirty="0" smtClean="0"/>
              <a:t>Suggests a good availability model that helps in data placement and replication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Findings from the fleet</a:t>
            </a:r>
          </a:p>
          <a:p>
            <a:r>
              <a:rPr lang="en-US" dirty="0" smtClean="0"/>
              <a:t>Correlated failures</a:t>
            </a:r>
          </a:p>
          <a:p>
            <a:r>
              <a:rPr lang="en-US" dirty="0" smtClean="0"/>
              <a:t>Modeling availability data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 of Node Unavailability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086600" cy="448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 of Node Unavailability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086600" cy="448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05200" y="3048000"/>
            <a:ext cx="381000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Average Availability and MTTF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Average availability of ‘N’ nodes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      A</a:t>
            </a:r>
            <a:r>
              <a:rPr lang="en-US" baseline="-25000" dirty="0" smtClean="0"/>
              <a:t>N</a:t>
            </a:r>
            <a:r>
              <a:rPr lang="en-US" dirty="0" smtClean="0"/>
              <a:t>    =    	 -----------------------------</a:t>
            </a:r>
          </a:p>
          <a:p>
            <a:pPr lvl="2">
              <a:buNone/>
            </a:pPr>
            <a:endParaRPr lang="en-US" dirty="0"/>
          </a:p>
          <a:p>
            <a:pPr lvl="8">
              <a:buNone/>
            </a:pPr>
            <a:r>
              <a:rPr lang="en-US" dirty="0" smtClean="0"/>
              <a:t>		</a:t>
            </a:r>
          </a:p>
          <a:p>
            <a:r>
              <a:rPr lang="en-US" dirty="0" smtClean="0"/>
              <a:t>Mean Time To Failure (MTTF)</a:t>
            </a:r>
          </a:p>
          <a:p>
            <a:pPr>
              <a:buNone/>
            </a:pPr>
            <a:r>
              <a:rPr lang="en-US" dirty="0" smtClean="0"/>
              <a:t>			                      </a:t>
            </a:r>
            <a:r>
              <a:rPr lang="en-US" sz="1600" dirty="0" smtClean="0"/>
              <a:t>uptime	                                               downtime</a:t>
            </a:r>
            <a:r>
              <a:rPr lang="en-US" dirty="0" smtClean="0"/>
              <a:t>						</a:t>
            </a:r>
            <a:endParaRPr lang="en-US" dirty="0"/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	</a:t>
            </a:r>
            <a:r>
              <a:rPr lang="en-US" sz="2000" dirty="0" smtClean="0"/>
              <a:t>MTTF =  --------------------</a:t>
            </a:r>
            <a:r>
              <a:rPr lang="en-US" dirty="0" smtClean="0"/>
              <a:t>				</a:t>
            </a:r>
          </a:p>
          <a:p>
            <a:pPr marL="0">
              <a:lnSpc>
                <a:spcPct val="110000"/>
              </a:lnSpc>
              <a:buNone/>
            </a:pPr>
            <a:r>
              <a:rPr lang="en-US" dirty="0" smtClean="0"/>
              <a:t> </a:t>
            </a:r>
            <a:r>
              <a:rPr lang="en-US" sz="1900" dirty="0" smtClean="0"/>
              <a:t>                     No. of failures                             </a:t>
            </a:r>
            <a:r>
              <a:rPr lang="en-US" sz="1700" dirty="0" smtClean="0"/>
              <a:t>Failure 1                                                 Failure 2</a:t>
            </a:r>
            <a:endParaRPr lang="en-US" sz="1900" dirty="0" smtClean="0"/>
          </a:p>
          <a:p>
            <a:pPr marL="0">
              <a:lnSpc>
                <a:spcPct val="110000"/>
              </a:lnSpc>
              <a:buNone/>
            </a:pPr>
            <a:r>
              <a:rPr lang="en-US" sz="1900" dirty="0" smtClean="0"/>
              <a:t> </a:t>
            </a:r>
            <a:r>
              <a:rPr lang="en-US" sz="1900" dirty="0"/>
              <a:t>	</a:t>
            </a:r>
            <a:r>
              <a:rPr lang="en-US" sz="1900" dirty="0" smtClean="0"/>
              <a:t>	</a:t>
            </a:r>
            <a:r>
              <a:rPr lang="en-US" sz="1700" dirty="0" smtClean="0"/>
              <a:t>                                             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752600"/>
            <a:ext cx="1676400" cy="465666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362200"/>
            <a:ext cx="2830286" cy="609600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4038600" y="4114800"/>
            <a:ext cx="4267200" cy="990600"/>
            <a:chOff x="1752600" y="4495800"/>
            <a:chExt cx="5562600" cy="9144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752600" y="4572000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362200" y="4495800"/>
              <a:ext cx="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362200" y="5410200"/>
              <a:ext cx="1066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429000" y="4572000"/>
              <a:ext cx="2819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7315200" y="4495800"/>
              <a:ext cx="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324600" y="5410200"/>
              <a:ext cx="990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248400" y="457200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429000" y="457200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Left-Right Arrow 30"/>
            <p:cNvSpPr/>
            <p:nvPr/>
          </p:nvSpPr>
          <p:spPr>
            <a:xfrm>
              <a:off x="3429000" y="4724400"/>
              <a:ext cx="2819400" cy="6096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Uptime</a:t>
              </a:r>
              <a:endParaRPr lang="en-US" dirty="0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191000"/>
            <a:ext cx="971550" cy="458016"/>
          </a:xfrm>
          <a:prstGeom prst="rect">
            <a:avLst/>
          </a:prstGeom>
          <a:noFill/>
        </p:spPr>
      </p:pic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CDF of Node Unavailability by Cause</a:t>
            </a:r>
            <a:endParaRPr lang="en-US" dirty="0"/>
          </a:p>
        </p:txBody>
      </p:sp>
      <p:pic>
        <p:nvPicPr>
          <p:cNvPr id="2457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6200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Storage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Exponential increase in storage needs</a:t>
            </a:r>
          </a:p>
          <a:p>
            <a:r>
              <a:rPr lang="en-US" dirty="0" smtClean="0"/>
              <a:t>Uses shared nothing architecture</a:t>
            </a:r>
          </a:p>
          <a:p>
            <a:r>
              <a:rPr lang="en-US" dirty="0" smtClean="0"/>
              <a:t>Uses low commodity hardware</a:t>
            </a:r>
          </a:p>
          <a:p>
            <a:r>
              <a:rPr lang="en-US" dirty="0" smtClean="0"/>
              <a:t>Software layer provides fault tolerance</a:t>
            </a:r>
          </a:p>
          <a:p>
            <a:r>
              <a:rPr lang="en-US" dirty="0" smtClean="0"/>
              <a:t>Suitable for data parallel, I/O bound computations</a:t>
            </a:r>
          </a:p>
          <a:p>
            <a:r>
              <a:rPr lang="en-US" dirty="0" smtClean="0"/>
              <a:t>Highly scalable and cost effective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Unavailability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6961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Correlated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Domain</a:t>
            </a:r>
          </a:p>
          <a:p>
            <a:pPr lvl="1" algn="just"/>
            <a:r>
              <a:rPr lang="en-US" dirty="0" smtClean="0"/>
              <a:t>Set of machines that simultaneously fails from a common source of failure</a:t>
            </a:r>
            <a:endParaRPr lang="en-US" dirty="0"/>
          </a:p>
          <a:p>
            <a:pPr algn="just"/>
            <a:r>
              <a:rPr lang="en-US" dirty="0" smtClean="0"/>
              <a:t>Failure Burst</a:t>
            </a:r>
          </a:p>
          <a:p>
            <a:pPr lvl="1" algn="just"/>
            <a:r>
              <a:rPr lang="en-US" dirty="0" smtClean="0"/>
              <a:t>Sequence of node failures each occurring within a time window ‘w’ of the next</a:t>
            </a:r>
          </a:p>
          <a:p>
            <a:pPr lvl="1" algn="just"/>
            <a:r>
              <a:rPr lang="en-US" dirty="0" smtClean="0"/>
              <a:t>37% of all failures are part of a burst of at-least 2 nodes</a:t>
            </a:r>
          </a:p>
          <a:p>
            <a:pPr lvl="1"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Burst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7817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Burst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7817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05000" y="2895600"/>
            <a:ext cx="990600" cy="990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Burst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7817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05000" y="2895600"/>
            <a:ext cx="990600" cy="990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4200" y="2438400"/>
            <a:ext cx="5334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Burst (cont..)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086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Burst (cont..)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086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05000" y="1447800"/>
            <a:ext cx="762000" cy="4114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Burst (cont..)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086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 rot="20194729" flipV="1">
            <a:off x="2423019" y="4092728"/>
            <a:ext cx="4191000" cy="4079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0802408" flipV="1">
            <a:off x="2953629" y="4437093"/>
            <a:ext cx="4839035" cy="405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Burst (cont..)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16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Burst (cont..)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16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1200" y="2667000"/>
            <a:ext cx="1905000" cy="152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Related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Domain related issues – causes of correlated failures</a:t>
            </a:r>
          </a:p>
          <a:p>
            <a:pPr algn="just"/>
            <a:r>
              <a:rPr lang="en-US" dirty="0" smtClean="0"/>
              <a:t>A metric is devised</a:t>
            </a:r>
          </a:p>
          <a:p>
            <a:pPr lvl="1" algn="just"/>
            <a:r>
              <a:rPr lang="en-US" dirty="0" smtClean="0"/>
              <a:t>To determine if a failure burst is domain related or random</a:t>
            </a:r>
          </a:p>
          <a:p>
            <a:pPr lvl="1" algn="just"/>
            <a:r>
              <a:rPr lang="en-US" dirty="0" smtClean="0"/>
              <a:t>In evaluating the importance of domain diversity in cell design and data placement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 Affinity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dirty="0" smtClean="0"/>
              <a:t>Probability that a burst of the same size affecting randomly chosen nodes have smaller affinity </a:t>
            </a:r>
            <a:r>
              <a:rPr lang="en-US" sz="3200" dirty="0" smtClean="0"/>
              <a:t>score</a:t>
            </a:r>
            <a:r>
              <a:rPr lang="en-US" dirty="0" smtClean="0"/>
              <a:t>                  </a:t>
            </a:r>
            <a:endParaRPr lang="en-US" dirty="0" smtClean="0"/>
          </a:p>
          <a:p>
            <a:r>
              <a:rPr lang="en-US" dirty="0" smtClean="0"/>
              <a:t>Rack </a:t>
            </a:r>
            <a:r>
              <a:rPr lang="en-US" dirty="0" smtClean="0"/>
              <a:t>Affinity Score</a:t>
            </a:r>
          </a:p>
          <a:p>
            <a:pPr lvl="1" algn="just"/>
            <a:r>
              <a:rPr lang="en-US" dirty="0" smtClean="0"/>
              <a:t>Determines the rack concentration of the burst</a:t>
            </a:r>
          </a:p>
          <a:p>
            <a:pPr lvl="1" algn="just"/>
            <a:r>
              <a:rPr lang="en-US" dirty="0" smtClean="0"/>
              <a:t>No. of ways of choosing 2 nodes from the burst within the same rack</a:t>
            </a:r>
          </a:p>
          <a:p>
            <a:pPr lvl="1" algn="just">
              <a:buNone/>
            </a:pPr>
            <a:r>
              <a:rPr lang="en-US" dirty="0" smtClean="0"/>
              <a:t>			</a:t>
            </a:r>
            <a:r>
              <a:rPr lang="en-US" dirty="0" smtClean="0"/>
              <a:t>where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 is the no. of nodes affected in the </a:t>
            </a:r>
            <a:r>
              <a:rPr lang="en-US" dirty="0" smtClean="0"/>
              <a:t>                   </a:t>
            </a:r>
          </a:p>
          <a:p>
            <a:pPr lvl="1" algn="just"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rack affected. </a:t>
            </a:r>
            <a:r>
              <a:rPr lang="en-US" dirty="0" err="1" smtClean="0"/>
              <a:t>Eg</a:t>
            </a:r>
            <a:r>
              <a:rPr lang="en-US" dirty="0" smtClean="0"/>
              <a:t>. (1,4) and (1,1,1,2)</a:t>
            </a:r>
            <a:endParaRPr lang="en-US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029200"/>
            <a:ext cx="1371600" cy="65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Stripe MTTF Vs Burst Size</a:t>
            </a:r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994"/>
            <a:ext cx="7162800" cy="46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Stripe MTTF Vs Burst Size</a:t>
            </a:r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994"/>
            <a:ext cx="7162800" cy="46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81400" y="2286000"/>
            <a:ext cx="304800" cy="2362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Stripe MTTF Vs Burst Size</a:t>
            </a:r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994"/>
            <a:ext cx="7162800" cy="46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400800" y="3352800"/>
            <a:ext cx="3810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Simulation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To model &amp; understand the impact of hardware and software changes in availability</a:t>
            </a:r>
          </a:p>
          <a:p>
            <a:pPr algn="just"/>
            <a:r>
              <a:rPr lang="en-US" dirty="0" smtClean="0"/>
              <a:t>Focused on the availability of a stripe</a:t>
            </a:r>
          </a:p>
          <a:p>
            <a:pPr lvl="1" algn="just"/>
            <a:r>
              <a:rPr lang="en-US" dirty="0" smtClean="0"/>
              <a:t>State  :  No. of available chunks (in the stripe)</a:t>
            </a:r>
          </a:p>
          <a:p>
            <a:pPr lvl="1" algn="just"/>
            <a:r>
              <a:rPr lang="en-US" dirty="0" smtClean="0"/>
              <a:t>Transition : Rates by which a stripe moves to the next state due to:</a:t>
            </a:r>
          </a:p>
          <a:p>
            <a:pPr lvl="2" algn="just"/>
            <a:r>
              <a:rPr lang="en-US" dirty="0" smtClean="0"/>
              <a:t>Chunk Failure ( reduces available chunks)</a:t>
            </a:r>
          </a:p>
          <a:p>
            <a:pPr lvl="2" algn="just"/>
            <a:r>
              <a:rPr lang="en-US" dirty="0" smtClean="0"/>
              <a:t>Chunk Recoveries ( increases available chunks)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Chain</a:t>
            </a:r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5943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Model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RS (6,3) </a:t>
            </a:r>
          </a:p>
          <a:p>
            <a:pPr lvl="1"/>
            <a:r>
              <a:rPr lang="en-US" dirty="0" smtClean="0"/>
              <a:t>No correlated failures</a:t>
            </a:r>
          </a:p>
          <a:p>
            <a:pPr lvl="2"/>
            <a:r>
              <a:rPr lang="en-US" dirty="0" smtClean="0"/>
              <a:t>10% reduction in recovery time results in 19% reduction in </a:t>
            </a:r>
            <a:r>
              <a:rPr lang="en-US" dirty="0" smtClean="0"/>
              <a:t>unavailability</a:t>
            </a:r>
            <a:endParaRPr lang="en-US" dirty="0" smtClean="0"/>
          </a:p>
          <a:p>
            <a:pPr lvl="1"/>
            <a:r>
              <a:rPr lang="en-US" dirty="0" smtClean="0"/>
              <a:t>Correlated failures</a:t>
            </a:r>
          </a:p>
          <a:p>
            <a:pPr lvl="2"/>
            <a:r>
              <a:rPr lang="en-US" dirty="0" smtClean="0"/>
              <a:t>Reduced MTTF when correlated failures are modeled</a:t>
            </a:r>
          </a:p>
          <a:p>
            <a:pPr lvl="2"/>
            <a:r>
              <a:rPr lang="en-US" dirty="0" smtClean="0"/>
              <a:t>90% reduction in recovery time results in 6% reduction in </a:t>
            </a:r>
            <a:r>
              <a:rPr lang="en-US" dirty="0" smtClean="0"/>
              <a:t>unavailability</a:t>
            </a:r>
            <a:endParaRPr lang="en-US" dirty="0" smtClean="0"/>
          </a:p>
          <a:p>
            <a:pPr lvl="2"/>
            <a:r>
              <a:rPr lang="en-US" dirty="0" smtClean="0"/>
              <a:t>Reduces the benefit of increased data redundancy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Model Findings (cont..)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22848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386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524000"/>
            <a:ext cx="2771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9200" y="3276600"/>
            <a:ext cx="203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 Components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6324600"/>
            <a:ext cx="70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Racks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3505200"/>
            <a:ext cx="171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Interconnects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38600"/>
            <a:ext cx="31527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86400" y="6324600"/>
            <a:ext cx="166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of Racks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Model Findings 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R = 3 and increase in availability</a:t>
            </a:r>
          </a:p>
          <a:p>
            <a:pPr lvl="1" algn="just"/>
            <a:r>
              <a:rPr lang="en-US" dirty="0" smtClean="0"/>
              <a:t>10% reduction in disk latency error has negative </a:t>
            </a:r>
            <a:r>
              <a:rPr lang="en-US" dirty="0" smtClean="0"/>
              <a:t>effect ???</a:t>
            </a:r>
            <a:endParaRPr lang="en-US" dirty="0" smtClean="0"/>
          </a:p>
          <a:p>
            <a:pPr lvl="1" algn="just"/>
            <a:r>
              <a:rPr lang="en-US" dirty="0" smtClean="0"/>
              <a:t>10% reduction in disk failure rate has 1.5% improvement</a:t>
            </a:r>
          </a:p>
          <a:p>
            <a:pPr lvl="1" algn="just"/>
            <a:r>
              <a:rPr lang="en-US" dirty="0" smtClean="0"/>
              <a:t>10% reduction in node failure rate has 18% improvement</a:t>
            </a:r>
          </a:p>
          <a:p>
            <a:pPr algn="just"/>
            <a:r>
              <a:rPr lang="en-US" dirty="0" smtClean="0"/>
              <a:t>Improvements below the node layer of the storage stack do not significantly improve data availability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Cell Vs Multi-Cell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just"/>
            <a:r>
              <a:rPr lang="en-US" dirty="0" smtClean="0"/>
              <a:t>Trade off between availability &amp; inter cell recovery bandwidth. Higher MTTF with Multicell replication.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24200"/>
            <a:ext cx="69627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Cell Vs Multi Cell (cont..)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914400" y="2133600"/>
            <a:ext cx="3048000" cy="3048000"/>
            <a:chOff x="914400" y="2514600"/>
            <a:chExt cx="3048000" cy="3048000"/>
          </a:xfrm>
        </p:grpSpPr>
        <p:sp>
          <p:nvSpPr>
            <p:cNvPr id="5" name="Rectangle 4"/>
            <p:cNvSpPr/>
            <p:nvPr/>
          </p:nvSpPr>
          <p:spPr>
            <a:xfrm>
              <a:off x="914400" y="2514600"/>
              <a:ext cx="3048000" cy="3048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CELL A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143000" y="4343400"/>
              <a:ext cx="11430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R3</a:t>
              </a:r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590800" y="4343400"/>
              <a:ext cx="11430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R4</a:t>
              </a:r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143000" y="2743200"/>
              <a:ext cx="11430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R1</a:t>
              </a:r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590800" y="2743200"/>
              <a:ext cx="11430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R2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24400" y="2133600"/>
            <a:ext cx="3733800" cy="3048000"/>
            <a:chOff x="4724400" y="2133600"/>
            <a:chExt cx="3733800" cy="3048000"/>
          </a:xfrm>
        </p:grpSpPr>
        <p:sp>
          <p:nvSpPr>
            <p:cNvPr id="15" name="Left-Right Arrow 14"/>
            <p:cNvSpPr/>
            <p:nvPr/>
          </p:nvSpPr>
          <p:spPr>
            <a:xfrm>
              <a:off x="6248400" y="3581400"/>
              <a:ext cx="685800" cy="3048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34200" y="2133600"/>
              <a:ext cx="1524000" cy="3048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CELL B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2133600"/>
              <a:ext cx="1524000" cy="3048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CELL A</a:t>
              </a:r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162800" y="2438400"/>
              <a:ext cx="11430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R3</a:t>
              </a:r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162800" y="4038600"/>
              <a:ext cx="11430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R4</a:t>
              </a:r>
              <a:endParaRPr 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876800" y="2438400"/>
              <a:ext cx="11430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R1</a:t>
              </a:r>
              <a:endParaRPr 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876800" y="4038600"/>
              <a:ext cx="11430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R2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905000" y="54864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Single Cell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096000" y="54102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 Cell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Correlation among node failures is important</a:t>
            </a:r>
          </a:p>
          <a:p>
            <a:pPr algn="just"/>
            <a:r>
              <a:rPr lang="en-US" dirty="0" smtClean="0"/>
              <a:t>Correlated failures share common failure domains</a:t>
            </a:r>
          </a:p>
          <a:p>
            <a:pPr algn="just"/>
            <a:r>
              <a:rPr lang="en-US" dirty="0" smtClean="0"/>
              <a:t>Most unavailability periods are transient and differs significantly by cause</a:t>
            </a:r>
          </a:p>
          <a:p>
            <a:pPr algn="just"/>
            <a:r>
              <a:rPr lang="en-US" dirty="0" smtClean="0"/>
              <a:t>Reduce reboot times for kernel upgrades</a:t>
            </a:r>
          </a:p>
          <a:p>
            <a:pPr algn="just"/>
            <a:r>
              <a:rPr lang="en-US" dirty="0" smtClean="0"/>
              <a:t>The findings provides a feedback for improving</a:t>
            </a:r>
          </a:p>
          <a:p>
            <a:pPr lvl="1" algn="just"/>
            <a:r>
              <a:rPr lang="en-US" dirty="0" smtClean="0"/>
              <a:t>Replication and encoding schemes</a:t>
            </a:r>
          </a:p>
          <a:p>
            <a:pPr lvl="1" algn="just"/>
            <a:r>
              <a:rPr lang="en-US" dirty="0" smtClean="0"/>
              <a:t>Data placement strategies</a:t>
            </a:r>
          </a:p>
          <a:p>
            <a:pPr lvl="1" algn="just"/>
            <a:r>
              <a:rPr lang="en-US" dirty="0" smtClean="0"/>
              <a:t>Primary causes of data unavailability</a:t>
            </a:r>
          </a:p>
          <a:p>
            <a:pPr lvl="1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828800"/>
            <a:ext cx="3128963" cy="311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386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524000"/>
            <a:ext cx="2771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9200" y="3276600"/>
            <a:ext cx="203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 Components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6324600"/>
            <a:ext cx="70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Racks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3505200"/>
            <a:ext cx="171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Interconnects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38600"/>
            <a:ext cx="31527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86400" y="6324600"/>
            <a:ext cx="166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of Racks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81000" y="2438400"/>
            <a:ext cx="7848600" cy="2133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ALL THESE COMPONENTS CAN FAIL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File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609724"/>
            <a:ext cx="8229600" cy="456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Cell, Stripe and Chunk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5181600" y="2362200"/>
            <a:ext cx="3124200" cy="21336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 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  Stripe 1	 Stripe 2</a:t>
            </a:r>
            <a:endParaRPr lang="en-US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371600" y="2362200"/>
            <a:ext cx="3124200" cy="21336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r>
              <a:rPr lang="en-US" dirty="0" smtClean="0"/>
              <a:t>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Stripe 1                    Stripe 2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472440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CELL 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464820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CELL 2</a:t>
            </a:r>
            <a:endParaRPr lang="en-US" b="1" dirty="0"/>
          </a:p>
        </p:txBody>
      </p:sp>
      <p:sp>
        <p:nvSpPr>
          <p:cNvPr id="11" name="Flowchart: Multidocument 10"/>
          <p:cNvSpPr/>
          <p:nvPr/>
        </p:nvSpPr>
        <p:spPr>
          <a:xfrm>
            <a:off x="3276600" y="2971800"/>
            <a:ext cx="1143000" cy="9144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Chunks</a:t>
            </a:r>
            <a:endParaRPr lang="en-US" dirty="0"/>
          </a:p>
        </p:txBody>
      </p:sp>
      <p:sp>
        <p:nvSpPr>
          <p:cNvPr id="12" name="Flowchart: Multidocument 11"/>
          <p:cNvSpPr/>
          <p:nvPr/>
        </p:nvSpPr>
        <p:spPr>
          <a:xfrm>
            <a:off x="1447800" y="3048000"/>
            <a:ext cx="1295400" cy="9144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Chunks</a:t>
            </a:r>
            <a:endParaRPr lang="en-US" dirty="0"/>
          </a:p>
        </p:txBody>
      </p:sp>
      <p:sp>
        <p:nvSpPr>
          <p:cNvPr id="13" name="Flowchart: Multidocument 12"/>
          <p:cNvSpPr/>
          <p:nvPr/>
        </p:nvSpPr>
        <p:spPr>
          <a:xfrm>
            <a:off x="7086600" y="3048000"/>
            <a:ext cx="1143000" cy="9144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Chunks</a:t>
            </a:r>
            <a:endParaRPr lang="en-US" dirty="0"/>
          </a:p>
        </p:txBody>
      </p:sp>
      <p:sp>
        <p:nvSpPr>
          <p:cNvPr id="14" name="Flowchart: Multidocument 13"/>
          <p:cNvSpPr/>
          <p:nvPr/>
        </p:nvSpPr>
        <p:spPr>
          <a:xfrm>
            <a:off x="5410200" y="3048000"/>
            <a:ext cx="1066800" cy="9144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Chunks</a:t>
            </a:r>
            <a:endParaRPr lang="en-US" dirty="0"/>
          </a:p>
        </p:txBody>
      </p:sp>
      <p:cxnSp>
        <p:nvCxnSpPr>
          <p:cNvPr id="16" name="Straight Connector 15"/>
          <p:cNvCxnSpPr>
            <a:endCxn id="11" idx="1"/>
          </p:cNvCxnSpPr>
          <p:nvPr/>
        </p:nvCxnSpPr>
        <p:spPr>
          <a:xfrm>
            <a:off x="2743200" y="34290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3"/>
          </p:cNvCxnSpPr>
          <p:nvPr/>
        </p:nvCxnSpPr>
        <p:spPr>
          <a:xfrm>
            <a:off x="6477000" y="35052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33600" y="2514600"/>
            <a:ext cx="156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GFS Instance 1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00" y="2514600"/>
            <a:ext cx="156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GFS Instance 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Sources and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Failure Sources</a:t>
            </a:r>
          </a:p>
          <a:p>
            <a:pPr lvl="1"/>
            <a:r>
              <a:rPr lang="en-US" dirty="0" smtClean="0"/>
              <a:t>Hardware – Disks, Memory etc.</a:t>
            </a:r>
          </a:p>
          <a:p>
            <a:pPr lvl="1"/>
            <a:r>
              <a:rPr lang="en-US" dirty="0" smtClean="0"/>
              <a:t>Software – chunk server process</a:t>
            </a:r>
          </a:p>
          <a:p>
            <a:pPr lvl="1"/>
            <a:r>
              <a:rPr lang="en-US" dirty="0" smtClean="0"/>
              <a:t>Network Interconnect</a:t>
            </a:r>
          </a:p>
          <a:p>
            <a:pPr lvl="1"/>
            <a:r>
              <a:rPr lang="en-US" dirty="0" smtClean="0"/>
              <a:t>Power Distribution Unit</a:t>
            </a:r>
          </a:p>
          <a:p>
            <a:r>
              <a:rPr lang="en-US" dirty="0" smtClean="0"/>
              <a:t>Failure Events</a:t>
            </a:r>
          </a:p>
          <a:p>
            <a:pPr lvl="1"/>
            <a:r>
              <a:rPr lang="en-US" dirty="0" smtClean="0"/>
              <a:t>Node restart</a:t>
            </a:r>
          </a:p>
          <a:p>
            <a:pPr lvl="1"/>
            <a:r>
              <a:rPr lang="en-US" dirty="0" smtClean="0"/>
              <a:t>Planned reboot</a:t>
            </a:r>
          </a:p>
          <a:p>
            <a:pPr lvl="1"/>
            <a:r>
              <a:rPr lang="en-US" dirty="0" smtClean="0"/>
              <a:t>Unplanned reboot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Replication (R = n)</a:t>
            </a:r>
          </a:p>
          <a:p>
            <a:pPr lvl="1" algn="just"/>
            <a:r>
              <a:rPr lang="en-US" dirty="0" smtClean="0"/>
              <a:t>‘n’ identical chunks (replication factor) are placed across storage nodes in different rack/cell/DC</a:t>
            </a:r>
          </a:p>
          <a:p>
            <a:pPr algn="just"/>
            <a:r>
              <a:rPr lang="en-US" dirty="0" smtClean="0"/>
              <a:t>Erasure Coding ( RS (n, m))</a:t>
            </a:r>
          </a:p>
          <a:p>
            <a:pPr lvl="1" algn="just"/>
            <a:r>
              <a:rPr lang="en-US" dirty="0" smtClean="0"/>
              <a:t>‘n’ distinct data blocks and ‘m’ code blocks</a:t>
            </a:r>
          </a:p>
          <a:p>
            <a:pPr lvl="1" algn="just"/>
            <a:r>
              <a:rPr lang="en-US" dirty="0" smtClean="0"/>
              <a:t>Can recover  utmost ‘m’ blocks from the remaining ‘n-m’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E453-4F71-4887-BE03-923CCC441DF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869</Words>
  <Application>Microsoft Office PowerPoint</Application>
  <PresentationFormat>On-screen Show (4:3)</PresentationFormat>
  <Paragraphs>240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Availability in Globally Distributed Storage Systems</vt:lpstr>
      <vt:lpstr>Distributed Storage System</vt:lpstr>
      <vt:lpstr>Data Center </vt:lpstr>
      <vt:lpstr>Data Center Components</vt:lpstr>
      <vt:lpstr>Data Center Components</vt:lpstr>
      <vt:lpstr>Google File System</vt:lpstr>
      <vt:lpstr>Cell, Stripe and Chunk</vt:lpstr>
      <vt:lpstr>Failure Sources and Events</vt:lpstr>
      <vt:lpstr>Fault Tolerance Mechanisms</vt:lpstr>
      <vt:lpstr>Replication</vt:lpstr>
      <vt:lpstr>Erasure Coding</vt:lpstr>
      <vt:lpstr>Erasure Coding</vt:lpstr>
      <vt:lpstr>Erasure Coding</vt:lpstr>
      <vt:lpstr>Goal of the Paper</vt:lpstr>
      <vt:lpstr>Agenda</vt:lpstr>
      <vt:lpstr>CDF of Node Unavailability</vt:lpstr>
      <vt:lpstr>CDF of Node Unavailability</vt:lpstr>
      <vt:lpstr>Average Availability and MTTF</vt:lpstr>
      <vt:lpstr>CDF of Node Unavailability by Cause</vt:lpstr>
      <vt:lpstr>Node Unavailability</vt:lpstr>
      <vt:lpstr>Correlated Failures</vt:lpstr>
      <vt:lpstr>Failure Burst</vt:lpstr>
      <vt:lpstr>Failure Burst</vt:lpstr>
      <vt:lpstr>Failure Burst</vt:lpstr>
      <vt:lpstr>Failure Burst (cont..)</vt:lpstr>
      <vt:lpstr>Failure Burst (cont..)</vt:lpstr>
      <vt:lpstr>Failure Burst (cont..)</vt:lpstr>
      <vt:lpstr>Failure Burst (cont..)</vt:lpstr>
      <vt:lpstr>Failure Burst (cont..)</vt:lpstr>
      <vt:lpstr>Domain Related Failures</vt:lpstr>
      <vt:lpstr>Rack Affinity</vt:lpstr>
      <vt:lpstr>Stripe MTTF Vs Burst Size</vt:lpstr>
      <vt:lpstr>Stripe MTTF Vs Burst Size</vt:lpstr>
      <vt:lpstr>Stripe MTTF Vs Burst Size</vt:lpstr>
      <vt:lpstr>Trace Simulation</vt:lpstr>
      <vt:lpstr>Markov Model</vt:lpstr>
      <vt:lpstr>Markov Chain</vt:lpstr>
      <vt:lpstr>Markov Model Findings</vt:lpstr>
      <vt:lpstr>Markov Model Findings (cont..)</vt:lpstr>
      <vt:lpstr>Markov Model Findings (cont..)</vt:lpstr>
      <vt:lpstr>Single Cell Vs Multi-Cell</vt:lpstr>
      <vt:lpstr>Single Cell Vs Multi Cell (cont..)</vt:lpstr>
      <vt:lpstr>Conclusion</vt:lpstr>
      <vt:lpstr>Slide 44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nabeel</dc:creator>
  <cp:lastModifiedBy>nabeel</cp:lastModifiedBy>
  <cp:revision>127</cp:revision>
  <dcterms:created xsi:type="dcterms:W3CDTF">2011-11-15T02:50:08Z</dcterms:created>
  <dcterms:modified xsi:type="dcterms:W3CDTF">2011-11-17T21:54:49Z</dcterms:modified>
</cp:coreProperties>
</file>