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29" autoAdjust="0"/>
  </p:normalViewPr>
  <p:slideViewPr>
    <p:cSldViewPr>
      <p:cViewPr varScale="1">
        <p:scale>
          <a:sx n="88" d="100"/>
          <a:sy n="88" d="100"/>
        </p:scale>
        <p:origin x="-9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D38902D-AF91-4239-B23D-69D92EA63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</p:grpSp>
      </p:grp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9" name="Picture 22" descr="vt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29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charset="2"/>
              <a:buNone/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3733800" cy="457200"/>
          </a:xfrm>
        </p:spPr>
        <p:txBody>
          <a:bodyPr/>
          <a:lstStyle>
            <a:lvl1pPr>
              <a:defRPr b="1" dirty="0" smtClean="0">
                <a:solidFill>
                  <a:srgbClr val="80000A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22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301E5F-5E2E-4DA8-916D-8AE1144EE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3780E5-F2DD-4D45-99F9-4A6019EEF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90426-8D22-4E16-861D-62855E6E8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19200"/>
            <a:ext cx="8229600" cy="4648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8FE22-B6AF-47F6-A03E-AC9F31663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A2A990-60EC-47DC-B3A4-79B4349CA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7F6F99-F05D-4EBB-87EC-F4333F794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820DBF-F6B6-4CAC-A648-43F3744D5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6BD13E-FD0F-42C4-9F33-8CD817F65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9F0F1D-E1E9-4C85-ADDC-DFD68F1C8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68303F-E4A8-4098-B889-901B9EB25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B11752-EEB6-4386-ADE0-029AE89F2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2484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 dirty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j-lt"/>
              </a:defRPr>
            </a:lvl1pPr>
          </a:lstStyle>
          <a:p>
            <a:pPr>
              <a:defRPr/>
            </a:pPr>
            <a:fld id="{6101B05D-D0AC-4B2B-BB2F-35F4C1BA3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18" descr="vt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7" name="Text Box 45"/>
          <p:cNvSpPr txBox="1">
            <a:spLocks noChangeArrowheads="1"/>
          </p:cNvSpPr>
          <p:nvPr userDrawn="1"/>
        </p:nvSpPr>
        <p:spPr bwMode="auto">
          <a:xfrm>
            <a:off x="6477000" y="152400"/>
            <a:ext cx="2133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 smtClean="0"/>
              <a:t>Transactional Memory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0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Transactional Memory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Part 2: Software-Based Approaches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301E5F-5E2E-4DA8-916D-8AE1144EE14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Opening a TMObject for Writing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114800"/>
            <a:ext cx="7848600" cy="198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900"/>
              <a:t>one of T1 or T2 must abort to resolve conflict without blocking</a:t>
            </a:r>
          </a:p>
          <a:p>
            <a:pPr>
              <a:lnSpc>
                <a:spcPct val="80000"/>
              </a:lnSpc>
            </a:pPr>
            <a:r>
              <a:rPr lang="en-US" sz="1900"/>
              <a:t>each thread has a ContentionManager 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aggressive – always/immediately aborts conflicting transaction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polite – adaptive back-off</a:t>
            </a:r>
          </a:p>
          <a:p>
            <a:pPr>
              <a:lnSpc>
                <a:spcPct val="80000"/>
              </a:lnSpc>
            </a:pPr>
            <a:r>
              <a:rPr lang="en-US" sz="1900"/>
              <a:t>contention reduced by “early release”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reference to object dropped before transaction commits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releasing transaction must insure that subsequent changes to the released object does not jeopardize consistency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352800" y="1676400"/>
            <a:ext cx="4953000" cy="1981200"/>
            <a:chOff x="864" y="1056"/>
            <a:chExt cx="3120" cy="1248"/>
          </a:xfrm>
        </p:grpSpPr>
        <p:sp>
          <p:nvSpPr>
            <p:cNvPr id="225285" name="Rectangle 5"/>
            <p:cNvSpPr>
              <a:spLocks noChangeArrowheads="1"/>
            </p:cNvSpPr>
            <p:nvPr/>
          </p:nvSpPr>
          <p:spPr bwMode="auto">
            <a:xfrm>
              <a:off x="960" y="1248"/>
              <a:ext cx="240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286" name="Text Box 6"/>
            <p:cNvSpPr txBox="1">
              <a:spLocks noChangeArrowheads="1"/>
            </p:cNvSpPr>
            <p:nvPr/>
          </p:nvSpPr>
          <p:spPr bwMode="auto">
            <a:xfrm>
              <a:off x="864" y="1056"/>
              <a:ext cx="50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TM Object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920" y="1200"/>
              <a:ext cx="624" cy="576"/>
              <a:chOff x="1920" y="1200"/>
              <a:chExt cx="624" cy="576"/>
            </a:xfrm>
          </p:grpSpPr>
          <p:sp>
            <p:nvSpPr>
              <p:cNvPr id="225288" name="Rectangle 8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624" cy="5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289" name="Text Box 9"/>
              <p:cNvSpPr txBox="1">
                <a:spLocks noChangeArrowheads="1"/>
              </p:cNvSpPr>
              <p:nvPr/>
            </p:nvSpPr>
            <p:spPr bwMode="auto">
              <a:xfrm>
                <a:off x="1968" y="1200"/>
                <a:ext cx="568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Transaction</a:t>
                </a:r>
              </a:p>
            </p:txBody>
          </p:sp>
          <p:sp>
            <p:nvSpPr>
              <p:cNvPr id="225290" name="Text Box 10"/>
              <p:cNvSpPr txBox="1">
                <a:spLocks noChangeArrowheads="1"/>
              </p:cNvSpPr>
              <p:nvPr/>
            </p:nvSpPr>
            <p:spPr bwMode="auto">
              <a:xfrm>
                <a:off x="1968" y="1392"/>
                <a:ext cx="55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New Object</a:t>
                </a:r>
              </a:p>
            </p:txBody>
          </p:sp>
          <p:sp>
            <p:nvSpPr>
              <p:cNvPr id="225291" name="Text Box 11"/>
              <p:cNvSpPr txBox="1">
                <a:spLocks noChangeArrowheads="1"/>
              </p:cNvSpPr>
              <p:nvPr/>
            </p:nvSpPr>
            <p:spPr bwMode="auto">
              <a:xfrm>
                <a:off x="1968" y="1584"/>
                <a:ext cx="519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Old Object</a:t>
                </a:r>
              </a:p>
            </p:txBody>
          </p:sp>
          <p:sp>
            <p:nvSpPr>
              <p:cNvPr id="225292" name="Line 12"/>
              <p:cNvSpPr>
                <a:spLocks noChangeShapeType="1"/>
              </p:cNvSpPr>
              <p:nvPr/>
            </p:nvSpPr>
            <p:spPr bwMode="auto">
              <a:xfrm>
                <a:off x="1920" y="139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293" name="Line 13"/>
              <p:cNvSpPr>
                <a:spLocks noChangeShapeType="1"/>
              </p:cNvSpPr>
              <p:nvPr/>
            </p:nvSpPr>
            <p:spPr bwMode="auto">
              <a:xfrm>
                <a:off x="1920" y="158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5294" name="Text Box 14"/>
            <p:cNvSpPr txBox="1">
              <a:spLocks noChangeArrowheads="1"/>
            </p:cNvSpPr>
            <p:nvPr/>
          </p:nvSpPr>
          <p:spPr bwMode="auto">
            <a:xfrm>
              <a:off x="2016" y="1056"/>
              <a:ext cx="40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Locator</a:t>
              </a:r>
            </a:p>
          </p:txBody>
        </p:sp>
        <p:sp>
          <p:nvSpPr>
            <p:cNvPr id="225295" name="Rectangle 15"/>
            <p:cNvSpPr>
              <a:spLocks noChangeArrowheads="1"/>
            </p:cNvSpPr>
            <p:nvPr/>
          </p:nvSpPr>
          <p:spPr bwMode="auto">
            <a:xfrm>
              <a:off x="3216" y="1152"/>
              <a:ext cx="768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296" name="Text Box 16"/>
            <p:cNvSpPr txBox="1">
              <a:spLocks noChangeArrowheads="1"/>
            </p:cNvSpPr>
            <p:nvPr/>
          </p:nvSpPr>
          <p:spPr bwMode="auto">
            <a:xfrm>
              <a:off x="3312" y="1152"/>
              <a:ext cx="49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T1: Active</a:t>
              </a:r>
            </a:p>
          </p:txBody>
        </p: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3216" y="1536"/>
              <a:ext cx="768" cy="288"/>
              <a:chOff x="3216" y="1536"/>
              <a:chExt cx="768" cy="288"/>
            </a:xfrm>
          </p:grpSpPr>
          <p:sp>
            <p:nvSpPr>
              <p:cNvPr id="225298" name="Rectangle 18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76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299" name="Text Box 19"/>
              <p:cNvSpPr txBox="1">
                <a:spLocks noChangeArrowheads="1"/>
              </p:cNvSpPr>
              <p:nvPr/>
            </p:nvSpPr>
            <p:spPr bwMode="auto">
              <a:xfrm>
                <a:off x="3312" y="1584"/>
                <a:ext cx="537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object data</a:t>
                </a:r>
              </a:p>
            </p:txBody>
          </p:sp>
        </p:grp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3216" y="2016"/>
              <a:ext cx="768" cy="288"/>
              <a:chOff x="3216" y="2016"/>
              <a:chExt cx="768" cy="288"/>
            </a:xfrm>
          </p:grpSpPr>
          <p:sp>
            <p:nvSpPr>
              <p:cNvPr id="225301" name="Rectangle 21"/>
              <p:cNvSpPr>
                <a:spLocks noChangeArrowheads="1"/>
              </p:cNvSpPr>
              <p:nvPr/>
            </p:nvSpPr>
            <p:spPr bwMode="auto">
              <a:xfrm>
                <a:off x="3216" y="2016"/>
                <a:ext cx="76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02" name="Text Box 22"/>
              <p:cNvSpPr txBox="1">
                <a:spLocks noChangeArrowheads="1"/>
              </p:cNvSpPr>
              <p:nvPr/>
            </p:nvSpPr>
            <p:spPr bwMode="auto">
              <a:xfrm>
                <a:off x="3312" y="2064"/>
                <a:ext cx="537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object data</a:t>
                </a:r>
              </a:p>
            </p:txBody>
          </p:sp>
        </p:grpSp>
        <p:sp>
          <p:nvSpPr>
            <p:cNvPr id="225303" name="Line 23"/>
            <p:cNvSpPr>
              <a:spLocks noChangeShapeType="1"/>
            </p:cNvSpPr>
            <p:nvPr/>
          </p:nvSpPr>
          <p:spPr bwMode="auto">
            <a:xfrm flipV="1">
              <a:off x="1104" y="1248"/>
              <a:ext cx="76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304" name="Line 24"/>
            <p:cNvSpPr>
              <a:spLocks noChangeShapeType="1"/>
            </p:cNvSpPr>
            <p:nvPr/>
          </p:nvSpPr>
          <p:spPr bwMode="auto">
            <a:xfrm flipV="1">
              <a:off x="2496" y="1200"/>
              <a:ext cx="72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305" name="Line 25"/>
            <p:cNvSpPr>
              <a:spLocks noChangeShapeType="1"/>
            </p:cNvSpPr>
            <p:nvPr/>
          </p:nvSpPr>
          <p:spPr bwMode="auto">
            <a:xfrm>
              <a:off x="2496" y="1488"/>
              <a:ext cx="72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306" name="Line 26"/>
            <p:cNvSpPr>
              <a:spLocks noChangeShapeType="1"/>
            </p:cNvSpPr>
            <p:nvPr/>
          </p:nvSpPr>
          <p:spPr bwMode="auto">
            <a:xfrm>
              <a:off x="2496" y="1680"/>
              <a:ext cx="72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990600" y="3276600"/>
            <a:ext cx="1143000" cy="244475"/>
            <a:chOff x="624" y="1824"/>
            <a:chExt cx="720" cy="154"/>
          </a:xfrm>
        </p:grpSpPr>
        <p:sp>
          <p:nvSpPr>
            <p:cNvPr id="225307" name="Rectangle 27"/>
            <p:cNvSpPr>
              <a:spLocks noChangeArrowheads="1"/>
            </p:cNvSpPr>
            <p:nvPr/>
          </p:nvSpPr>
          <p:spPr bwMode="auto">
            <a:xfrm>
              <a:off x="624" y="1824"/>
              <a:ext cx="720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08" name="Text Box 28"/>
            <p:cNvSpPr txBox="1">
              <a:spLocks noChangeArrowheads="1"/>
            </p:cNvSpPr>
            <p:nvPr/>
          </p:nvSpPr>
          <p:spPr bwMode="auto">
            <a:xfrm>
              <a:off x="751" y="1824"/>
              <a:ext cx="49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T2: Active</a:t>
              </a:r>
            </a:p>
          </p:txBody>
        </p:sp>
      </p:grpSp>
      <p:sp>
        <p:nvSpPr>
          <p:cNvPr id="225310" name="Text Box 30"/>
          <p:cNvSpPr txBox="1">
            <a:spLocks noChangeArrowheads="1"/>
          </p:cNvSpPr>
          <p:nvPr/>
        </p:nvSpPr>
        <p:spPr bwMode="auto">
          <a:xfrm>
            <a:off x="2317750" y="2514600"/>
            <a:ext cx="13398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 i="1"/>
              <a:t>open for writing</a:t>
            </a:r>
          </a:p>
        </p:txBody>
      </p:sp>
      <p:sp>
        <p:nvSpPr>
          <p:cNvPr id="225311" name="Line 31"/>
          <p:cNvSpPr>
            <a:spLocks noChangeShapeType="1"/>
          </p:cNvSpPr>
          <p:nvPr/>
        </p:nvSpPr>
        <p:spPr bwMode="auto">
          <a:xfrm flipV="1">
            <a:off x="2133600" y="2819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12" name="Line 32"/>
          <p:cNvSpPr>
            <a:spLocks noChangeShapeType="1"/>
          </p:cNvSpPr>
          <p:nvPr/>
        </p:nvSpPr>
        <p:spPr bwMode="auto">
          <a:xfrm flipV="1">
            <a:off x="3124200" y="2209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Opening a TMObject for Reading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62400" y="1981200"/>
            <a:ext cx="4959350" cy="1981200"/>
            <a:chOff x="864" y="1056"/>
            <a:chExt cx="3124" cy="1248"/>
          </a:xfrm>
        </p:grpSpPr>
        <p:sp>
          <p:nvSpPr>
            <p:cNvPr id="224261" name="Rectangle 5"/>
            <p:cNvSpPr>
              <a:spLocks noChangeArrowheads="1"/>
            </p:cNvSpPr>
            <p:nvPr/>
          </p:nvSpPr>
          <p:spPr bwMode="auto">
            <a:xfrm>
              <a:off x="960" y="1248"/>
              <a:ext cx="240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62" name="Text Box 6"/>
            <p:cNvSpPr txBox="1">
              <a:spLocks noChangeArrowheads="1"/>
            </p:cNvSpPr>
            <p:nvPr/>
          </p:nvSpPr>
          <p:spPr bwMode="auto">
            <a:xfrm>
              <a:off x="864" y="1056"/>
              <a:ext cx="50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TM Object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920" y="1200"/>
              <a:ext cx="624" cy="576"/>
              <a:chOff x="1920" y="1200"/>
              <a:chExt cx="624" cy="576"/>
            </a:xfrm>
          </p:grpSpPr>
          <p:sp>
            <p:nvSpPr>
              <p:cNvPr id="224264" name="Rectangle 8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624" cy="5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265" name="Text Box 9"/>
              <p:cNvSpPr txBox="1">
                <a:spLocks noChangeArrowheads="1"/>
              </p:cNvSpPr>
              <p:nvPr/>
            </p:nvSpPr>
            <p:spPr bwMode="auto">
              <a:xfrm>
                <a:off x="1968" y="1200"/>
                <a:ext cx="568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Transaction</a:t>
                </a:r>
              </a:p>
            </p:txBody>
          </p:sp>
          <p:sp>
            <p:nvSpPr>
              <p:cNvPr id="224266" name="Text Box 10"/>
              <p:cNvSpPr txBox="1">
                <a:spLocks noChangeArrowheads="1"/>
              </p:cNvSpPr>
              <p:nvPr/>
            </p:nvSpPr>
            <p:spPr bwMode="auto">
              <a:xfrm>
                <a:off x="1968" y="1392"/>
                <a:ext cx="55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New Object</a:t>
                </a:r>
              </a:p>
            </p:txBody>
          </p:sp>
          <p:sp>
            <p:nvSpPr>
              <p:cNvPr id="224267" name="Text Box 11"/>
              <p:cNvSpPr txBox="1">
                <a:spLocks noChangeArrowheads="1"/>
              </p:cNvSpPr>
              <p:nvPr/>
            </p:nvSpPr>
            <p:spPr bwMode="auto">
              <a:xfrm>
                <a:off x="1968" y="1584"/>
                <a:ext cx="519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Old Object</a:t>
                </a:r>
              </a:p>
            </p:txBody>
          </p:sp>
          <p:sp>
            <p:nvSpPr>
              <p:cNvPr id="224268" name="Line 12"/>
              <p:cNvSpPr>
                <a:spLocks noChangeShapeType="1"/>
              </p:cNvSpPr>
              <p:nvPr/>
            </p:nvSpPr>
            <p:spPr bwMode="auto">
              <a:xfrm>
                <a:off x="1920" y="139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4269" name="Line 13"/>
              <p:cNvSpPr>
                <a:spLocks noChangeShapeType="1"/>
              </p:cNvSpPr>
              <p:nvPr/>
            </p:nvSpPr>
            <p:spPr bwMode="auto">
              <a:xfrm>
                <a:off x="1920" y="158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4270" name="Text Box 14"/>
            <p:cNvSpPr txBox="1">
              <a:spLocks noChangeArrowheads="1"/>
            </p:cNvSpPr>
            <p:nvPr/>
          </p:nvSpPr>
          <p:spPr bwMode="auto">
            <a:xfrm>
              <a:off x="2016" y="1056"/>
              <a:ext cx="40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Locator</a:t>
              </a:r>
            </a:p>
          </p:txBody>
        </p:sp>
        <p:sp>
          <p:nvSpPr>
            <p:cNvPr id="224271" name="Rectangle 15"/>
            <p:cNvSpPr>
              <a:spLocks noChangeArrowheads="1"/>
            </p:cNvSpPr>
            <p:nvPr/>
          </p:nvSpPr>
          <p:spPr bwMode="auto">
            <a:xfrm>
              <a:off x="3216" y="1152"/>
              <a:ext cx="768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72" name="Text Box 16"/>
            <p:cNvSpPr txBox="1">
              <a:spLocks noChangeArrowheads="1"/>
            </p:cNvSpPr>
            <p:nvPr/>
          </p:nvSpPr>
          <p:spPr bwMode="auto">
            <a:xfrm>
              <a:off x="3312" y="1152"/>
              <a:ext cx="67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T1: Committed</a:t>
              </a:r>
            </a:p>
          </p:txBody>
        </p: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3216" y="1536"/>
              <a:ext cx="768" cy="288"/>
              <a:chOff x="3216" y="1536"/>
              <a:chExt cx="768" cy="288"/>
            </a:xfrm>
          </p:grpSpPr>
          <p:sp>
            <p:nvSpPr>
              <p:cNvPr id="224274" name="Rectangle 18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76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275" name="Text Box 19"/>
              <p:cNvSpPr txBox="1">
                <a:spLocks noChangeArrowheads="1"/>
              </p:cNvSpPr>
              <p:nvPr/>
            </p:nvSpPr>
            <p:spPr bwMode="auto">
              <a:xfrm>
                <a:off x="3312" y="1584"/>
                <a:ext cx="537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object data</a:t>
                </a:r>
              </a:p>
            </p:txBody>
          </p:sp>
        </p:grp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3216" y="2016"/>
              <a:ext cx="768" cy="288"/>
              <a:chOff x="3216" y="2016"/>
              <a:chExt cx="768" cy="288"/>
            </a:xfrm>
          </p:grpSpPr>
          <p:sp>
            <p:nvSpPr>
              <p:cNvPr id="224277" name="Rectangle 21"/>
              <p:cNvSpPr>
                <a:spLocks noChangeArrowheads="1"/>
              </p:cNvSpPr>
              <p:nvPr/>
            </p:nvSpPr>
            <p:spPr bwMode="auto">
              <a:xfrm>
                <a:off x="3216" y="2016"/>
                <a:ext cx="76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278" name="Text Box 22"/>
              <p:cNvSpPr txBox="1">
                <a:spLocks noChangeArrowheads="1"/>
              </p:cNvSpPr>
              <p:nvPr/>
            </p:nvSpPr>
            <p:spPr bwMode="auto">
              <a:xfrm>
                <a:off x="3312" y="2064"/>
                <a:ext cx="537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object data</a:t>
                </a:r>
              </a:p>
            </p:txBody>
          </p:sp>
        </p:grpSp>
        <p:sp>
          <p:nvSpPr>
            <p:cNvPr id="224279" name="Line 23"/>
            <p:cNvSpPr>
              <a:spLocks noChangeShapeType="1"/>
            </p:cNvSpPr>
            <p:nvPr/>
          </p:nvSpPr>
          <p:spPr bwMode="auto">
            <a:xfrm flipV="1">
              <a:off x="1104" y="1248"/>
              <a:ext cx="76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80" name="Line 24"/>
            <p:cNvSpPr>
              <a:spLocks noChangeShapeType="1"/>
            </p:cNvSpPr>
            <p:nvPr/>
          </p:nvSpPr>
          <p:spPr bwMode="auto">
            <a:xfrm flipV="1">
              <a:off x="2496" y="1200"/>
              <a:ext cx="72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81" name="Line 25"/>
            <p:cNvSpPr>
              <a:spLocks noChangeShapeType="1"/>
            </p:cNvSpPr>
            <p:nvPr/>
          </p:nvSpPr>
          <p:spPr bwMode="auto">
            <a:xfrm>
              <a:off x="2496" y="1488"/>
              <a:ext cx="72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82" name="Line 26"/>
            <p:cNvSpPr>
              <a:spLocks noChangeShapeType="1"/>
            </p:cNvSpPr>
            <p:nvPr/>
          </p:nvSpPr>
          <p:spPr bwMode="auto">
            <a:xfrm>
              <a:off x="2496" y="1680"/>
              <a:ext cx="72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4284" name="Rectangle 28"/>
          <p:cNvSpPr>
            <a:spLocks noChangeArrowheads="1"/>
          </p:cNvSpPr>
          <p:nvPr/>
        </p:nvSpPr>
        <p:spPr bwMode="auto">
          <a:xfrm>
            <a:off x="990600" y="2286000"/>
            <a:ext cx="1447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4285" name="Text Box 29"/>
          <p:cNvSpPr txBox="1">
            <a:spLocks noChangeArrowheads="1"/>
          </p:cNvSpPr>
          <p:nvPr/>
        </p:nvSpPr>
        <p:spPr bwMode="auto">
          <a:xfrm>
            <a:off x="1219200" y="2286000"/>
            <a:ext cx="7889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/>
              <a:t>T2: Active</a:t>
            </a:r>
          </a:p>
        </p:txBody>
      </p:sp>
      <p:sp>
        <p:nvSpPr>
          <p:cNvPr id="224286" name="Rectangle 30"/>
          <p:cNvSpPr>
            <a:spLocks noChangeArrowheads="1"/>
          </p:cNvSpPr>
          <p:nvPr/>
        </p:nvSpPr>
        <p:spPr bwMode="auto">
          <a:xfrm>
            <a:off x="990600" y="2590800"/>
            <a:ext cx="1447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4287" name="Text Box 31"/>
          <p:cNvSpPr txBox="1">
            <a:spLocks noChangeArrowheads="1"/>
          </p:cNvSpPr>
          <p:nvPr/>
        </p:nvSpPr>
        <p:spPr bwMode="auto">
          <a:xfrm>
            <a:off x="1143000" y="2590800"/>
            <a:ext cx="9715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/>
              <a:t>read-only list</a:t>
            </a:r>
          </a:p>
        </p:txBody>
      </p: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2667000" y="3581400"/>
            <a:ext cx="685800" cy="1066800"/>
            <a:chOff x="1296" y="3120"/>
            <a:chExt cx="432" cy="672"/>
          </a:xfrm>
        </p:grpSpPr>
        <p:sp>
          <p:nvSpPr>
            <p:cNvPr id="224289" name="Text Box 33"/>
            <p:cNvSpPr txBox="1">
              <a:spLocks noChangeArrowheads="1"/>
            </p:cNvSpPr>
            <p:nvPr/>
          </p:nvSpPr>
          <p:spPr bwMode="auto">
            <a:xfrm>
              <a:off x="1344" y="3158"/>
              <a:ext cx="35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object</a:t>
              </a:r>
            </a:p>
          </p:txBody>
        </p:sp>
        <p:sp>
          <p:nvSpPr>
            <p:cNvPr id="224290" name="Text Box 34"/>
            <p:cNvSpPr txBox="1">
              <a:spLocks noChangeArrowheads="1"/>
            </p:cNvSpPr>
            <p:nvPr/>
          </p:nvSpPr>
          <p:spPr bwMode="auto">
            <a:xfrm>
              <a:off x="1361" y="3360"/>
              <a:ext cx="31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value</a:t>
              </a:r>
            </a:p>
          </p:txBody>
        </p:sp>
        <p:sp>
          <p:nvSpPr>
            <p:cNvPr id="224291" name="Text Box 35"/>
            <p:cNvSpPr txBox="1">
              <a:spLocks noChangeArrowheads="1"/>
            </p:cNvSpPr>
            <p:nvPr/>
          </p:nvSpPr>
          <p:spPr bwMode="auto">
            <a:xfrm>
              <a:off x="1392" y="3590"/>
              <a:ext cx="28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next</a:t>
              </a:r>
            </a:p>
          </p:txBody>
        </p:sp>
        <p:sp>
          <p:nvSpPr>
            <p:cNvPr id="224294" name="Rectangle 38"/>
            <p:cNvSpPr>
              <a:spLocks noChangeArrowheads="1"/>
            </p:cNvSpPr>
            <p:nvPr/>
          </p:nvSpPr>
          <p:spPr bwMode="auto">
            <a:xfrm>
              <a:off x="1296" y="3120"/>
              <a:ext cx="432" cy="6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96" name="Line 40"/>
            <p:cNvSpPr>
              <a:spLocks noChangeShapeType="1"/>
            </p:cNvSpPr>
            <p:nvPr/>
          </p:nvSpPr>
          <p:spPr bwMode="auto">
            <a:xfrm>
              <a:off x="1296" y="331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97" name="Line 41"/>
            <p:cNvSpPr>
              <a:spLocks noChangeShapeType="1"/>
            </p:cNvSpPr>
            <p:nvPr/>
          </p:nvSpPr>
          <p:spPr bwMode="auto">
            <a:xfrm>
              <a:off x="1296" y="355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24299" name="AutoShape 43"/>
          <p:cNvCxnSpPr>
            <a:cxnSpLocks noChangeShapeType="1"/>
            <a:stCxn id="224287" idx="3"/>
            <a:endCxn id="224294" idx="0"/>
          </p:cNvCxnSpPr>
          <p:nvPr/>
        </p:nvCxnSpPr>
        <p:spPr bwMode="auto">
          <a:xfrm>
            <a:off x="2114550" y="2713038"/>
            <a:ext cx="895350" cy="86836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24300" name="Line 44"/>
          <p:cNvSpPr>
            <a:spLocks noChangeShapeType="1"/>
          </p:cNvSpPr>
          <p:nvPr/>
        </p:nvSpPr>
        <p:spPr bwMode="auto">
          <a:xfrm>
            <a:off x="3048000" y="4572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301" name="Line 45"/>
          <p:cNvSpPr>
            <a:spLocks noChangeShapeType="1"/>
          </p:cNvSpPr>
          <p:nvPr/>
        </p:nvSpPr>
        <p:spPr bwMode="auto">
          <a:xfrm flipV="1">
            <a:off x="3276600" y="2514600"/>
            <a:ext cx="990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302" name="Line 46"/>
          <p:cNvSpPr>
            <a:spLocks noChangeShapeType="1"/>
          </p:cNvSpPr>
          <p:nvPr/>
        </p:nvSpPr>
        <p:spPr bwMode="auto">
          <a:xfrm flipV="1">
            <a:off x="3276600" y="2971800"/>
            <a:ext cx="441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303" name="Text Box 47"/>
          <p:cNvSpPr txBox="1">
            <a:spLocks noChangeArrowheads="1"/>
          </p:cNvSpPr>
          <p:nvPr/>
        </p:nvSpPr>
        <p:spPr bwMode="auto">
          <a:xfrm>
            <a:off x="1219200" y="1981200"/>
            <a:ext cx="9017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/>
              <a:t>Transaction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257800"/>
            <a:ext cx="8229600" cy="91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900"/>
              <a:t>STM versions competitive with simple locking scheme</a:t>
            </a:r>
          </a:p>
          <a:p>
            <a:pPr>
              <a:lnSpc>
                <a:spcPct val="80000"/>
              </a:lnSpc>
            </a:pPr>
            <a:r>
              <a:rPr lang="en-US" sz="1900"/>
              <a:t>Aggressive contention management can cause performance to collapse under high contention</a:t>
            </a:r>
          </a:p>
        </p:txBody>
      </p:sp>
      <p:pic>
        <p:nvPicPr>
          <p:cNvPr id="2263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143000"/>
            <a:ext cx="6657975" cy="4073525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105400"/>
            <a:ext cx="8001000" cy="106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700"/>
              <a:t>By lowering contention, early release sustains performance of aggressive contention management.</a:t>
            </a:r>
          </a:p>
          <a:p>
            <a:pPr>
              <a:lnSpc>
                <a:spcPct val="80000"/>
              </a:lnSpc>
            </a:pPr>
            <a:r>
              <a:rPr lang="en-US" sz="1700"/>
              <a:t>Contention management useful and has possibly complex relationship to data structure design.</a:t>
            </a:r>
          </a:p>
        </p:txBody>
      </p:sp>
      <p:pic>
        <p:nvPicPr>
          <p:cNvPr id="22733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066800"/>
            <a:ext cx="6291263" cy="3821113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FSTM: Fraser 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4114800"/>
            <a:ext cx="6858000" cy="182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500"/>
              <a:t>Objects are accessed by an </a:t>
            </a:r>
            <a:r>
              <a:rPr lang="en-US" sz="1500" i="1"/>
              <a:t>open</a:t>
            </a:r>
            <a:r>
              <a:rPr lang="en-US" sz="1500"/>
              <a:t> operation on the </a:t>
            </a:r>
            <a:r>
              <a:rPr lang="en-US" sz="1500" i="1"/>
              <a:t>object header</a:t>
            </a:r>
          </a:p>
          <a:p>
            <a:pPr>
              <a:lnSpc>
                <a:spcPct val="80000"/>
              </a:lnSpc>
            </a:pPr>
            <a:r>
              <a:rPr lang="en-US" sz="1500"/>
              <a:t>An object may be open in multiple transactions at the same time</a:t>
            </a:r>
          </a:p>
          <a:p>
            <a:pPr>
              <a:lnSpc>
                <a:spcPct val="80000"/>
              </a:lnSpc>
            </a:pPr>
            <a:r>
              <a:rPr lang="en-US" sz="1500"/>
              <a:t>Transaction maintains an </a:t>
            </a:r>
            <a:r>
              <a:rPr lang="en-US" sz="1500" i="1"/>
              <a:t>object handle</a:t>
            </a:r>
            <a:r>
              <a:rPr lang="en-US" sz="1500"/>
              <a:t> for each open object</a:t>
            </a:r>
          </a:p>
          <a:p>
            <a:pPr>
              <a:lnSpc>
                <a:spcPct val="80000"/>
              </a:lnSpc>
            </a:pPr>
            <a:r>
              <a:rPr lang="en-US" sz="1500"/>
              <a:t>Object handles are organized into two lists: a </a:t>
            </a:r>
            <a:r>
              <a:rPr lang="en-US" sz="1500" i="1"/>
              <a:t>read-only list</a:t>
            </a:r>
            <a:r>
              <a:rPr lang="en-US" sz="1500"/>
              <a:t> and a </a:t>
            </a:r>
            <a:r>
              <a:rPr lang="en-US" sz="1500" i="1"/>
              <a:t>read-write list</a:t>
            </a:r>
          </a:p>
          <a:p>
            <a:pPr>
              <a:lnSpc>
                <a:spcPct val="80000"/>
              </a:lnSpc>
            </a:pPr>
            <a:r>
              <a:rPr lang="en-US" sz="1500"/>
              <a:t>For each writeable object the transaction maintains a</a:t>
            </a:r>
            <a:r>
              <a:rPr lang="en-US" sz="1500" i="1"/>
              <a:t> shadow copy </a:t>
            </a:r>
            <a:r>
              <a:rPr lang="en-US" sz="1500"/>
              <a:t>of the object</a:t>
            </a:r>
            <a:r>
              <a:rPr lang="en-US" sz="1500" i="1"/>
              <a:t> </a:t>
            </a:r>
            <a:r>
              <a:rPr lang="en-US" sz="1500"/>
              <a:t>private to the transaction</a:t>
            </a:r>
          </a:p>
          <a:p>
            <a:pPr>
              <a:lnSpc>
                <a:spcPct val="80000"/>
              </a:lnSpc>
            </a:pPr>
            <a:r>
              <a:rPr lang="en-US" sz="1500"/>
              <a:t>Conflicts among transactions are detected and resolved at commit-time</a:t>
            </a:r>
          </a:p>
          <a:p>
            <a:pPr>
              <a:lnSpc>
                <a:spcPct val="80000"/>
              </a:lnSpc>
            </a:pPr>
            <a:r>
              <a:rPr lang="en-US" sz="1500"/>
              <a:t>Guarantees lock-freedom</a:t>
            </a:r>
          </a:p>
          <a:p>
            <a:pPr>
              <a:lnSpc>
                <a:spcPct val="80000"/>
              </a:lnSpc>
            </a:pPr>
            <a:endParaRPr lang="en-US" sz="1500"/>
          </a:p>
          <a:p>
            <a:pPr>
              <a:lnSpc>
                <a:spcPct val="80000"/>
              </a:lnSpc>
            </a:pPr>
            <a:endParaRPr lang="en-US" sz="1500"/>
          </a:p>
        </p:txBody>
      </p:sp>
      <p:pic>
        <p:nvPicPr>
          <p:cNvPr id="2293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066800"/>
            <a:ext cx="6372225" cy="30734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Commit operation in FTSM</a:t>
            </a:r>
          </a:p>
        </p:txBody>
      </p:sp>
      <p:graphicFrame>
        <p:nvGraphicFramePr>
          <p:cNvPr id="230461" name="Group 61"/>
          <p:cNvGraphicFramePr>
            <a:graphicFrameLocks noGrp="1"/>
          </p:cNvGraphicFramePr>
          <p:nvPr>
            <p:ph idx="1"/>
          </p:nvPr>
        </p:nvGraphicFramePr>
        <p:xfrm>
          <a:off x="533400" y="1295400"/>
          <a:ext cx="8229600" cy="4672140"/>
        </p:xfrm>
        <a:graphic>
          <a:graphicData uri="http://schemas.openxmlformats.org/drawingml/2006/table">
            <a:tbl>
              <a:tblPr/>
              <a:tblGrid>
                <a:gridCol w="2133600"/>
                <a:gridCol w="6096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Phase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Acquire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Action: Acquire each object in the read-write list in global 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total order using atomic CAS for each object</a:t>
                      </a: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Outcomes:</a:t>
                      </a: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Abort if conflict with committed transaction detected</a:t>
                      </a: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Help if conflict with uncommitted transaction detected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3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Read-checking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Action: Verify consistency of each object in the read-only list </a:t>
                      </a: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Outcomes:</a:t>
                      </a: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Abort if change is detected in object held by Undecided transaction</a:t>
                      </a: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If conflict detected with Read-checking transaction: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¨"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Help if other transaction precedes current transaction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¨"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Abort if current transaction precedes other transaction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Release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Release each acquired object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 Criteria*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900"/>
              <a:t>Strong or Weak Isolation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Weak isolation: conflicting operation outside of a transaction may not follow the STM protocols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Strong isolation: all conflicting operations are (converted to) execute in transactions</a:t>
            </a:r>
          </a:p>
          <a:p>
            <a:pPr>
              <a:lnSpc>
                <a:spcPct val="80000"/>
              </a:lnSpc>
            </a:pPr>
            <a:r>
              <a:rPr lang="en-US" sz="1900"/>
              <a:t>Transaction Granularity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Word: conflicts detected at word level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Block: conflicts detected at block level</a:t>
            </a:r>
          </a:p>
          <a:p>
            <a:pPr>
              <a:lnSpc>
                <a:spcPct val="80000"/>
              </a:lnSpc>
            </a:pPr>
            <a:r>
              <a:rPr lang="en-US" sz="1900"/>
              <a:t>Direct of Deferred Update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Direct: memory is updated by transaction and restored to original value on abort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Deferred: updates are stored privately and applied to memory on commit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Update in place: private values copied to memory 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Cloned replacement: private copy replaces original memory</a:t>
            </a:r>
          </a:p>
          <a:p>
            <a:pPr>
              <a:lnSpc>
                <a:spcPct val="80000"/>
              </a:lnSpc>
            </a:pPr>
            <a:r>
              <a:rPr lang="en-US" sz="1900"/>
              <a:t>Concurrency control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Pessimistic: conflict is immediately detected and resolved 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Optimistic: conflict detection and/or resolution deferred</a:t>
            </a:r>
          </a:p>
          <a:p>
            <a:pPr>
              <a:lnSpc>
                <a:spcPct val="80000"/>
              </a:lnSpc>
            </a:pPr>
            <a:r>
              <a:rPr lang="en-US" sz="1900"/>
              <a:t>Synchronization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Blocking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Non-blocking (wait-, lock-, obstruction-freedom)</a:t>
            </a:r>
          </a:p>
        </p:txBody>
      </p:sp>
      <p:sp>
        <p:nvSpPr>
          <p:cNvPr id="233476" name="Text Box 4"/>
          <p:cNvSpPr txBox="1">
            <a:spLocks noChangeArrowheads="1"/>
          </p:cNvSpPr>
          <p:nvPr/>
        </p:nvSpPr>
        <p:spPr bwMode="auto">
          <a:xfrm>
            <a:off x="517525" y="5903913"/>
            <a:ext cx="6432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/>
              <a:t>* From</a:t>
            </a:r>
            <a:r>
              <a:rPr lang="en-US" sz="1800"/>
              <a:t>: </a:t>
            </a:r>
            <a:r>
              <a:rPr lang="en-US" sz="1800" u="sng"/>
              <a:t>Transactional Memory</a:t>
            </a:r>
            <a:r>
              <a:rPr lang="en-US" sz="1800"/>
              <a:t>, James Larus and Ravi Rajwar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 Criteria* (cont.)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700"/>
              <a:t>Conflict Detection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Early: conflicts detected on open/acquire or by explicit validation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Late: conflicts detected at time of commit operation</a:t>
            </a:r>
          </a:p>
          <a:p>
            <a:pPr>
              <a:lnSpc>
                <a:spcPct val="80000"/>
              </a:lnSpc>
            </a:pPr>
            <a:r>
              <a:rPr lang="en-US" sz="1700"/>
              <a:t>Inconsistent reads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Validation: check for updates to memory being read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Invalidation: abort reading transaction when update is made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Toleration: allow inconsistency (expecting subsequent validation/abort)</a:t>
            </a:r>
          </a:p>
          <a:p>
            <a:pPr>
              <a:lnSpc>
                <a:spcPct val="80000"/>
              </a:lnSpc>
            </a:pPr>
            <a:r>
              <a:rPr lang="en-US" sz="1700"/>
              <a:t>Conflict resolution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System-defined: help or abort conflicting transactions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Application-defined: contention manager resolves conflicts</a:t>
            </a:r>
          </a:p>
          <a:p>
            <a:pPr>
              <a:lnSpc>
                <a:spcPct val="80000"/>
              </a:lnSpc>
            </a:pPr>
            <a:r>
              <a:rPr lang="en-US" sz="1700"/>
              <a:t>Nested Transactions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Flattened: aborting inner transaction aborts outer transaction - inner transaction only commits when outer transaction commits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Not-Flattened: aborting inner transaction does not cause outer transaction to abort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Closed: effects of inner transaction not visible to other transaction until outer transaction commits (rollback possible)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Open: effects of inner transaction visible to other transaction when inner transaction commits (rollback not possible)</a:t>
            </a:r>
          </a:p>
          <a:p>
            <a:pPr>
              <a:lnSpc>
                <a:spcPct val="80000"/>
              </a:lnSpc>
            </a:pPr>
            <a:r>
              <a:rPr lang="en-US" sz="1700"/>
              <a:t>Exceptions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Terminate: a commit operation is attempted when an exception occurs in the transaction before propagating the exception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Abort: the transaction is aborted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700"/>
          </a:p>
        </p:txBody>
      </p:sp>
      <p:sp>
        <p:nvSpPr>
          <p:cNvPr id="235524" name="Text Box 4"/>
          <p:cNvSpPr txBox="1">
            <a:spLocks noChangeArrowheads="1"/>
          </p:cNvSpPr>
          <p:nvPr/>
        </p:nvSpPr>
        <p:spPr bwMode="auto">
          <a:xfrm>
            <a:off x="517525" y="5903913"/>
            <a:ext cx="6432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/>
              <a:t>* From</a:t>
            </a:r>
            <a:r>
              <a:rPr lang="en-US" sz="1800"/>
              <a:t>: </a:t>
            </a:r>
            <a:r>
              <a:rPr lang="en-US" sz="1800" u="sng"/>
              <a:t>Transactional Memory</a:t>
            </a:r>
            <a:r>
              <a:rPr lang="en-US" sz="1800"/>
              <a:t>, James Larus and Ravi Rajwar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</a:t>
            </a:r>
          </a:p>
        </p:txBody>
      </p:sp>
      <p:graphicFrame>
        <p:nvGraphicFramePr>
          <p:cNvPr id="234615" name="Group 119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4823464"/>
        </p:xfrm>
        <a:graphic>
          <a:graphicData uri="http://schemas.openxmlformats.org/drawingml/2006/table">
            <a:tbl>
              <a:tblPr/>
              <a:tblGrid>
                <a:gridCol w="2133600"/>
                <a:gridCol w="1158875"/>
                <a:gridCol w="1644650"/>
                <a:gridCol w="1646238"/>
                <a:gridCol w="1646237"/>
              </a:tblGrid>
              <a:tr h="3698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Characteristic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E3F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3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STM-1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3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WSTM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3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DSTM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3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FSTM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3B7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Strong/Weak Isolation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N/A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Granularity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Direct/Deferred Update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Direct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Deferred </a:t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(update in place)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Deferred </a:t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(clone replacement)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Deferred </a:t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(clone replacement)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Concurrency Control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Pessimistic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Optimistic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Optimistic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Optimistic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Synchronization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Lock-free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Obstruction-free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Obstruction-free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Lock-free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Conflict Detection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Early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Early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Inconsistent Reads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Toleration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Validation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Validation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Conflict Resolution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Helping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Helping/aborting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Contention manager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Nested Transactions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Flattened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Flattened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Closed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Exceptions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Terminate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Word-based STM (Shavit&amp;Touitou)</a:t>
            </a:r>
          </a:p>
        </p:txBody>
      </p:sp>
      <p:pic>
        <p:nvPicPr>
          <p:cNvPr id="2160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066800"/>
            <a:ext cx="5876925" cy="3216275"/>
          </a:xfrm>
          <a:prstGeom prst="rect">
            <a:avLst/>
          </a:prstGeom>
          <a:noFill/>
        </p:spPr>
      </p:pic>
      <p:sp>
        <p:nvSpPr>
          <p:cNvPr id="2160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362200"/>
            <a:ext cx="3810000" cy="35052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100"/>
              <a:t>Guarantees lock-freedom</a:t>
            </a:r>
          </a:p>
          <a:p>
            <a:pPr>
              <a:lnSpc>
                <a:spcPct val="80000"/>
              </a:lnSpc>
            </a:pPr>
            <a:r>
              <a:rPr lang="en-US" sz="2100"/>
              <a:t>Uses a non-recursive “helping” strategy</a:t>
            </a:r>
          </a:p>
          <a:p>
            <a:pPr>
              <a:lnSpc>
                <a:spcPct val="80000"/>
              </a:lnSpc>
            </a:pPr>
            <a:r>
              <a:rPr lang="en-US" sz="2100"/>
              <a:t>Limitations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Static transactions: ownership must be acquired in some total order to avoid livelock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Memory costs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Helping requires transaction to yield same results under multiple (partial) executions</a:t>
            </a:r>
          </a:p>
        </p:txBody>
      </p:sp>
      <p:sp>
        <p:nvSpPr>
          <p:cNvPr id="216070" name="Text Box 6"/>
          <p:cNvSpPr txBox="1">
            <a:spLocks noChangeArrowheads="1"/>
          </p:cNvSpPr>
          <p:nvPr/>
        </p:nvSpPr>
        <p:spPr bwMode="auto">
          <a:xfrm>
            <a:off x="3962400" y="4114800"/>
            <a:ext cx="4419600" cy="243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/>
              <a:t>Basic transaction process: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200" b="1">
                <a:latin typeface="Courier" pitchFamily="49" charset="0"/>
              </a:rPr>
              <a:t>Read old values into transaction record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200" b="1">
                <a:latin typeface="Courier" pitchFamily="49" charset="0"/>
              </a:rPr>
              <a:t>Acquire ownership of memory location for each value</a:t>
            </a:r>
          </a:p>
          <a:p>
            <a:pPr marL="914400" lvl="1" indent="-457200">
              <a:spcBef>
                <a:spcPct val="50000"/>
              </a:spcBef>
              <a:buFontTx/>
              <a:buAutoNum type="alphaLcPeriod"/>
            </a:pPr>
            <a:r>
              <a:rPr lang="en-US" sz="1200" b="1">
                <a:latin typeface="Courier" pitchFamily="49" charset="0"/>
              </a:rPr>
              <a:t>Succeed: Perform transaction; update memory; release ownership. </a:t>
            </a:r>
          </a:p>
          <a:p>
            <a:pPr marL="914400" lvl="1" indent="-457200">
              <a:spcBef>
                <a:spcPct val="50000"/>
              </a:spcBef>
              <a:buFontTx/>
              <a:buAutoNum type="alphaLcPeriod"/>
            </a:pPr>
            <a:r>
              <a:rPr lang="en-US" sz="1200" b="1">
                <a:latin typeface="Courier" pitchFamily="49" charset="0"/>
              </a:rPr>
              <a:t>Fail: release ownership; help if not already helping (non-recursive); abort.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en-US" sz="1200" b="1">
              <a:latin typeface="Courier" pitchFamily="49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Word-based STM (WSTM): Harris&amp;Fraser</a:t>
            </a:r>
          </a:p>
        </p:txBody>
      </p:sp>
      <p:pic>
        <p:nvPicPr>
          <p:cNvPr id="2170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990600"/>
            <a:ext cx="5600700" cy="3768725"/>
          </a:xfrm>
          <a:prstGeom prst="rect">
            <a:avLst/>
          </a:prstGeom>
          <a:noFill/>
        </p:spPr>
      </p:pic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95800"/>
            <a:ext cx="8153400" cy="190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700"/>
              <a:t>Multiple addresses map to the same ownership record.</a:t>
            </a:r>
          </a:p>
          <a:p>
            <a:pPr>
              <a:lnSpc>
                <a:spcPct val="80000"/>
              </a:lnSpc>
            </a:pPr>
            <a:r>
              <a:rPr lang="en-US" sz="1700"/>
              <a:t>Logical state: a (value, version) pair representing the contents of a memory location.</a:t>
            </a:r>
          </a:p>
          <a:p>
            <a:pPr>
              <a:lnSpc>
                <a:spcPct val="80000"/>
              </a:lnSpc>
            </a:pPr>
            <a:r>
              <a:rPr lang="en-US" sz="1700"/>
              <a:t>Ownership record stores either version number of address or transaction descriptor.</a:t>
            </a:r>
          </a:p>
          <a:p>
            <a:pPr>
              <a:lnSpc>
                <a:spcPct val="80000"/>
              </a:lnSpc>
            </a:pPr>
            <a:r>
              <a:rPr lang="en-US" sz="1700"/>
              <a:t>Read/write operations create entries in a transaction descriptor.</a:t>
            </a:r>
          </a:p>
          <a:p>
            <a:pPr>
              <a:lnSpc>
                <a:spcPct val="80000"/>
              </a:lnSpc>
            </a:pPr>
            <a:r>
              <a:rPr lang="en-US" sz="1700"/>
              <a:t>Commit operation attempts to gain ownership of the locations it reads/writes by placing the address of its transaction descriptor in the ownership records.</a:t>
            </a:r>
          </a:p>
          <a:p>
            <a:pPr>
              <a:lnSpc>
                <a:spcPct val="80000"/>
              </a:lnSpc>
            </a:pPr>
            <a:r>
              <a:rPr lang="en-US" sz="1700"/>
              <a:t>Guarantees obstruction-free execution.</a:t>
            </a:r>
          </a:p>
          <a:p>
            <a:pPr>
              <a:lnSpc>
                <a:spcPct val="80000"/>
              </a:lnSpc>
            </a:pPr>
            <a:endParaRPr lang="en-US" sz="17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Stealing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00600"/>
            <a:ext cx="8229600" cy="106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700"/>
              <a:t>Transaction attempting to commit, “steals” transaction entry from conflicting transaction</a:t>
            </a:r>
          </a:p>
          <a:p>
            <a:pPr>
              <a:lnSpc>
                <a:spcPct val="80000"/>
              </a:lnSpc>
            </a:pPr>
            <a:r>
              <a:rPr lang="en-US" sz="1700"/>
              <a:t>Provides non-blocking commit operation (guarantee of obstruction-free execution)</a:t>
            </a:r>
          </a:p>
          <a:p>
            <a:pPr>
              <a:lnSpc>
                <a:spcPct val="80000"/>
              </a:lnSpc>
            </a:pPr>
            <a:r>
              <a:rPr lang="en-US" sz="1700"/>
              <a:t>Requires ownership record to store the number of transaction holding a transaction record for a location mapping to the ownership record</a:t>
            </a:r>
          </a:p>
        </p:txBody>
      </p:sp>
      <p:pic>
        <p:nvPicPr>
          <p:cNvPr id="2181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295400"/>
            <a:ext cx="5886450" cy="3309938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 Support</a:t>
            </a:r>
          </a:p>
        </p:txBody>
      </p:sp>
      <p:sp>
        <p:nvSpPr>
          <p:cNvPr id="220164" name="Text Box 4"/>
          <p:cNvSpPr txBox="1">
            <a:spLocks noChangeArrowheads="1"/>
          </p:cNvSpPr>
          <p:nvPr/>
        </p:nvSpPr>
        <p:spPr bwMode="auto">
          <a:xfrm>
            <a:off x="1981200" y="1143000"/>
            <a:ext cx="4816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Conditional Critical Region (CCR)	</a:t>
            </a:r>
            <a:endParaRPr lang="en-US" sz="1600" b="1">
              <a:latin typeface="Courier" pitchFamily="49" charset="0"/>
            </a:endParaRPr>
          </a:p>
        </p:txBody>
      </p:sp>
      <p:sp>
        <p:nvSpPr>
          <p:cNvPr id="220165" name="Text Box 5"/>
          <p:cNvSpPr txBox="1">
            <a:spLocks noChangeArrowheads="1"/>
          </p:cNvSpPr>
          <p:nvPr/>
        </p:nvSpPr>
        <p:spPr bwMode="auto">
          <a:xfrm>
            <a:off x="4800600" y="1676400"/>
            <a:ext cx="3441700" cy="452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/>
              <a:t>Translation</a:t>
            </a:r>
            <a:r>
              <a:rPr lang="en-US" sz="1600" b="1"/>
              <a:t>:</a:t>
            </a:r>
          </a:p>
          <a:p>
            <a:endParaRPr lang="en-US" sz="1600" b="1"/>
          </a:p>
          <a:p>
            <a:r>
              <a:rPr lang="en-US" sz="1600" b="1">
                <a:latin typeface="Courier" pitchFamily="49" charset="0"/>
              </a:rPr>
              <a:t>boolean done = false;</a:t>
            </a:r>
          </a:p>
          <a:p>
            <a:r>
              <a:rPr lang="en-US" sz="1600" b="1">
                <a:latin typeface="Courier" pitchFamily="49" charset="0"/>
              </a:rPr>
              <a:t>while (!done) {</a:t>
            </a:r>
          </a:p>
          <a:p>
            <a:r>
              <a:rPr lang="en-US" sz="1600" b="1">
                <a:latin typeface="Courier" pitchFamily="49" charset="0"/>
              </a:rPr>
              <a:t>  STMStart();</a:t>
            </a:r>
          </a:p>
          <a:p>
            <a:r>
              <a:rPr lang="en-US" sz="1600" b="1">
                <a:latin typeface="Courier" pitchFamily="49" charset="0"/>
              </a:rPr>
              <a:t>  try {</a:t>
            </a:r>
          </a:p>
          <a:p>
            <a:r>
              <a:rPr lang="en-US" sz="1600" b="1">
                <a:latin typeface="Courier" pitchFamily="49" charset="0"/>
              </a:rPr>
              <a:t>     if (condition) {</a:t>
            </a:r>
          </a:p>
          <a:p>
            <a:r>
              <a:rPr lang="en-US" sz="1600" b="1">
                <a:latin typeface="Courier" pitchFamily="49" charset="0"/>
              </a:rPr>
              <a:t>        statements;</a:t>
            </a:r>
          </a:p>
          <a:p>
            <a:r>
              <a:rPr lang="en-US" sz="1600" b="1">
                <a:latin typeface="Courier" pitchFamily="49" charset="0"/>
              </a:rPr>
              <a:t>        done = STMCommit();</a:t>
            </a:r>
          </a:p>
          <a:p>
            <a:r>
              <a:rPr lang="en-US" sz="1600" b="1">
                <a:latin typeface="Courier" pitchFamily="49" charset="0"/>
              </a:rPr>
              <a:t>     } else {</a:t>
            </a:r>
          </a:p>
          <a:p>
            <a:r>
              <a:rPr lang="en-US" sz="1600" b="1">
                <a:latin typeface="Courier" pitchFamily="49" charset="0"/>
              </a:rPr>
              <a:t>        STMWait();</a:t>
            </a:r>
          </a:p>
          <a:p>
            <a:r>
              <a:rPr lang="en-US" sz="1600" b="1">
                <a:latin typeface="Courier" pitchFamily="49" charset="0"/>
              </a:rPr>
              <a:t>   } catch (Throwable t) {</a:t>
            </a:r>
          </a:p>
          <a:p>
            <a:r>
              <a:rPr lang="en-US" sz="1600" b="1">
                <a:latin typeface="Courier" pitchFamily="49" charset="0"/>
              </a:rPr>
              <a:t>        done = STMCommit();</a:t>
            </a:r>
          </a:p>
          <a:p>
            <a:r>
              <a:rPr lang="en-US" sz="1600" b="1">
                <a:latin typeface="Courier" pitchFamily="49" charset="0"/>
              </a:rPr>
              <a:t>        if (done) {</a:t>
            </a:r>
          </a:p>
          <a:p>
            <a:r>
              <a:rPr lang="en-US" sz="1600" b="1">
                <a:latin typeface="Courier" pitchFamily="49" charset="0"/>
              </a:rPr>
              <a:t>            throw t;</a:t>
            </a:r>
          </a:p>
          <a:p>
            <a:r>
              <a:rPr lang="en-US" sz="1600" b="1">
                <a:latin typeface="Courier" pitchFamily="49" charset="0"/>
              </a:rPr>
              <a:t>         }</a:t>
            </a:r>
          </a:p>
          <a:p>
            <a:r>
              <a:rPr lang="en-US" sz="1600" b="1">
                <a:latin typeface="Courier" pitchFamily="49" charset="0"/>
              </a:rPr>
              <a:t>       }</a:t>
            </a:r>
          </a:p>
          <a:p>
            <a:r>
              <a:rPr lang="en-US" sz="1600" b="1">
                <a:latin typeface="Courier" pitchFamily="49" charset="0"/>
              </a:rPr>
              <a:t> }</a:t>
            </a:r>
          </a:p>
        </p:txBody>
      </p:sp>
      <p:sp>
        <p:nvSpPr>
          <p:cNvPr id="220166" name="Text Box 6"/>
          <p:cNvSpPr txBox="1">
            <a:spLocks noChangeArrowheads="1"/>
          </p:cNvSpPr>
          <p:nvPr/>
        </p:nvSpPr>
        <p:spPr bwMode="auto">
          <a:xfrm>
            <a:off x="762000" y="1676400"/>
            <a:ext cx="2597150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/>
              <a:t>Syntax</a:t>
            </a:r>
            <a:r>
              <a:rPr lang="en-US" sz="1800"/>
              <a:t>:</a:t>
            </a:r>
          </a:p>
          <a:p>
            <a:endParaRPr lang="en-US" sz="1800"/>
          </a:p>
          <a:p>
            <a:r>
              <a:rPr lang="en-US" sz="1600" b="1">
                <a:latin typeface="Courier" pitchFamily="49" charset="0"/>
              </a:rPr>
              <a:t>atomic (condition) {</a:t>
            </a:r>
          </a:p>
          <a:p>
            <a:r>
              <a:rPr lang="en-US" sz="1600" b="1">
                <a:latin typeface="Courier" pitchFamily="49" charset="0"/>
              </a:rPr>
              <a:t>   statements;</a:t>
            </a:r>
          </a:p>
          <a:p>
            <a:r>
              <a:rPr lang="en-US" sz="1600" b="1">
                <a:latin typeface="Courier" pitchFamily="49" charset="0"/>
              </a:rPr>
              <a:t>}</a:t>
            </a:r>
            <a:endParaRPr lang="en-US" sz="1600">
              <a:latin typeface="Courier" pitchFamily="49" charset="0"/>
            </a:endParaRPr>
          </a:p>
        </p:txBody>
      </p:sp>
      <p:sp>
        <p:nvSpPr>
          <p:cNvPr id="2201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09600" y="3352800"/>
            <a:ext cx="3810000" cy="27432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900"/>
              <a:t>conditional critical region syntax added to Java</a:t>
            </a:r>
          </a:p>
          <a:p>
            <a:pPr>
              <a:lnSpc>
                <a:spcPct val="80000"/>
              </a:lnSpc>
            </a:pPr>
            <a:r>
              <a:rPr lang="en-US" sz="1900"/>
              <a:t>source-to-bytecode compiler handles translation of atomic blocks and creates separate method of each atomic block</a:t>
            </a:r>
          </a:p>
          <a:p>
            <a:pPr>
              <a:lnSpc>
                <a:spcPct val="80000"/>
              </a:lnSpc>
            </a:pPr>
            <a:r>
              <a:rPr lang="en-US" sz="1900"/>
              <a:t>methods of data access provide STMRead and STMWrite for methods defined for atomic blocks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24400"/>
            <a:ext cx="8229600" cy="121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700"/>
              <a:t>WSTM is superior to simple synchronization schemes (CCR vs. S-1) on few processors</a:t>
            </a:r>
          </a:p>
          <a:p>
            <a:pPr>
              <a:lnSpc>
                <a:spcPct val="80000"/>
              </a:lnSpc>
            </a:pPr>
            <a:r>
              <a:rPr lang="en-US" sz="1700"/>
              <a:t>WSTM is competitive with sophisticated synchronization schemes (CCR vs. FG-1) on few processors</a:t>
            </a:r>
          </a:p>
          <a:p>
            <a:pPr>
              <a:lnSpc>
                <a:spcPct val="80000"/>
              </a:lnSpc>
            </a:pPr>
            <a:r>
              <a:rPr lang="en-US" sz="1700"/>
              <a:t>WSTM is superior to other synchronization schemes on large number of processors</a:t>
            </a:r>
          </a:p>
        </p:txBody>
      </p:sp>
      <p:pic>
        <p:nvPicPr>
          <p:cNvPr id="2191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447800"/>
            <a:ext cx="3733800" cy="2846388"/>
          </a:xfrm>
          <a:prstGeom prst="rect">
            <a:avLst/>
          </a:prstGeom>
          <a:noFill/>
        </p:spPr>
      </p:pic>
      <p:pic>
        <p:nvPicPr>
          <p:cNvPr id="21914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1524000"/>
            <a:ext cx="4433888" cy="306863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STM (DTSM): Herlihy et.al.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4267200"/>
            <a:ext cx="8153400" cy="137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700"/>
              <a:t>TMObject is a handle for an object.</a:t>
            </a:r>
          </a:p>
          <a:p>
            <a:pPr>
              <a:lnSpc>
                <a:spcPct val="80000"/>
              </a:lnSpc>
            </a:pPr>
            <a:r>
              <a:rPr lang="en-US" sz="1700"/>
              <a:t>An “open” operation on the TMObject is required before object can be accessed.</a:t>
            </a:r>
          </a:p>
          <a:p>
            <a:pPr>
              <a:lnSpc>
                <a:spcPct val="80000"/>
              </a:lnSpc>
            </a:pPr>
            <a:r>
              <a:rPr lang="en-US" sz="1700"/>
              <a:t>Transaction state may be: ACTIVE, COMMITTED, ABORTED.</a:t>
            </a:r>
          </a:p>
          <a:p>
            <a:pPr>
              <a:lnSpc>
                <a:spcPct val="80000"/>
              </a:lnSpc>
            </a:pPr>
            <a:r>
              <a:rPr lang="en-US" sz="1700"/>
              <a:t>The “current” form of the object data is maintained (Old Object).</a:t>
            </a:r>
          </a:p>
          <a:p>
            <a:pPr>
              <a:lnSpc>
                <a:spcPct val="80000"/>
              </a:lnSpc>
            </a:pPr>
            <a:r>
              <a:rPr lang="en-US" sz="1700"/>
              <a:t>A shadow copy of to-be-committed updates to the object is also maintained.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1371600" y="1676400"/>
            <a:ext cx="4953000" cy="1981200"/>
            <a:chOff x="864" y="1056"/>
            <a:chExt cx="3120" cy="1248"/>
          </a:xfrm>
        </p:grpSpPr>
        <p:sp>
          <p:nvSpPr>
            <p:cNvPr id="221188" name="Rectangle 4"/>
            <p:cNvSpPr>
              <a:spLocks noChangeArrowheads="1"/>
            </p:cNvSpPr>
            <p:nvPr/>
          </p:nvSpPr>
          <p:spPr bwMode="auto">
            <a:xfrm>
              <a:off x="960" y="1248"/>
              <a:ext cx="240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189" name="Text Box 5"/>
            <p:cNvSpPr txBox="1">
              <a:spLocks noChangeArrowheads="1"/>
            </p:cNvSpPr>
            <p:nvPr/>
          </p:nvSpPr>
          <p:spPr bwMode="auto">
            <a:xfrm>
              <a:off x="864" y="1056"/>
              <a:ext cx="50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TM Object</a:t>
              </a: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920" y="1200"/>
              <a:ext cx="624" cy="576"/>
              <a:chOff x="1920" y="1200"/>
              <a:chExt cx="624" cy="576"/>
            </a:xfrm>
          </p:grpSpPr>
          <p:sp>
            <p:nvSpPr>
              <p:cNvPr id="221190" name="Rectangle 6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624" cy="5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191" name="Text Box 7"/>
              <p:cNvSpPr txBox="1">
                <a:spLocks noChangeArrowheads="1"/>
              </p:cNvSpPr>
              <p:nvPr/>
            </p:nvSpPr>
            <p:spPr bwMode="auto">
              <a:xfrm>
                <a:off x="1968" y="1200"/>
                <a:ext cx="568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Transaction</a:t>
                </a:r>
              </a:p>
            </p:txBody>
          </p:sp>
          <p:sp>
            <p:nvSpPr>
              <p:cNvPr id="221192" name="Text Box 8"/>
              <p:cNvSpPr txBox="1">
                <a:spLocks noChangeArrowheads="1"/>
              </p:cNvSpPr>
              <p:nvPr/>
            </p:nvSpPr>
            <p:spPr bwMode="auto">
              <a:xfrm>
                <a:off x="1968" y="1392"/>
                <a:ext cx="55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New Object</a:t>
                </a:r>
              </a:p>
            </p:txBody>
          </p:sp>
          <p:sp>
            <p:nvSpPr>
              <p:cNvPr id="221193" name="Text Box 9"/>
              <p:cNvSpPr txBox="1">
                <a:spLocks noChangeArrowheads="1"/>
              </p:cNvSpPr>
              <p:nvPr/>
            </p:nvSpPr>
            <p:spPr bwMode="auto">
              <a:xfrm>
                <a:off x="1968" y="1584"/>
                <a:ext cx="519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Old Object</a:t>
                </a:r>
              </a:p>
            </p:txBody>
          </p:sp>
          <p:sp>
            <p:nvSpPr>
              <p:cNvPr id="221194" name="Line 10"/>
              <p:cNvSpPr>
                <a:spLocks noChangeShapeType="1"/>
              </p:cNvSpPr>
              <p:nvPr/>
            </p:nvSpPr>
            <p:spPr bwMode="auto">
              <a:xfrm>
                <a:off x="1920" y="139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195" name="Line 11"/>
              <p:cNvSpPr>
                <a:spLocks noChangeShapeType="1"/>
              </p:cNvSpPr>
              <p:nvPr/>
            </p:nvSpPr>
            <p:spPr bwMode="auto">
              <a:xfrm>
                <a:off x="1920" y="158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1197" name="Text Box 13"/>
            <p:cNvSpPr txBox="1">
              <a:spLocks noChangeArrowheads="1"/>
            </p:cNvSpPr>
            <p:nvPr/>
          </p:nvSpPr>
          <p:spPr bwMode="auto">
            <a:xfrm>
              <a:off x="2016" y="1056"/>
              <a:ext cx="40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Locator</a:t>
              </a:r>
            </a:p>
          </p:txBody>
        </p:sp>
        <p:sp>
          <p:nvSpPr>
            <p:cNvPr id="221198" name="Rectangle 14"/>
            <p:cNvSpPr>
              <a:spLocks noChangeArrowheads="1"/>
            </p:cNvSpPr>
            <p:nvPr/>
          </p:nvSpPr>
          <p:spPr bwMode="auto">
            <a:xfrm>
              <a:off x="3216" y="1152"/>
              <a:ext cx="768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201" name="Text Box 17"/>
            <p:cNvSpPr txBox="1">
              <a:spLocks noChangeArrowheads="1"/>
            </p:cNvSpPr>
            <p:nvPr/>
          </p:nvSpPr>
          <p:spPr bwMode="auto">
            <a:xfrm>
              <a:off x="3312" y="1152"/>
              <a:ext cx="5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Transaction</a:t>
              </a:r>
            </a:p>
          </p:txBody>
        </p:sp>
        <p:grpSp>
          <p:nvGrpSpPr>
            <p:cNvPr id="4" name="Group 21"/>
            <p:cNvGrpSpPr>
              <a:grpSpLocks/>
            </p:cNvGrpSpPr>
            <p:nvPr/>
          </p:nvGrpSpPr>
          <p:grpSpPr bwMode="auto">
            <a:xfrm>
              <a:off x="3216" y="1536"/>
              <a:ext cx="768" cy="288"/>
              <a:chOff x="3216" y="1536"/>
              <a:chExt cx="768" cy="288"/>
            </a:xfrm>
          </p:grpSpPr>
          <p:sp>
            <p:nvSpPr>
              <p:cNvPr id="221199" name="Rectangle 15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76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202" name="Text Box 18"/>
              <p:cNvSpPr txBox="1">
                <a:spLocks noChangeArrowheads="1"/>
              </p:cNvSpPr>
              <p:nvPr/>
            </p:nvSpPr>
            <p:spPr bwMode="auto">
              <a:xfrm>
                <a:off x="3312" y="1584"/>
                <a:ext cx="537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object data</a:t>
                </a:r>
              </a:p>
            </p:txBody>
          </p:sp>
        </p:grp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3216" y="2016"/>
              <a:ext cx="768" cy="288"/>
              <a:chOff x="3216" y="2016"/>
              <a:chExt cx="768" cy="288"/>
            </a:xfrm>
          </p:grpSpPr>
          <p:sp>
            <p:nvSpPr>
              <p:cNvPr id="221200" name="Rectangle 16"/>
              <p:cNvSpPr>
                <a:spLocks noChangeArrowheads="1"/>
              </p:cNvSpPr>
              <p:nvPr/>
            </p:nvSpPr>
            <p:spPr bwMode="auto">
              <a:xfrm>
                <a:off x="3216" y="2016"/>
                <a:ext cx="76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203" name="Text Box 19"/>
              <p:cNvSpPr txBox="1">
                <a:spLocks noChangeArrowheads="1"/>
              </p:cNvSpPr>
              <p:nvPr/>
            </p:nvSpPr>
            <p:spPr bwMode="auto">
              <a:xfrm>
                <a:off x="3312" y="2064"/>
                <a:ext cx="537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object data</a:t>
                </a:r>
              </a:p>
            </p:txBody>
          </p:sp>
        </p:grpSp>
        <p:sp>
          <p:nvSpPr>
            <p:cNvPr id="221206" name="Line 22"/>
            <p:cNvSpPr>
              <a:spLocks noChangeShapeType="1"/>
            </p:cNvSpPr>
            <p:nvPr/>
          </p:nvSpPr>
          <p:spPr bwMode="auto">
            <a:xfrm flipV="1">
              <a:off x="1104" y="1248"/>
              <a:ext cx="76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1207" name="Line 23"/>
            <p:cNvSpPr>
              <a:spLocks noChangeShapeType="1"/>
            </p:cNvSpPr>
            <p:nvPr/>
          </p:nvSpPr>
          <p:spPr bwMode="auto">
            <a:xfrm flipV="1">
              <a:off x="2496" y="1200"/>
              <a:ext cx="72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1208" name="Line 24"/>
            <p:cNvSpPr>
              <a:spLocks noChangeShapeType="1"/>
            </p:cNvSpPr>
            <p:nvPr/>
          </p:nvSpPr>
          <p:spPr bwMode="auto">
            <a:xfrm>
              <a:off x="2496" y="1488"/>
              <a:ext cx="72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1209" name="Line 25"/>
            <p:cNvSpPr>
              <a:spLocks noChangeShapeType="1"/>
            </p:cNvSpPr>
            <p:nvPr/>
          </p:nvSpPr>
          <p:spPr bwMode="auto">
            <a:xfrm>
              <a:off x="2496" y="1680"/>
              <a:ext cx="72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Slide Number Placeholder 2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Opening a TMObject for Writing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276600" y="4419600"/>
            <a:ext cx="990600" cy="914400"/>
            <a:chOff x="1920" y="1200"/>
            <a:chExt cx="624" cy="576"/>
          </a:xfrm>
        </p:grpSpPr>
        <p:sp>
          <p:nvSpPr>
            <p:cNvPr id="222216" name="Rectangle 8"/>
            <p:cNvSpPr>
              <a:spLocks noChangeArrowheads="1"/>
            </p:cNvSpPr>
            <p:nvPr/>
          </p:nvSpPr>
          <p:spPr bwMode="auto">
            <a:xfrm>
              <a:off x="1920" y="1200"/>
              <a:ext cx="62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7" name="Text Box 9"/>
            <p:cNvSpPr txBox="1">
              <a:spLocks noChangeArrowheads="1"/>
            </p:cNvSpPr>
            <p:nvPr/>
          </p:nvSpPr>
          <p:spPr bwMode="auto">
            <a:xfrm>
              <a:off x="1968" y="1200"/>
              <a:ext cx="5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Transaction</a:t>
              </a:r>
            </a:p>
          </p:txBody>
        </p:sp>
        <p:sp>
          <p:nvSpPr>
            <p:cNvPr id="222218" name="Text Box 10"/>
            <p:cNvSpPr txBox="1">
              <a:spLocks noChangeArrowheads="1"/>
            </p:cNvSpPr>
            <p:nvPr/>
          </p:nvSpPr>
          <p:spPr bwMode="auto">
            <a:xfrm>
              <a:off x="1968" y="1392"/>
              <a:ext cx="55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New Object</a:t>
              </a:r>
            </a:p>
          </p:txBody>
        </p:sp>
        <p:sp>
          <p:nvSpPr>
            <p:cNvPr id="222219" name="Text Box 11"/>
            <p:cNvSpPr txBox="1">
              <a:spLocks noChangeArrowheads="1"/>
            </p:cNvSpPr>
            <p:nvPr/>
          </p:nvSpPr>
          <p:spPr bwMode="auto">
            <a:xfrm>
              <a:off x="1968" y="1584"/>
              <a:ext cx="51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Old Object</a:t>
              </a:r>
            </a:p>
          </p:txBody>
        </p:sp>
        <p:sp>
          <p:nvSpPr>
            <p:cNvPr id="222220" name="Line 12"/>
            <p:cNvSpPr>
              <a:spLocks noChangeShapeType="1"/>
            </p:cNvSpPr>
            <p:nvPr/>
          </p:nvSpPr>
          <p:spPr bwMode="auto">
            <a:xfrm>
              <a:off x="1920" y="139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2221" name="Line 13"/>
            <p:cNvSpPr>
              <a:spLocks noChangeShapeType="1"/>
            </p:cNvSpPr>
            <p:nvPr/>
          </p:nvSpPr>
          <p:spPr bwMode="auto">
            <a:xfrm>
              <a:off x="1920" y="158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2222" name="Text Box 14"/>
          <p:cNvSpPr txBox="1">
            <a:spLocks noChangeArrowheads="1"/>
          </p:cNvSpPr>
          <p:nvPr/>
        </p:nvSpPr>
        <p:spPr bwMode="auto">
          <a:xfrm>
            <a:off x="3429000" y="4191000"/>
            <a:ext cx="6492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/>
              <a:t>Locator</a:t>
            </a:r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5334000" y="4343400"/>
            <a:ext cx="1219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24" name="Text Box 16"/>
          <p:cNvSpPr txBox="1">
            <a:spLocks noChangeArrowheads="1"/>
          </p:cNvSpPr>
          <p:nvPr/>
        </p:nvSpPr>
        <p:spPr bwMode="auto">
          <a:xfrm>
            <a:off x="5486400" y="4343400"/>
            <a:ext cx="7889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/>
              <a:t>T2: Active</a:t>
            </a: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334000" y="4953000"/>
            <a:ext cx="1219200" cy="457200"/>
            <a:chOff x="3216" y="1536"/>
            <a:chExt cx="768" cy="288"/>
          </a:xfrm>
        </p:grpSpPr>
        <p:sp>
          <p:nvSpPr>
            <p:cNvPr id="222226" name="Rectangle 18"/>
            <p:cNvSpPr>
              <a:spLocks noChangeArrowheads="1"/>
            </p:cNvSpPr>
            <p:nvPr/>
          </p:nvSpPr>
          <p:spPr bwMode="auto">
            <a:xfrm>
              <a:off x="3216" y="1536"/>
              <a:ext cx="76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27" name="Text Box 19"/>
            <p:cNvSpPr txBox="1">
              <a:spLocks noChangeArrowheads="1"/>
            </p:cNvSpPr>
            <p:nvPr/>
          </p:nvSpPr>
          <p:spPr bwMode="auto">
            <a:xfrm>
              <a:off x="3312" y="1584"/>
              <a:ext cx="53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object data</a:t>
              </a:r>
            </a:p>
          </p:txBody>
        </p:sp>
      </p:grpSp>
      <p:sp>
        <p:nvSpPr>
          <p:cNvPr id="222231" name="Line 23"/>
          <p:cNvSpPr>
            <a:spLocks noChangeShapeType="1"/>
          </p:cNvSpPr>
          <p:nvPr/>
        </p:nvSpPr>
        <p:spPr bwMode="auto">
          <a:xfrm>
            <a:off x="1981200" y="3124200"/>
            <a:ext cx="121920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2232" name="Line 24"/>
          <p:cNvSpPr>
            <a:spLocks noChangeShapeType="1"/>
          </p:cNvSpPr>
          <p:nvPr/>
        </p:nvSpPr>
        <p:spPr bwMode="auto">
          <a:xfrm flipV="1">
            <a:off x="4191000" y="4419600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2233" name="Line 25"/>
          <p:cNvSpPr>
            <a:spLocks noChangeShapeType="1"/>
          </p:cNvSpPr>
          <p:nvPr/>
        </p:nvSpPr>
        <p:spPr bwMode="auto">
          <a:xfrm>
            <a:off x="4191000" y="48768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2234" name="Line 26"/>
          <p:cNvSpPr>
            <a:spLocks noChangeShapeType="1"/>
          </p:cNvSpPr>
          <p:nvPr/>
        </p:nvSpPr>
        <p:spPr bwMode="auto">
          <a:xfrm flipV="1">
            <a:off x="4191000" y="2514600"/>
            <a:ext cx="114300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2236" name="Rectangle 28"/>
          <p:cNvSpPr>
            <a:spLocks noChangeArrowheads="1"/>
          </p:cNvSpPr>
          <p:nvPr/>
        </p:nvSpPr>
        <p:spPr bwMode="auto">
          <a:xfrm>
            <a:off x="1752600" y="3048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37" name="Text Box 29"/>
          <p:cNvSpPr txBox="1">
            <a:spLocks noChangeArrowheads="1"/>
          </p:cNvSpPr>
          <p:nvPr/>
        </p:nvSpPr>
        <p:spPr bwMode="auto">
          <a:xfrm>
            <a:off x="990600" y="3048000"/>
            <a:ext cx="796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b="1"/>
              <a:t>TM Object</a:t>
            </a:r>
          </a:p>
        </p:txBody>
      </p: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3276600" y="1752600"/>
            <a:ext cx="990600" cy="914400"/>
            <a:chOff x="1920" y="1200"/>
            <a:chExt cx="624" cy="576"/>
          </a:xfrm>
        </p:grpSpPr>
        <p:sp>
          <p:nvSpPr>
            <p:cNvPr id="222239" name="Rectangle 31"/>
            <p:cNvSpPr>
              <a:spLocks noChangeArrowheads="1"/>
            </p:cNvSpPr>
            <p:nvPr/>
          </p:nvSpPr>
          <p:spPr bwMode="auto">
            <a:xfrm>
              <a:off x="1920" y="1200"/>
              <a:ext cx="62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40" name="Text Box 32"/>
            <p:cNvSpPr txBox="1">
              <a:spLocks noChangeArrowheads="1"/>
            </p:cNvSpPr>
            <p:nvPr/>
          </p:nvSpPr>
          <p:spPr bwMode="auto">
            <a:xfrm>
              <a:off x="1968" y="1200"/>
              <a:ext cx="5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Transaction</a:t>
              </a:r>
            </a:p>
          </p:txBody>
        </p:sp>
        <p:sp>
          <p:nvSpPr>
            <p:cNvPr id="222241" name="Text Box 33"/>
            <p:cNvSpPr txBox="1">
              <a:spLocks noChangeArrowheads="1"/>
            </p:cNvSpPr>
            <p:nvPr/>
          </p:nvSpPr>
          <p:spPr bwMode="auto">
            <a:xfrm>
              <a:off x="1968" y="1392"/>
              <a:ext cx="55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New Object</a:t>
              </a:r>
            </a:p>
          </p:txBody>
        </p:sp>
        <p:sp>
          <p:nvSpPr>
            <p:cNvPr id="222242" name="Text Box 34"/>
            <p:cNvSpPr txBox="1">
              <a:spLocks noChangeArrowheads="1"/>
            </p:cNvSpPr>
            <p:nvPr/>
          </p:nvSpPr>
          <p:spPr bwMode="auto">
            <a:xfrm>
              <a:off x="1968" y="1584"/>
              <a:ext cx="51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Old Object</a:t>
              </a:r>
            </a:p>
          </p:txBody>
        </p:sp>
        <p:sp>
          <p:nvSpPr>
            <p:cNvPr id="222243" name="Line 35"/>
            <p:cNvSpPr>
              <a:spLocks noChangeShapeType="1"/>
            </p:cNvSpPr>
            <p:nvPr/>
          </p:nvSpPr>
          <p:spPr bwMode="auto">
            <a:xfrm>
              <a:off x="1920" y="139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2244" name="Line 36"/>
            <p:cNvSpPr>
              <a:spLocks noChangeShapeType="1"/>
            </p:cNvSpPr>
            <p:nvPr/>
          </p:nvSpPr>
          <p:spPr bwMode="auto">
            <a:xfrm>
              <a:off x="1920" y="158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2245" name="Text Box 37"/>
          <p:cNvSpPr txBox="1">
            <a:spLocks noChangeArrowheads="1"/>
          </p:cNvSpPr>
          <p:nvPr/>
        </p:nvSpPr>
        <p:spPr bwMode="auto">
          <a:xfrm>
            <a:off x="3429000" y="1524000"/>
            <a:ext cx="6492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/>
              <a:t>Locator</a:t>
            </a:r>
          </a:p>
        </p:txBody>
      </p:sp>
      <p:sp>
        <p:nvSpPr>
          <p:cNvPr id="222246" name="Rectangle 38"/>
          <p:cNvSpPr>
            <a:spLocks noChangeArrowheads="1"/>
          </p:cNvSpPr>
          <p:nvPr/>
        </p:nvSpPr>
        <p:spPr bwMode="auto">
          <a:xfrm>
            <a:off x="5334000" y="1676400"/>
            <a:ext cx="1219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47" name="Text Box 39"/>
          <p:cNvSpPr txBox="1">
            <a:spLocks noChangeArrowheads="1"/>
          </p:cNvSpPr>
          <p:nvPr/>
        </p:nvSpPr>
        <p:spPr bwMode="auto">
          <a:xfrm>
            <a:off x="5486400" y="1676400"/>
            <a:ext cx="1073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/>
              <a:t>T1: Committed</a:t>
            </a:r>
          </a:p>
        </p:txBody>
      </p: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5334000" y="2286000"/>
            <a:ext cx="1219200" cy="457200"/>
            <a:chOff x="3216" y="1536"/>
            <a:chExt cx="768" cy="288"/>
          </a:xfrm>
        </p:grpSpPr>
        <p:sp>
          <p:nvSpPr>
            <p:cNvPr id="222249" name="Rectangle 41"/>
            <p:cNvSpPr>
              <a:spLocks noChangeArrowheads="1"/>
            </p:cNvSpPr>
            <p:nvPr/>
          </p:nvSpPr>
          <p:spPr bwMode="auto">
            <a:xfrm>
              <a:off x="3216" y="1536"/>
              <a:ext cx="76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50" name="Text Box 42"/>
            <p:cNvSpPr txBox="1">
              <a:spLocks noChangeArrowheads="1"/>
            </p:cNvSpPr>
            <p:nvPr/>
          </p:nvSpPr>
          <p:spPr bwMode="auto">
            <a:xfrm>
              <a:off x="3312" y="1584"/>
              <a:ext cx="53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object data</a:t>
              </a:r>
            </a:p>
          </p:txBody>
        </p:sp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5334000" y="3048000"/>
            <a:ext cx="1219200" cy="457200"/>
            <a:chOff x="3216" y="2016"/>
            <a:chExt cx="768" cy="288"/>
          </a:xfrm>
        </p:grpSpPr>
        <p:sp>
          <p:nvSpPr>
            <p:cNvPr id="222252" name="Rectangle 44"/>
            <p:cNvSpPr>
              <a:spLocks noChangeArrowheads="1"/>
            </p:cNvSpPr>
            <p:nvPr/>
          </p:nvSpPr>
          <p:spPr bwMode="auto">
            <a:xfrm>
              <a:off x="3216" y="2016"/>
              <a:ext cx="76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53" name="Text Box 45"/>
            <p:cNvSpPr txBox="1">
              <a:spLocks noChangeArrowheads="1"/>
            </p:cNvSpPr>
            <p:nvPr/>
          </p:nvSpPr>
          <p:spPr bwMode="auto">
            <a:xfrm>
              <a:off x="3312" y="2064"/>
              <a:ext cx="53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object data</a:t>
              </a:r>
            </a:p>
          </p:txBody>
        </p:sp>
      </p:grpSp>
      <p:sp>
        <p:nvSpPr>
          <p:cNvPr id="222254" name="Line 46"/>
          <p:cNvSpPr>
            <a:spLocks noChangeShapeType="1"/>
          </p:cNvSpPr>
          <p:nvPr/>
        </p:nvSpPr>
        <p:spPr bwMode="auto">
          <a:xfrm flipV="1">
            <a:off x="1981200" y="1828800"/>
            <a:ext cx="1219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2255" name="Line 47"/>
          <p:cNvSpPr>
            <a:spLocks noChangeShapeType="1"/>
          </p:cNvSpPr>
          <p:nvPr/>
        </p:nvSpPr>
        <p:spPr bwMode="auto">
          <a:xfrm flipV="1">
            <a:off x="4191000" y="1752600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2256" name="Line 48"/>
          <p:cNvSpPr>
            <a:spLocks noChangeShapeType="1"/>
          </p:cNvSpPr>
          <p:nvPr/>
        </p:nvSpPr>
        <p:spPr bwMode="auto">
          <a:xfrm>
            <a:off x="4191000" y="22098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2257" name="Line 49"/>
          <p:cNvSpPr>
            <a:spLocks noChangeShapeType="1"/>
          </p:cNvSpPr>
          <p:nvPr/>
        </p:nvSpPr>
        <p:spPr bwMode="auto">
          <a:xfrm>
            <a:off x="4191000" y="25146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222258" name="AutoShape 50"/>
          <p:cNvCxnSpPr>
            <a:cxnSpLocks noChangeShapeType="1"/>
            <a:stCxn id="222249" idx="3"/>
            <a:endCxn id="222226" idx="3"/>
          </p:cNvCxnSpPr>
          <p:nvPr/>
        </p:nvCxnSpPr>
        <p:spPr bwMode="auto">
          <a:xfrm>
            <a:off x="6553200" y="2514600"/>
            <a:ext cx="1588" cy="2667000"/>
          </a:xfrm>
          <a:prstGeom prst="curvedConnector3">
            <a:avLst>
              <a:gd name="adj1" fmla="val 7620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222259" name="Text Box 51"/>
          <p:cNvSpPr txBox="1">
            <a:spLocks noChangeArrowheads="1"/>
          </p:cNvSpPr>
          <p:nvPr/>
        </p:nvSpPr>
        <p:spPr bwMode="auto">
          <a:xfrm>
            <a:off x="7696200" y="3657600"/>
            <a:ext cx="501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/>
              <a:t>Copy</a:t>
            </a:r>
          </a:p>
        </p:txBody>
      </p:sp>
      <p:sp>
        <p:nvSpPr>
          <p:cNvPr id="222262" name="AutoShape 54"/>
          <p:cNvSpPr>
            <a:spLocks noChangeArrowheads="1"/>
          </p:cNvSpPr>
          <p:nvPr/>
        </p:nvSpPr>
        <p:spPr bwMode="auto">
          <a:xfrm>
            <a:off x="2286000" y="2819400"/>
            <a:ext cx="228600" cy="685800"/>
          </a:xfrm>
          <a:prstGeom prst="curvedLeftArrow">
            <a:avLst>
              <a:gd name="adj1" fmla="val 60000"/>
              <a:gd name="adj2" fmla="val 12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63" name="Text Box 55"/>
          <p:cNvSpPr txBox="1">
            <a:spLocks noChangeArrowheads="1"/>
          </p:cNvSpPr>
          <p:nvPr/>
        </p:nvSpPr>
        <p:spPr bwMode="auto">
          <a:xfrm>
            <a:off x="2438400" y="2971800"/>
            <a:ext cx="4524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/>
              <a:t>CAS</a:t>
            </a:r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Opening a TMObject for Writing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276600" y="4419600"/>
            <a:ext cx="990600" cy="914400"/>
            <a:chOff x="1920" y="1200"/>
            <a:chExt cx="624" cy="576"/>
          </a:xfrm>
        </p:grpSpPr>
        <p:sp>
          <p:nvSpPr>
            <p:cNvPr id="223236" name="Rectangle 4"/>
            <p:cNvSpPr>
              <a:spLocks noChangeArrowheads="1"/>
            </p:cNvSpPr>
            <p:nvPr/>
          </p:nvSpPr>
          <p:spPr bwMode="auto">
            <a:xfrm>
              <a:off x="1920" y="1200"/>
              <a:ext cx="62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237" name="Text Box 5"/>
            <p:cNvSpPr txBox="1">
              <a:spLocks noChangeArrowheads="1"/>
            </p:cNvSpPr>
            <p:nvPr/>
          </p:nvSpPr>
          <p:spPr bwMode="auto">
            <a:xfrm>
              <a:off x="1968" y="1200"/>
              <a:ext cx="5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Transaction</a:t>
              </a:r>
            </a:p>
          </p:txBody>
        </p:sp>
        <p:sp>
          <p:nvSpPr>
            <p:cNvPr id="223238" name="Text Box 6"/>
            <p:cNvSpPr txBox="1">
              <a:spLocks noChangeArrowheads="1"/>
            </p:cNvSpPr>
            <p:nvPr/>
          </p:nvSpPr>
          <p:spPr bwMode="auto">
            <a:xfrm>
              <a:off x="1968" y="1392"/>
              <a:ext cx="55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New Object</a:t>
              </a:r>
            </a:p>
          </p:txBody>
        </p:sp>
        <p:sp>
          <p:nvSpPr>
            <p:cNvPr id="223239" name="Text Box 7"/>
            <p:cNvSpPr txBox="1">
              <a:spLocks noChangeArrowheads="1"/>
            </p:cNvSpPr>
            <p:nvPr/>
          </p:nvSpPr>
          <p:spPr bwMode="auto">
            <a:xfrm>
              <a:off x="1968" y="1584"/>
              <a:ext cx="51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Old Object</a:t>
              </a:r>
            </a:p>
          </p:txBody>
        </p:sp>
        <p:sp>
          <p:nvSpPr>
            <p:cNvPr id="223240" name="Line 8"/>
            <p:cNvSpPr>
              <a:spLocks noChangeShapeType="1"/>
            </p:cNvSpPr>
            <p:nvPr/>
          </p:nvSpPr>
          <p:spPr bwMode="auto">
            <a:xfrm>
              <a:off x="1920" y="139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3241" name="Line 9"/>
            <p:cNvSpPr>
              <a:spLocks noChangeShapeType="1"/>
            </p:cNvSpPr>
            <p:nvPr/>
          </p:nvSpPr>
          <p:spPr bwMode="auto">
            <a:xfrm>
              <a:off x="1920" y="158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3242" name="Text Box 10"/>
          <p:cNvSpPr txBox="1">
            <a:spLocks noChangeArrowheads="1"/>
          </p:cNvSpPr>
          <p:nvPr/>
        </p:nvSpPr>
        <p:spPr bwMode="auto">
          <a:xfrm>
            <a:off x="3429000" y="4191000"/>
            <a:ext cx="6492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/>
              <a:t>Locator</a:t>
            </a:r>
          </a:p>
        </p:txBody>
      </p:sp>
      <p:sp>
        <p:nvSpPr>
          <p:cNvPr id="223243" name="Rectangle 11"/>
          <p:cNvSpPr>
            <a:spLocks noChangeArrowheads="1"/>
          </p:cNvSpPr>
          <p:nvPr/>
        </p:nvSpPr>
        <p:spPr bwMode="auto">
          <a:xfrm>
            <a:off x="5334000" y="4343400"/>
            <a:ext cx="1219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3244" name="Text Box 12"/>
          <p:cNvSpPr txBox="1">
            <a:spLocks noChangeArrowheads="1"/>
          </p:cNvSpPr>
          <p:nvPr/>
        </p:nvSpPr>
        <p:spPr bwMode="auto">
          <a:xfrm>
            <a:off x="5486400" y="4343400"/>
            <a:ext cx="7889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/>
              <a:t>T2: Active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334000" y="4953000"/>
            <a:ext cx="1219200" cy="457200"/>
            <a:chOff x="3216" y="1536"/>
            <a:chExt cx="768" cy="288"/>
          </a:xfrm>
        </p:grpSpPr>
        <p:sp>
          <p:nvSpPr>
            <p:cNvPr id="223246" name="Rectangle 14"/>
            <p:cNvSpPr>
              <a:spLocks noChangeArrowheads="1"/>
            </p:cNvSpPr>
            <p:nvPr/>
          </p:nvSpPr>
          <p:spPr bwMode="auto">
            <a:xfrm>
              <a:off x="3216" y="1536"/>
              <a:ext cx="76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247" name="Text Box 15"/>
            <p:cNvSpPr txBox="1">
              <a:spLocks noChangeArrowheads="1"/>
            </p:cNvSpPr>
            <p:nvPr/>
          </p:nvSpPr>
          <p:spPr bwMode="auto">
            <a:xfrm>
              <a:off x="3312" y="1584"/>
              <a:ext cx="53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object data</a:t>
              </a:r>
            </a:p>
          </p:txBody>
        </p:sp>
      </p:grpSp>
      <p:sp>
        <p:nvSpPr>
          <p:cNvPr id="223248" name="Line 16"/>
          <p:cNvSpPr>
            <a:spLocks noChangeShapeType="1"/>
          </p:cNvSpPr>
          <p:nvPr/>
        </p:nvSpPr>
        <p:spPr bwMode="auto">
          <a:xfrm>
            <a:off x="1981200" y="3124200"/>
            <a:ext cx="121920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3249" name="Line 17"/>
          <p:cNvSpPr>
            <a:spLocks noChangeShapeType="1"/>
          </p:cNvSpPr>
          <p:nvPr/>
        </p:nvSpPr>
        <p:spPr bwMode="auto">
          <a:xfrm flipV="1">
            <a:off x="4191000" y="4419600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3250" name="Line 18"/>
          <p:cNvSpPr>
            <a:spLocks noChangeShapeType="1"/>
          </p:cNvSpPr>
          <p:nvPr/>
        </p:nvSpPr>
        <p:spPr bwMode="auto">
          <a:xfrm>
            <a:off x="4191000" y="48768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3251" name="Line 19"/>
          <p:cNvSpPr>
            <a:spLocks noChangeShapeType="1"/>
          </p:cNvSpPr>
          <p:nvPr/>
        </p:nvSpPr>
        <p:spPr bwMode="auto">
          <a:xfrm flipV="1">
            <a:off x="4191000" y="3276600"/>
            <a:ext cx="11430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3252" name="Rectangle 20"/>
          <p:cNvSpPr>
            <a:spLocks noChangeArrowheads="1"/>
          </p:cNvSpPr>
          <p:nvPr/>
        </p:nvSpPr>
        <p:spPr bwMode="auto">
          <a:xfrm>
            <a:off x="1752600" y="3048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3253" name="Text Box 21"/>
          <p:cNvSpPr txBox="1">
            <a:spLocks noChangeArrowheads="1"/>
          </p:cNvSpPr>
          <p:nvPr/>
        </p:nvSpPr>
        <p:spPr bwMode="auto">
          <a:xfrm>
            <a:off x="990600" y="3048000"/>
            <a:ext cx="796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b="1"/>
              <a:t>TM Object</a:t>
            </a:r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3276600" y="1752600"/>
            <a:ext cx="990600" cy="914400"/>
            <a:chOff x="1920" y="1200"/>
            <a:chExt cx="624" cy="576"/>
          </a:xfrm>
        </p:grpSpPr>
        <p:sp>
          <p:nvSpPr>
            <p:cNvPr id="223255" name="Rectangle 23"/>
            <p:cNvSpPr>
              <a:spLocks noChangeArrowheads="1"/>
            </p:cNvSpPr>
            <p:nvPr/>
          </p:nvSpPr>
          <p:spPr bwMode="auto">
            <a:xfrm>
              <a:off x="1920" y="1200"/>
              <a:ext cx="62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256" name="Text Box 24"/>
            <p:cNvSpPr txBox="1">
              <a:spLocks noChangeArrowheads="1"/>
            </p:cNvSpPr>
            <p:nvPr/>
          </p:nvSpPr>
          <p:spPr bwMode="auto">
            <a:xfrm>
              <a:off x="1968" y="1200"/>
              <a:ext cx="5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Transaction</a:t>
              </a:r>
            </a:p>
          </p:txBody>
        </p:sp>
        <p:sp>
          <p:nvSpPr>
            <p:cNvPr id="223257" name="Text Box 25"/>
            <p:cNvSpPr txBox="1">
              <a:spLocks noChangeArrowheads="1"/>
            </p:cNvSpPr>
            <p:nvPr/>
          </p:nvSpPr>
          <p:spPr bwMode="auto">
            <a:xfrm>
              <a:off x="1968" y="1392"/>
              <a:ext cx="55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New Object</a:t>
              </a:r>
            </a:p>
          </p:txBody>
        </p:sp>
        <p:sp>
          <p:nvSpPr>
            <p:cNvPr id="223258" name="Text Box 26"/>
            <p:cNvSpPr txBox="1">
              <a:spLocks noChangeArrowheads="1"/>
            </p:cNvSpPr>
            <p:nvPr/>
          </p:nvSpPr>
          <p:spPr bwMode="auto">
            <a:xfrm>
              <a:off x="1968" y="1584"/>
              <a:ext cx="51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Old Object</a:t>
              </a:r>
            </a:p>
          </p:txBody>
        </p:sp>
        <p:sp>
          <p:nvSpPr>
            <p:cNvPr id="223259" name="Line 27"/>
            <p:cNvSpPr>
              <a:spLocks noChangeShapeType="1"/>
            </p:cNvSpPr>
            <p:nvPr/>
          </p:nvSpPr>
          <p:spPr bwMode="auto">
            <a:xfrm>
              <a:off x="1920" y="139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3260" name="Line 28"/>
            <p:cNvSpPr>
              <a:spLocks noChangeShapeType="1"/>
            </p:cNvSpPr>
            <p:nvPr/>
          </p:nvSpPr>
          <p:spPr bwMode="auto">
            <a:xfrm>
              <a:off x="1920" y="158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3261" name="Text Box 29"/>
          <p:cNvSpPr txBox="1">
            <a:spLocks noChangeArrowheads="1"/>
          </p:cNvSpPr>
          <p:nvPr/>
        </p:nvSpPr>
        <p:spPr bwMode="auto">
          <a:xfrm>
            <a:off x="3429000" y="1524000"/>
            <a:ext cx="6492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/>
              <a:t>Locator</a:t>
            </a:r>
          </a:p>
        </p:txBody>
      </p:sp>
      <p:sp>
        <p:nvSpPr>
          <p:cNvPr id="223262" name="Rectangle 30"/>
          <p:cNvSpPr>
            <a:spLocks noChangeArrowheads="1"/>
          </p:cNvSpPr>
          <p:nvPr/>
        </p:nvSpPr>
        <p:spPr bwMode="auto">
          <a:xfrm>
            <a:off x="5334000" y="1676400"/>
            <a:ext cx="1219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3263" name="Text Box 31"/>
          <p:cNvSpPr txBox="1">
            <a:spLocks noChangeArrowheads="1"/>
          </p:cNvSpPr>
          <p:nvPr/>
        </p:nvSpPr>
        <p:spPr bwMode="auto">
          <a:xfrm>
            <a:off x="5486400" y="1676400"/>
            <a:ext cx="8969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/>
              <a:t>T1: Aborted</a:t>
            </a:r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5334000" y="2286000"/>
            <a:ext cx="1219200" cy="457200"/>
            <a:chOff x="3216" y="1536"/>
            <a:chExt cx="768" cy="288"/>
          </a:xfrm>
        </p:grpSpPr>
        <p:sp>
          <p:nvSpPr>
            <p:cNvPr id="223265" name="Rectangle 33"/>
            <p:cNvSpPr>
              <a:spLocks noChangeArrowheads="1"/>
            </p:cNvSpPr>
            <p:nvPr/>
          </p:nvSpPr>
          <p:spPr bwMode="auto">
            <a:xfrm>
              <a:off x="3216" y="1536"/>
              <a:ext cx="76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266" name="Text Box 34"/>
            <p:cNvSpPr txBox="1">
              <a:spLocks noChangeArrowheads="1"/>
            </p:cNvSpPr>
            <p:nvPr/>
          </p:nvSpPr>
          <p:spPr bwMode="auto">
            <a:xfrm>
              <a:off x="3312" y="1584"/>
              <a:ext cx="53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object data</a:t>
              </a:r>
            </a:p>
          </p:txBody>
        </p:sp>
      </p:grp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5334000" y="3048000"/>
            <a:ext cx="1219200" cy="457200"/>
            <a:chOff x="3216" y="2016"/>
            <a:chExt cx="768" cy="288"/>
          </a:xfrm>
        </p:grpSpPr>
        <p:sp>
          <p:nvSpPr>
            <p:cNvPr id="223268" name="Rectangle 36"/>
            <p:cNvSpPr>
              <a:spLocks noChangeArrowheads="1"/>
            </p:cNvSpPr>
            <p:nvPr/>
          </p:nvSpPr>
          <p:spPr bwMode="auto">
            <a:xfrm>
              <a:off x="3216" y="2016"/>
              <a:ext cx="76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269" name="Text Box 37"/>
            <p:cNvSpPr txBox="1">
              <a:spLocks noChangeArrowheads="1"/>
            </p:cNvSpPr>
            <p:nvPr/>
          </p:nvSpPr>
          <p:spPr bwMode="auto">
            <a:xfrm>
              <a:off x="3312" y="2064"/>
              <a:ext cx="53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/>
                <a:t>object data</a:t>
              </a:r>
            </a:p>
          </p:txBody>
        </p:sp>
      </p:grpSp>
      <p:sp>
        <p:nvSpPr>
          <p:cNvPr id="223270" name="Line 38"/>
          <p:cNvSpPr>
            <a:spLocks noChangeShapeType="1"/>
          </p:cNvSpPr>
          <p:nvPr/>
        </p:nvSpPr>
        <p:spPr bwMode="auto">
          <a:xfrm flipV="1">
            <a:off x="1981200" y="1828800"/>
            <a:ext cx="1219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3271" name="Line 39"/>
          <p:cNvSpPr>
            <a:spLocks noChangeShapeType="1"/>
          </p:cNvSpPr>
          <p:nvPr/>
        </p:nvSpPr>
        <p:spPr bwMode="auto">
          <a:xfrm flipV="1">
            <a:off x="4191000" y="1752600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3272" name="Line 40"/>
          <p:cNvSpPr>
            <a:spLocks noChangeShapeType="1"/>
          </p:cNvSpPr>
          <p:nvPr/>
        </p:nvSpPr>
        <p:spPr bwMode="auto">
          <a:xfrm>
            <a:off x="4191000" y="22098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3273" name="Line 41"/>
          <p:cNvSpPr>
            <a:spLocks noChangeShapeType="1"/>
          </p:cNvSpPr>
          <p:nvPr/>
        </p:nvSpPr>
        <p:spPr bwMode="auto">
          <a:xfrm>
            <a:off x="4191000" y="25146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223274" name="AutoShape 42"/>
          <p:cNvCxnSpPr>
            <a:cxnSpLocks noChangeShapeType="1"/>
            <a:stCxn id="223268" idx="3"/>
            <a:endCxn id="223246" idx="3"/>
          </p:cNvCxnSpPr>
          <p:nvPr/>
        </p:nvCxnSpPr>
        <p:spPr bwMode="auto">
          <a:xfrm>
            <a:off x="6553200" y="3276600"/>
            <a:ext cx="1588" cy="1905000"/>
          </a:xfrm>
          <a:prstGeom prst="curvedConnector3">
            <a:avLst>
              <a:gd name="adj1" fmla="val 6000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223275" name="Text Box 43"/>
          <p:cNvSpPr txBox="1">
            <a:spLocks noChangeArrowheads="1"/>
          </p:cNvSpPr>
          <p:nvPr/>
        </p:nvSpPr>
        <p:spPr bwMode="auto">
          <a:xfrm>
            <a:off x="7499350" y="4098925"/>
            <a:ext cx="501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/>
              <a:t>Copy</a:t>
            </a:r>
          </a:p>
        </p:txBody>
      </p:sp>
      <p:sp>
        <p:nvSpPr>
          <p:cNvPr id="223276" name="AutoShape 44"/>
          <p:cNvSpPr>
            <a:spLocks noChangeArrowheads="1"/>
          </p:cNvSpPr>
          <p:nvPr/>
        </p:nvSpPr>
        <p:spPr bwMode="auto">
          <a:xfrm>
            <a:off x="2286000" y="2819400"/>
            <a:ext cx="228600" cy="685800"/>
          </a:xfrm>
          <a:prstGeom prst="curvedLeftArrow">
            <a:avLst>
              <a:gd name="adj1" fmla="val 60000"/>
              <a:gd name="adj2" fmla="val 12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3277" name="Text Box 45"/>
          <p:cNvSpPr txBox="1">
            <a:spLocks noChangeArrowheads="1"/>
          </p:cNvSpPr>
          <p:nvPr/>
        </p:nvSpPr>
        <p:spPr bwMode="auto">
          <a:xfrm>
            <a:off x="2438400" y="2971800"/>
            <a:ext cx="4524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/>
              <a:t>CAS</a:t>
            </a:r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28FE22-B6AF-47F6-A03E-AC9F316637A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80000A"/>
      </a:accent1>
      <a:accent2>
        <a:srgbClr val="81460A"/>
      </a:accent2>
      <a:accent3>
        <a:srgbClr val="FFFFFF"/>
      </a:accent3>
      <a:accent4>
        <a:srgbClr val="000000"/>
      </a:accent4>
      <a:accent5>
        <a:srgbClr val="C0AAAA"/>
      </a:accent5>
      <a:accent6>
        <a:srgbClr val="743F08"/>
      </a:accent6>
      <a:hlink>
        <a:srgbClr val="805255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Default Design 1">
        <a:dk1>
          <a:srgbClr val="666699"/>
        </a:dk1>
        <a:lt1>
          <a:srgbClr val="FFFFFF"/>
        </a:lt1>
        <a:dk2>
          <a:srgbClr val="000066"/>
        </a:dk2>
        <a:lt2>
          <a:srgbClr val="FFFFFF"/>
        </a:lt2>
        <a:accent1>
          <a:srgbClr val="0066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2DE7"/>
        </a:accent6>
        <a:hlink>
          <a:srgbClr val="00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4B49"/>
        </a:dk2>
        <a:lt2>
          <a:srgbClr val="FFFFFF"/>
        </a:lt2>
        <a:accent1>
          <a:srgbClr val="009999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ACACA"/>
        </a:accent5>
        <a:accent6>
          <a:srgbClr val="007373"/>
        </a:accent6>
        <a:hlink>
          <a:srgbClr val="0066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9900"/>
        </a:accent1>
        <a:accent2>
          <a:srgbClr val="FCB138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4A032"/>
        </a:accent6>
        <a:hlink>
          <a:srgbClr val="FCC66E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440044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B0AAB0"/>
        </a:accent5>
        <a:accent6>
          <a:srgbClr val="6D0466"/>
        </a:accent6>
        <a:hlink>
          <a:srgbClr val="9F839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FFFFFF"/>
        </a:dk2>
        <a:lt2>
          <a:srgbClr val="666699"/>
        </a:lt2>
        <a:accent1>
          <a:srgbClr val="779F92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BDCDC7"/>
        </a:accent5>
        <a:accent6>
          <a:srgbClr val="8EB0C3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A0000"/>
        </a:dk1>
        <a:lt1>
          <a:srgbClr val="FFFFFF"/>
        </a:lt1>
        <a:dk2>
          <a:srgbClr val="FFFFFF"/>
        </a:dk2>
        <a:lt2>
          <a:srgbClr val="666699"/>
        </a:lt2>
        <a:accent1>
          <a:srgbClr val="CC3300"/>
        </a:accent1>
        <a:accent2>
          <a:srgbClr val="CC6600"/>
        </a:accent2>
        <a:accent3>
          <a:srgbClr val="FFFFFF"/>
        </a:accent3>
        <a:accent4>
          <a:srgbClr val="590000"/>
        </a:accent4>
        <a:accent5>
          <a:srgbClr val="E2ADAA"/>
        </a:accent5>
        <a:accent6>
          <a:srgbClr val="B95C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4F4F77"/>
        </a:dk1>
        <a:lt1>
          <a:srgbClr val="FFFFFF"/>
        </a:lt1>
        <a:dk2>
          <a:srgbClr val="4A7911"/>
        </a:dk2>
        <a:lt2>
          <a:srgbClr val="FFFFFF"/>
        </a:lt2>
        <a:accent1>
          <a:srgbClr val="336600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00"/>
        </a:dk1>
        <a:lt1>
          <a:srgbClr val="FFFFFF"/>
        </a:lt1>
        <a:dk2>
          <a:srgbClr val="FFFFFF"/>
        </a:dk2>
        <a:lt2>
          <a:srgbClr val="4F4F77"/>
        </a:lt2>
        <a:accent1>
          <a:srgbClr val="3366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8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8080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0C0"/>
        </a:accent5>
        <a:accent6>
          <a:srgbClr val="008A8A"/>
        </a:accent6>
        <a:hlink>
          <a:srgbClr val="70CAC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4F4F77"/>
        </a:dk1>
        <a:lt1>
          <a:srgbClr val="FFFFFF"/>
        </a:lt1>
        <a:dk2>
          <a:srgbClr val="330000"/>
        </a:dk2>
        <a:lt2>
          <a:srgbClr val="FFFFFF"/>
        </a:lt2>
        <a:accent1>
          <a:srgbClr val="822504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C1ACAA"/>
        </a:accent5>
        <a:accent6>
          <a:srgbClr val="8F2505"/>
        </a:accent6>
        <a:hlink>
          <a:srgbClr val="7C0704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33333"/>
        </a:dk1>
        <a:lt1>
          <a:srgbClr val="FFFFFF"/>
        </a:lt1>
        <a:dk2>
          <a:srgbClr val="333399"/>
        </a:dk2>
        <a:lt2>
          <a:srgbClr val="FFFFFF"/>
        </a:lt2>
        <a:accent1>
          <a:srgbClr val="006699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B8CA"/>
        </a:accent5>
        <a:accent6>
          <a:srgbClr val="02799E"/>
        </a:accent6>
        <a:hlink>
          <a:srgbClr val="6699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0080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AAAAC0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1360</Words>
  <Application>Microsoft Office PowerPoint</Application>
  <PresentationFormat>On-screen Show (4:3)</PresentationFormat>
  <Paragraphs>295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Transactional Memory</vt:lpstr>
      <vt:lpstr>Word-based STM (Shavit&amp;Touitou)</vt:lpstr>
      <vt:lpstr>Word-based STM (WSTM): Harris&amp;Fraser</vt:lpstr>
      <vt:lpstr>Stealing</vt:lpstr>
      <vt:lpstr>Language Support</vt:lpstr>
      <vt:lpstr>Performance</vt:lpstr>
      <vt:lpstr>Dynamic STM (DTSM): Herlihy et.al.</vt:lpstr>
      <vt:lpstr>Opening a TMObject for Writing</vt:lpstr>
      <vt:lpstr>Opening a TMObject for Writing</vt:lpstr>
      <vt:lpstr>Opening a TMObject for Writing</vt:lpstr>
      <vt:lpstr>Opening a TMObject for Reading</vt:lpstr>
      <vt:lpstr>Performance</vt:lpstr>
      <vt:lpstr>Performance</vt:lpstr>
      <vt:lpstr>FSTM: Fraser </vt:lpstr>
      <vt:lpstr>Commit operation in FTSM</vt:lpstr>
      <vt:lpstr>Comparison Criteria*</vt:lpstr>
      <vt:lpstr>Comparison Criteria* (cont.)</vt:lpstr>
      <vt:lpstr>Comparison</vt:lpstr>
    </vt:vector>
  </TitlesOfParts>
  <Company>Virginia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Transactional Memory (Part 2)</dc:title>
  <dc:subject>CS5204</dc:subject>
  <dc:creator>Dennis Kafura</dc:creator>
  <cp:lastModifiedBy>Dennis Kafura</cp:lastModifiedBy>
  <cp:revision>13</cp:revision>
  <dcterms:created xsi:type="dcterms:W3CDTF">2005-01-05T22:58:01Z</dcterms:created>
  <dcterms:modified xsi:type="dcterms:W3CDTF">2010-08-02T14:06:47Z</dcterms:modified>
</cp:coreProperties>
</file>