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62" r:id="rId6"/>
    <p:sldId id="264" r:id="rId7"/>
    <p:sldId id="270" r:id="rId8"/>
    <p:sldId id="267" r:id="rId9"/>
    <p:sldId id="266" r:id="rId10"/>
    <p:sldId id="258" r:id="rId11"/>
    <p:sldId id="276" r:id="rId12"/>
    <p:sldId id="263" r:id="rId13"/>
    <p:sldId id="268" r:id="rId14"/>
    <p:sldId id="269" r:id="rId15"/>
    <p:sldId id="271" r:id="rId16"/>
    <p:sldId id="272" r:id="rId17"/>
    <p:sldId id="273" r:id="rId18"/>
    <p:sldId id="265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9" autoAdjust="0"/>
  </p:normalViewPr>
  <p:slideViewPr>
    <p:cSldViewPr>
      <p:cViewPr varScale="1">
        <p:scale>
          <a:sx n="88" d="100"/>
          <a:sy n="88" d="100"/>
        </p:scale>
        <p:origin x="-9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448FD2-78C0-4F2C-A09C-601A142E5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" name="Picture 22" descr="v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50013"/>
            <a:ext cx="9350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2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733800" cy="457200"/>
          </a:xfrm>
        </p:spPr>
        <p:txBody>
          <a:bodyPr/>
          <a:lstStyle>
            <a:lvl1pPr>
              <a:defRPr b="1" dirty="0" smtClean="0">
                <a:solidFill>
                  <a:srgbClr val="80000A"/>
                </a:solidFill>
              </a:defRPr>
            </a:lvl1pPr>
          </a:lstStyle>
          <a:p>
            <a:pPr>
              <a:defRPr/>
            </a:pPr>
            <a:r>
              <a:rPr lang="en-US"/>
              <a:t>Dennis </a:t>
            </a:r>
            <a:r>
              <a:rPr lang="en-US" err="1"/>
              <a:t>Kafura</a:t>
            </a:r>
            <a:r>
              <a:rPr lang="en-US"/>
              <a:t> – CS5204 – Operating Systems</a:t>
            </a:r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2D208D-DB4C-4661-AE6D-B793FEF1A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B06994-9F61-4032-97F7-2AEC7419A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665C0-50B9-4A0A-AE0B-C1CDBBBE3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42F6A8-AF73-4351-8F89-4989BDEFC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23F823-33FA-435F-B374-697643CB4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BA4918-AB36-4230-9BD2-FA2841579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B758AD-4278-432C-9647-BF64C0A3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91858F-19DF-4EED-ACEF-2CC95191E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E3BCDA-479A-4717-9E9A-5C8B31892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D10DD4-9B8F-4CF6-A56D-DBE59CB11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FEFEC7-0306-4E16-8542-CDAAD5917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dirty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Dennis </a:t>
            </a:r>
            <a:r>
              <a:rPr lang="en-US" err="1"/>
              <a:t>Kafura</a:t>
            </a:r>
            <a:r>
              <a:rPr lang="en-US"/>
              <a:t> – CS5204 – Operating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8E984AEC-B4C2-44C1-B0E1-D9C9F552B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18" descr="vt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450013"/>
            <a:ext cx="9350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7" name="Text Box 45"/>
          <p:cNvSpPr txBox="1">
            <a:spLocks noChangeArrowheads="1"/>
          </p:cNvSpPr>
          <p:nvPr userDrawn="1"/>
        </p:nvSpPr>
        <p:spPr bwMode="auto">
          <a:xfrm>
            <a:off x="6172200" y="152400"/>
            <a:ext cx="2438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 smtClean="0"/>
              <a:t>Trusted Platform</a:t>
            </a:r>
            <a:r>
              <a:rPr lang="en-US" sz="1400" b="1" baseline="0" dirty="0" smtClean="0"/>
              <a:t> Module</a:t>
            </a:r>
            <a:endParaRPr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Trusted Platform Module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Integrity Measurement, Reporting,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4DE7A-4556-4033-A2E2-1901C428E8E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Dennis Kafura – CS5204 – Operating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610600" cy="2209800"/>
          </a:xfrm>
        </p:spPr>
        <p:txBody>
          <a:bodyPr/>
          <a:lstStyle/>
          <a:p>
            <a:r>
              <a:rPr lang="en-US" sz="2000" dirty="0" smtClean="0"/>
              <a:t>Measure a component before executing it</a:t>
            </a:r>
          </a:p>
          <a:p>
            <a:r>
              <a:rPr lang="en-US" sz="2000" dirty="0" smtClean="0"/>
              <a:t>Record the measurement as a hash value of the code/data (aka, </a:t>
            </a:r>
            <a:r>
              <a:rPr lang="en-US" sz="2000" i="1" dirty="0" smtClean="0"/>
              <a:t>fingerprint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Produces a hash chain by combining individual hash values</a:t>
            </a:r>
          </a:p>
          <a:p>
            <a:r>
              <a:rPr lang="en-US" sz="2000" dirty="0" smtClean="0"/>
              <a:t>Changes in the executing code can be detected by comparing measurement of executing code against recorded value</a:t>
            </a:r>
          </a:p>
          <a:p>
            <a:r>
              <a:rPr lang="en-US" sz="2000" dirty="0" smtClean="0"/>
              <a:t>The measurements themselves must be protected from </a:t>
            </a:r>
            <a:r>
              <a:rPr lang="en-US" sz="2000" i="1" dirty="0" smtClean="0"/>
              <a:t>undetected</a:t>
            </a:r>
            <a:r>
              <a:rPr lang="en-US" sz="2000" dirty="0" smtClean="0"/>
              <a:t> manipulation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4848225" cy="304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Malware Attacks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86475" cy="387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685800" y="3581400"/>
            <a:ext cx="792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553200" y="518160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Measurement after </a:t>
            </a:r>
          </a:p>
          <a:p>
            <a:r>
              <a:rPr lang="en-US" sz="1800" dirty="0" err="1" smtClean="0"/>
              <a:t>rootkit</a:t>
            </a:r>
            <a:r>
              <a:rPr lang="en-US" sz="1800" dirty="0" smtClean="0"/>
              <a:t> attack</a:t>
            </a:r>
            <a:endParaRPr lang="en-US" sz="1800" dirty="0"/>
          </a:p>
        </p:txBody>
      </p:sp>
      <p:cxnSp>
        <p:nvCxnSpPr>
          <p:cNvPr id="11" name="Shape 10"/>
          <p:cNvCxnSpPr>
            <a:stCxn id="9" idx="0"/>
          </p:cNvCxnSpPr>
          <p:nvPr/>
        </p:nvCxnSpPr>
        <p:spPr bwMode="auto">
          <a:xfrm rot="16200000" flipV="1">
            <a:off x="7137604" y="4673396"/>
            <a:ext cx="381000" cy="63540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4800" y="5105400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Measurement before</a:t>
            </a:r>
          </a:p>
          <a:p>
            <a:r>
              <a:rPr lang="en-US" sz="1800" dirty="0" err="1" smtClean="0"/>
              <a:t>rootkit</a:t>
            </a:r>
            <a:r>
              <a:rPr lang="en-US" sz="1800" dirty="0" smtClean="0"/>
              <a:t> attack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7848600" y="3242846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initial</a:t>
            </a:r>
            <a:endParaRPr lang="en-US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48600" y="358140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attack</a:t>
            </a:r>
            <a:endParaRPr lang="en-US" sz="1600" i="1" dirty="0"/>
          </a:p>
        </p:txBody>
      </p:sp>
      <p:cxnSp>
        <p:nvCxnSpPr>
          <p:cNvPr id="29" name="Elbow Connector 28"/>
          <p:cNvCxnSpPr/>
          <p:nvPr/>
        </p:nvCxnSpPr>
        <p:spPr bwMode="auto">
          <a:xfrm flipV="1">
            <a:off x="457200" y="4191000"/>
            <a:ext cx="1066800" cy="838200"/>
          </a:xfrm>
          <a:prstGeom prst="bentConnector3">
            <a:avLst>
              <a:gd name="adj1" fmla="val 4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Configuration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953000"/>
            <a:ext cx="6400800" cy="1143000"/>
          </a:xfrm>
        </p:spPr>
        <p:txBody>
          <a:bodyPr/>
          <a:lstStyle/>
          <a:p>
            <a:r>
              <a:rPr lang="en-US" sz="2000" dirty="0" smtClean="0"/>
              <a:t>At least 16 PCR registers, each register stores 20 bytes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038600" y="2057400"/>
            <a:ext cx="1447800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2590800"/>
            <a:ext cx="1447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9" name="Shape 8"/>
          <p:cNvCxnSpPr>
            <a:endCxn id="7" idx="3"/>
          </p:cNvCxnSpPr>
          <p:nvPr/>
        </p:nvCxnSpPr>
        <p:spPr bwMode="auto">
          <a:xfrm rot="5400000">
            <a:off x="5029200" y="1981200"/>
            <a:ext cx="1219200" cy="3048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715000" y="1143000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Zero on reboot, power cycle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124200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New = SHA-1(current || update)</a:t>
            </a:r>
            <a:endParaRPr lang="en-US" sz="1800" dirty="0"/>
          </a:p>
        </p:txBody>
      </p:sp>
      <p:cxnSp>
        <p:nvCxnSpPr>
          <p:cNvPr id="13" name="Shape 12"/>
          <p:cNvCxnSpPr>
            <a:stCxn id="7" idx="1"/>
            <a:endCxn id="11" idx="0"/>
          </p:cNvCxnSpPr>
          <p:nvPr/>
        </p:nvCxnSpPr>
        <p:spPr bwMode="auto">
          <a:xfrm rot="10800000" flipV="1">
            <a:off x="2087558" y="2743200"/>
            <a:ext cx="1951043" cy="3810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Elbow Connector 14"/>
          <p:cNvCxnSpPr>
            <a:stCxn id="11" idx="2"/>
            <a:endCxn id="7" idx="2"/>
          </p:cNvCxnSpPr>
          <p:nvPr/>
        </p:nvCxnSpPr>
        <p:spPr bwMode="auto">
          <a:xfrm rot="5400000" flipH="1" flipV="1">
            <a:off x="3126062" y="1857094"/>
            <a:ext cx="597932" cy="2674943"/>
          </a:xfrm>
          <a:prstGeom prst="bentConnector3">
            <a:avLst>
              <a:gd name="adj1" fmla="val -382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590800" y="2362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extend</a:t>
            </a:r>
            <a:endParaRPr lang="en-US" sz="18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152400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a Measurement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914400"/>
          </a:xfrm>
        </p:spPr>
        <p:txBody>
          <a:bodyPr/>
          <a:lstStyle/>
          <a:p>
            <a:r>
              <a:rPr lang="en-US" sz="2400" dirty="0" smtClean="0"/>
              <a:t>PCR contains the linked hash of all measurements in the list</a:t>
            </a:r>
          </a:p>
          <a:p>
            <a:r>
              <a:rPr lang="en-US" sz="2400" dirty="0" smtClean="0"/>
              <a:t>Alterations to the list values can be detected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038600" y="2895600"/>
            <a:ext cx="4572000" cy="2133600"/>
            <a:chOff x="152400" y="2057400"/>
            <a:chExt cx="4572000" cy="2133600"/>
          </a:xfrm>
        </p:grpSpPr>
        <p:sp>
          <p:nvSpPr>
            <p:cNvPr id="8" name="TextBox 7"/>
            <p:cNvSpPr txBox="1"/>
            <p:nvPr/>
          </p:nvSpPr>
          <p:spPr>
            <a:xfrm>
              <a:off x="152400" y="3124200"/>
              <a:ext cx="3057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New = SHA-1(current || update)</a:t>
              </a:r>
              <a:endParaRPr lang="en-US" sz="16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81024" y="2057400"/>
              <a:ext cx="3043376" cy="2133600"/>
              <a:chOff x="1681024" y="2057400"/>
              <a:chExt cx="3043376" cy="21336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3276600" y="2057400"/>
                <a:ext cx="1447800" cy="21336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3276600" y="2590800"/>
                <a:ext cx="1447800" cy="3048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9" name="Shape 8"/>
              <p:cNvCxnSpPr>
                <a:stCxn id="7" idx="1"/>
                <a:endCxn id="8" idx="0"/>
              </p:cNvCxnSpPr>
              <p:nvPr/>
            </p:nvCxnSpPr>
            <p:spPr bwMode="auto">
              <a:xfrm rot="10800000" flipV="1">
                <a:off x="1681024" y="2743200"/>
                <a:ext cx="1595576" cy="381000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" name="Elbow Connector 9"/>
              <p:cNvCxnSpPr>
                <a:stCxn id="8" idx="2"/>
                <a:endCxn id="7" idx="2"/>
              </p:cNvCxnSpPr>
              <p:nvPr/>
            </p:nvCxnSpPr>
            <p:spPr bwMode="auto">
              <a:xfrm rot="5400000" flipH="1" flipV="1">
                <a:off x="2557185" y="2019439"/>
                <a:ext cx="567154" cy="2319476"/>
              </a:xfrm>
              <a:prstGeom prst="bentConnector3">
                <a:avLst>
                  <a:gd name="adj1" fmla="val -4030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1981200" y="2362200"/>
                <a:ext cx="8451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smtClean="0"/>
                  <a:t>extend</a:t>
                </a:r>
                <a:endParaRPr lang="en-US" sz="1600" b="1" i="1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533400" y="1447800"/>
            <a:ext cx="1295400" cy="1524000"/>
            <a:chOff x="533400" y="1447800"/>
            <a:chExt cx="1295400" cy="1524000"/>
          </a:xfrm>
        </p:grpSpPr>
        <p:sp>
          <p:nvSpPr>
            <p:cNvPr id="19" name="TextBox 18"/>
            <p:cNvSpPr txBox="1"/>
            <p:nvPr/>
          </p:nvSpPr>
          <p:spPr>
            <a:xfrm>
              <a:off x="655956" y="1447800"/>
              <a:ext cx="1050288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executable</a:t>
              </a:r>
              <a:endParaRPr lang="en-US" sz="1400" dirty="0"/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533400" y="2286000"/>
              <a:ext cx="1295400" cy="6858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22" name="Straight Arrow Connector 21"/>
            <p:cNvCxnSpPr>
              <a:stCxn id="19" idx="2"/>
              <a:endCxn id="20" idx="0"/>
            </p:cNvCxnSpPr>
            <p:nvPr/>
          </p:nvCxnSpPr>
          <p:spPr bwMode="auto">
            <a:xfrm rot="5400000">
              <a:off x="915889" y="2020788"/>
              <a:ext cx="530423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219200" y="182880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load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5036" y="2438400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system</a:t>
              </a:r>
              <a:endParaRPr lang="en-US" sz="1400" dirty="0"/>
            </a:p>
          </p:txBody>
        </p:sp>
      </p:grpSp>
      <p:sp>
        <p:nvSpPr>
          <p:cNvPr id="27" name="Right Brace 26"/>
          <p:cNvSpPr/>
          <p:nvPr/>
        </p:nvSpPr>
        <p:spPr bwMode="auto">
          <a:xfrm>
            <a:off x="1752600" y="1371600"/>
            <a:ext cx="228600" cy="457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14155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measurement agents</a:t>
            </a:r>
            <a:endParaRPr lang="en-US" sz="1800" dirty="0"/>
          </a:p>
        </p:txBody>
      </p:sp>
      <p:cxnSp>
        <p:nvCxnSpPr>
          <p:cNvPr id="32" name="Straight Arrow Connector 31"/>
          <p:cNvCxnSpPr>
            <a:stCxn id="27" idx="1"/>
            <a:endCxn id="28" idx="1"/>
          </p:cNvCxnSpPr>
          <p:nvPr/>
        </p:nvCxnSpPr>
        <p:spPr bwMode="auto">
          <a:xfrm rot="10800000" flipH="1">
            <a:off x="1981200" y="1600200"/>
            <a:ext cx="914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355246" y="22860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measurement</a:t>
            </a:r>
            <a:endParaRPr lang="en-US" sz="1800" dirty="0"/>
          </a:p>
        </p:txBody>
      </p:sp>
      <p:cxnSp>
        <p:nvCxnSpPr>
          <p:cNvPr id="35" name="Elbow Connector 34"/>
          <p:cNvCxnSpPr>
            <a:stCxn id="33" idx="2"/>
            <a:endCxn id="42" idx="0"/>
          </p:cNvCxnSpPr>
          <p:nvPr/>
        </p:nvCxnSpPr>
        <p:spPr bwMode="auto">
          <a:xfrm rot="5400000">
            <a:off x="3175517" y="2223016"/>
            <a:ext cx="545068" cy="14097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Elbow Connector 36"/>
          <p:cNvCxnSpPr>
            <a:stCxn id="33" idx="2"/>
            <a:endCxn id="11" idx="0"/>
          </p:cNvCxnSpPr>
          <p:nvPr/>
        </p:nvCxnSpPr>
        <p:spPr bwMode="auto">
          <a:xfrm rot="16200000" flipH="1">
            <a:off x="4948892" y="1859340"/>
            <a:ext cx="545068" cy="21370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28" idx="2"/>
            <a:endCxn id="33" idx="0"/>
          </p:cNvCxnSpPr>
          <p:nvPr/>
        </p:nvCxnSpPr>
        <p:spPr bwMode="auto">
          <a:xfrm rot="16200000" flipH="1">
            <a:off x="3902333" y="2035432"/>
            <a:ext cx="501134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2362200" y="4191000"/>
            <a:ext cx="762000" cy="990600"/>
            <a:chOff x="2590800" y="3810000"/>
            <a:chExt cx="762000" cy="990600"/>
          </a:xfrm>
        </p:grpSpPr>
        <p:sp>
          <p:nvSpPr>
            <p:cNvPr id="16" name="Flowchart: Document 15"/>
            <p:cNvSpPr/>
            <p:nvPr/>
          </p:nvSpPr>
          <p:spPr bwMode="auto">
            <a:xfrm>
              <a:off x="2590800" y="3810000"/>
              <a:ext cx="762000" cy="990600"/>
            </a:xfrm>
            <a:prstGeom prst="flowChartDocumen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43200" y="4038600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list</a:t>
              </a:r>
              <a:endParaRPr lang="en-US" sz="16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468926" y="3200400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add</a:t>
            </a:r>
            <a:endParaRPr lang="en-US" sz="1600" b="1" i="1" dirty="0"/>
          </a:p>
        </p:txBody>
      </p:sp>
      <p:cxnSp>
        <p:nvCxnSpPr>
          <p:cNvPr id="49" name="Straight Arrow Connector 48"/>
          <p:cNvCxnSpPr>
            <a:stCxn id="42" idx="2"/>
            <a:endCxn id="16" idx="0"/>
          </p:cNvCxnSpPr>
          <p:nvPr/>
        </p:nvCxnSpPr>
        <p:spPr bwMode="auto">
          <a:xfrm rot="5400000">
            <a:off x="2417177" y="3864977"/>
            <a:ext cx="65204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 Measurement 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557220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667000"/>
            <a:ext cx="5029200" cy="255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" y="4572000"/>
            <a:ext cx="411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is the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AIK generated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is it stored?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latin typeface="+mn-lt"/>
                <a:ea typeface="+mn-ea"/>
              </a:rPr>
              <a:t>How does the challenger validate the measurement list (</a:t>
            </a:r>
            <a:r>
              <a:rPr lang="en-US" sz="2000" i="1" kern="0" dirty="0" smtClean="0">
                <a:latin typeface="+mn-lt"/>
                <a:ea typeface="+mn-ea"/>
              </a:rPr>
              <a:t>ML</a:t>
            </a:r>
            <a:r>
              <a:rPr lang="en-US" sz="2000" kern="0" dirty="0" smtClean="0">
                <a:latin typeface="+mn-lt"/>
                <a:ea typeface="+mn-ea"/>
              </a:rPr>
              <a:t>)?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257800"/>
            <a:ext cx="3273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</a:t>
            </a:r>
            <a:r>
              <a:rPr lang="en-US" sz="2000" dirty="0" smtClean="0"/>
              <a:t>: challenger</a:t>
            </a:r>
          </a:p>
          <a:p>
            <a:r>
              <a:rPr lang="en-US" sz="2000" i="1" dirty="0" smtClean="0"/>
              <a:t>AS</a:t>
            </a:r>
            <a:r>
              <a:rPr lang="en-US" sz="2000" dirty="0" smtClean="0"/>
              <a:t>: attesting system</a:t>
            </a:r>
          </a:p>
          <a:p>
            <a:r>
              <a:rPr lang="en-US" sz="2000" i="1" dirty="0" smtClean="0"/>
              <a:t>AIK</a:t>
            </a:r>
            <a:r>
              <a:rPr lang="en-US" sz="2000" dirty="0" smtClean="0"/>
              <a:t>: attestation identity key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11480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Questions</a:t>
            </a:r>
            <a:endParaRPr lang="en-US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r>
              <a:rPr lang="en-US" sz="2400" dirty="0" smtClean="0"/>
              <a:t>The TPM has two long-term key pairs stored in non-volatile memory on the TPM</a:t>
            </a:r>
          </a:p>
          <a:p>
            <a:pPr lvl="1"/>
            <a:r>
              <a:rPr lang="en-US" sz="1800" dirty="0" smtClean="0"/>
              <a:t>Endorsement Key (EK)</a:t>
            </a:r>
          </a:p>
          <a:p>
            <a:pPr lvl="1"/>
            <a:r>
              <a:rPr lang="en-US" sz="1800" dirty="0" smtClean="0"/>
              <a:t>Storage Root Key (SRK)</a:t>
            </a:r>
          </a:p>
          <a:p>
            <a:r>
              <a:rPr lang="en-US" sz="2400" dirty="0" smtClean="0"/>
              <a:t>Endorsement Key</a:t>
            </a:r>
          </a:p>
          <a:p>
            <a:pPr lvl="1"/>
            <a:r>
              <a:rPr lang="en-US" sz="1800" dirty="0" smtClean="0"/>
              <a:t>Private key never leaves the TPM</a:t>
            </a:r>
          </a:p>
          <a:p>
            <a:pPr lvl="1"/>
            <a:r>
              <a:rPr lang="en-US" sz="1800" dirty="0" smtClean="0"/>
              <a:t>Limited use to minimize vulnerability</a:t>
            </a:r>
          </a:p>
          <a:p>
            <a:pPr lvl="1"/>
            <a:r>
              <a:rPr lang="en-US" sz="1800" dirty="0" smtClean="0"/>
              <a:t>Identifies individual platform: potential privacy risk</a:t>
            </a:r>
          </a:p>
          <a:p>
            <a:pPr lvl="1"/>
            <a:r>
              <a:rPr lang="en-US" sz="1800" dirty="0" smtClean="0"/>
              <a:t>Public part contained in endorsement credential</a:t>
            </a:r>
          </a:p>
          <a:p>
            <a:pPr lvl="1"/>
            <a:r>
              <a:rPr lang="en-US" sz="1800" dirty="0" smtClean="0"/>
              <a:t>EK and endorsement credential loaded by manufacturer</a:t>
            </a:r>
          </a:p>
          <a:p>
            <a:r>
              <a:rPr lang="en-US" sz="2400" dirty="0" smtClean="0"/>
              <a:t>Storage Root Key</a:t>
            </a:r>
          </a:p>
          <a:p>
            <a:pPr lvl="1"/>
            <a:r>
              <a:rPr lang="en-US" sz="1800" dirty="0" smtClean="0"/>
              <a:t>Basis for a key hierarchy that manages secure storage</a:t>
            </a:r>
          </a:p>
          <a:p>
            <a:pPr lvl="1"/>
            <a:r>
              <a:rPr lang="en-US" sz="1800" dirty="0" smtClean="0"/>
              <a:t>More on this later…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Attestation Identity Keys (AIKs)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001000" cy="2438400"/>
          </a:xfrm>
        </p:spPr>
        <p:txBody>
          <a:bodyPr/>
          <a:lstStyle/>
          <a:p>
            <a:r>
              <a:rPr lang="en-US" sz="2400" dirty="0" smtClean="0"/>
              <a:t>AIK </a:t>
            </a:r>
          </a:p>
          <a:p>
            <a:pPr lvl="1"/>
            <a:r>
              <a:rPr lang="en-US" sz="1800" dirty="0" smtClean="0"/>
              <a:t>serves as alias for EK</a:t>
            </a:r>
          </a:p>
          <a:p>
            <a:pPr lvl="1"/>
            <a:r>
              <a:rPr lang="en-US" sz="1800" dirty="0" smtClean="0"/>
              <a:t>platform may have many AIKs to allow a number of </a:t>
            </a:r>
            <a:r>
              <a:rPr lang="en-US" sz="1800" dirty="0" err="1" smtClean="0"/>
              <a:t>unlinkable</a:t>
            </a:r>
            <a:r>
              <a:rPr lang="en-US" sz="1800" dirty="0" smtClean="0"/>
              <a:t> interactions</a:t>
            </a:r>
          </a:p>
          <a:p>
            <a:pPr lvl="1"/>
            <a:r>
              <a:rPr lang="en-US" sz="1800" dirty="0" smtClean="0"/>
              <a:t>held in secure storage (see later)</a:t>
            </a:r>
          </a:p>
          <a:p>
            <a:pPr lvl="1"/>
            <a:r>
              <a:rPr lang="en-US" sz="1800" dirty="0" smtClean="0"/>
              <a:t>guarantees that platform has a valid TPM (but does not identify platform)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5976629" cy="284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0600" y="2743200"/>
            <a:ext cx="411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Privacy CA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must be trusted by platform and challenger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AIKs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257800"/>
            <a:ext cx="8153400" cy="609600"/>
          </a:xfrm>
        </p:spPr>
        <p:txBody>
          <a:bodyPr/>
          <a:lstStyle/>
          <a:p>
            <a:r>
              <a:rPr lang="en-US" sz="2400" dirty="0" smtClean="0"/>
              <a:t>AIK cryptographically bound to TPM with specific EK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191250" cy="374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Key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62400"/>
            <a:ext cx="8153400" cy="2133600"/>
          </a:xfrm>
        </p:spPr>
        <p:txBody>
          <a:bodyPr/>
          <a:lstStyle/>
          <a:p>
            <a:r>
              <a:rPr lang="en-US" sz="2000" dirty="0" smtClean="0"/>
              <a:t>The TPM uses/manages many keys, but has limited storage</a:t>
            </a:r>
          </a:p>
          <a:p>
            <a:r>
              <a:rPr lang="en-US" sz="2000" dirty="0" smtClean="0"/>
              <a:t>Keys (except for the EK and SRK) may be placed in secure storage</a:t>
            </a:r>
          </a:p>
          <a:p>
            <a:r>
              <a:rPr lang="en-US" sz="2000" dirty="0" smtClean="0"/>
              <a:t>Secure storage may be on flash drive, file server, etc.</a:t>
            </a:r>
          </a:p>
          <a:p>
            <a:r>
              <a:rPr lang="en-US" sz="2000" dirty="0" err="1" smtClean="0"/>
              <a:t>Authdata</a:t>
            </a:r>
            <a:r>
              <a:rPr lang="en-US" sz="2000" dirty="0" smtClean="0"/>
              <a:t> (password) is associated with each key</a:t>
            </a:r>
          </a:p>
          <a:p>
            <a:r>
              <a:rPr lang="en-US" sz="2000" dirty="0" smtClean="0"/>
              <a:t>Key and </a:t>
            </a:r>
            <a:r>
              <a:rPr lang="en-US" sz="2000" dirty="0" err="1" smtClean="0"/>
              <a:t>authdata</a:t>
            </a:r>
            <a:r>
              <a:rPr lang="en-US" sz="2000" dirty="0" smtClean="0"/>
              <a:t> encrypted with storage key (creating a blob)</a:t>
            </a:r>
          </a:p>
          <a:p>
            <a:r>
              <a:rPr lang="en-US" sz="2000" dirty="0" smtClean="0"/>
              <a:t>Two forms: bind (normal encryption) and seal (bound to PCR state)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3815407" cy="293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724400"/>
            <a:ext cx="8153400" cy="1447800"/>
          </a:xfrm>
        </p:spPr>
        <p:txBody>
          <a:bodyPr/>
          <a:lstStyle/>
          <a:p>
            <a:r>
              <a:rPr lang="en-US" sz="2800" dirty="0" smtClean="0"/>
              <a:t>Goal: ensure that information is accessible only when the system is in a known/acceptable state</a:t>
            </a:r>
          </a:p>
          <a:p>
            <a:r>
              <a:rPr lang="en-US" sz="2800" dirty="0" smtClean="0"/>
              <a:t>System state determined by PCR value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076825" cy="36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53000"/>
          </a:xfrm>
        </p:spPr>
        <p:txBody>
          <a:bodyPr/>
          <a:lstStyle/>
          <a:p>
            <a:r>
              <a:rPr lang="en-US" sz="2800" dirty="0" smtClean="0"/>
              <a:t>Reliance on remote clients/servers</a:t>
            </a:r>
          </a:p>
          <a:p>
            <a:pPr lvl="1"/>
            <a:r>
              <a:rPr lang="en-US" sz="1800" dirty="0" smtClean="0"/>
              <a:t>Financial records and e-commerce</a:t>
            </a:r>
          </a:p>
          <a:p>
            <a:pPr lvl="1"/>
            <a:r>
              <a:rPr lang="en-US" sz="1800" dirty="0" smtClean="0"/>
              <a:t>Electronic medical records</a:t>
            </a:r>
          </a:p>
          <a:p>
            <a:pPr lvl="1"/>
            <a:r>
              <a:rPr lang="en-US" sz="1800" dirty="0" smtClean="0"/>
              <a:t>Cloud computing</a:t>
            </a:r>
          </a:p>
          <a:p>
            <a:r>
              <a:rPr lang="en-US" sz="2800" dirty="0" smtClean="0"/>
              <a:t>Threats to clients from remote servers</a:t>
            </a:r>
          </a:p>
          <a:p>
            <a:pPr lvl="1"/>
            <a:r>
              <a:rPr lang="en-US" sz="1800" dirty="0" smtClean="0"/>
              <a:t>Malicious servers masquerade as legitimate ones</a:t>
            </a:r>
          </a:p>
          <a:p>
            <a:pPr lvl="1"/>
            <a:r>
              <a:rPr lang="en-US" sz="1800" dirty="0" smtClean="0"/>
              <a:t>Legitimate servers subject to attack</a:t>
            </a:r>
          </a:p>
          <a:p>
            <a:pPr lvl="2"/>
            <a:r>
              <a:rPr lang="en-US" sz="1800" dirty="0" smtClean="0"/>
              <a:t>Malware</a:t>
            </a:r>
          </a:p>
          <a:p>
            <a:pPr lvl="2"/>
            <a:r>
              <a:rPr lang="en-US" sz="1800" dirty="0" smtClean="0"/>
              <a:t>Viruses</a:t>
            </a:r>
          </a:p>
          <a:p>
            <a:pPr lvl="2"/>
            <a:r>
              <a:rPr lang="en-US" sz="1800" dirty="0" err="1" smtClean="0"/>
              <a:t>Rootkits</a:t>
            </a:r>
            <a:endParaRPr lang="en-US" sz="1800" dirty="0" smtClean="0"/>
          </a:p>
          <a:p>
            <a:r>
              <a:rPr lang="en-US" sz="2800" dirty="0" smtClean="0"/>
              <a:t>Threats to servers from corrupted remote clients</a:t>
            </a:r>
          </a:p>
          <a:p>
            <a:pPr lvl="1"/>
            <a:r>
              <a:rPr lang="en-US" sz="1800" dirty="0" smtClean="0"/>
              <a:t>Penetrating firewalls </a:t>
            </a:r>
          </a:p>
          <a:p>
            <a:pPr lvl="1"/>
            <a:r>
              <a:rPr lang="en-US" sz="1800" dirty="0" smtClean="0"/>
              <a:t>Release of confidential data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Integrity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09600" y="1676400"/>
            <a:ext cx="1547218" cy="1600200"/>
            <a:chOff x="609600" y="1828800"/>
            <a:chExt cx="1547218" cy="1600200"/>
          </a:xfrm>
        </p:grpSpPr>
        <p:sp>
          <p:nvSpPr>
            <p:cNvPr id="6" name="Flowchart: Document 5"/>
            <p:cNvSpPr/>
            <p:nvPr/>
          </p:nvSpPr>
          <p:spPr bwMode="auto">
            <a:xfrm>
              <a:off x="990600" y="2133600"/>
              <a:ext cx="838200" cy="1295400"/>
            </a:xfrm>
            <a:prstGeom prst="flowChartDocumen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1828800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measurement list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86400" y="3886200"/>
            <a:ext cx="1557525" cy="685800"/>
            <a:chOff x="5334000" y="3810000"/>
            <a:chExt cx="1557525" cy="685800"/>
          </a:xfrm>
        </p:grpSpPr>
        <p:sp>
          <p:nvSpPr>
            <p:cNvPr id="9" name="Flowchart: Magnetic Disk 8"/>
            <p:cNvSpPr/>
            <p:nvPr/>
          </p:nvSpPr>
          <p:spPr bwMode="auto">
            <a:xfrm>
              <a:off x="5334000" y="3810000"/>
              <a:ext cx="914400" cy="685800"/>
            </a:xfrm>
            <a:prstGeom prst="flowChartMagneticDisk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8400" y="3962400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policy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8600" y="4038600"/>
            <a:ext cx="1981200" cy="685800"/>
            <a:chOff x="5410200" y="3657600"/>
            <a:chExt cx="1981200" cy="685800"/>
          </a:xfrm>
        </p:grpSpPr>
        <p:sp>
          <p:nvSpPr>
            <p:cNvPr id="8" name="Flowchart: Magnetic Disk 7"/>
            <p:cNvSpPr/>
            <p:nvPr/>
          </p:nvSpPr>
          <p:spPr bwMode="auto">
            <a:xfrm>
              <a:off x="6477000" y="3657600"/>
              <a:ext cx="914400" cy="685800"/>
            </a:xfrm>
            <a:prstGeom prst="flowChartMagneticDisk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3846612"/>
              <a:ext cx="10695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fingerprints</a:t>
              </a:r>
              <a:endParaRPr lang="en-US" sz="1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0" y="4953000"/>
            <a:ext cx="2438400" cy="132343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acceptable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malicious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vulnerable-remote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vulnerable-local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unknown/uncontrolled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724400"/>
            <a:ext cx="5440054" cy="162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3733800" y="2209800"/>
            <a:ext cx="1905000" cy="838200"/>
            <a:chOff x="3733800" y="2286000"/>
            <a:chExt cx="1905000" cy="8382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3733800" y="2286000"/>
              <a:ext cx="1905000" cy="838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2572" y="2474268"/>
              <a:ext cx="12474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validate</a:t>
              </a:r>
              <a:endParaRPr lang="en-US" dirty="0"/>
            </a:p>
          </p:txBody>
        </p:sp>
      </p:grpSp>
      <p:cxnSp>
        <p:nvCxnSpPr>
          <p:cNvPr id="26" name="Elbow Connector 25"/>
          <p:cNvCxnSpPr>
            <a:stCxn id="8" idx="1"/>
            <a:endCxn id="17" idx="2"/>
          </p:cNvCxnSpPr>
          <p:nvPr/>
        </p:nvCxnSpPr>
        <p:spPr bwMode="auto">
          <a:xfrm rot="5400000" flipH="1" flipV="1">
            <a:off x="2724150" y="2076450"/>
            <a:ext cx="990600" cy="2933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hape 27"/>
          <p:cNvCxnSpPr>
            <a:stCxn id="9" idx="1"/>
            <a:endCxn id="17" idx="3"/>
          </p:cNvCxnSpPr>
          <p:nvPr/>
        </p:nvCxnSpPr>
        <p:spPr bwMode="auto">
          <a:xfrm rot="16200000" flipV="1">
            <a:off x="5162550" y="3105150"/>
            <a:ext cx="1257300" cy="3048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17" idx="1"/>
          </p:cNvCxnSpPr>
          <p:nvPr/>
        </p:nvCxnSpPr>
        <p:spPr bwMode="auto">
          <a:xfrm>
            <a:off x="1828800" y="2628900"/>
            <a:ext cx="1905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943600" y="144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integrity assessment</a:t>
            </a:r>
            <a:endParaRPr lang="en-US" sz="1800" dirty="0"/>
          </a:p>
        </p:txBody>
      </p:sp>
      <p:cxnSp>
        <p:nvCxnSpPr>
          <p:cNvPr id="34" name="Shape 33"/>
          <p:cNvCxnSpPr>
            <a:stCxn id="17" idx="0"/>
            <a:endCxn id="32" idx="1"/>
          </p:cNvCxnSpPr>
          <p:nvPr/>
        </p:nvCxnSpPr>
        <p:spPr bwMode="auto">
          <a:xfrm rot="5400000" flipH="1" flipV="1">
            <a:off x="5026283" y="1292483"/>
            <a:ext cx="577334" cy="12573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Measurement Instrumentation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81000" y="1597065"/>
            <a:ext cx="8839200" cy="4194135"/>
            <a:chOff x="152400" y="1447800"/>
            <a:chExt cx="8839200" cy="4194135"/>
          </a:xfrm>
        </p:grpSpPr>
        <p:sp>
          <p:nvSpPr>
            <p:cNvPr id="6" name="TextBox 5"/>
            <p:cNvSpPr txBox="1"/>
            <p:nvPr/>
          </p:nvSpPr>
          <p:spPr>
            <a:xfrm>
              <a:off x="6629400" y="25908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measurement</a:t>
              </a:r>
              <a:endParaRPr lang="en-US" sz="1800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52400" y="1447800"/>
              <a:ext cx="6477000" cy="4194135"/>
              <a:chOff x="152400" y="1447800"/>
              <a:chExt cx="6477000" cy="41941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203791" y="175260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 smtClean="0"/>
                  <a:t>file_mmap</a:t>
                </a:r>
                <a:endParaRPr lang="en-US" sz="18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84628" y="1524000"/>
                <a:ext cx="1415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800" dirty="0" smtClean="0"/>
                  <a:t>executables</a:t>
                </a:r>
                <a:endParaRPr lang="en-US" sz="1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07821" y="2069068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800" dirty="0" smtClean="0"/>
                  <a:t>libraries</a:t>
                </a:r>
                <a:endParaRPr lang="en-US" sz="18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95400" y="25908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800" dirty="0" smtClean="0"/>
                  <a:t>kernel modules</a:t>
                </a:r>
                <a:endParaRPr lang="en-US" sz="18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017843" y="2590800"/>
                <a:ext cx="1620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 smtClean="0"/>
                  <a:t>load_modules</a:t>
                </a:r>
                <a:endParaRPr lang="en-US" sz="18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524000" y="4724400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800" dirty="0" smtClean="0"/>
                  <a:t>applications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33021" y="3669268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err="1" smtClean="0"/>
                  <a:t>sysfs</a:t>
                </a:r>
                <a:endParaRPr lang="en-US" sz="18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24000" y="3200400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800" i="1" dirty="0" smtClean="0"/>
                  <a:t>bash</a:t>
                </a:r>
                <a:r>
                  <a:rPr lang="en-US" sz="1800" dirty="0" smtClean="0"/>
                  <a:t> shell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2400" y="1447800"/>
                <a:ext cx="738664" cy="146450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vert="vert270"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  executable  </a:t>
                </a:r>
              </a:p>
              <a:p>
                <a:pPr algn="ctr"/>
                <a:r>
                  <a:rPr lang="en-US" sz="1800" dirty="0" smtClean="0"/>
                  <a:t>content</a:t>
                </a:r>
                <a:endParaRPr lang="en-US" sz="18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52400" y="2983881"/>
                <a:ext cx="738664" cy="124649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vert="vert270"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 structured </a:t>
                </a:r>
              </a:p>
              <a:p>
                <a:pPr algn="ctr"/>
                <a:r>
                  <a:rPr lang="en-US" sz="1800" dirty="0" smtClean="0"/>
                  <a:t>data</a:t>
                </a:r>
                <a:endParaRPr lang="en-US" sz="18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52400" y="4267200"/>
                <a:ext cx="738664" cy="137473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vert="vert270"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unstructured</a:t>
                </a:r>
              </a:p>
              <a:p>
                <a:pPr algn="ctr"/>
                <a:r>
                  <a:rPr lang="en-US" sz="1800" dirty="0" smtClean="0"/>
                  <a:t>data</a:t>
                </a:r>
                <a:endParaRPr lang="en-US" sz="18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24000" y="3657600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800" dirty="0" smtClean="0"/>
                  <a:t>applications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>
                <a:stCxn id="8" idx="3"/>
                <a:endCxn id="7" idx="1"/>
              </p:cNvCxnSpPr>
              <p:nvPr/>
            </p:nvCxnSpPr>
            <p:spPr bwMode="auto">
              <a:xfrm>
                <a:off x="3200400" y="1708666"/>
                <a:ext cx="1003391" cy="2286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>
                <a:stCxn id="9" idx="3"/>
                <a:endCxn id="7" idx="1"/>
              </p:cNvCxnSpPr>
              <p:nvPr/>
            </p:nvCxnSpPr>
            <p:spPr bwMode="auto">
              <a:xfrm flipV="1">
                <a:off x="3200400" y="1937266"/>
                <a:ext cx="1003391" cy="3164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>
                <a:stCxn id="10" idx="3"/>
                <a:endCxn id="11" idx="1"/>
              </p:cNvCxnSpPr>
              <p:nvPr/>
            </p:nvCxnSpPr>
            <p:spPr bwMode="auto">
              <a:xfrm>
                <a:off x="3200400" y="2775466"/>
                <a:ext cx="817443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>
                <a:stCxn id="14" idx="3"/>
                <a:endCxn id="13" idx="1"/>
              </p:cNvCxnSpPr>
              <p:nvPr/>
            </p:nvCxnSpPr>
            <p:spPr bwMode="auto">
              <a:xfrm>
                <a:off x="3200400" y="3385066"/>
                <a:ext cx="1132621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>
                <a:stCxn id="18" idx="3"/>
                <a:endCxn id="13" idx="1"/>
              </p:cNvCxnSpPr>
              <p:nvPr/>
            </p:nvCxnSpPr>
            <p:spPr bwMode="auto">
              <a:xfrm>
                <a:off x="3200400" y="3842266"/>
                <a:ext cx="1132621" cy="116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>
                <a:stCxn id="12" idx="3"/>
                <a:endCxn id="13" idx="1"/>
              </p:cNvCxnSpPr>
              <p:nvPr/>
            </p:nvCxnSpPr>
            <p:spPr bwMode="auto">
              <a:xfrm flipV="1">
                <a:off x="3200400" y="3853934"/>
                <a:ext cx="1132621" cy="105513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>
                <a:stCxn id="7" idx="3"/>
                <a:endCxn id="6" idx="1"/>
              </p:cNvCxnSpPr>
              <p:nvPr/>
            </p:nvCxnSpPr>
            <p:spPr bwMode="auto">
              <a:xfrm>
                <a:off x="5452851" y="1937266"/>
                <a:ext cx="1176549" cy="838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>
                <a:stCxn id="11" idx="3"/>
                <a:endCxn id="6" idx="1"/>
              </p:cNvCxnSpPr>
              <p:nvPr/>
            </p:nvCxnSpPr>
            <p:spPr bwMode="auto">
              <a:xfrm>
                <a:off x="5638800" y="2775466"/>
                <a:ext cx="9906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>
                <a:stCxn id="13" idx="3"/>
                <a:endCxn id="6" idx="1"/>
              </p:cNvCxnSpPr>
              <p:nvPr/>
            </p:nvCxnSpPr>
            <p:spPr bwMode="auto">
              <a:xfrm flipV="1">
                <a:off x="5323621" y="2775466"/>
                <a:ext cx="1305779" cy="10784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7" name="Left Brace 36"/>
              <p:cNvSpPr/>
              <p:nvPr/>
            </p:nvSpPr>
            <p:spPr bwMode="auto">
              <a:xfrm>
                <a:off x="1143000" y="1524000"/>
                <a:ext cx="304800" cy="1371600"/>
              </a:xfrm>
              <a:prstGeom prst="leftBrace">
                <a:avLst>
                  <a:gd name="adj1" fmla="val 47463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8" name="Left Brace 37"/>
              <p:cNvSpPr/>
              <p:nvPr/>
            </p:nvSpPr>
            <p:spPr bwMode="auto">
              <a:xfrm>
                <a:off x="1143000" y="3124200"/>
                <a:ext cx="304800" cy="1066800"/>
              </a:xfrm>
              <a:prstGeom prst="leftBrace">
                <a:avLst>
                  <a:gd name="adj1" fmla="val 47463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" name="Left Brace 38"/>
              <p:cNvSpPr/>
              <p:nvPr/>
            </p:nvSpPr>
            <p:spPr bwMode="auto">
              <a:xfrm>
                <a:off x="1143000" y="4419600"/>
                <a:ext cx="304800" cy="1066800"/>
              </a:xfrm>
              <a:prstGeom prst="leftBrace">
                <a:avLst>
                  <a:gd name="adj1" fmla="val 47463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New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1219200"/>
            <a:ext cx="35141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 pitchFamily="49" charset="0"/>
              </a:rPr>
              <a:t>if (found via </a:t>
            </a:r>
            <a:r>
              <a:rPr lang="en-US" sz="1400" b="1" dirty="0" err="1" smtClean="0">
                <a:latin typeface="Courier" pitchFamily="49" charset="0"/>
              </a:rPr>
              <a:t>inode</a:t>
            </a:r>
            <a:r>
              <a:rPr lang="en-US" sz="1400" b="1" dirty="0" smtClean="0">
                <a:latin typeface="Courier" pitchFamily="49" charset="0"/>
              </a:rPr>
              <a:t> HT) {</a:t>
            </a:r>
          </a:p>
          <a:p>
            <a:r>
              <a:rPr lang="en-US" sz="1400" b="1" dirty="0" smtClean="0">
                <a:latin typeface="Courier" pitchFamily="49" charset="0"/>
              </a:rPr>
              <a:t>   if (CLEAN) exit;</a:t>
            </a:r>
          </a:p>
          <a:p>
            <a:r>
              <a:rPr lang="en-US" sz="1400" b="1" dirty="0" smtClean="0">
                <a:latin typeface="Courier" pitchFamily="49" charset="0"/>
              </a:rPr>
              <a:t>   if (DIRTY) {</a:t>
            </a:r>
          </a:p>
          <a:p>
            <a:r>
              <a:rPr lang="en-US" sz="1400" b="1" dirty="0" smtClean="0">
                <a:latin typeface="Courier" pitchFamily="49" charset="0"/>
              </a:rPr>
              <a:t>      compute fingerprint;</a:t>
            </a:r>
          </a:p>
          <a:p>
            <a:r>
              <a:rPr lang="en-US" sz="1400" b="1" dirty="0" smtClean="0">
                <a:latin typeface="Courier" pitchFamily="49" charset="0"/>
              </a:rPr>
              <a:t>      if (same as stored) {</a:t>
            </a:r>
          </a:p>
          <a:p>
            <a:r>
              <a:rPr lang="en-US" sz="1400" b="1" dirty="0" smtClean="0">
                <a:latin typeface="Courier" pitchFamily="49" charset="0"/>
              </a:rPr>
              <a:t>         set CLEAR;</a:t>
            </a:r>
          </a:p>
          <a:p>
            <a:r>
              <a:rPr lang="en-US" sz="1400" b="1" dirty="0" smtClean="0">
                <a:latin typeface="Courier" pitchFamily="49" charset="0"/>
              </a:rPr>
              <a:t>         exit;</a:t>
            </a:r>
          </a:p>
          <a:p>
            <a:r>
              <a:rPr lang="en-US" sz="1400" b="1" dirty="0" smtClean="0">
                <a:latin typeface="Courier" pitchFamily="49" charset="0"/>
              </a:rPr>
              <a:t>      }</a:t>
            </a:r>
          </a:p>
          <a:p>
            <a:r>
              <a:rPr lang="en-US" sz="1400" b="1" dirty="0" smtClean="0">
                <a:latin typeface="Courier" pitchFamily="49" charset="0"/>
              </a:rPr>
              <a:t>      else {</a:t>
            </a:r>
          </a:p>
          <a:p>
            <a:r>
              <a:rPr lang="en-US" sz="1400" b="1" dirty="0" smtClean="0">
                <a:latin typeface="Courier" pitchFamily="49" charset="0"/>
              </a:rPr>
              <a:t>         search fingerprint HT;</a:t>
            </a:r>
          </a:p>
          <a:p>
            <a:r>
              <a:rPr lang="en-US" sz="1400" b="1" dirty="0" smtClean="0">
                <a:latin typeface="Courier" pitchFamily="49" charset="0"/>
              </a:rPr>
              <a:t>         if (found) {</a:t>
            </a:r>
          </a:p>
          <a:p>
            <a:r>
              <a:rPr lang="en-US" sz="1400" b="1" dirty="0" smtClean="0">
                <a:latin typeface="Courier" pitchFamily="49" charset="0"/>
              </a:rPr>
              <a:t>            exit;</a:t>
            </a:r>
          </a:p>
          <a:p>
            <a:r>
              <a:rPr lang="en-US" sz="1400" b="1" dirty="0" smtClean="0">
                <a:latin typeface="Courier" pitchFamily="49" charset="0"/>
              </a:rPr>
              <a:t>         }</a:t>
            </a:r>
          </a:p>
          <a:p>
            <a:r>
              <a:rPr lang="en-US" sz="1400" b="1" dirty="0" smtClean="0">
                <a:latin typeface="Courier" pitchFamily="49" charset="0"/>
              </a:rPr>
              <a:t>         else {</a:t>
            </a:r>
          </a:p>
          <a:p>
            <a:r>
              <a:rPr lang="en-US" sz="1400" b="1" dirty="0" smtClean="0">
                <a:latin typeface="Courier" pitchFamily="49" charset="0"/>
              </a:rPr>
              <a:t>           UPDATE();</a:t>
            </a:r>
          </a:p>
          <a:p>
            <a:r>
              <a:rPr lang="en-US" sz="1400" b="1" dirty="0" smtClean="0">
                <a:latin typeface="Courier" pitchFamily="49" charset="0"/>
              </a:rPr>
              <a:t>         }</a:t>
            </a:r>
          </a:p>
          <a:p>
            <a:r>
              <a:rPr lang="en-US" sz="1400" b="1" dirty="0" smtClean="0">
                <a:latin typeface="Courier" pitchFamily="49" charset="0"/>
              </a:rPr>
              <a:t>      }</a:t>
            </a:r>
          </a:p>
          <a:p>
            <a:r>
              <a:rPr lang="en-US" sz="1400" b="1" dirty="0" smtClean="0">
                <a:latin typeface="Courier" pitchFamily="49" charset="0"/>
              </a:rPr>
              <a:t>   }</a:t>
            </a:r>
          </a:p>
          <a:p>
            <a:r>
              <a:rPr lang="en-US" sz="1400" b="1" dirty="0" smtClean="0">
                <a:latin typeface="Courier" pitchFamily="49" charset="0"/>
              </a:rPr>
              <a:t>}</a:t>
            </a:r>
          </a:p>
          <a:p>
            <a:r>
              <a:rPr lang="en-US" sz="1400" b="1" dirty="0" smtClean="0">
                <a:latin typeface="Courier" pitchFamily="49" charset="0"/>
              </a:rPr>
              <a:t>if(not found) {</a:t>
            </a:r>
          </a:p>
          <a:p>
            <a:r>
              <a:rPr lang="en-US" sz="1400" b="1" dirty="0" smtClean="0">
                <a:latin typeface="Courier" pitchFamily="49" charset="0"/>
              </a:rPr>
              <a:t>   UPDATE();</a:t>
            </a:r>
          </a:p>
          <a:p>
            <a:r>
              <a:rPr lang="en-US" sz="1400" b="1" dirty="0" smtClean="0">
                <a:latin typeface="Courier" pitchFamily="49" charset="0"/>
              </a:rPr>
              <a:t>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4800600"/>
            <a:ext cx="22252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" pitchFamily="49" charset="0"/>
              </a:rPr>
              <a:t>UPDATE() {</a:t>
            </a:r>
          </a:p>
          <a:p>
            <a:r>
              <a:rPr lang="en-US" sz="1400" b="1" dirty="0" smtClean="0">
                <a:latin typeface="Courier" pitchFamily="49" charset="0"/>
              </a:rPr>
              <a:t>   add to database;</a:t>
            </a:r>
          </a:p>
          <a:p>
            <a:r>
              <a:rPr lang="en-US" sz="1400" b="1" dirty="0" smtClean="0">
                <a:latin typeface="Courier" pitchFamily="49" charset="0"/>
              </a:rPr>
              <a:t>   update HTs;</a:t>
            </a:r>
          </a:p>
          <a:p>
            <a:r>
              <a:rPr lang="en-US" sz="1400" b="1" dirty="0" smtClean="0">
                <a:latin typeface="Courier" pitchFamily="49" charset="0"/>
              </a:rPr>
              <a:t>   extend PCR;</a:t>
            </a:r>
          </a:p>
          <a:p>
            <a:r>
              <a:rPr lang="en-US" sz="1400" b="1" dirty="0" smtClean="0">
                <a:latin typeface="Courier" pitchFamily="49" charset="0"/>
              </a:rPr>
              <a:t>}</a:t>
            </a:r>
            <a:endParaRPr lang="en-US" sz="1400" b="1" dirty="0">
              <a:latin typeface="Courier" pitchFamily="49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10200" y="1676400"/>
            <a:ext cx="2936452" cy="2286000"/>
            <a:chOff x="5486400" y="1447800"/>
            <a:chExt cx="2936452" cy="2286000"/>
          </a:xfrm>
        </p:grpSpPr>
        <p:grpSp>
          <p:nvGrpSpPr>
            <p:cNvPr id="8" name="Group 7"/>
            <p:cNvGrpSpPr/>
            <p:nvPr/>
          </p:nvGrpSpPr>
          <p:grpSpPr>
            <a:xfrm>
              <a:off x="5771081" y="1447800"/>
              <a:ext cx="2382319" cy="1295400"/>
              <a:chOff x="1884881" y="3048000"/>
              <a:chExt cx="2382319" cy="1295400"/>
            </a:xfrm>
          </p:grpSpPr>
          <p:sp>
            <p:nvSpPr>
              <p:cNvPr id="6" name="Flowchart: Magnetic Disk 5"/>
              <p:cNvSpPr/>
              <p:nvPr/>
            </p:nvSpPr>
            <p:spPr bwMode="auto">
              <a:xfrm>
                <a:off x="1905000" y="3048000"/>
                <a:ext cx="2362200" cy="1295400"/>
              </a:xfrm>
              <a:prstGeom prst="flowChartMagneticDisk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84881" y="3654623"/>
                <a:ext cx="23823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(fingerprint, CLEAN/DIRTY)</a:t>
                </a:r>
                <a:endParaRPr lang="en-US" sz="14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486400" y="3149025"/>
              <a:ext cx="1204945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Hash Table</a:t>
              </a:r>
            </a:p>
            <a:p>
              <a:r>
                <a:rPr lang="en-US" sz="1600" dirty="0" smtClean="0"/>
                <a:t>Key: </a:t>
              </a:r>
              <a:r>
                <a:rPr lang="en-US" sz="1600" dirty="0" err="1" smtClean="0"/>
                <a:t>inode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0" y="3149025"/>
              <a:ext cx="1564852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Hash Table</a:t>
              </a:r>
            </a:p>
            <a:p>
              <a:r>
                <a:rPr lang="en-US" sz="1600" dirty="0" smtClean="0"/>
                <a:t>Key: fingerprint</a:t>
              </a:r>
              <a:endParaRPr lang="en-US" sz="1600" dirty="0"/>
            </a:p>
          </p:txBody>
        </p:sp>
        <p:cxnSp>
          <p:nvCxnSpPr>
            <p:cNvPr id="18" name="Elbow Connector 17"/>
            <p:cNvCxnSpPr>
              <a:stCxn id="9" idx="0"/>
              <a:endCxn id="6" idx="3"/>
            </p:cNvCxnSpPr>
            <p:nvPr/>
          </p:nvCxnSpPr>
          <p:spPr bwMode="auto">
            <a:xfrm rot="5400000" flipH="1" flipV="1">
              <a:off x="6327674" y="2504400"/>
              <a:ext cx="405825" cy="88342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Elbow Connector 19"/>
            <p:cNvCxnSpPr>
              <a:stCxn id="10" idx="0"/>
              <a:endCxn id="6" idx="3"/>
            </p:cNvCxnSpPr>
            <p:nvPr/>
          </p:nvCxnSpPr>
          <p:spPr bwMode="auto">
            <a:xfrm rot="16200000" flipV="1">
              <a:off x="7103451" y="2612050"/>
              <a:ext cx="405825" cy="66812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533400"/>
          </a:xfrm>
        </p:spPr>
        <p:txBody>
          <a:bodyPr/>
          <a:lstStyle/>
          <a:p>
            <a:r>
              <a:rPr lang="en-US" dirty="0" smtClean="0"/>
              <a:t>vast majority of cases does not require +extend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5600700" cy="172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95600"/>
            <a:ext cx="5704923" cy="233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81600"/>
            <a:ext cx="8077200" cy="609600"/>
          </a:xfrm>
        </p:spPr>
        <p:txBody>
          <a:bodyPr/>
          <a:lstStyle/>
          <a:p>
            <a:r>
              <a:rPr lang="en-US" dirty="0" smtClean="0"/>
              <a:t>increase in overhead for computing fingerprint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329238" cy="312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of system activity is important</a:t>
            </a:r>
          </a:p>
          <a:p>
            <a:pPr lvl="1"/>
            <a:r>
              <a:rPr lang="en-US" dirty="0" smtClean="0"/>
              <a:t>Detect information leakage</a:t>
            </a:r>
          </a:p>
          <a:p>
            <a:pPr lvl="1"/>
            <a:r>
              <a:rPr lang="en-US" dirty="0" smtClean="0"/>
              <a:t>Warn of intrusions</a:t>
            </a:r>
          </a:p>
          <a:p>
            <a:pPr lvl="1"/>
            <a:r>
              <a:rPr lang="en-US" dirty="0" smtClean="0"/>
              <a:t>Indicate presence of malware activity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Security of monitoring module </a:t>
            </a:r>
          </a:p>
          <a:p>
            <a:pPr lvl="2"/>
            <a:r>
              <a:rPr lang="en-US" dirty="0" smtClean="0"/>
              <a:t>Implemented using LSM hooks</a:t>
            </a:r>
          </a:p>
          <a:p>
            <a:pPr lvl="2"/>
            <a:r>
              <a:rPr lang="en-US" dirty="0" smtClean="0"/>
              <a:t>Secured by </a:t>
            </a:r>
            <a:r>
              <a:rPr lang="en-US" dirty="0" err="1" smtClean="0"/>
              <a:t>SecVisor</a:t>
            </a:r>
            <a:endParaRPr lang="en-US" dirty="0" smtClean="0"/>
          </a:p>
          <a:p>
            <a:pPr lvl="1"/>
            <a:r>
              <a:rPr lang="en-US" dirty="0" smtClean="0"/>
              <a:t>Monitoring result guaranteed to be secure</a:t>
            </a:r>
          </a:p>
          <a:p>
            <a:pPr lvl="2"/>
            <a:r>
              <a:rPr lang="en-US" dirty="0" smtClean="0"/>
              <a:t>LSM-base mandatory access control (MAC)</a:t>
            </a:r>
          </a:p>
          <a:p>
            <a:pPr lvl="2"/>
            <a:r>
              <a:rPr lang="en-US" dirty="0" err="1" smtClean="0"/>
              <a:t>DigSig</a:t>
            </a:r>
            <a:r>
              <a:rPr lang="en-US" dirty="0" smtClean="0"/>
              <a:t> (application integrity and invocation)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Security Module (LSM)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524625" cy="396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DigSig</a:t>
            </a:r>
            <a:r>
              <a:rPr lang="en-US" dirty="0" smtClean="0"/>
              <a:t> Verifier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r>
              <a:rPr lang="en-US" dirty="0" smtClean="0"/>
              <a:t>Verifies that load code conforms to signature</a:t>
            </a:r>
          </a:p>
          <a:p>
            <a:r>
              <a:rPr lang="en-US" dirty="0" smtClean="0"/>
              <a:t>Ensures that trusted applications are running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401061" cy="396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286000"/>
          </a:xfrm>
        </p:spPr>
        <p:txBody>
          <a:bodyPr/>
          <a:lstStyle/>
          <a:p>
            <a:r>
              <a:rPr lang="en-US" sz="2000" dirty="0" smtClean="0"/>
              <a:t>Small hypervisor creating</a:t>
            </a:r>
          </a:p>
          <a:p>
            <a:pPr lvl="1"/>
            <a:r>
              <a:rPr lang="en-US" sz="1600" dirty="0" smtClean="0"/>
              <a:t>Trusted boot</a:t>
            </a:r>
          </a:p>
          <a:p>
            <a:pPr lvl="2"/>
            <a:r>
              <a:rPr lang="en-US" sz="1800" dirty="0" smtClean="0"/>
              <a:t>Boots </a:t>
            </a:r>
            <a:r>
              <a:rPr lang="en-US" sz="1800" dirty="0" err="1" smtClean="0"/>
              <a:t>SecVisor</a:t>
            </a:r>
            <a:r>
              <a:rPr lang="en-US" sz="1800" dirty="0" smtClean="0"/>
              <a:t> and records </a:t>
            </a:r>
            <a:r>
              <a:rPr lang="en-US" sz="1800" dirty="0" err="1" smtClean="0"/>
              <a:t>SecVisor</a:t>
            </a:r>
            <a:r>
              <a:rPr lang="en-US" sz="1800" dirty="0" smtClean="0"/>
              <a:t> fingerprint in TPM</a:t>
            </a:r>
          </a:p>
          <a:p>
            <a:pPr lvl="2"/>
            <a:r>
              <a:rPr lang="en-US" sz="1800" dirty="0" smtClean="0"/>
              <a:t>Boots Linux kernel and records kernel fingerprint in TPM</a:t>
            </a:r>
          </a:p>
          <a:p>
            <a:pPr lvl="1"/>
            <a:r>
              <a:rPr lang="en-US" sz="1600" dirty="0" smtClean="0"/>
              <a:t>Memory protection</a:t>
            </a:r>
          </a:p>
          <a:p>
            <a:pPr lvl="2"/>
            <a:r>
              <a:rPr lang="en-US" sz="1800" dirty="0" smtClean="0"/>
              <a:t>During boot processes and kernel execution</a:t>
            </a:r>
          </a:p>
          <a:p>
            <a:pPr lvl="1"/>
            <a:r>
              <a:rPr lang="en-US" sz="1600" dirty="0" smtClean="0"/>
              <a:t>Provides run-time protection of kernel against </a:t>
            </a:r>
            <a:r>
              <a:rPr lang="en-US" sz="1600" dirty="0" err="1" smtClean="0"/>
              <a:t>rootkit</a:t>
            </a:r>
            <a:r>
              <a:rPr lang="en-US" sz="1600" dirty="0" smtClean="0"/>
              <a:t> attacks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5286375" cy="284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figure 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648200"/>
          </a:xfrm>
        </p:spPr>
        <p:txBody>
          <a:bodyPr/>
          <a:lstStyle/>
          <a:p>
            <a:r>
              <a:rPr lang="en-US" sz="2800" dirty="0" smtClean="0"/>
              <a:t>Need: mechanisms to verify the integrity of remote clients/servers</a:t>
            </a:r>
          </a:p>
          <a:p>
            <a:pPr lvl="1"/>
            <a:r>
              <a:rPr lang="en-US" sz="1800" dirty="0" smtClean="0"/>
              <a:t>Correct patches installed</a:t>
            </a:r>
          </a:p>
          <a:p>
            <a:pPr lvl="1"/>
            <a:r>
              <a:rPr lang="en-US" sz="1800" dirty="0" smtClean="0"/>
              <a:t>Advertised/expected services exist</a:t>
            </a:r>
          </a:p>
          <a:p>
            <a:pPr lvl="1"/>
            <a:r>
              <a:rPr lang="en-US" sz="1800" dirty="0" smtClean="0"/>
              <a:t>System not compromised</a:t>
            </a:r>
          </a:p>
          <a:p>
            <a:r>
              <a:rPr lang="en-US" sz="2800" dirty="0" smtClean="0"/>
              <a:t>Solution</a:t>
            </a:r>
          </a:p>
          <a:p>
            <a:pPr lvl="1"/>
            <a:r>
              <a:rPr lang="en-US" sz="1800" dirty="0" smtClean="0"/>
              <a:t>Provision of critical services by a trusted platform module (TPM) on the local host</a:t>
            </a:r>
          </a:p>
          <a:p>
            <a:pPr lvl="1"/>
            <a:r>
              <a:rPr lang="en-US" sz="1800" dirty="0" smtClean="0"/>
              <a:t>Capability of host to measure integrity of host software</a:t>
            </a:r>
          </a:p>
          <a:p>
            <a:pPr lvl="1"/>
            <a:r>
              <a:rPr lang="en-US" sz="1800" dirty="0" smtClean="0"/>
              <a:t>Protocol to communicate the integrity measurements from the host to a remote party</a:t>
            </a:r>
          </a:p>
          <a:p>
            <a:pPr lvl="1"/>
            <a:r>
              <a:rPr lang="en-US" sz="1800" dirty="0" smtClean="0"/>
              <a:t>Means for remote party to assess the integrity measurements and determine level of trust in the host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table iii </a:t>
            </a:r>
            <a:r>
              <a:rPr lang="en-US" smtClean="0"/>
              <a:t>and iv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Platform Module (TPM)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defined by the Trusted Computing Group</a:t>
            </a:r>
          </a:p>
          <a:p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Hardware chip currently in 100M laptops	</a:t>
            </a:r>
          </a:p>
          <a:p>
            <a:pPr lvl="1"/>
            <a:r>
              <a:rPr lang="en-US" dirty="0" smtClean="0"/>
              <a:t>HP, Dell, Sony, Lenovo, Toshiba,…</a:t>
            </a:r>
          </a:p>
          <a:p>
            <a:pPr lvl="1"/>
            <a:r>
              <a:rPr lang="en-US" dirty="0" smtClean="0"/>
              <a:t>HP alone ships 1M TPM-enabled laptops each month</a:t>
            </a:r>
          </a:p>
          <a:p>
            <a:r>
              <a:rPr lang="en-US" dirty="0" smtClean="0"/>
              <a:t>Core functionality</a:t>
            </a:r>
          </a:p>
          <a:p>
            <a:pPr lvl="1"/>
            <a:r>
              <a:rPr lang="en-US" dirty="0" smtClean="0"/>
              <a:t>Secure storage</a:t>
            </a:r>
          </a:p>
          <a:p>
            <a:pPr lvl="1"/>
            <a:r>
              <a:rPr lang="en-US" dirty="0" smtClean="0"/>
              <a:t>Platform integrity reporting</a:t>
            </a:r>
          </a:p>
          <a:p>
            <a:pPr lvl="1"/>
            <a:r>
              <a:rPr lang="en-US" dirty="0" smtClean="0"/>
              <a:t>Platform authentication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724400"/>
            <a:ext cx="193901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6010275" cy="338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09800"/>
            <a:ext cx="1346810" cy="12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733800"/>
            <a:ext cx="1804988" cy="110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43200" y="1219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integrity measures</a:t>
            </a:r>
            <a:endParaRPr lang="en-US" sz="1800" dirty="0"/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 bwMode="auto">
          <a:xfrm rot="5400000">
            <a:off x="3178615" y="2067518"/>
            <a:ext cx="1078470" cy="1204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1000" y="1143000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keys, owner </a:t>
            </a:r>
          </a:p>
          <a:p>
            <a:r>
              <a:rPr lang="en-US" sz="1800" dirty="0" smtClean="0"/>
              <a:t>authorization data</a:t>
            </a:r>
            <a:endParaRPr lang="en-US" sz="1800" dirty="0"/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 bwMode="auto">
          <a:xfrm rot="16200000" flipH="1">
            <a:off x="1437391" y="1742190"/>
            <a:ext cx="877669" cy="9719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943600" y="12192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signing keys </a:t>
            </a:r>
          </a:p>
          <a:p>
            <a:r>
              <a:rPr lang="en-US" sz="1800" dirty="0" smtClean="0"/>
              <a:t>when in use</a:t>
            </a:r>
            <a:endParaRPr lang="en-US" sz="1800" dirty="0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 bwMode="auto">
          <a:xfrm rot="5400000">
            <a:off x="5389056" y="1353275"/>
            <a:ext cx="801471" cy="1825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04800" y="563880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external </a:t>
            </a:r>
          </a:p>
          <a:p>
            <a:r>
              <a:rPr lang="en-US" sz="1800" dirty="0" smtClean="0"/>
              <a:t>interaction</a:t>
            </a:r>
            <a:endParaRPr lang="en-US" sz="1800" dirty="0"/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 bwMode="auto">
          <a:xfrm rot="5400000" flipH="1" flipV="1">
            <a:off x="502765" y="4465165"/>
            <a:ext cx="1600200" cy="7470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934200" y="58674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TPM control</a:t>
            </a:r>
            <a:endParaRPr lang="en-US" sz="1800" dirty="0"/>
          </a:p>
        </p:txBody>
      </p:sp>
      <p:cxnSp>
        <p:nvCxnSpPr>
          <p:cNvPr id="30" name="Straight Arrow Connector 29"/>
          <p:cNvCxnSpPr>
            <a:stCxn id="28" idx="0"/>
          </p:cNvCxnSpPr>
          <p:nvPr/>
        </p:nvCxnSpPr>
        <p:spPr bwMode="auto">
          <a:xfrm rot="16200000" flipV="1">
            <a:off x="6300749" y="4519651"/>
            <a:ext cx="1219200" cy="14762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8" idx="0"/>
          </p:cNvCxnSpPr>
          <p:nvPr/>
        </p:nvCxnSpPr>
        <p:spPr bwMode="auto">
          <a:xfrm rot="16200000" flipV="1">
            <a:off x="5653049" y="3871951"/>
            <a:ext cx="2438400" cy="1552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6010275" cy="338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0"/>
            <a:ext cx="1346810" cy="12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276600"/>
            <a:ext cx="1804988" cy="110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487680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symmetric keys,</a:t>
            </a:r>
          </a:p>
          <a:p>
            <a:r>
              <a:rPr lang="en-US" sz="1800" dirty="0" err="1" smtClean="0"/>
              <a:t>nonces</a:t>
            </a:r>
            <a:endParaRPr lang="en-US" sz="1800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 bwMode="auto">
          <a:xfrm rot="5400000" flipH="1" flipV="1">
            <a:off x="1145542" y="3964941"/>
            <a:ext cx="1066800" cy="7569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828800" y="5562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hashes</a:t>
            </a:r>
            <a:endParaRPr lang="en-US" sz="1800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 bwMode="auto">
          <a:xfrm rot="5400000" flipH="1" flipV="1">
            <a:off x="1756115" y="4346915"/>
            <a:ext cx="1752600" cy="6787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667000" y="51054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encryption keys</a:t>
            </a:r>
            <a:endParaRPr lang="en-US" sz="1800" dirty="0"/>
          </a:p>
        </p:txBody>
      </p:sp>
      <p:cxnSp>
        <p:nvCxnSpPr>
          <p:cNvPr id="17" name="Straight Arrow Connector 16"/>
          <p:cNvCxnSpPr>
            <a:stCxn id="14" idx="0"/>
          </p:cNvCxnSpPr>
          <p:nvPr/>
        </p:nvCxnSpPr>
        <p:spPr bwMode="auto">
          <a:xfrm rot="5400000" flipH="1" flipV="1">
            <a:off x="3075817" y="4371218"/>
            <a:ext cx="1219200" cy="2491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962400" y="563880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encrypt/decrypt</a:t>
            </a:r>
            <a:endParaRPr lang="en-US" sz="1800" dirty="0"/>
          </a:p>
        </p:txBody>
      </p:sp>
      <p:cxnSp>
        <p:nvCxnSpPr>
          <p:cNvPr id="23" name="Straight Arrow Connector 22"/>
          <p:cNvCxnSpPr>
            <a:stCxn id="18" idx="0"/>
          </p:cNvCxnSpPr>
          <p:nvPr/>
        </p:nvCxnSpPr>
        <p:spPr bwMode="auto">
          <a:xfrm rot="16200000" flipV="1">
            <a:off x="3793306" y="4588694"/>
            <a:ext cx="1828800" cy="2714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019800" y="54102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initialization</a:t>
            </a:r>
            <a:endParaRPr lang="en-US" sz="1800" dirty="0"/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 bwMode="auto">
          <a:xfrm rot="16200000" flipV="1">
            <a:off x="5183025" y="3884775"/>
            <a:ext cx="1600200" cy="1450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124200" cy="4191000"/>
          </a:xfrm>
        </p:spPr>
        <p:txBody>
          <a:bodyPr/>
          <a:lstStyle/>
          <a:p>
            <a:r>
              <a:rPr lang="en-US" sz="1800" dirty="0" smtClean="0"/>
              <a:t>Executable content</a:t>
            </a:r>
          </a:p>
          <a:p>
            <a:pPr lvl="1"/>
            <a:r>
              <a:rPr lang="en-US" sz="1400" dirty="0" smtClean="0"/>
              <a:t>Types</a:t>
            </a:r>
          </a:p>
          <a:p>
            <a:pPr lvl="2"/>
            <a:r>
              <a:rPr lang="en-US" sz="1400" dirty="0" smtClean="0"/>
              <a:t>programs</a:t>
            </a:r>
          </a:p>
          <a:p>
            <a:pPr lvl="2"/>
            <a:r>
              <a:rPr lang="en-US" sz="1400" dirty="0" smtClean="0"/>
              <a:t>libraries</a:t>
            </a:r>
          </a:p>
          <a:p>
            <a:pPr lvl="2"/>
            <a:r>
              <a:rPr lang="en-US" sz="1400" dirty="0" smtClean="0"/>
              <a:t>scripts</a:t>
            </a:r>
          </a:p>
          <a:p>
            <a:pPr lvl="1"/>
            <a:r>
              <a:rPr lang="en-US" sz="1400" dirty="0" smtClean="0"/>
              <a:t>Loaded  by</a:t>
            </a:r>
          </a:p>
          <a:p>
            <a:pPr lvl="2"/>
            <a:r>
              <a:rPr lang="en-US" sz="1400" dirty="0" smtClean="0"/>
              <a:t>kernel</a:t>
            </a:r>
          </a:p>
          <a:p>
            <a:pPr lvl="2"/>
            <a:r>
              <a:rPr lang="en-US" sz="1400" dirty="0" smtClean="0"/>
              <a:t>application</a:t>
            </a:r>
          </a:p>
          <a:p>
            <a:r>
              <a:rPr lang="en-US" sz="1800" dirty="0" smtClean="0"/>
              <a:t>Structured data</a:t>
            </a:r>
          </a:p>
          <a:p>
            <a:pPr lvl="1"/>
            <a:r>
              <a:rPr lang="en-US" sz="1400" dirty="0" smtClean="0"/>
              <a:t>class files</a:t>
            </a:r>
          </a:p>
          <a:p>
            <a:pPr lvl="1"/>
            <a:r>
              <a:rPr lang="en-US" sz="1400" dirty="0" smtClean="0"/>
              <a:t>configuration files</a:t>
            </a:r>
          </a:p>
          <a:p>
            <a:r>
              <a:rPr lang="en-US" sz="1800" dirty="0" smtClean="0"/>
              <a:t>Unstructured data</a:t>
            </a:r>
            <a:endParaRPr lang="en-US" sz="800" dirty="0"/>
          </a:p>
          <a:p>
            <a:pPr lvl="1"/>
            <a:r>
              <a:rPr lang="en-US" sz="1400" dirty="0" smtClean="0"/>
              <a:t>databases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00200"/>
            <a:ext cx="5491163" cy="388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Pragmatics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Feasibility</a:t>
            </a:r>
          </a:p>
          <a:p>
            <a:pPr lvl="1"/>
            <a:r>
              <a:rPr lang="en-US" dirty="0" smtClean="0"/>
              <a:t>Manageable number of components to measure for typical systems</a:t>
            </a:r>
          </a:p>
          <a:p>
            <a:pPr lvl="2"/>
            <a:r>
              <a:rPr lang="en-US" dirty="0" smtClean="0"/>
              <a:t>500 for a workstation configured for general technical work (document authoring, programming, browsing, etc.)</a:t>
            </a:r>
          </a:p>
          <a:p>
            <a:pPr lvl="2"/>
            <a:r>
              <a:rPr lang="en-US" dirty="0" smtClean="0"/>
              <a:t>250 for a typical web server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Extensible architecture</a:t>
            </a:r>
          </a:p>
          <a:p>
            <a:pPr lvl="1"/>
            <a:r>
              <a:rPr lang="en-US" dirty="0" smtClean="0"/>
              <a:t>Provides essential measurement structures</a:t>
            </a:r>
          </a:p>
          <a:p>
            <a:pPr lvl="1"/>
            <a:r>
              <a:rPr lang="en-US" dirty="0" smtClean="0"/>
              <a:t>Allows future additions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029200"/>
            <a:ext cx="8153400" cy="1524000"/>
          </a:xfrm>
        </p:spPr>
        <p:txBody>
          <a:bodyPr/>
          <a:lstStyle/>
          <a:p>
            <a:r>
              <a:rPr lang="en-US" sz="2000" dirty="0" smtClean="0"/>
              <a:t>TBB do no have shielded locations or protected capabilities (as does TPM)</a:t>
            </a:r>
          </a:p>
          <a:p>
            <a:r>
              <a:rPr lang="en-US" sz="2000" dirty="0" smtClean="0"/>
              <a:t>CRTM: core root of trust for measurement </a:t>
            </a:r>
          </a:p>
          <a:p>
            <a:r>
              <a:rPr lang="en-US" sz="2000" dirty="0" smtClean="0"/>
              <a:t>Keyboard: showing physical presence when needed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Dennis </a:t>
            </a:r>
            <a:r>
              <a:rPr lang="en-US" dirty="0" err="1" smtClean="0"/>
              <a:t>Kafura</a:t>
            </a:r>
            <a:r>
              <a:rPr lang="en-US" dirty="0" smtClean="0"/>
              <a:t> – CS5204 – Operating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42F6A8-AF73-4351-8F89-4989BDEFC9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8197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usted Platform Modul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Motivation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Motivation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Trusted Platform Module (TPM)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TPM Architecture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TPM Architecture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Execution Environment&amp;quot;&quot;/&gt;&lt;property id=&quot;20307&quot; value=&quot;270&quot;/&gt;&lt;/object&gt;&lt;object type=&quot;3&quot; unique_id=&quot;10011&quot;&gt;&lt;property id=&quot;20148&quot; value=&quot;5&quot;/&gt;&lt;property id=&quot;20300&quot; value=&quot;Slide 8 - &amp;quot;Pragmatics&amp;quot;&quot;/&gt;&lt;property id=&quot;20307&quot; value=&quot;267&quot;/&gt;&lt;/object&gt;&lt;object type=&quot;3&quot; unique_id=&quot;10012&quot;&gt;&lt;property id=&quot;20148&quot; value=&quot;5&quot;/&gt;&lt;property id=&quot;20300&quot; value=&quot;Slide 9 - &amp;quot;Trusted Building Blocks&amp;quot;&quot;/&gt;&lt;property id=&quot;20307&quot; value=&quot;266&quot;/&gt;&lt;/object&gt;&lt;object type=&quot;3&quot; unique_id=&quot;10013&quot;&gt;&lt;property id=&quot;20148&quot; value=&quot;5&quot;/&gt;&lt;property id=&quot;20300&quot; value=&quot;Slide 10 - &amp;quot;Integrity Measurement&amp;quot;&quot;/&gt;&lt;property id=&quot;20307&quot; value=&quot;258&quot;/&gt;&lt;/object&gt;&lt;object type=&quot;3&quot; unique_id=&quot;10014&quot;&gt;&lt;property id=&quot;20148&quot; value=&quot;5&quot;/&gt;&lt;property id=&quot;20300&quot; value=&quot;Slide 11 - &amp;quot;Detecting Malware Attacks&amp;quot;&quot;/&gt;&lt;property id=&quot;20307&quot; value=&quot;276&quot;/&gt;&lt;/object&gt;&lt;object type=&quot;3&quot; unique_id=&quot;10015&quot;&gt;&lt;property id=&quot;20148&quot; value=&quot;5&quot;/&gt;&lt;property id=&quot;20300&quot; value=&quot;Slide 12 - &amp;quot;Platform Configuration Registers&amp;quot;&quot;/&gt;&lt;property id=&quot;20307&quot; value=&quot;263&quot;/&gt;&lt;/object&gt;&lt;object type=&quot;3&quot; unique_id=&quot;10016&quot;&gt;&lt;property id=&quot;20148&quot; value=&quot;5&quot;/&gt;&lt;property id=&quot;20300&quot; value=&quot;Slide 13 - &amp;quot;Maintaining a Measurement List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Reporting a Measurement List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Long-term Keys&amp;quot;&quot;/&gt;&lt;property id=&quot;20307&quot; value=&quot;271&quot;/&gt;&lt;/object&gt;&lt;object type=&quot;3&quot; unique_id=&quot;10019&quot;&gt;&lt;property id=&quot;20148&quot; value=&quot;5&quot;/&gt;&lt;property id=&quot;20300&quot; value=&quot;Slide 16 - &amp;quot;Attestation Identity Keys (AIKs)&amp;quot;&quot;/&gt;&lt;property id=&quot;20307&quot; value=&quot;272&quot;/&gt;&lt;/object&gt;&lt;object type=&quot;3&quot; unique_id=&quot;10020&quot;&gt;&lt;property id=&quot;20148&quot; value=&quot;5&quot;/&gt;&lt;property id=&quot;20300&quot; value=&quot;Slide 17 - &amp;quot;Creating AIKs&amp;quot;&quot;/&gt;&lt;property id=&quot;20307&quot; value=&quot;273&quot;/&gt;&lt;/object&gt;&lt;object type=&quot;3&quot; unique_id=&quot;10021&quot;&gt;&lt;property id=&quot;20148&quot; value=&quot;5&quot;/&gt;&lt;property id=&quot;20300&quot; value=&quot;Slide 18 - &amp;quot;Secure Key Storage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Sealed Storage&amp;quot;&quot;/&gt;&lt;property id=&quot;20307&quot; value=&quot;274&quot;/&gt;&lt;/object&gt;&lt;object type=&quot;3&quot; unique_id=&quot;10023&quot;&gt;&lt;property id=&quot;20148&quot; value=&quot;5&quot;/&gt;&lt;property id=&quot;20300&quot; value=&quot;Slide 20 - &amp;quot;Assessing Integrity&amp;quot;&quot;/&gt;&lt;property id=&quot;20307&quot; value=&quot;275&quot;/&gt;&lt;/object&gt;&lt;object type=&quot;3&quot; unique_id=&quot;10024&quot;&gt;&lt;property id=&quot;20148&quot; value=&quot;5&quot;/&gt;&lt;property id=&quot;20300&quot; value=&quot;Slide 21 - &amp;quot;Adding Measurement Instrumentation&amp;quot;&quot;/&gt;&lt;property id=&quot;20307&quot; value=&quot;277&quot;/&gt;&lt;/object&gt;&lt;object type=&quot;3&quot; unique_id=&quot;10025&quot;&gt;&lt;property id=&quot;20148&quot; value=&quot;5&quot;/&gt;&lt;property id=&quot;20300&quot; value=&quot;Slide 22 - &amp;quot;Measuring New Files&amp;quot;&quot;/&gt;&lt;property id=&quot;20307&quot; value=&quot;278&quot;/&gt;&lt;/object&gt;&lt;object type=&quot;3&quot; unique_id=&quot;10026&quot;&gt;&lt;property id=&quot;20148&quot; value=&quot;5&quot;/&gt;&lt;property id=&quot;20300&quot; value=&quot;Slide 23 - &amp;quot;Performance&amp;quot;&quot;/&gt;&lt;property id=&quot;20307&quot; value=&quot;279&quot;/&gt;&lt;/object&gt;&lt;object type=&quot;3&quot; unique_id=&quot;10027&quot;&gt;&lt;property id=&quot;20148&quot; value=&quot;5&quot;/&gt;&lt;property id=&quot;20300&quot; value=&quot;Slide 24 - &amp;quot;Performance&amp;quot;&quot;/&gt;&lt;property id=&quot;20307&quot; value=&quot;280&quot;/&gt;&lt;/object&gt;&lt;object type=&quot;3&quot; unique_id=&quot;10028&quot;&gt;&lt;property id=&quot;20148&quot; value=&quot;5&quot;/&gt;&lt;property id=&quot;20300&quot; value=&quot;Slide 25 - &amp;quot;Secure Monitoring&amp;quot;&quot;/&gt;&lt;property id=&quot;20307&quot; value=&quot;281&quot;/&gt;&lt;/object&gt;&lt;object type=&quot;3&quot; unique_id=&quot;10029&quot;&gt;&lt;property id=&quot;20148&quot; value=&quot;5&quot;/&gt;&lt;property id=&quot;20300&quot; value=&quot;Slide 26 - &amp;quot;Linux Security Module (LSM)&amp;quot;&quot;/&gt;&lt;property id=&quot;20307&quot; value=&quot;282&quot;/&gt;&lt;/object&gt;&lt;object type=&quot;3&quot; unique_id=&quot;10030&quot;&gt;&lt;property id=&quot;20148&quot; value=&quot;5&quot;/&gt;&lt;property id=&quot;20300&quot; value=&quot;Slide 27 - &amp;quot;DigSig Verifier&amp;quot;&quot;/&gt;&lt;property id=&quot;20307&quot; value=&quot;283&quot;/&gt;&lt;/object&gt;&lt;object type=&quot;3&quot; unique_id=&quot;10031&quot;&gt;&lt;property id=&quot;20148&quot; value=&quot;5&quot;/&gt;&lt;property id=&quot;20300&quot; value=&quot;Slide 28 - &amp;quot;SecVisor&amp;quot;&quot;/&gt;&lt;property id=&quot;20307&quot; value=&quot;284&quot;/&gt;&lt;/object&gt;&lt;object type=&quot;3&quot; unique_id=&quot;10212&quot;&gt;&lt;property id=&quot;20148&quot; value=&quot;5&quot;/&gt;&lt;property id=&quot;20300&quot; value=&quot;Slide 30 - &amp;quot;Performance&amp;quot;&quot;/&gt;&lt;property id=&quot;20307&quot; value=&quot;285&quot;/&gt;&lt;/object&gt;&lt;object type=&quot;3&quot; unique_id=&quot;10337&quot;&gt;&lt;property id=&quot;20148&quot; value=&quot;5&quot;/&gt;&lt;property id=&quot;20300&quot; value=&quot;Slide 29 - &amp;quot;Protection Module&amp;quot;&quot;/&gt;&lt;property id=&quot;20307&quot; value=&quot;286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1234</Words>
  <Application>Microsoft Office PowerPoint</Application>
  <PresentationFormat>On-screen Show (4:3)</PresentationFormat>
  <Paragraphs>304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Trusted Platform Module</vt:lpstr>
      <vt:lpstr>Motivation</vt:lpstr>
      <vt:lpstr>Motivation</vt:lpstr>
      <vt:lpstr>Trusted Platform Module (TPM)</vt:lpstr>
      <vt:lpstr>TPM Architecture</vt:lpstr>
      <vt:lpstr>TPM Architecture</vt:lpstr>
      <vt:lpstr>Execution Environment</vt:lpstr>
      <vt:lpstr>Pragmatics</vt:lpstr>
      <vt:lpstr>Trusted Building Blocks</vt:lpstr>
      <vt:lpstr>Integrity Measurement</vt:lpstr>
      <vt:lpstr>Detecting Malware Attacks</vt:lpstr>
      <vt:lpstr>Platform Configuration Registers</vt:lpstr>
      <vt:lpstr>Maintaining a Measurement List</vt:lpstr>
      <vt:lpstr>Reporting a Measurement List</vt:lpstr>
      <vt:lpstr>Long-term Keys</vt:lpstr>
      <vt:lpstr>Attestation Identity Keys (AIKs)</vt:lpstr>
      <vt:lpstr>Creating AIKs</vt:lpstr>
      <vt:lpstr>Secure Key Storage</vt:lpstr>
      <vt:lpstr>Sealed Storage</vt:lpstr>
      <vt:lpstr>Assessing Integrity</vt:lpstr>
      <vt:lpstr>Adding Measurement Instrumentation</vt:lpstr>
      <vt:lpstr>Measuring New Files</vt:lpstr>
      <vt:lpstr>Performance</vt:lpstr>
      <vt:lpstr>Performance</vt:lpstr>
      <vt:lpstr>Secure Monitoring</vt:lpstr>
      <vt:lpstr>Linux Security Module (LSM)</vt:lpstr>
      <vt:lpstr>DigSig Verifier</vt:lpstr>
      <vt:lpstr>SecVisor</vt:lpstr>
      <vt:lpstr>Protection Module</vt:lpstr>
      <vt:lpstr>Performance</vt:lpstr>
    </vt:vector>
  </TitlesOfParts>
  <Company>Virginia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TPM</dc:title>
  <dc:subject>CS5204</dc:subject>
  <dc:creator>Dennis Kafura</dc:creator>
  <cp:lastModifiedBy>Dennis Kafura</cp:lastModifiedBy>
  <cp:revision>98</cp:revision>
  <dcterms:created xsi:type="dcterms:W3CDTF">2005-01-05T22:58:01Z</dcterms:created>
  <dcterms:modified xsi:type="dcterms:W3CDTF">2010-08-02T13:51:43Z</dcterms:modified>
</cp:coreProperties>
</file>