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7D52FA7-BC5A-4846-921A-E0485AC687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553200" y="152400"/>
            <a:ext cx="2209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Global State Recording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Uncoordinated Checkpointing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The Global State Recording Algorithm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CA6A41-8917-42DD-AEF9-409551F85A2C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0"/>
            <a:ext cx="7772400" cy="546100"/>
          </a:xfrm>
        </p:spPr>
        <p:txBody>
          <a:bodyPr/>
          <a:lstStyle/>
          <a:p>
            <a:r>
              <a:rPr lang="en-US"/>
              <a:t>Snapshot/State Recording Example (Step 2) </a:t>
            </a:r>
          </a:p>
        </p:txBody>
      </p:sp>
      <p:graphicFrame>
        <p:nvGraphicFramePr>
          <p:cNvPr id="206851" name="Object 3"/>
          <p:cNvGraphicFramePr>
            <a:graphicFrameLocks noChangeAspect="1"/>
          </p:cNvGraphicFramePr>
          <p:nvPr/>
        </p:nvGraphicFramePr>
        <p:xfrm>
          <a:off x="823913" y="4378325"/>
          <a:ext cx="7443787" cy="2138363"/>
        </p:xfrm>
        <a:graphic>
          <a:graphicData uri="http://schemas.openxmlformats.org/presentationml/2006/ole">
            <p:oleObj spid="_x0000_s3074" name="Document" r:id="rId3" imgW="7457499" imgH="2136434" progId="Word.Documen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3863" y="1295400"/>
            <a:ext cx="5284787" cy="2852738"/>
            <a:chOff x="1050" y="791"/>
            <a:chExt cx="3329" cy="1797"/>
          </a:xfrm>
        </p:grpSpPr>
        <p:sp>
          <p:nvSpPr>
            <p:cNvPr id="206853" name="Oval 5"/>
            <p:cNvSpPr>
              <a:spLocks noChangeArrowheads="1"/>
            </p:cNvSpPr>
            <p:nvPr/>
          </p:nvSpPr>
          <p:spPr bwMode="auto">
            <a:xfrm>
              <a:off x="1551" y="888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p</a:t>
              </a:r>
            </a:p>
          </p:txBody>
        </p:sp>
        <p:sp>
          <p:nvSpPr>
            <p:cNvPr id="206854" name="Text Box 6"/>
            <p:cNvSpPr txBox="1">
              <a:spLocks noChangeArrowheads="1"/>
            </p:cNvSpPr>
            <p:nvPr/>
          </p:nvSpPr>
          <p:spPr bwMode="auto">
            <a:xfrm>
              <a:off x="1050" y="847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490</a:t>
              </a:r>
            </a:p>
          </p:txBody>
        </p:sp>
        <p:sp>
          <p:nvSpPr>
            <p:cNvPr id="206855" name="Oval 7"/>
            <p:cNvSpPr>
              <a:spLocks noChangeArrowheads="1"/>
            </p:cNvSpPr>
            <p:nvPr/>
          </p:nvSpPr>
          <p:spPr bwMode="auto">
            <a:xfrm>
              <a:off x="3390" y="909"/>
              <a:ext cx="471" cy="3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q</a:t>
              </a:r>
            </a:p>
          </p:txBody>
        </p:sp>
        <p:sp>
          <p:nvSpPr>
            <p:cNvPr id="206856" name="Oval 8"/>
            <p:cNvSpPr>
              <a:spLocks noChangeArrowheads="1"/>
            </p:cNvSpPr>
            <p:nvPr/>
          </p:nvSpPr>
          <p:spPr bwMode="auto">
            <a:xfrm>
              <a:off x="2477" y="1869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r</a:t>
              </a:r>
            </a:p>
          </p:txBody>
        </p:sp>
        <p:sp>
          <p:nvSpPr>
            <p:cNvPr id="206857" name="Line 9"/>
            <p:cNvSpPr>
              <a:spLocks noChangeShapeType="1"/>
            </p:cNvSpPr>
            <p:nvPr/>
          </p:nvSpPr>
          <p:spPr bwMode="auto">
            <a:xfrm flipH="1" flipV="1">
              <a:off x="1860" y="1293"/>
              <a:ext cx="616" cy="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58" name="Line 10"/>
            <p:cNvSpPr>
              <a:spLocks noChangeShapeType="1"/>
            </p:cNvSpPr>
            <p:nvPr/>
          </p:nvSpPr>
          <p:spPr bwMode="auto">
            <a:xfrm flipV="1">
              <a:off x="2956" y="1324"/>
              <a:ext cx="569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59" name="Freeform 11"/>
            <p:cNvSpPr>
              <a:spLocks/>
            </p:cNvSpPr>
            <p:nvPr/>
          </p:nvSpPr>
          <p:spPr bwMode="auto">
            <a:xfrm>
              <a:off x="2004" y="817"/>
              <a:ext cx="1409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0" name="Freeform 12"/>
            <p:cNvSpPr>
              <a:spLocks/>
            </p:cNvSpPr>
            <p:nvPr/>
          </p:nvSpPr>
          <p:spPr bwMode="auto">
            <a:xfrm flipH="1" flipV="1">
              <a:off x="1994" y="1136"/>
              <a:ext cx="1408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1" name="Text Box 13"/>
            <p:cNvSpPr txBox="1">
              <a:spLocks noChangeArrowheads="1"/>
            </p:cNvSpPr>
            <p:nvPr/>
          </p:nvSpPr>
          <p:spPr bwMode="auto">
            <a:xfrm>
              <a:off x="3927" y="798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480</a:t>
              </a:r>
            </a:p>
          </p:txBody>
        </p:sp>
        <p:sp>
          <p:nvSpPr>
            <p:cNvPr id="206862" name="Text Box 14"/>
            <p:cNvSpPr txBox="1">
              <a:spLocks noChangeArrowheads="1"/>
            </p:cNvSpPr>
            <p:nvPr/>
          </p:nvSpPr>
          <p:spPr bwMode="auto">
            <a:xfrm>
              <a:off x="2480" y="2261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475</a:t>
              </a:r>
            </a:p>
          </p:txBody>
        </p:sp>
        <p:sp>
          <p:nvSpPr>
            <p:cNvPr id="206863" name="Text Box 15"/>
            <p:cNvSpPr txBox="1">
              <a:spLocks noChangeArrowheads="1"/>
            </p:cNvSpPr>
            <p:nvPr/>
          </p:nvSpPr>
          <p:spPr bwMode="auto">
            <a:xfrm>
              <a:off x="2828" y="1491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c3</a:t>
              </a:r>
            </a:p>
          </p:txBody>
        </p:sp>
        <p:sp>
          <p:nvSpPr>
            <p:cNvPr id="206864" name="Text Box 16"/>
            <p:cNvSpPr txBox="1">
              <a:spLocks noChangeArrowheads="1"/>
            </p:cNvSpPr>
            <p:nvPr/>
          </p:nvSpPr>
          <p:spPr bwMode="auto">
            <a:xfrm>
              <a:off x="2082" y="1319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c4</a:t>
              </a:r>
            </a:p>
          </p:txBody>
        </p:sp>
        <p:sp>
          <p:nvSpPr>
            <p:cNvPr id="206865" name="Text Box 17"/>
            <p:cNvSpPr txBox="1">
              <a:spLocks noChangeArrowheads="1"/>
            </p:cNvSpPr>
            <p:nvPr/>
          </p:nvSpPr>
          <p:spPr bwMode="auto">
            <a:xfrm>
              <a:off x="2808" y="977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c2</a:t>
              </a:r>
            </a:p>
          </p:txBody>
        </p:sp>
        <p:sp>
          <p:nvSpPr>
            <p:cNvPr id="206866" name="Text Box 18"/>
            <p:cNvSpPr txBox="1">
              <a:spLocks noChangeArrowheads="1"/>
            </p:cNvSpPr>
            <p:nvPr/>
          </p:nvSpPr>
          <p:spPr bwMode="auto">
            <a:xfrm>
              <a:off x="2118" y="791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c1</a:t>
              </a:r>
            </a:p>
          </p:txBody>
        </p:sp>
        <p:sp>
          <p:nvSpPr>
            <p:cNvPr id="206867" name="Text Box 19"/>
            <p:cNvSpPr txBox="1">
              <a:spLocks noChangeArrowheads="1"/>
            </p:cNvSpPr>
            <p:nvPr/>
          </p:nvSpPr>
          <p:spPr bwMode="auto">
            <a:xfrm>
              <a:off x="2394" y="1329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20</a:t>
              </a:r>
            </a:p>
          </p:txBody>
        </p:sp>
        <p:sp>
          <p:nvSpPr>
            <p:cNvPr id="206868" name="Text Box 20"/>
            <p:cNvSpPr txBox="1">
              <a:spLocks noChangeArrowheads="1"/>
            </p:cNvSpPr>
            <p:nvPr/>
          </p:nvSpPr>
          <p:spPr bwMode="auto">
            <a:xfrm>
              <a:off x="3237" y="1730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10</a:t>
              </a:r>
            </a:p>
          </p:txBody>
        </p:sp>
        <p:sp>
          <p:nvSpPr>
            <p:cNvPr id="206869" name="Text Box 21"/>
            <p:cNvSpPr txBox="1">
              <a:spLocks noChangeArrowheads="1"/>
            </p:cNvSpPr>
            <p:nvPr/>
          </p:nvSpPr>
          <p:spPr bwMode="auto">
            <a:xfrm>
              <a:off x="2822" y="1309"/>
              <a:ext cx="273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M</a:t>
              </a:r>
            </a:p>
          </p:txBody>
        </p:sp>
        <p:sp>
          <p:nvSpPr>
            <p:cNvPr id="206870" name="Text Box 22"/>
            <p:cNvSpPr txBox="1">
              <a:spLocks noChangeArrowheads="1"/>
            </p:cNvSpPr>
            <p:nvPr/>
          </p:nvSpPr>
          <p:spPr bwMode="auto">
            <a:xfrm>
              <a:off x="3502" y="1439"/>
              <a:ext cx="273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M</a:t>
              </a:r>
            </a:p>
          </p:txBody>
        </p:sp>
        <p:sp>
          <p:nvSpPr>
            <p:cNvPr id="206871" name="Text Box 23"/>
            <p:cNvSpPr txBox="1">
              <a:spLocks noChangeArrowheads="1"/>
            </p:cNvSpPr>
            <p:nvPr/>
          </p:nvSpPr>
          <p:spPr bwMode="auto">
            <a:xfrm>
              <a:off x="1885" y="1789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25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C0F0F-D6D0-48D2-8FBA-BBE0BAED5A4D}" type="slidenum">
              <a:rPr lang="en-US"/>
              <a:pPr/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0"/>
            <a:ext cx="7772400" cy="546100"/>
          </a:xfrm>
        </p:spPr>
        <p:txBody>
          <a:bodyPr/>
          <a:lstStyle/>
          <a:p>
            <a:r>
              <a:rPr lang="en-US"/>
              <a:t>Snapshot/State Recording Example (Step 3) </a:t>
            </a:r>
          </a:p>
        </p:txBody>
      </p:sp>
      <p:graphicFrame>
        <p:nvGraphicFramePr>
          <p:cNvPr id="207875" name="Object 3"/>
          <p:cNvGraphicFramePr>
            <a:graphicFrameLocks noChangeAspect="1"/>
          </p:cNvGraphicFramePr>
          <p:nvPr/>
        </p:nvGraphicFramePr>
        <p:xfrm>
          <a:off x="631825" y="4405313"/>
          <a:ext cx="7327900" cy="2073275"/>
        </p:xfrm>
        <a:graphic>
          <a:graphicData uri="http://schemas.openxmlformats.org/presentationml/2006/ole">
            <p:oleObj spid="_x0000_s4098" name="Document" r:id="rId3" imgW="7549852" imgH="2136434" progId="Word.Documen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06563" y="1063625"/>
            <a:ext cx="5284787" cy="3279775"/>
            <a:chOff x="1075" y="522"/>
            <a:chExt cx="3329" cy="2066"/>
          </a:xfrm>
        </p:grpSpPr>
        <p:sp>
          <p:nvSpPr>
            <p:cNvPr id="207877" name="Oval 5"/>
            <p:cNvSpPr>
              <a:spLocks noChangeArrowheads="1"/>
            </p:cNvSpPr>
            <p:nvPr/>
          </p:nvSpPr>
          <p:spPr bwMode="auto">
            <a:xfrm>
              <a:off x="1576" y="888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p</a:t>
              </a:r>
            </a:p>
          </p:txBody>
        </p:sp>
        <p:sp>
          <p:nvSpPr>
            <p:cNvPr id="207878" name="Text Box 6"/>
            <p:cNvSpPr txBox="1">
              <a:spLocks noChangeArrowheads="1"/>
            </p:cNvSpPr>
            <p:nvPr/>
          </p:nvSpPr>
          <p:spPr bwMode="auto">
            <a:xfrm>
              <a:off x="1075" y="847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470</a:t>
              </a:r>
            </a:p>
          </p:txBody>
        </p:sp>
        <p:sp>
          <p:nvSpPr>
            <p:cNvPr id="207879" name="Oval 7"/>
            <p:cNvSpPr>
              <a:spLocks noChangeArrowheads="1"/>
            </p:cNvSpPr>
            <p:nvPr/>
          </p:nvSpPr>
          <p:spPr bwMode="auto">
            <a:xfrm>
              <a:off x="3415" y="909"/>
              <a:ext cx="471" cy="3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q</a:t>
              </a:r>
            </a:p>
          </p:txBody>
        </p:sp>
        <p:sp>
          <p:nvSpPr>
            <p:cNvPr id="207880" name="Oval 8"/>
            <p:cNvSpPr>
              <a:spLocks noChangeArrowheads="1"/>
            </p:cNvSpPr>
            <p:nvPr/>
          </p:nvSpPr>
          <p:spPr bwMode="auto">
            <a:xfrm>
              <a:off x="2502" y="1869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r</a:t>
              </a:r>
            </a:p>
          </p:txBody>
        </p:sp>
        <p:sp>
          <p:nvSpPr>
            <p:cNvPr id="207881" name="Line 9"/>
            <p:cNvSpPr>
              <a:spLocks noChangeShapeType="1"/>
            </p:cNvSpPr>
            <p:nvPr/>
          </p:nvSpPr>
          <p:spPr bwMode="auto">
            <a:xfrm flipH="1" flipV="1">
              <a:off x="1885" y="1293"/>
              <a:ext cx="616" cy="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2" name="Line 10"/>
            <p:cNvSpPr>
              <a:spLocks noChangeShapeType="1"/>
            </p:cNvSpPr>
            <p:nvPr/>
          </p:nvSpPr>
          <p:spPr bwMode="auto">
            <a:xfrm flipV="1">
              <a:off x="2981" y="1324"/>
              <a:ext cx="569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3" name="Freeform 11"/>
            <p:cNvSpPr>
              <a:spLocks/>
            </p:cNvSpPr>
            <p:nvPr/>
          </p:nvSpPr>
          <p:spPr bwMode="auto">
            <a:xfrm>
              <a:off x="2029" y="817"/>
              <a:ext cx="1409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Freeform 12"/>
            <p:cNvSpPr>
              <a:spLocks/>
            </p:cNvSpPr>
            <p:nvPr/>
          </p:nvSpPr>
          <p:spPr bwMode="auto">
            <a:xfrm flipH="1" flipV="1">
              <a:off x="2019" y="1136"/>
              <a:ext cx="1408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Text Box 13"/>
            <p:cNvSpPr txBox="1">
              <a:spLocks noChangeArrowheads="1"/>
            </p:cNvSpPr>
            <p:nvPr/>
          </p:nvSpPr>
          <p:spPr bwMode="auto">
            <a:xfrm>
              <a:off x="3952" y="798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480</a:t>
              </a:r>
            </a:p>
          </p:txBody>
        </p:sp>
        <p:sp>
          <p:nvSpPr>
            <p:cNvPr id="207886" name="Text Box 14"/>
            <p:cNvSpPr txBox="1">
              <a:spLocks noChangeArrowheads="1"/>
            </p:cNvSpPr>
            <p:nvPr/>
          </p:nvSpPr>
          <p:spPr bwMode="auto">
            <a:xfrm>
              <a:off x="2505" y="2261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485</a:t>
              </a:r>
            </a:p>
          </p:txBody>
        </p:sp>
        <p:sp>
          <p:nvSpPr>
            <p:cNvPr id="207887" name="Text Box 15"/>
            <p:cNvSpPr txBox="1">
              <a:spLocks noChangeArrowheads="1"/>
            </p:cNvSpPr>
            <p:nvPr/>
          </p:nvSpPr>
          <p:spPr bwMode="auto">
            <a:xfrm>
              <a:off x="2853" y="1491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c3</a:t>
              </a:r>
            </a:p>
          </p:txBody>
        </p:sp>
        <p:sp>
          <p:nvSpPr>
            <p:cNvPr id="207888" name="Text Box 16"/>
            <p:cNvSpPr txBox="1">
              <a:spLocks noChangeArrowheads="1"/>
            </p:cNvSpPr>
            <p:nvPr/>
          </p:nvSpPr>
          <p:spPr bwMode="auto">
            <a:xfrm>
              <a:off x="2107" y="1319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c4</a:t>
              </a:r>
            </a:p>
          </p:txBody>
        </p:sp>
        <p:sp>
          <p:nvSpPr>
            <p:cNvPr id="207889" name="Text Box 17"/>
            <p:cNvSpPr txBox="1">
              <a:spLocks noChangeArrowheads="1"/>
            </p:cNvSpPr>
            <p:nvPr/>
          </p:nvSpPr>
          <p:spPr bwMode="auto">
            <a:xfrm>
              <a:off x="2833" y="977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c2</a:t>
              </a:r>
            </a:p>
          </p:txBody>
        </p:sp>
        <p:sp>
          <p:nvSpPr>
            <p:cNvPr id="207890" name="Text Box 18"/>
            <p:cNvSpPr txBox="1">
              <a:spLocks noChangeArrowheads="1"/>
            </p:cNvSpPr>
            <p:nvPr/>
          </p:nvSpPr>
          <p:spPr bwMode="auto">
            <a:xfrm>
              <a:off x="2143" y="791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c1</a:t>
              </a:r>
            </a:p>
          </p:txBody>
        </p:sp>
        <p:sp>
          <p:nvSpPr>
            <p:cNvPr id="207891" name="Text Box 19"/>
            <p:cNvSpPr txBox="1">
              <a:spLocks noChangeArrowheads="1"/>
            </p:cNvSpPr>
            <p:nvPr/>
          </p:nvSpPr>
          <p:spPr bwMode="auto">
            <a:xfrm>
              <a:off x="2419" y="1329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20</a:t>
              </a:r>
            </a:p>
          </p:txBody>
        </p:sp>
        <p:sp>
          <p:nvSpPr>
            <p:cNvPr id="207892" name="Text Box 20"/>
            <p:cNvSpPr txBox="1">
              <a:spLocks noChangeArrowheads="1"/>
            </p:cNvSpPr>
            <p:nvPr/>
          </p:nvSpPr>
          <p:spPr bwMode="auto">
            <a:xfrm>
              <a:off x="2695" y="522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20</a:t>
              </a:r>
            </a:p>
          </p:txBody>
        </p:sp>
        <p:sp>
          <p:nvSpPr>
            <p:cNvPr id="207893" name="Text Box 21"/>
            <p:cNvSpPr txBox="1">
              <a:spLocks noChangeArrowheads="1"/>
            </p:cNvSpPr>
            <p:nvPr/>
          </p:nvSpPr>
          <p:spPr bwMode="auto">
            <a:xfrm>
              <a:off x="2847" y="1309"/>
              <a:ext cx="273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M</a:t>
              </a:r>
            </a:p>
          </p:txBody>
        </p:sp>
        <p:sp>
          <p:nvSpPr>
            <p:cNvPr id="207894" name="Text Box 22"/>
            <p:cNvSpPr txBox="1">
              <a:spLocks noChangeArrowheads="1"/>
            </p:cNvSpPr>
            <p:nvPr/>
          </p:nvSpPr>
          <p:spPr bwMode="auto">
            <a:xfrm>
              <a:off x="2129" y="1982"/>
              <a:ext cx="273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M</a:t>
              </a:r>
            </a:p>
          </p:txBody>
        </p:sp>
        <p:sp>
          <p:nvSpPr>
            <p:cNvPr id="207895" name="Text Box 23"/>
            <p:cNvSpPr txBox="1">
              <a:spLocks noChangeArrowheads="1"/>
            </p:cNvSpPr>
            <p:nvPr/>
          </p:nvSpPr>
          <p:spPr bwMode="auto">
            <a:xfrm>
              <a:off x="1894" y="1650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25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2CF8D7-77CB-41BD-99DA-BF22BC39EDBE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0"/>
            <a:ext cx="7772400" cy="546100"/>
          </a:xfrm>
        </p:spPr>
        <p:txBody>
          <a:bodyPr/>
          <a:lstStyle/>
          <a:p>
            <a:r>
              <a:rPr lang="en-US"/>
              <a:t>Snapshot/State Recording Example (Step 4) </a:t>
            </a:r>
          </a:p>
        </p:txBody>
      </p:sp>
      <p:graphicFrame>
        <p:nvGraphicFramePr>
          <p:cNvPr id="208899" name="Object 3"/>
          <p:cNvGraphicFramePr>
            <a:graphicFrameLocks noChangeAspect="1"/>
          </p:cNvGraphicFramePr>
          <p:nvPr/>
        </p:nvGraphicFramePr>
        <p:xfrm>
          <a:off x="695325" y="4365625"/>
          <a:ext cx="7327900" cy="2073275"/>
        </p:xfrm>
        <a:graphic>
          <a:graphicData uri="http://schemas.openxmlformats.org/presentationml/2006/ole">
            <p:oleObj spid="_x0000_s5122" name="Document" r:id="rId3" imgW="7549852" imgH="2142193" progId="Word.Documen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06563" y="1490663"/>
            <a:ext cx="5284787" cy="2852737"/>
            <a:chOff x="1075" y="791"/>
            <a:chExt cx="3329" cy="1797"/>
          </a:xfrm>
        </p:grpSpPr>
        <p:sp>
          <p:nvSpPr>
            <p:cNvPr id="208901" name="Oval 5"/>
            <p:cNvSpPr>
              <a:spLocks noChangeArrowheads="1"/>
            </p:cNvSpPr>
            <p:nvPr/>
          </p:nvSpPr>
          <p:spPr bwMode="auto">
            <a:xfrm>
              <a:off x="1576" y="888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p</a:t>
              </a:r>
            </a:p>
          </p:txBody>
        </p:sp>
        <p:sp>
          <p:nvSpPr>
            <p:cNvPr id="208902" name="Text Box 6"/>
            <p:cNvSpPr txBox="1">
              <a:spLocks noChangeArrowheads="1"/>
            </p:cNvSpPr>
            <p:nvPr/>
          </p:nvSpPr>
          <p:spPr bwMode="auto">
            <a:xfrm>
              <a:off x="1075" y="847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490</a:t>
              </a:r>
            </a:p>
          </p:txBody>
        </p:sp>
        <p:sp>
          <p:nvSpPr>
            <p:cNvPr id="208903" name="Oval 7"/>
            <p:cNvSpPr>
              <a:spLocks noChangeArrowheads="1"/>
            </p:cNvSpPr>
            <p:nvPr/>
          </p:nvSpPr>
          <p:spPr bwMode="auto">
            <a:xfrm>
              <a:off x="3415" y="909"/>
              <a:ext cx="471" cy="3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q</a:t>
              </a:r>
            </a:p>
          </p:txBody>
        </p:sp>
        <p:sp>
          <p:nvSpPr>
            <p:cNvPr id="208904" name="Oval 8"/>
            <p:cNvSpPr>
              <a:spLocks noChangeArrowheads="1"/>
            </p:cNvSpPr>
            <p:nvPr/>
          </p:nvSpPr>
          <p:spPr bwMode="auto">
            <a:xfrm>
              <a:off x="2502" y="1869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r</a:t>
              </a:r>
            </a:p>
          </p:txBody>
        </p:sp>
        <p:sp>
          <p:nvSpPr>
            <p:cNvPr id="208905" name="Line 9"/>
            <p:cNvSpPr>
              <a:spLocks noChangeShapeType="1"/>
            </p:cNvSpPr>
            <p:nvPr/>
          </p:nvSpPr>
          <p:spPr bwMode="auto">
            <a:xfrm flipH="1" flipV="1">
              <a:off x="1885" y="1293"/>
              <a:ext cx="616" cy="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6" name="Line 10"/>
            <p:cNvSpPr>
              <a:spLocks noChangeShapeType="1"/>
            </p:cNvSpPr>
            <p:nvPr/>
          </p:nvSpPr>
          <p:spPr bwMode="auto">
            <a:xfrm flipV="1">
              <a:off x="2981" y="1324"/>
              <a:ext cx="569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7" name="Freeform 11"/>
            <p:cNvSpPr>
              <a:spLocks/>
            </p:cNvSpPr>
            <p:nvPr/>
          </p:nvSpPr>
          <p:spPr bwMode="auto">
            <a:xfrm>
              <a:off x="2029" y="817"/>
              <a:ext cx="1409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8" name="Freeform 12"/>
            <p:cNvSpPr>
              <a:spLocks/>
            </p:cNvSpPr>
            <p:nvPr/>
          </p:nvSpPr>
          <p:spPr bwMode="auto">
            <a:xfrm flipH="1" flipV="1">
              <a:off x="2019" y="1136"/>
              <a:ext cx="1408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9" name="Text Box 13"/>
            <p:cNvSpPr txBox="1">
              <a:spLocks noChangeArrowheads="1"/>
            </p:cNvSpPr>
            <p:nvPr/>
          </p:nvSpPr>
          <p:spPr bwMode="auto">
            <a:xfrm>
              <a:off x="3952" y="798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500</a:t>
              </a:r>
            </a:p>
          </p:txBody>
        </p:sp>
        <p:sp>
          <p:nvSpPr>
            <p:cNvPr id="208910" name="Text Box 14"/>
            <p:cNvSpPr txBox="1">
              <a:spLocks noChangeArrowheads="1"/>
            </p:cNvSpPr>
            <p:nvPr/>
          </p:nvSpPr>
          <p:spPr bwMode="auto">
            <a:xfrm>
              <a:off x="2505" y="2261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485</a:t>
              </a:r>
            </a:p>
          </p:txBody>
        </p:sp>
        <p:sp>
          <p:nvSpPr>
            <p:cNvPr id="208911" name="Text Box 15"/>
            <p:cNvSpPr txBox="1">
              <a:spLocks noChangeArrowheads="1"/>
            </p:cNvSpPr>
            <p:nvPr/>
          </p:nvSpPr>
          <p:spPr bwMode="auto">
            <a:xfrm>
              <a:off x="2853" y="1491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c3</a:t>
              </a:r>
            </a:p>
          </p:txBody>
        </p:sp>
        <p:sp>
          <p:nvSpPr>
            <p:cNvPr id="208912" name="Text Box 16"/>
            <p:cNvSpPr txBox="1">
              <a:spLocks noChangeArrowheads="1"/>
            </p:cNvSpPr>
            <p:nvPr/>
          </p:nvSpPr>
          <p:spPr bwMode="auto">
            <a:xfrm>
              <a:off x="2107" y="1319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c4</a:t>
              </a:r>
            </a:p>
          </p:txBody>
        </p:sp>
        <p:sp>
          <p:nvSpPr>
            <p:cNvPr id="208913" name="Text Box 17"/>
            <p:cNvSpPr txBox="1">
              <a:spLocks noChangeArrowheads="1"/>
            </p:cNvSpPr>
            <p:nvPr/>
          </p:nvSpPr>
          <p:spPr bwMode="auto">
            <a:xfrm>
              <a:off x="2833" y="977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c2</a:t>
              </a:r>
            </a:p>
          </p:txBody>
        </p:sp>
        <p:sp>
          <p:nvSpPr>
            <p:cNvPr id="208914" name="Text Box 18"/>
            <p:cNvSpPr txBox="1">
              <a:spLocks noChangeArrowheads="1"/>
            </p:cNvSpPr>
            <p:nvPr/>
          </p:nvSpPr>
          <p:spPr bwMode="auto">
            <a:xfrm>
              <a:off x="2143" y="791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c1</a:t>
              </a:r>
            </a:p>
          </p:txBody>
        </p:sp>
        <p:sp>
          <p:nvSpPr>
            <p:cNvPr id="208915" name="Text Box 19"/>
            <p:cNvSpPr txBox="1">
              <a:spLocks noChangeArrowheads="1"/>
            </p:cNvSpPr>
            <p:nvPr/>
          </p:nvSpPr>
          <p:spPr bwMode="auto">
            <a:xfrm>
              <a:off x="2129" y="1982"/>
              <a:ext cx="273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M</a:t>
              </a:r>
            </a:p>
          </p:txBody>
        </p:sp>
        <p:sp>
          <p:nvSpPr>
            <p:cNvPr id="208916" name="Text Box 20"/>
            <p:cNvSpPr txBox="1">
              <a:spLocks noChangeArrowheads="1"/>
            </p:cNvSpPr>
            <p:nvPr/>
          </p:nvSpPr>
          <p:spPr bwMode="auto">
            <a:xfrm>
              <a:off x="1894" y="1650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25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2231CF-5EB0-4154-B351-2535A960AC93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0"/>
            <a:ext cx="7772400" cy="546100"/>
          </a:xfrm>
        </p:spPr>
        <p:txBody>
          <a:bodyPr/>
          <a:lstStyle/>
          <a:p>
            <a:r>
              <a:rPr lang="en-US"/>
              <a:t>Snapshot/State Recording Example (Step 5) </a:t>
            </a:r>
          </a:p>
        </p:txBody>
      </p:sp>
      <p:graphicFrame>
        <p:nvGraphicFramePr>
          <p:cNvPr id="209923" name="Object 3"/>
          <p:cNvGraphicFramePr>
            <a:graphicFrameLocks noChangeAspect="1"/>
          </p:cNvGraphicFramePr>
          <p:nvPr/>
        </p:nvGraphicFramePr>
        <p:xfrm>
          <a:off x="708025" y="4391025"/>
          <a:ext cx="7327900" cy="2074863"/>
        </p:xfrm>
        <a:graphic>
          <a:graphicData uri="http://schemas.openxmlformats.org/presentationml/2006/ole">
            <p:oleObj spid="_x0000_s6146" name="Document" r:id="rId3" imgW="7549852" imgH="2136434" progId="Word.Document.8">
              <p:embed/>
            </p:oleObj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706563" y="1447800"/>
            <a:ext cx="5284787" cy="2859088"/>
            <a:chOff x="1075" y="878"/>
            <a:chExt cx="3329" cy="1801"/>
          </a:xfrm>
        </p:grpSpPr>
        <p:sp>
          <p:nvSpPr>
            <p:cNvPr id="209933" name="Text Box 13"/>
            <p:cNvSpPr txBox="1">
              <a:spLocks noChangeArrowheads="1"/>
            </p:cNvSpPr>
            <p:nvPr/>
          </p:nvSpPr>
          <p:spPr bwMode="auto">
            <a:xfrm>
              <a:off x="2496" y="2352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485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075" y="878"/>
              <a:ext cx="3329" cy="1474"/>
              <a:chOff x="1075" y="791"/>
              <a:chExt cx="3329" cy="1474"/>
            </a:xfrm>
          </p:grpSpPr>
          <p:sp>
            <p:nvSpPr>
              <p:cNvPr id="209924" name="Oval 4"/>
              <p:cNvSpPr>
                <a:spLocks noChangeArrowheads="1"/>
              </p:cNvSpPr>
              <p:nvPr/>
            </p:nvSpPr>
            <p:spPr bwMode="auto">
              <a:xfrm>
                <a:off x="1576" y="888"/>
                <a:ext cx="472" cy="3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3000">
                    <a:latin typeface="Times New Roman" charset="0"/>
                  </a:rPr>
                  <a:t>p</a:t>
                </a:r>
              </a:p>
            </p:txBody>
          </p:sp>
          <p:sp>
            <p:nvSpPr>
              <p:cNvPr id="209925" name="Text Box 5"/>
              <p:cNvSpPr txBox="1">
                <a:spLocks noChangeArrowheads="1"/>
              </p:cNvSpPr>
              <p:nvPr/>
            </p:nvSpPr>
            <p:spPr bwMode="auto">
              <a:xfrm>
                <a:off x="1075" y="847"/>
                <a:ext cx="45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515</a:t>
                </a:r>
              </a:p>
            </p:txBody>
          </p:sp>
          <p:sp>
            <p:nvSpPr>
              <p:cNvPr id="209926" name="Oval 6"/>
              <p:cNvSpPr>
                <a:spLocks noChangeArrowheads="1"/>
              </p:cNvSpPr>
              <p:nvPr/>
            </p:nvSpPr>
            <p:spPr bwMode="auto">
              <a:xfrm>
                <a:off x="3415" y="909"/>
                <a:ext cx="471" cy="39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3000">
                    <a:latin typeface="Times New Roman" charset="0"/>
                  </a:rPr>
                  <a:t>q</a:t>
                </a:r>
              </a:p>
            </p:txBody>
          </p:sp>
          <p:sp>
            <p:nvSpPr>
              <p:cNvPr id="209927" name="Oval 7"/>
              <p:cNvSpPr>
                <a:spLocks noChangeArrowheads="1"/>
              </p:cNvSpPr>
              <p:nvPr/>
            </p:nvSpPr>
            <p:spPr bwMode="auto">
              <a:xfrm>
                <a:off x="2502" y="1869"/>
                <a:ext cx="472" cy="3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3000">
                    <a:latin typeface="Times New Roman" charset="0"/>
                  </a:rPr>
                  <a:t>r</a:t>
                </a:r>
              </a:p>
            </p:txBody>
          </p:sp>
          <p:sp>
            <p:nvSpPr>
              <p:cNvPr id="209928" name="Line 8"/>
              <p:cNvSpPr>
                <a:spLocks noChangeShapeType="1"/>
              </p:cNvSpPr>
              <p:nvPr/>
            </p:nvSpPr>
            <p:spPr bwMode="auto">
              <a:xfrm flipH="1" flipV="1">
                <a:off x="1885" y="1293"/>
                <a:ext cx="616" cy="6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29" name="Line 9"/>
              <p:cNvSpPr>
                <a:spLocks noChangeShapeType="1"/>
              </p:cNvSpPr>
              <p:nvPr/>
            </p:nvSpPr>
            <p:spPr bwMode="auto">
              <a:xfrm flipV="1">
                <a:off x="2981" y="1324"/>
                <a:ext cx="569" cy="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30" name="Freeform 10"/>
              <p:cNvSpPr>
                <a:spLocks/>
              </p:cNvSpPr>
              <p:nvPr/>
            </p:nvSpPr>
            <p:spPr bwMode="auto">
              <a:xfrm>
                <a:off x="2029" y="817"/>
                <a:ext cx="1409" cy="164"/>
              </a:xfrm>
              <a:custGeom>
                <a:avLst/>
                <a:gdLst/>
                <a:ahLst/>
                <a:cxnLst>
                  <a:cxn ang="0">
                    <a:pos x="0" y="260"/>
                  </a:cxn>
                  <a:cxn ang="0">
                    <a:pos x="394" y="38"/>
                  </a:cxn>
                  <a:cxn ang="0">
                    <a:pos x="1562" y="38"/>
                  </a:cxn>
                  <a:cxn ang="0">
                    <a:pos x="1948" y="268"/>
                  </a:cxn>
                </a:cxnLst>
                <a:rect l="0" t="0" r="r" b="b"/>
                <a:pathLst>
                  <a:path w="1948" h="268">
                    <a:moveTo>
                      <a:pt x="0" y="260"/>
                    </a:moveTo>
                    <a:cubicBezTo>
                      <a:pt x="67" y="167"/>
                      <a:pt x="134" y="75"/>
                      <a:pt x="394" y="38"/>
                    </a:cubicBezTo>
                    <a:cubicBezTo>
                      <a:pt x="654" y="1"/>
                      <a:pt x="1303" y="0"/>
                      <a:pt x="1562" y="38"/>
                    </a:cubicBezTo>
                    <a:cubicBezTo>
                      <a:pt x="1821" y="76"/>
                      <a:pt x="1884" y="172"/>
                      <a:pt x="1948" y="26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31" name="Freeform 11"/>
              <p:cNvSpPr>
                <a:spLocks/>
              </p:cNvSpPr>
              <p:nvPr/>
            </p:nvSpPr>
            <p:spPr bwMode="auto">
              <a:xfrm flipH="1" flipV="1">
                <a:off x="2019" y="1152"/>
                <a:ext cx="1408" cy="164"/>
              </a:xfrm>
              <a:custGeom>
                <a:avLst/>
                <a:gdLst/>
                <a:ahLst/>
                <a:cxnLst>
                  <a:cxn ang="0">
                    <a:pos x="0" y="260"/>
                  </a:cxn>
                  <a:cxn ang="0">
                    <a:pos x="394" y="38"/>
                  </a:cxn>
                  <a:cxn ang="0">
                    <a:pos x="1562" y="38"/>
                  </a:cxn>
                  <a:cxn ang="0">
                    <a:pos x="1948" y="268"/>
                  </a:cxn>
                </a:cxnLst>
                <a:rect l="0" t="0" r="r" b="b"/>
                <a:pathLst>
                  <a:path w="1948" h="268">
                    <a:moveTo>
                      <a:pt x="0" y="260"/>
                    </a:moveTo>
                    <a:cubicBezTo>
                      <a:pt x="67" y="167"/>
                      <a:pt x="134" y="75"/>
                      <a:pt x="394" y="38"/>
                    </a:cubicBezTo>
                    <a:cubicBezTo>
                      <a:pt x="654" y="1"/>
                      <a:pt x="1303" y="0"/>
                      <a:pt x="1562" y="38"/>
                    </a:cubicBezTo>
                    <a:cubicBezTo>
                      <a:pt x="1821" y="76"/>
                      <a:pt x="1884" y="172"/>
                      <a:pt x="1948" y="26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32" name="Text Box 12"/>
              <p:cNvSpPr txBox="1">
                <a:spLocks noChangeArrowheads="1"/>
              </p:cNvSpPr>
              <p:nvPr/>
            </p:nvSpPr>
            <p:spPr bwMode="auto">
              <a:xfrm>
                <a:off x="3952" y="798"/>
                <a:ext cx="45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500</a:t>
                </a:r>
              </a:p>
            </p:txBody>
          </p:sp>
          <p:sp>
            <p:nvSpPr>
              <p:cNvPr id="209934" name="Text Box 14"/>
              <p:cNvSpPr txBox="1">
                <a:spLocks noChangeArrowheads="1"/>
              </p:cNvSpPr>
              <p:nvPr/>
            </p:nvSpPr>
            <p:spPr bwMode="auto">
              <a:xfrm>
                <a:off x="2853" y="1491"/>
                <a:ext cx="32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c3</a:t>
                </a:r>
              </a:p>
            </p:txBody>
          </p:sp>
          <p:sp>
            <p:nvSpPr>
              <p:cNvPr id="209935" name="Text Box 15"/>
              <p:cNvSpPr txBox="1">
                <a:spLocks noChangeArrowheads="1"/>
              </p:cNvSpPr>
              <p:nvPr/>
            </p:nvSpPr>
            <p:spPr bwMode="auto">
              <a:xfrm>
                <a:off x="2107" y="1319"/>
                <a:ext cx="32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c4</a:t>
                </a:r>
              </a:p>
            </p:txBody>
          </p:sp>
          <p:sp>
            <p:nvSpPr>
              <p:cNvPr id="209936" name="Text Box 16"/>
              <p:cNvSpPr txBox="1">
                <a:spLocks noChangeArrowheads="1"/>
              </p:cNvSpPr>
              <p:nvPr/>
            </p:nvSpPr>
            <p:spPr bwMode="auto">
              <a:xfrm>
                <a:off x="2833" y="977"/>
                <a:ext cx="32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c2</a:t>
                </a:r>
              </a:p>
            </p:txBody>
          </p:sp>
          <p:sp>
            <p:nvSpPr>
              <p:cNvPr id="209937" name="Text Box 17"/>
              <p:cNvSpPr txBox="1">
                <a:spLocks noChangeArrowheads="1"/>
              </p:cNvSpPr>
              <p:nvPr/>
            </p:nvSpPr>
            <p:spPr bwMode="auto">
              <a:xfrm>
                <a:off x="2143" y="791"/>
                <a:ext cx="32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c1</a:t>
                </a: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3E4877-5BF6-475D-BB56-4FF25BFBDACA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Model</a:t>
            </a:r>
          </a:p>
        </p:txBody>
      </p:sp>
      <p:sp>
        <p:nvSpPr>
          <p:cNvPr id="198671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267200"/>
            <a:ext cx="4038600" cy="13716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Node properties </a:t>
            </a:r>
            <a:br>
              <a:rPr lang="en-US" sz="2000"/>
            </a:br>
            <a:endParaRPr lang="en-US" sz="2000"/>
          </a:p>
          <a:p>
            <a:pPr marL="627063" lvl="1" indent="-392113">
              <a:lnSpc>
                <a:spcPct val="60000"/>
              </a:lnSpc>
              <a:buClr>
                <a:schemeClr val="tx1"/>
              </a:buClr>
              <a:buFontTx/>
              <a:buChar char="•"/>
            </a:pPr>
            <a:r>
              <a:rPr lang="en-US" sz="1600"/>
              <a:t>No shared memory </a:t>
            </a:r>
          </a:p>
          <a:p>
            <a:pPr marL="627063" lvl="1" indent="-392113">
              <a:lnSpc>
                <a:spcPct val="60000"/>
              </a:lnSpc>
              <a:buClr>
                <a:schemeClr val="tx1"/>
              </a:buClr>
              <a:buFontTx/>
              <a:buChar char="•"/>
            </a:pPr>
            <a:r>
              <a:rPr lang="en-US" sz="1600"/>
              <a:t>No global clock </a:t>
            </a:r>
          </a:p>
          <a:p>
            <a:pPr marL="0" indent="0">
              <a:lnSpc>
                <a:spcPct val="70000"/>
              </a:lnSpc>
              <a:spcBef>
                <a:spcPct val="90000"/>
              </a:spcBef>
              <a:buFont typeface="Wingdings" charset="2"/>
              <a:buNone/>
            </a:pPr>
            <a:endParaRPr lang="en-US" sz="22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76400" y="1524000"/>
            <a:ext cx="4659313" cy="2459038"/>
            <a:chOff x="1310" y="602"/>
            <a:chExt cx="2935" cy="1549"/>
          </a:xfrm>
        </p:grpSpPr>
        <p:sp>
          <p:nvSpPr>
            <p:cNvPr id="198660" name="Oval 4"/>
            <p:cNvSpPr>
              <a:spLocks noChangeArrowheads="1"/>
            </p:cNvSpPr>
            <p:nvPr/>
          </p:nvSpPr>
          <p:spPr bwMode="auto">
            <a:xfrm>
              <a:off x="1816" y="602"/>
              <a:ext cx="575" cy="6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endParaRPr lang="en-US" sz="2800">
                <a:latin typeface="Times New Roman" charset="0"/>
              </a:endParaRPr>
            </a:p>
          </p:txBody>
        </p:sp>
        <p:sp>
          <p:nvSpPr>
            <p:cNvPr id="198661" name="Oval 5"/>
            <p:cNvSpPr>
              <a:spLocks noChangeArrowheads="1"/>
            </p:cNvSpPr>
            <p:nvPr/>
          </p:nvSpPr>
          <p:spPr bwMode="auto">
            <a:xfrm>
              <a:off x="3415" y="602"/>
              <a:ext cx="575" cy="6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endParaRPr lang="en-US" sz="2800">
                <a:latin typeface="Times New Roman" charset="0"/>
              </a:endParaRPr>
            </a:p>
          </p:txBody>
        </p:sp>
        <p:sp>
          <p:nvSpPr>
            <p:cNvPr id="198662" name="Line 6"/>
            <p:cNvSpPr>
              <a:spLocks noChangeShapeType="1"/>
            </p:cNvSpPr>
            <p:nvPr/>
          </p:nvSpPr>
          <p:spPr bwMode="auto">
            <a:xfrm>
              <a:off x="2377" y="758"/>
              <a:ext cx="102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3" name="Line 7"/>
            <p:cNvSpPr>
              <a:spLocks noChangeShapeType="1"/>
            </p:cNvSpPr>
            <p:nvPr/>
          </p:nvSpPr>
          <p:spPr bwMode="auto">
            <a:xfrm flipH="1" flipV="1">
              <a:off x="2398" y="1068"/>
              <a:ext cx="106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4" name="Oval 8"/>
            <p:cNvSpPr>
              <a:spLocks noChangeArrowheads="1"/>
            </p:cNvSpPr>
            <p:nvPr/>
          </p:nvSpPr>
          <p:spPr bwMode="auto">
            <a:xfrm>
              <a:off x="2590" y="1543"/>
              <a:ext cx="575" cy="6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endParaRPr lang="en-US" sz="2800">
                <a:latin typeface="Times New Roman" charset="0"/>
              </a:endParaRPr>
            </a:p>
          </p:txBody>
        </p:sp>
        <p:sp>
          <p:nvSpPr>
            <p:cNvPr id="198665" name="Line 9"/>
            <p:cNvSpPr>
              <a:spLocks noChangeShapeType="1"/>
            </p:cNvSpPr>
            <p:nvPr/>
          </p:nvSpPr>
          <p:spPr bwMode="auto">
            <a:xfrm flipH="1">
              <a:off x="3107" y="1175"/>
              <a:ext cx="452" cy="4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6" name="Line 10"/>
            <p:cNvSpPr>
              <a:spLocks noChangeShapeType="1"/>
            </p:cNvSpPr>
            <p:nvPr/>
          </p:nvSpPr>
          <p:spPr bwMode="auto">
            <a:xfrm flipH="1" flipV="1">
              <a:off x="2227" y="1183"/>
              <a:ext cx="411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7" name="Text Box 11"/>
            <p:cNvSpPr txBox="1">
              <a:spLocks noChangeArrowheads="1"/>
            </p:cNvSpPr>
            <p:nvPr/>
          </p:nvSpPr>
          <p:spPr bwMode="auto">
            <a:xfrm>
              <a:off x="1310" y="1827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node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198668" name="Freeform 12"/>
            <p:cNvSpPr>
              <a:spLocks/>
            </p:cNvSpPr>
            <p:nvPr/>
          </p:nvSpPr>
          <p:spPr bwMode="auto">
            <a:xfrm>
              <a:off x="1792" y="1208"/>
              <a:ext cx="254" cy="781"/>
            </a:xfrm>
            <a:custGeom>
              <a:avLst/>
              <a:gdLst/>
              <a:ahLst/>
              <a:cxnLst>
                <a:cxn ang="0">
                  <a:pos x="0" y="781"/>
                </a:cxn>
                <a:cxn ang="0">
                  <a:pos x="254" y="781"/>
                </a:cxn>
                <a:cxn ang="0">
                  <a:pos x="254" y="0"/>
                </a:cxn>
              </a:cxnLst>
              <a:rect l="0" t="0" r="r" b="b"/>
              <a:pathLst>
                <a:path w="254" h="781">
                  <a:moveTo>
                    <a:pt x="0" y="781"/>
                  </a:moveTo>
                  <a:lnTo>
                    <a:pt x="254" y="781"/>
                  </a:lnTo>
                  <a:lnTo>
                    <a:pt x="254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9" name="Text Box 13"/>
            <p:cNvSpPr txBox="1">
              <a:spLocks noChangeArrowheads="1"/>
            </p:cNvSpPr>
            <p:nvPr/>
          </p:nvSpPr>
          <p:spPr bwMode="auto">
            <a:xfrm>
              <a:off x="3533" y="1714"/>
              <a:ext cx="7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latin typeface="Times New Roman" charset="0"/>
                </a:rPr>
                <a:t>channel</a:t>
              </a:r>
            </a:p>
          </p:txBody>
        </p:sp>
        <p:sp>
          <p:nvSpPr>
            <p:cNvPr id="198670" name="Freeform 14"/>
            <p:cNvSpPr>
              <a:spLocks/>
            </p:cNvSpPr>
            <p:nvPr/>
          </p:nvSpPr>
          <p:spPr bwMode="auto">
            <a:xfrm>
              <a:off x="3411" y="1381"/>
              <a:ext cx="435" cy="402"/>
            </a:xfrm>
            <a:custGeom>
              <a:avLst/>
              <a:gdLst/>
              <a:ahLst/>
              <a:cxnLst>
                <a:cxn ang="0">
                  <a:pos x="435" y="402"/>
                </a:cxn>
                <a:cxn ang="0">
                  <a:pos x="435" y="180"/>
                </a:cxn>
                <a:cxn ang="0">
                  <a:pos x="0" y="0"/>
                </a:cxn>
              </a:cxnLst>
              <a:rect l="0" t="0" r="r" b="b"/>
              <a:pathLst>
                <a:path w="435" h="402">
                  <a:moveTo>
                    <a:pt x="435" y="402"/>
                  </a:moveTo>
                  <a:lnTo>
                    <a:pt x="435" y="180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675" name="Rectangle 19"/>
          <p:cNvSpPr>
            <a:spLocks noChangeArrowheads="1"/>
          </p:cNvSpPr>
          <p:nvPr/>
        </p:nvSpPr>
        <p:spPr bwMode="auto">
          <a:xfrm>
            <a:off x="5562600" y="4267200"/>
            <a:ext cx="3048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75000"/>
              <a:buFont typeface="Wingdings" charset="2"/>
              <a:buNone/>
            </a:pPr>
            <a:r>
              <a:rPr lang="en-US" sz="2000">
                <a:latin typeface="Times New Roman" charset="0"/>
              </a:rPr>
              <a:t>Channel properties: </a:t>
            </a:r>
            <a:br>
              <a:rPr lang="en-US" sz="2000">
                <a:latin typeface="Times New Roman" charset="0"/>
              </a:rPr>
            </a:br>
            <a:endParaRPr lang="en-US" sz="2000">
              <a:latin typeface="Times New Roman" charset="0"/>
            </a:endParaRPr>
          </a:p>
          <a:p>
            <a:pPr marL="627063" lvl="1" indent="-392113" eaLnBrk="1" hangingPunct="1">
              <a:lnSpc>
                <a:spcPct val="60000"/>
              </a:lnSpc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n-US" sz="1600">
                <a:latin typeface="Arial Black" charset="0"/>
              </a:rPr>
              <a:t>FIFO </a:t>
            </a:r>
          </a:p>
          <a:p>
            <a:pPr marL="627063" lvl="1" indent="-392113" eaLnBrk="1" hangingPunct="1">
              <a:lnSpc>
                <a:spcPct val="60000"/>
              </a:lnSpc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n-US" sz="1600">
                <a:latin typeface="Arial Black" charset="0"/>
              </a:rPr>
              <a:t>loss free </a:t>
            </a:r>
          </a:p>
          <a:p>
            <a:pPr marL="627063" lvl="1" indent="-392113" eaLnBrk="1" hangingPunct="1">
              <a:lnSpc>
                <a:spcPct val="60000"/>
              </a:lnSpc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n-US" sz="1600">
                <a:latin typeface="Arial Black" charset="0"/>
              </a:rPr>
              <a:t>non­duplicating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4575E4-F801-4CE4-81F1-3422664F23DE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5450" y="984250"/>
            <a:ext cx="5532438" cy="1403350"/>
            <a:chOff x="1068" y="620"/>
            <a:chExt cx="3485" cy="8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150" y="620"/>
              <a:ext cx="3300" cy="828"/>
              <a:chOff x="1150" y="620"/>
              <a:chExt cx="3300" cy="828"/>
            </a:xfrm>
          </p:grpSpPr>
          <p:sp>
            <p:nvSpPr>
              <p:cNvPr id="199685" name="Oval 5"/>
              <p:cNvSpPr>
                <a:spLocks noChangeArrowheads="1"/>
              </p:cNvSpPr>
              <p:nvPr/>
            </p:nvSpPr>
            <p:spPr bwMode="auto">
              <a:xfrm>
                <a:off x="1150" y="756"/>
                <a:ext cx="575" cy="6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$500</a:t>
                </a:r>
              </a:p>
            </p:txBody>
          </p:sp>
          <p:sp>
            <p:nvSpPr>
              <p:cNvPr id="199686" name="Oval 6"/>
              <p:cNvSpPr>
                <a:spLocks noChangeArrowheads="1"/>
              </p:cNvSpPr>
              <p:nvPr/>
            </p:nvSpPr>
            <p:spPr bwMode="auto">
              <a:xfrm>
                <a:off x="3875" y="767"/>
                <a:ext cx="575" cy="6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$200</a:t>
                </a:r>
              </a:p>
            </p:txBody>
          </p:sp>
          <p:sp>
            <p:nvSpPr>
              <p:cNvPr id="199687" name="Line 7"/>
              <p:cNvSpPr>
                <a:spLocks noChangeShapeType="1"/>
              </p:cNvSpPr>
              <p:nvPr/>
            </p:nvSpPr>
            <p:spPr bwMode="auto">
              <a:xfrm>
                <a:off x="1702" y="937"/>
                <a:ext cx="21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88" name="Line 8"/>
              <p:cNvSpPr>
                <a:spLocks noChangeShapeType="1"/>
              </p:cNvSpPr>
              <p:nvPr/>
            </p:nvSpPr>
            <p:spPr bwMode="auto">
              <a:xfrm flipH="1" flipV="1">
                <a:off x="1790" y="1148"/>
                <a:ext cx="209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89" name="Text Box 9"/>
              <p:cNvSpPr txBox="1">
                <a:spLocks noChangeArrowheads="1"/>
              </p:cNvSpPr>
              <p:nvPr/>
            </p:nvSpPr>
            <p:spPr bwMode="auto">
              <a:xfrm>
                <a:off x="2425" y="620"/>
                <a:ext cx="8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latin typeface="Times New Roman" charset="0"/>
                  </a:rPr>
                  <a:t>C1:empty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199690" name="Text Box 10"/>
              <p:cNvSpPr txBox="1">
                <a:spLocks noChangeArrowheads="1"/>
              </p:cNvSpPr>
              <p:nvPr/>
            </p:nvSpPr>
            <p:spPr bwMode="auto">
              <a:xfrm>
                <a:off x="2463" y="1160"/>
                <a:ext cx="8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latin typeface="Times New Roman" charset="0"/>
                  </a:rPr>
                  <a:t>C2:empty</a:t>
                </a:r>
              </a:p>
            </p:txBody>
          </p:sp>
        </p:grpSp>
        <p:sp>
          <p:nvSpPr>
            <p:cNvPr id="199691" name="Rectangle 11"/>
            <p:cNvSpPr>
              <a:spLocks noChangeArrowheads="1"/>
            </p:cNvSpPr>
            <p:nvPr/>
          </p:nvSpPr>
          <p:spPr bwMode="auto">
            <a:xfrm>
              <a:off x="1068" y="625"/>
              <a:ext cx="3485" cy="8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695450" y="2949575"/>
            <a:ext cx="5532438" cy="1403350"/>
            <a:chOff x="1068" y="620"/>
            <a:chExt cx="3485" cy="884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150" y="620"/>
              <a:ext cx="3300" cy="828"/>
              <a:chOff x="1150" y="620"/>
              <a:chExt cx="3300" cy="828"/>
            </a:xfrm>
          </p:grpSpPr>
          <p:sp>
            <p:nvSpPr>
              <p:cNvPr id="199694" name="Oval 14"/>
              <p:cNvSpPr>
                <a:spLocks noChangeArrowheads="1"/>
              </p:cNvSpPr>
              <p:nvPr/>
            </p:nvSpPr>
            <p:spPr bwMode="auto">
              <a:xfrm>
                <a:off x="1150" y="756"/>
                <a:ext cx="575" cy="6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$450</a:t>
                </a:r>
              </a:p>
            </p:txBody>
          </p:sp>
          <p:sp>
            <p:nvSpPr>
              <p:cNvPr id="199695" name="Oval 15"/>
              <p:cNvSpPr>
                <a:spLocks noChangeArrowheads="1"/>
              </p:cNvSpPr>
              <p:nvPr/>
            </p:nvSpPr>
            <p:spPr bwMode="auto">
              <a:xfrm>
                <a:off x="3875" y="767"/>
                <a:ext cx="575" cy="6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$200</a:t>
                </a:r>
              </a:p>
            </p:txBody>
          </p:sp>
          <p:sp>
            <p:nvSpPr>
              <p:cNvPr id="199696" name="Line 16"/>
              <p:cNvSpPr>
                <a:spLocks noChangeShapeType="1"/>
              </p:cNvSpPr>
              <p:nvPr/>
            </p:nvSpPr>
            <p:spPr bwMode="auto">
              <a:xfrm>
                <a:off x="1702" y="937"/>
                <a:ext cx="21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7" name="Line 17"/>
              <p:cNvSpPr>
                <a:spLocks noChangeShapeType="1"/>
              </p:cNvSpPr>
              <p:nvPr/>
            </p:nvSpPr>
            <p:spPr bwMode="auto">
              <a:xfrm flipH="1" flipV="1">
                <a:off x="1790" y="1148"/>
                <a:ext cx="209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8" name="Text Box 18"/>
              <p:cNvSpPr txBox="1">
                <a:spLocks noChangeArrowheads="1"/>
              </p:cNvSpPr>
              <p:nvPr/>
            </p:nvSpPr>
            <p:spPr bwMode="auto">
              <a:xfrm>
                <a:off x="2205" y="620"/>
                <a:ext cx="131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latin typeface="Times New Roman" charset="0"/>
                  </a:rPr>
                  <a:t>C1:transfer $50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199699" name="Text Box 19"/>
              <p:cNvSpPr txBox="1">
                <a:spLocks noChangeArrowheads="1"/>
              </p:cNvSpPr>
              <p:nvPr/>
            </p:nvSpPr>
            <p:spPr bwMode="auto">
              <a:xfrm>
                <a:off x="2463" y="1160"/>
                <a:ext cx="8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latin typeface="Times New Roman" charset="0"/>
                  </a:rPr>
                  <a:t>C2:empty</a:t>
                </a:r>
              </a:p>
            </p:txBody>
          </p:sp>
        </p:grpSp>
        <p:sp>
          <p:nvSpPr>
            <p:cNvPr id="199700" name="Rectangle 20"/>
            <p:cNvSpPr>
              <a:spLocks noChangeArrowheads="1"/>
            </p:cNvSpPr>
            <p:nvPr/>
          </p:nvSpPr>
          <p:spPr bwMode="auto">
            <a:xfrm>
              <a:off x="1068" y="625"/>
              <a:ext cx="3485" cy="8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695450" y="4902200"/>
            <a:ext cx="5532438" cy="1403350"/>
            <a:chOff x="1068" y="620"/>
            <a:chExt cx="3485" cy="884"/>
          </a:xfrm>
        </p:grpSpPr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1150" y="620"/>
              <a:ext cx="3300" cy="828"/>
              <a:chOff x="1150" y="620"/>
              <a:chExt cx="3300" cy="828"/>
            </a:xfrm>
          </p:grpSpPr>
          <p:sp>
            <p:nvSpPr>
              <p:cNvPr id="199703" name="Oval 23"/>
              <p:cNvSpPr>
                <a:spLocks noChangeArrowheads="1"/>
              </p:cNvSpPr>
              <p:nvPr/>
            </p:nvSpPr>
            <p:spPr bwMode="auto">
              <a:xfrm>
                <a:off x="1150" y="756"/>
                <a:ext cx="575" cy="6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$450</a:t>
                </a:r>
              </a:p>
            </p:txBody>
          </p:sp>
          <p:sp>
            <p:nvSpPr>
              <p:cNvPr id="199704" name="Oval 24"/>
              <p:cNvSpPr>
                <a:spLocks noChangeArrowheads="1"/>
              </p:cNvSpPr>
              <p:nvPr/>
            </p:nvSpPr>
            <p:spPr bwMode="auto">
              <a:xfrm>
                <a:off x="3875" y="767"/>
                <a:ext cx="575" cy="6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$250</a:t>
                </a:r>
              </a:p>
            </p:txBody>
          </p:sp>
          <p:sp>
            <p:nvSpPr>
              <p:cNvPr id="199705" name="Line 25"/>
              <p:cNvSpPr>
                <a:spLocks noChangeShapeType="1"/>
              </p:cNvSpPr>
              <p:nvPr/>
            </p:nvSpPr>
            <p:spPr bwMode="auto">
              <a:xfrm>
                <a:off x="1702" y="937"/>
                <a:ext cx="21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06" name="Line 26"/>
              <p:cNvSpPr>
                <a:spLocks noChangeShapeType="1"/>
              </p:cNvSpPr>
              <p:nvPr/>
            </p:nvSpPr>
            <p:spPr bwMode="auto">
              <a:xfrm flipH="1" flipV="1">
                <a:off x="1790" y="1148"/>
                <a:ext cx="209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07" name="Text Box 27"/>
              <p:cNvSpPr txBox="1">
                <a:spLocks noChangeArrowheads="1"/>
              </p:cNvSpPr>
              <p:nvPr/>
            </p:nvSpPr>
            <p:spPr bwMode="auto">
              <a:xfrm>
                <a:off x="2425" y="620"/>
                <a:ext cx="8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latin typeface="Times New Roman" charset="0"/>
                  </a:rPr>
                  <a:t>C1:empty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199708" name="Text Box 28"/>
              <p:cNvSpPr txBox="1">
                <a:spLocks noChangeArrowheads="1"/>
              </p:cNvSpPr>
              <p:nvPr/>
            </p:nvSpPr>
            <p:spPr bwMode="auto">
              <a:xfrm>
                <a:off x="2463" y="1160"/>
                <a:ext cx="8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latin typeface="Times New Roman" charset="0"/>
                  </a:rPr>
                  <a:t>C2:empty</a:t>
                </a:r>
              </a:p>
            </p:txBody>
          </p:sp>
        </p:grpSp>
        <p:sp>
          <p:nvSpPr>
            <p:cNvPr id="199709" name="Rectangle 29"/>
            <p:cNvSpPr>
              <a:spLocks noChangeArrowheads="1"/>
            </p:cNvSpPr>
            <p:nvPr/>
          </p:nvSpPr>
          <p:spPr bwMode="auto">
            <a:xfrm>
              <a:off x="1068" y="625"/>
              <a:ext cx="3485" cy="8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9710" name="Line 30"/>
          <p:cNvSpPr>
            <a:spLocks noChangeShapeType="1"/>
          </p:cNvSpPr>
          <p:nvPr/>
        </p:nvSpPr>
        <p:spPr bwMode="auto">
          <a:xfrm>
            <a:off x="4598988" y="2465388"/>
            <a:ext cx="0" cy="417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1" name="Line 31"/>
          <p:cNvSpPr>
            <a:spLocks noChangeShapeType="1"/>
          </p:cNvSpPr>
          <p:nvPr/>
        </p:nvSpPr>
        <p:spPr bwMode="auto">
          <a:xfrm>
            <a:off x="4598988" y="4418013"/>
            <a:ext cx="0" cy="417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692F23-1A2C-4098-9D3B-32FA1F99D6B4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9788" cy="4300538"/>
          </a:xfrm>
          <a:noFill/>
          <a:ln/>
        </p:spPr>
        <p:txBody>
          <a:bodyPr/>
          <a:lstStyle/>
          <a:p>
            <a:pPr marL="287338" indent="-287338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endParaRPr lang="en-US" sz="2100"/>
          </a:p>
          <a:p>
            <a:pPr marL="287338" indent="-287338">
              <a:lnSpc>
                <a:spcPct val="90000"/>
              </a:lnSpc>
              <a:spcBef>
                <a:spcPct val="50000"/>
              </a:spcBef>
            </a:pPr>
            <a:r>
              <a:rPr lang="en-US" sz="2100"/>
              <a:t>Motivation for recording a “consistent” state of the global computation: </a:t>
            </a:r>
          </a:p>
          <a:p>
            <a:pPr marL="793750" lvl="1" indent="-392113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checkpointing for fault tolerance (rollback, recovery) </a:t>
            </a:r>
          </a:p>
          <a:p>
            <a:pPr marL="793750" lvl="1" indent="-392113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testing and debugging </a:t>
            </a:r>
          </a:p>
          <a:p>
            <a:pPr marL="793750" lvl="1" indent="-392113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monitoring and auditing </a:t>
            </a:r>
          </a:p>
          <a:p>
            <a:pPr marL="287338" indent="-287338">
              <a:lnSpc>
                <a:spcPct val="90000"/>
              </a:lnSpc>
              <a:spcBef>
                <a:spcPct val="50000"/>
              </a:spcBef>
            </a:pPr>
            <a:r>
              <a:rPr lang="en-US" sz="2100"/>
              <a:t>Method: detecting stable properties in a distributed system via snapshots. A property is “stable” if, once it holds in a state, it holds in all subsequent states. </a:t>
            </a:r>
          </a:p>
          <a:p>
            <a:pPr marL="793750" lvl="1" indent="-392113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termination </a:t>
            </a:r>
          </a:p>
          <a:p>
            <a:pPr marL="793750" lvl="1" indent="-392113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deadlock </a:t>
            </a:r>
          </a:p>
          <a:p>
            <a:pPr marL="793750" lvl="1" indent="-392113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garbage collection </a:t>
            </a:r>
          </a:p>
          <a:p>
            <a:pPr marL="287338" indent="-287338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endParaRPr lang="en-US" sz="210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42950"/>
          </a:xfrm>
        </p:spPr>
        <p:txBody>
          <a:bodyPr/>
          <a:lstStyle/>
          <a:p>
            <a:r>
              <a:rPr lang="en-US"/>
              <a:t>Distributed Snapshot</a:t>
            </a:r>
            <a:br>
              <a:rPr lang="en-US"/>
            </a:br>
            <a:r>
              <a:rPr lang="en-US"/>
              <a:t> (Global State Recording)</a:t>
            </a:r>
            <a:r>
              <a:rPr lang="en-US" sz="18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0D8FB1-B625-405B-AF82-B5E5F612BCD0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990600"/>
            <a:ext cx="6651625" cy="5075238"/>
          </a:xfrm>
          <a:noFill/>
          <a:ln/>
        </p:spPr>
        <p:txBody>
          <a:bodyPr/>
          <a:lstStyle/>
          <a:p>
            <a:pPr marL="0" indent="0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 u="sng"/>
              <a:t>Local State and Actions:</a:t>
            </a:r>
            <a:r>
              <a:rPr lang="en-US" sz="2100"/>
              <a:t>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local state: 		LS</a:t>
            </a:r>
            <a:r>
              <a:rPr lang="en-US" sz="1800" baseline="-25000"/>
              <a:t>i</a:t>
            </a:r>
            <a:r>
              <a:rPr lang="en-US" sz="1800"/>
              <a:t>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message send: 	send(m</a:t>
            </a:r>
            <a:r>
              <a:rPr lang="en-US" sz="1800" baseline="-25000"/>
              <a:t>ij</a:t>
            </a:r>
            <a:r>
              <a:rPr lang="en-US" sz="1800"/>
              <a:t> )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message receive: 	rec(m</a:t>
            </a:r>
            <a:r>
              <a:rPr lang="en-US" sz="1800" baseline="-25000"/>
              <a:t>ij</a:t>
            </a:r>
            <a:r>
              <a:rPr lang="en-US" sz="1800"/>
              <a:t> )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time: 		time(x)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send(m</a:t>
            </a:r>
            <a:r>
              <a:rPr lang="en-US" sz="1800" baseline="-25000"/>
              <a:t>ij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</a:t>
            </a:r>
            <a:r>
              <a:rPr lang="en-US" sz="1800"/>
              <a:t> LS</a:t>
            </a:r>
            <a:r>
              <a:rPr lang="en-US" sz="1800" baseline="-25000"/>
              <a:t>i</a:t>
            </a:r>
            <a:r>
              <a:rPr lang="en-US" sz="1800"/>
              <a:t> iff time(send(m</a:t>
            </a:r>
            <a:r>
              <a:rPr lang="en-US" sz="1800" baseline="-25000"/>
              <a:t>ij</a:t>
            </a:r>
            <a:r>
              <a:rPr lang="en-US" sz="1800"/>
              <a:t> )) &lt; time(LS</a:t>
            </a:r>
            <a:r>
              <a:rPr lang="en-US" sz="1800" baseline="-25000"/>
              <a:t>i</a:t>
            </a:r>
            <a:r>
              <a:rPr lang="en-US" sz="1800"/>
              <a:t> )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rec(m</a:t>
            </a:r>
            <a:r>
              <a:rPr lang="en-US" sz="1800" baseline="-25000"/>
              <a:t>ij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</a:t>
            </a:r>
            <a:r>
              <a:rPr lang="en-US" sz="1800"/>
              <a:t> LS</a:t>
            </a:r>
            <a:r>
              <a:rPr lang="en-US" sz="1800" baseline="-25000"/>
              <a:t>j</a:t>
            </a:r>
            <a:r>
              <a:rPr lang="en-US" sz="1800"/>
              <a:t> iff time(rec(m</a:t>
            </a:r>
            <a:r>
              <a:rPr lang="en-US" sz="1800" baseline="-25000"/>
              <a:t>ij</a:t>
            </a:r>
            <a:r>
              <a:rPr lang="en-US" sz="1800"/>
              <a:t> )) &lt; time(LS</a:t>
            </a:r>
            <a:r>
              <a:rPr lang="en-US" sz="1800" baseline="-25000"/>
              <a:t>j</a:t>
            </a:r>
            <a:r>
              <a:rPr lang="en-US" sz="1800"/>
              <a:t> ) </a:t>
            </a:r>
          </a:p>
          <a:p>
            <a:pPr marL="0" indent="0">
              <a:lnSpc>
                <a:spcPct val="65000"/>
              </a:lnSpc>
              <a:spcBef>
                <a:spcPct val="80000"/>
              </a:spcBef>
              <a:buFont typeface="Wingdings" charset="2"/>
              <a:buNone/>
            </a:pPr>
            <a:r>
              <a:rPr lang="en-US" sz="2100" u="sng"/>
              <a:t>Predicates:</a:t>
            </a:r>
            <a:r>
              <a:rPr lang="en-US" sz="2100"/>
              <a:t>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transit(LS</a:t>
            </a:r>
            <a:r>
              <a:rPr lang="en-US" sz="1800" baseline="-25000"/>
              <a:t>i</a:t>
            </a:r>
            <a:r>
              <a:rPr lang="en-US" sz="1800"/>
              <a:t> , LS</a:t>
            </a:r>
            <a:r>
              <a:rPr lang="en-US" sz="1800" baseline="-25000"/>
              <a:t>j</a:t>
            </a:r>
            <a:r>
              <a:rPr lang="en-US" sz="1800"/>
              <a:t> ) =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{m</a:t>
            </a:r>
            <a:r>
              <a:rPr lang="en-US" sz="1800" baseline="-25000"/>
              <a:t>ij</a:t>
            </a:r>
            <a:r>
              <a:rPr lang="en-US" sz="1800"/>
              <a:t> | send(m</a:t>
            </a:r>
            <a:r>
              <a:rPr lang="en-US" sz="1800" baseline="-25000"/>
              <a:t>ij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</a:t>
            </a:r>
            <a:r>
              <a:rPr lang="en-US" sz="1800"/>
              <a:t> LS</a:t>
            </a:r>
            <a:r>
              <a:rPr lang="en-US" sz="1800" baseline="-25000"/>
              <a:t>i</a:t>
            </a:r>
            <a:r>
              <a:rPr lang="en-US" sz="1800"/>
              <a:t> </a:t>
            </a:r>
            <a:r>
              <a:rPr lang="en-US" sz="1800">
                <a:sym typeface="Symbol" pitchFamily="18" charset="2"/>
              </a:rPr>
              <a:t></a:t>
            </a:r>
            <a:r>
              <a:rPr lang="en-US" sz="1800"/>
              <a:t> !( rec(m</a:t>
            </a:r>
            <a:r>
              <a:rPr lang="en-US" sz="1800" baseline="-25000"/>
              <a:t>ij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</a:t>
            </a:r>
            <a:r>
              <a:rPr lang="en-US" sz="1800"/>
              <a:t> LS</a:t>
            </a:r>
            <a:r>
              <a:rPr lang="en-US" sz="1800" baseline="-25000"/>
              <a:t>j</a:t>
            </a:r>
            <a:r>
              <a:rPr lang="en-US" sz="1800"/>
              <a:t> ) ) }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inconsistent(LS</a:t>
            </a:r>
            <a:r>
              <a:rPr lang="en-US" sz="1800" baseline="-25000"/>
              <a:t>i</a:t>
            </a:r>
            <a:r>
              <a:rPr lang="en-US" sz="1800"/>
              <a:t> , LS</a:t>
            </a:r>
            <a:r>
              <a:rPr lang="en-US" sz="1800" baseline="-25000"/>
              <a:t>j</a:t>
            </a:r>
            <a:r>
              <a:rPr lang="en-US" sz="1800"/>
              <a:t> ) = </a:t>
            </a:r>
          </a:p>
          <a:p>
            <a:pPr marL="627063" lvl="1" indent="-392113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{m</a:t>
            </a:r>
            <a:r>
              <a:rPr lang="en-US" sz="1800" baseline="-25000"/>
              <a:t>ij</a:t>
            </a:r>
            <a:r>
              <a:rPr lang="en-US" sz="1800"/>
              <a:t> | !(send(m</a:t>
            </a:r>
            <a:r>
              <a:rPr lang="en-US" sz="1800" baseline="-25000"/>
              <a:t>ij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</a:t>
            </a:r>
            <a:r>
              <a:rPr lang="en-US" sz="1800"/>
              <a:t> LS</a:t>
            </a:r>
            <a:r>
              <a:rPr lang="en-US" sz="1800" baseline="-25000"/>
              <a:t>i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</a:t>
            </a:r>
            <a:r>
              <a:rPr lang="en-US" sz="1800"/>
              <a:t> rec(m</a:t>
            </a:r>
            <a:r>
              <a:rPr lang="en-US" sz="1800" baseline="-25000"/>
              <a:t>ij</a:t>
            </a:r>
            <a:r>
              <a:rPr lang="en-US" sz="1800"/>
              <a:t> ) </a:t>
            </a:r>
            <a:r>
              <a:rPr lang="en-US" sz="1800">
                <a:sym typeface="Symbol" pitchFamily="18" charset="2"/>
              </a:rPr>
              <a:t></a:t>
            </a:r>
            <a:r>
              <a:rPr lang="en-US" sz="1800"/>
              <a:t> LS</a:t>
            </a:r>
            <a:r>
              <a:rPr lang="en-US" sz="1800" baseline="-25000"/>
              <a:t>j</a:t>
            </a:r>
            <a:r>
              <a:rPr lang="en-US" sz="1800"/>
              <a:t> ) }</a:t>
            </a:r>
          </a:p>
          <a:p>
            <a:pPr marL="0" indent="0">
              <a:lnSpc>
                <a:spcPct val="65000"/>
              </a:lnSpc>
              <a:spcBef>
                <a:spcPct val="80000"/>
              </a:spcBef>
              <a:buFont typeface="Wingdings" charset="2"/>
              <a:buNone/>
            </a:pPr>
            <a:r>
              <a:rPr lang="en-US" sz="2100" u="sng"/>
              <a:t>Consistent Global State:</a:t>
            </a:r>
            <a:r>
              <a:rPr lang="en-US" sz="2100"/>
              <a:t> </a:t>
            </a:r>
          </a:p>
          <a:p>
            <a:pPr marL="0" indent="0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300">
                <a:sym typeface="Symbol" pitchFamily="18" charset="2"/>
              </a:rPr>
              <a:t></a:t>
            </a:r>
            <a:r>
              <a:rPr lang="en-US" sz="2100"/>
              <a:t> i, </a:t>
            </a:r>
            <a:r>
              <a:rPr lang="en-US" sz="2300">
                <a:sym typeface="Symbol" pitchFamily="18" charset="2"/>
              </a:rPr>
              <a:t></a:t>
            </a:r>
            <a:r>
              <a:rPr lang="en-US" sz="2100"/>
              <a:t> j : 1 &lt;= i, j &lt;= n :: inconsistent( LS</a:t>
            </a:r>
            <a:r>
              <a:rPr lang="en-US" sz="2100" baseline="-25000"/>
              <a:t>i</a:t>
            </a:r>
            <a:r>
              <a:rPr lang="en-US" sz="2100"/>
              <a:t> , LS</a:t>
            </a:r>
            <a:r>
              <a:rPr lang="en-US" sz="2100" baseline="-25000"/>
              <a:t>j</a:t>
            </a:r>
            <a:r>
              <a:rPr lang="en-US" sz="2100"/>
              <a:t> ) = </a:t>
            </a:r>
            <a:r>
              <a:rPr lang="en-US" sz="2100">
                <a:sym typeface="Symbol" pitchFamily="18" charset="2"/>
              </a:rPr>
              <a:t></a:t>
            </a:r>
            <a:endParaRPr lang="en-US" sz="210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95300"/>
          </a:xfrm>
        </p:spPr>
        <p:txBody>
          <a:bodyPr/>
          <a:lstStyle/>
          <a:p>
            <a:r>
              <a:rPr lang="en-US"/>
              <a:t>Definitions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4EF31-87E1-4AE5-A93C-A347EDCE6B4C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45525" cy="4343400"/>
          </a:xfrm>
          <a:noFill/>
          <a:ln/>
        </p:spPr>
        <p:txBody>
          <a:bodyPr/>
          <a:lstStyle/>
          <a:p>
            <a:pPr marL="0" indent="0" defTabSz="515938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 b="1"/>
              <a:t>Marker­Sending Rule for a Process p:</a:t>
            </a:r>
            <a:r>
              <a:rPr lang="en-US" sz="1800"/>
              <a:t> </a:t>
            </a:r>
          </a:p>
          <a:p>
            <a:pPr marL="0" indent="0" defTabSz="515938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       for (each channel c, incident on, and directed away from p) </a:t>
            </a:r>
          </a:p>
          <a:p>
            <a:pPr marL="0" indent="0" defTabSz="515938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        { p sends one marker along c after p records its state </a:t>
            </a:r>
            <a:br>
              <a:rPr lang="en-US" sz="1800"/>
            </a:br>
            <a:r>
              <a:rPr lang="en-US" sz="1800"/>
              <a:t>                    and before p sends further messages along c; }</a:t>
            </a:r>
          </a:p>
          <a:p>
            <a:pPr marL="0" indent="0" defTabSz="515938">
              <a:lnSpc>
                <a:spcPct val="65000"/>
              </a:lnSpc>
              <a:spcBef>
                <a:spcPct val="50000"/>
              </a:spcBef>
              <a:buFont typeface="Wingdings" charset="2"/>
              <a:buNone/>
            </a:pPr>
            <a:endParaRPr lang="en-US" sz="2000"/>
          </a:p>
          <a:p>
            <a:pPr marL="0" indent="0" defTabSz="515938">
              <a:lnSpc>
                <a:spcPct val="45000"/>
              </a:lnSpc>
              <a:spcBef>
                <a:spcPct val="90000"/>
              </a:spcBef>
              <a:buFont typeface="Wingdings" charset="2"/>
              <a:buNone/>
            </a:pPr>
            <a:r>
              <a:rPr lang="en-US" sz="1800" b="1"/>
              <a:t>Marker­Receiving Rule for a Process q: </a:t>
            </a:r>
          </a:p>
          <a:p>
            <a:pPr marL="0" indent="0" defTabSz="515938">
              <a:lnSpc>
                <a:spcPct val="40000"/>
              </a:lnSpc>
              <a:spcBef>
                <a:spcPct val="90000"/>
              </a:spcBef>
              <a:buFont typeface="Wingdings" charset="2"/>
              <a:buNone/>
            </a:pPr>
            <a:r>
              <a:rPr lang="en-US" sz="1800"/>
              <a:t>       if (q has not recorded its state) then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	{ q records its state;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            q records the state of c as the empty sequence;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	}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else  { q records the state of c as the sequence of message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	   received along c after q's state was recorded and before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1800"/>
              <a:t>		   q received the marker along c.</a:t>
            </a:r>
            <a:r>
              <a:rPr lang="en-US" sz="2000"/>
              <a:t> 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              </a:t>
            </a:r>
            <a:r>
              <a:rPr lang="en-US" sz="1800"/>
              <a:t>}</a:t>
            </a:r>
          </a:p>
          <a:p>
            <a:pPr marL="0" indent="0" defTabSz="515938">
              <a:lnSpc>
                <a:spcPct val="40000"/>
              </a:lnSpc>
              <a:spcBef>
                <a:spcPct val="50000"/>
              </a:spcBef>
              <a:buFont typeface="Wingdings" charset="2"/>
              <a:buNone/>
            </a:pPr>
            <a:endParaRPr lang="en-US" sz="1800"/>
          </a:p>
          <a:p>
            <a:pPr marL="0" indent="0" defTabSz="515938">
              <a:lnSpc>
                <a:spcPct val="55000"/>
              </a:lnSpc>
              <a:spcBef>
                <a:spcPct val="50000"/>
              </a:spcBef>
              <a:buFont typeface="Wingdings" charset="2"/>
              <a:buNone/>
            </a:pPr>
            <a:endParaRPr lang="en-US" sz="280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46100"/>
          </a:xfrm>
        </p:spPr>
        <p:txBody>
          <a:bodyPr/>
          <a:lstStyle/>
          <a:p>
            <a:r>
              <a:rPr lang="en-US"/>
              <a:t>Global­State­Recording Algorithm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A7CC8E-3F6C-4976-B93A-C529B254464E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2288" y="427038"/>
            <a:ext cx="3468687" cy="1108075"/>
            <a:chOff x="0" y="1353"/>
            <a:chExt cx="2185" cy="698"/>
          </a:xfrm>
        </p:grpSpPr>
        <p:sp>
          <p:nvSpPr>
            <p:cNvPr id="203779" name="Oval 3"/>
            <p:cNvSpPr>
              <a:spLocks noChangeArrowheads="1"/>
            </p:cNvSpPr>
            <p:nvPr/>
          </p:nvSpPr>
          <p:spPr bwMode="auto">
            <a:xfrm>
              <a:off x="550" y="1521"/>
              <a:ext cx="320" cy="3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p</a:t>
              </a:r>
            </a:p>
          </p:txBody>
        </p:sp>
        <p:sp>
          <p:nvSpPr>
            <p:cNvPr id="203780" name="Line 4"/>
            <p:cNvSpPr>
              <a:spLocks noChangeShapeType="1"/>
            </p:cNvSpPr>
            <p:nvPr/>
          </p:nvSpPr>
          <p:spPr bwMode="auto">
            <a:xfrm flipV="1">
              <a:off x="913" y="1603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1" name="Text Box 5"/>
            <p:cNvSpPr txBox="1">
              <a:spLocks noChangeArrowheads="1"/>
            </p:cNvSpPr>
            <p:nvPr/>
          </p:nvSpPr>
          <p:spPr bwMode="auto">
            <a:xfrm>
              <a:off x="914" y="1353"/>
              <a:ext cx="5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200">
                  <a:latin typeface="Times New Roman" charset="0"/>
                </a:rPr>
                <a:t>empty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3782" name="Text Box 6"/>
            <p:cNvSpPr txBox="1">
              <a:spLocks noChangeArrowheads="1"/>
            </p:cNvSpPr>
            <p:nvPr/>
          </p:nvSpPr>
          <p:spPr bwMode="auto">
            <a:xfrm>
              <a:off x="944" y="1679"/>
              <a:ext cx="5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200">
                  <a:latin typeface="Times New Roman" charset="0"/>
                </a:rPr>
                <a:t>empty</a:t>
              </a:r>
            </a:p>
          </p:txBody>
        </p:sp>
        <p:sp>
          <p:nvSpPr>
            <p:cNvPr id="203783" name="Oval 7"/>
            <p:cNvSpPr>
              <a:spLocks noChangeArrowheads="1"/>
            </p:cNvSpPr>
            <p:nvPr/>
          </p:nvSpPr>
          <p:spPr bwMode="auto">
            <a:xfrm>
              <a:off x="1558" y="1517"/>
              <a:ext cx="320" cy="3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q</a:t>
              </a:r>
            </a:p>
          </p:txBody>
        </p:sp>
        <p:sp>
          <p:nvSpPr>
            <p:cNvPr id="203784" name="Line 8"/>
            <p:cNvSpPr>
              <a:spLocks noChangeShapeType="1"/>
            </p:cNvSpPr>
            <p:nvPr/>
          </p:nvSpPr>
          <p:spPr bwMode="auto">
            <a:xfrm flipV="1">
              <a:off x="910" y="17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5" name="Text Box 9"/>
            <p:cNvSpPr txBox="1">
              <a:spLocks noChangeArrowheads="1"/>
            </p:cNvSpPr>
            <p:nvPr/>
          </p:nvSpPr>
          <p:spPr bwMode="auto">
            <a:xfrm>
              <a:off x="376" y="1812"/>
              <a:ext cx="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state A</a:t>
              </a:r>
              <a:endParaRPr lang="en-US" sz="1600">
                <a:latin typeface="Times New Roman" charset="0"/>
              </a:endParaRPr>
            </a:p>
          </p:txBody>
        </p:sp>
        <p:sp>
          <p:nvSpPr>
            <p:cNvPr id="203786" name="Text Box 10"/>
            <p:cNvSpPr txBox="1">
              <a:spLocks noChangeArrowheads="1"/>
            </p:cNvSpPr>
            <p:nvPr/>
          </p:nvSpPr>
          <p:spPr bwMode="auto">
            <a:xfrm>
              <a:off x="1673" y="1820"/>
              <a:ext cx="5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state C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03787" name="Text Box 11"/>
            <p:cNvSpPr txBox="1">
              <a:spLocks noChangeArrowheads="1"/>
            </p:cNvSpPr>
            <p:nvPr/>
          </p:nvSpPr>
          <p:spPr bwMode="auto">
            <a:xfrm>
              <a:off x="0" y="1432"/>
              <a:ext cx="3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S</a:t>
              </a:r>
              <a:r>
                <a:rPr lang="en-US" sz="2800" baseline="-25000">
                  <a:latin typeface="Times New Roman" charset="0"/>
                </a:rPr>
                <a:t>0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3788" name="Text Box 12"/>
          <p:cNvSpPr txBox="1">
            <a:spLocks noChangeArrowheads="1"/>
          </p:cNvSpPr>
          <p:nvPr/>
        </p:nvSpPr>
        <p:spPr bwMode="auto">
          <a:xfrm>
            <a:off x="4662488" y="660400"/>
            <a:ext cx="41529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75000"/>
              </a:lnSpc>
            </a:pPr>
            <a:r>
              <a:rPr lang="en-US" sz="2200">
                <a:latin typeface="Times New Roman" charset="0"/>
              </a:rPr>
              <a:t>p records its state (A) and sends </a:t>
            </a:r>
          </a:p>
          <a:p>
            <a:pPr>
              <a:lnSpc>
                <a:spcPct val="75000"/>
              </a:lnSpc>
            </a:pPr>
            <a:r>
              <a:rPr lang="en-US" sz="2200">
                <a:latin typeface="Times New Roman" charset="0"/>
              </a:rPr>
              <a:t>marker M on channel  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30225" y="1647825"/>
            <a:ext cx="8077200" cy="1108075"/>
            <a:chOff x="334" y="1038"/>
            <a:chExt cx="5088" cy="698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334" y="1038"/>
              <a:ext cx="2185" cy="698"/>
              <a:chOff x="0" y="1353"/>
              <a:chExt cx="2185" cy="698"/>
            </a:xfrm>
          </p:grpSpPr>
          <p:sp>
            <p:nvSpPr>
              <p:cNvPr id="203791" name="Oval 15"/>
              <p:cNvSpPr>
                <a:spLocks noChangeArrowheads="1"/>
              </p:cNvSpPr>
              <p:nvPr/>
            </p:nvSpPr>
            <p:spPr bwMode="auto">
              <a:xfrm>
                <a:off x="550" y="1521"/>
                <a:ext cx="320" cy="3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p</a:t>
                </a:r>
              </a:p>
            </p:txBody>
          </p:sp>
          <p:sp>
            <p:nvSpPr>
              <p:cNvPr id="203792" name="Line 16"/>
              <p:cNvSpPr>
                <a:spLocks noChangeShapeType="1"/>
              </p:cNvSpPr>
              <p:nvPr/>
            </p:nvSpPr>
            <p:spPr bwMode="auto">
              <a:xfrm flipV="1">
                <a:off x="913" y="1603"/>
                <a:ext cx="6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3" name="Text Box 17"/>
              <p:cNvSpPr txBox="1">
                <a:spLocks noChangeArrowheads="1"/>
              </p:cNvSpPr>
              <p:nvPr/>
            </p:nvSpPr>
            <p:spPr bwMode="auto">
              <a:xfrm>
                <a:off x="1056" y="1353"/>
                <a:ext cx="272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200">
                    <a:latin typeface="Times New Roman" charset="0"/>
                  </a:rPr>
                  <a:t>M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03794" name="Text Box 18"/>
              <p:cNvSpPr txBox="1">
                <a:spLocks noChangeArrowheads="1"/>
              </p:cNvSpPr>
              <p:nvPr/>
            </p:nvSpPr>
            <p:spPr bwMode="auto">
              <a:xfrm>
                <a:off x="944" y="1679"/>
                <a:ext cx="556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200">
                    <a:latin typeface="Times New Roman" charset="0"/>
                  </a:rPr>
                  <a:t>empty</a:t>
                </a:r>
              </a:p>
            </p:txBody>
          </p:sp>
          <p:sp>
            <p:nvSpPr>
              <p:cNvPr id="203795" name="Oval 19"/>
              <p:cNvSpPr>
                <a:spLocks noChangeArrowheads="1"/>
              </p:cNvSpPr>
              <p:nvPr/>
            </p:nvSpPr>
            <p:spPr bwMode="auto">
              <a:xfrm>
                <a:off x="1558" y="1517"/>
                <a:ext cx="320" cy="3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q</a:t>
                </a:r>
              </a:p>
            </p:txBody>
          </p:sp>
          <p:sp>
            <p:nvSpPr>
              <p:cNvPr id="203796" name="Line 20"/>
              <p:cNvSpPr>
                <a:spLocks noChangeShapeType="1"/>
              </p:cNvSpPr>
              <p:nvPr/>
            </p:nvSpPr>
            <p:spPr bwMode="auto">
              <a:xfrm flipV="1">
                <a:off x="910" y="1716"/>
                <a:ext cx="6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7" name="Text Box 21"/>
              <p:cNvSpPr txBox="1">
                <a:spLocks noChangeArrowheads="1"/>
              </p:cNvSpPr>
              <p:nvPr/>
            </p:nvSpPr>
            <p:spPr bwMode="auto">
              <a:xfrm>
                <a:off x="376" y="1812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>
                    <a:latin typeface="Times New Roman" charset="0"/>
                  </a:rPr>
                  <a:t>state A</a:t>
                </a:r>
                <a:endParaRPr lang="en-US" sz="1600">
                  <a:latin typeface="Times New Roman" charset="0"/>
                </a:endParaRPr>
              </a:p>
            </p:txBody>
          </p:sp>
          <p:sp>
            <p:nvSpPr>
              <p:cNvPr id="203798" name="Text Box 22"/>
              <p:cNvSpPr txBox="1">
                <a:spLocks noChangeArrowheads="1"/>
              </p:cNvSpPr>
              <p:nvPr/>
            </p:nvSpPr>
            <p:spPr bwMode="auto">
              <a:xfrm>
                <a:off x="1673" y="1820"/>
                <a:ext cx="5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>
                    <a:latin typeface="Times New Roman" charset="0"/>
                  </a:rPr>
                  <a:t>state C</a:t>
                </a:r>
                <a:endParaRPr lang="en-US">
                  <a:latin typeface="Times New Roman" charset="0"/>
                </a:endParaRPr>
              </a:p>
            </p:txBody>
          </p:sp>
          <p:sp>
            <p:nvSpPr>
              <p:cNvPr id="203799" name="Text Box 23"/>
              <p:cNvSpPr txBox="1">
                <a:spLocks noChangeArrowheads="1"/>
              </p:cNvSpPr>
              <p:nvPr/>
            </p:nvSpPr>
            <p:spPr bwMode="auto">
              <a:xfrm>
                <a:off x="0" y="1432"/>
                <a:ext cx="31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S</a:t>
                </a:r>
                <a:r>
                  <a:rPr lang="en-US" sz="2800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3800" name="Text Box 24"/>
            <p:cNvSpPr txBox="1">
              <a:spLocks noChangeArrowheads="1"/>
            </p:cNvSpPr>
            <p:nvPr/>
          </p:nvSpPr>
          <p:spPr bwMode="auto">
            <a:xfrm>
              <a:off x="2942" y="1107"/>
              <a:ext cx="2480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200">
                  <a:latin typeface="Times New Roman" charset="0"/>
                </a:rPr>
                <a:t>before receiving the marker, q </a:t>
              </a:r>
            </a:p>
            <a:p>
              <a:pPr>
                <a:lnSpc>
                  <a:spcPct val="75000"/>
                </a:lnSpc>
              </a:pPr>
              <a:r>
                <a:rPr lang="en-US" sz="2200">
                  <a:latin typeface="Times New Roman" charset="0"/>
                </a:rPr>
                <a:t>changes its state and sends </a:t>
              </a:r>
            </a:p>
            <a:p>
              <a:pPr>
                <a:lnSpc>
                  <a:spcPct val="75000"/>
                </a:lnSpc>
              </a:pPr>
              <a:r>
                <a:rPr lang="en-US" sz="2200">
                  <a:latin typeface="Times New Roman" charset="0"/>
                </a:rPr>
                <a:t>message D. 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36575" y="2838450"/>
            <a:ext cx="8234363" cy="1125538"/>
            <a:chOff x="338" y="1788"/>
            <a:chExt cx="5187" cy="709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338" y="1799"/>
              <a:ext cx="2189" cy="698"/>
              <a:chOff x="0" y="1353"/>
              <a:chExt cx="2189" cy="698"/>
            </a:xfrm>
          </p:grpSpPr>
          <p:sp>
            <p:nvSpPr>
              <p:cNvPr id="203803" name="Oval 27"/>
              <p:cNvSpPr>
                <a:spLocks noChangeArrowheads="1"/>
              </p:cNvSpPr>
              <p:nvPr/>
            </p:nvSpPr>
            <p:spPr bwMode="auto">
              <a:xfrm>
                <a:off x="550" y="1521"/>
                <a:ext cx="320" cy="3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p</a:t>
                </a:r>
              </a:p>
            </p:txBody>
          </p:sp>
          <p:sp>
            <p:nvSpPr>
              <p:cNvPr id="203804" name="Line 28"/>
              <p:cNvSpPr>
                <a:spLocks noChangeShapeType="1"/>
              </p:cNvSpPr>
              <p:nvPr/>
            </p:nvSpPr>
            <p:spPr bwMode="auto">
              <a:xfrm flipV="1">
                <a:off x="913" y="1603"/>
                <a:ext cx="6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05" name="Text Box 29"/>
              <p:cNvSpPr txBox="1">
                <a:spLocks noChangeArrowheads="1"/>
              </p:cNvSpPr>
              <p:nvPr/>
            </p:nvSpPr>
            <p:spPr bwMode="auto">
              <a:xfrm>
                <a:off x="1056" y="1353"/>
                <a:ext cx="272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200">
                    <a:latin typeface="Times New Roman" charset="0"/>
                  </a:rPr>
                  <a:t>M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03806" name="Text Box 30"/>
              <p:cNvSpPr txBox="1">
                <a:spLocks noChangeArrowheads="1"/>
              </p:cNvSpPr>
              <p:nvPr/>
            </p:nvSpPr>
            <p:spPr bwMode="auto">
              <a:xfrm>
                <a:off x="1100" y="1679"/>
                <a:ext cx="24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200">
                    <a:latin typeface="Times New Roman" charset="0"/>
                  </a:rPr>
                  <a:t>D</a:t>
                </a:r>
              </a:p>
            </p:txBody>
          </p:sp>
          <p:sp>
            <p:nvSpPr>
              <p:cNvPr id="203807" name="Oval 31"/>
              <p:cNvSpPr>
                <a:spLocks noChangeArrowheads="1"/>
              </p:cNvSpPr>
              <p:nvPr/>
            </p:nvSpPr>
            <p:spPr bwMode="auto">
              <a:xfrm>
                <a:off x="1558" y="1517"/>
                <a:ext cx="320" cy="3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q</a:t>
                </a:r>
              </a:p>
            </p:txBody>
          </p:sp>
          <p:sp>
            <p:nvSpPr>
              <p:cNvPr id="203808" name="Line 32"/>
              <p:cNvSpPr>
                <a:spLocks noChangeShapeType="1"/>
              </p:cNvSpPr>
              <p:nvPr/>
            </p:nvSpPr>
            <p:spPr bwMode="auto">
              <a:xfrm flipV="1">
                <a:off x="910" y="1716"/>
                <a:ext cx="6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09" name="Text Box 33"/>
              <p:cNvSpPr txBox="1">
                <a:spLocks noChangeArrowheads="1"/>
              </p:cNvSpPr>
              <p:nvPr/>
            </p:nvSpPr>
            <p:spPr bwMode="auto">
              <a:xfrm>
                <a:off x="376" y="1812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>
                    <a:latin typeface="Times New Roman" charset="0"/>
                  </a:rPr>
                  <a:t>state A</a:t>
                </a:r>
                <a:endParaRPr lang="en-US" sz="1600">
                  <a:latin typeface="Times New Roman" charset="0"/>
                </a:endParaRPr>
              </a:p>
            </p:txBody>
          </p:sp>
          <p:sp>
            <p:nvSpPr>
              <p:cNvPr id="203810" name="Text Box 34"/>
              <p:cNvSpPr txBox="1">
                <a:spLocks noChangeArrowheads="1"/>
              </p:cNvSpPr>
              <p:nvPr/>
            </p:nvSpPr>
            <p:spPr bwMode="auto">
              <a:xfrm>
                <a:off x="1669" y="1820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>
                    <a:latin typeface="Times New Roman" charset="0"/>
                  </a:rPr>
                  <a:t>state D</a:t>
                </a:r>
                <a:endParaRPr lang="en-US">
                  <a:latin typeface="Times New Roman" charset="0"/>
                </a:endParaRPr>
              </a:p>
            </p:txBody>
          </p:sp>
          <p:sp>
            <p:nvSpPr>
              <p:cNvPr id="203811" name="Text Box 35"/>
              <p:cNvSpPr txBox="1">
                <a:spLocks noChangeArrowheads="1"/>
              </p:cNvSpPr>
              <p:nvPr/>
            </p:nvSpPr>
            <p:spPr bwMode="auto">
              <a:xfrm>
                <a:off x="0" y="1432"/>
                <a:ext cx="31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S</a:t>
                </a:r>
                <a:r>
                  <a:rPr lang="en-US" sz="2800" baseline="-25000">
                    <a:latin typeface="Times New Roman" charset="0"/>
                  </a:rPr>
                  <a:t>2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3812" name="Text Box 36"/>
            <p:cNvSpPr txBox="1">
              <a:spLocks noChangeArrowheads="1"/>
            </p:cNvSpPr>
            <p:nvPr/>
          </p:nvSpPr>
          <p:spPr bwMode="auto">
            <a:xfrm>
              <a:off x="2946" y="1788"/>
              <a:ext cx="2579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200">
                  <a:latin typeface="Times New Roman" charset="0"/>
                </a:rPr>
                <a:t>q receives the marker and records its state (D) and the incoming channel as empty; q send marker M' on its outgoing channel.</a:t>
              </a:r>
              <a:endParaRPr lang="en-US">
                <a:latin typeface="Times New Roman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44513" y="4065588"/>
            <a:ext cx="8234362" cy="1108075"/>
            <a:chOff x="351" y="2561"/>
            <a:chExt cx="5187" cy="698"/>
          </a:xfrm>
        </p:grpSpPr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351" y="2561"/>
              <a:ext cx="2189" cy="698"/>
              <a:chOff x="0" y="1353"/>
              <a:chExt cx="2189" cy="698"/>
            </a:xfrm>
          </p:grpSpPr>
          <p:sp>
            <p:nvSpPr>
              <p:cNvPr id="203815" name="Oval 39"/>
              <p:cNvSpPr>
                <a:spLocks noChangeArrowheads="1"/>
              </p:cNvSpPr>
              <p:nvPr/>
            </p:nvSpPr>
            <p:spPr bwMode="auto">
              <a:xfrm>
                <a:off x="550" y="1521"/>
                <a:ext cx="320" cy="3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p</a:t>
                </a:r>
              </a:p>
            </p:txBody>
          </p:sp>
          <p:sp>
            <p:nvSpPr>
              <p:cNvPr id="203816" name="Line 40"/>
              <p:cNvSpPr>
                <a:spLocks noChangeShapeType="1"/>
              </p:cNvSpPr>
              <p:nvPr/>
            </p:nvSpPr>
            <p:spPr bwMode="auto">
              <a:xfrm flipV="1">
                <a:off x="913" y="1603"/>
                <a:ext cx="6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17" name="Text Box 41"/>
              <p:cNvSpPr txBox="1">
                <a:spLocks noChangeArrowheads="1"/>
              </p:cNvSpPr>
              <p:nvPr/>
            </p:nvSpPr>
            <p:spPr bwMode="auto">
              <a:xfrm>
                <a:off x="915" y="1353"/>
                <a:ext cx="556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200">
                    <a:latin typeface="Times New Roman" charset="0"/>
                  </a:rPr>
                  <a:t>empty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03818" name="Text Box 42"/>
              <p:cNvSpPr txBox="1">
                <a:spLocks noChangeArrowheads="1"/>
              </p:cNvSpPr>
              <p:nvPr/>
            </p:nvSpPr>
            <p:spPr bwMode="auto">
              <a:xfrm>
                <a:off x="1057" y="1679"/>
                <a:ext cx="33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200">
                    <a:latin typeface="Times New Roman" charset="0"/>
                  </a:rPr>
                  <a:t>M’</a:t>
                </a:r>
              </a:p>
            </p:txBody>
          </p:sp>
          <p:sp>
            <p:nvSpPr>
              <p:cNvPr id="203819" name="Oval 43"/>
              <p:cNvSpPr>
                <a:spLocks noChangeArrowheads="1"/>
              </p:cNvSpPr>
              <p:nvPr/>
            </p:nvSpPr>
            <p:spPr bwMode="auto">
              <a:xfrm>
                <a:off x="1558" y="1517"/>
                <a:ext cx="320" cy="3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548640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q</a:t>
                </a:r>
              </a:p>
            </p:txBody>
          </p:sp>
          <p:sp>
            <p:nvSpPr>
              <p:cNvPr id="203820" name="Line 44"/>
              <p:cNvSpPr>
                <a:spLocks noChangeShapeType="1"/>
              </p:cNvSpPr>
              <p:nvPr/>
            </p:nvSpPr>
            <p:spPr bwMode="auto">
              <a:xfrm flipV="1">
                <a:off x="910" y="1716"/>
                <a:ext cx="6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21" name="Text Box 45"/>
              <p:cNvSpPr txBox="1">
                <a:spLocks noChangeArrowheads="1"/>
              </p:cNvSpPr>
              <p:nvPr/>
            </p:nvSpPr>
            <p:spPr bwMode="auto">
              <a:xfrm>
                <a:off x="380" y="1812"/>
                <a:ext cx="5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>
                    <a:latin typeface="Times New Roman" charset="0"/>
                  </a:rPr>
                  <a:t>state B</a:t>
                </a:r>
                <a:endParaRPr lang="en-US" sz="1600">
                  <a:latin typeface="Times New Roman" charset="0"/>
                </a:endParaRPr>
              </a:p>
            </p:txBody>
          </p:sp>
          <p:sp>
            <p:nvSpPr>
              <p:cNvPr id="203822" name="Text Box 46"/>
              <p:cNvSpPr txBox="1">
                <a:spLocks noChangeArrowheads="1"/>
              </p:cNvSpPr>
              <p:nvPr/>
            </p:nvSpPr>
            <p:spPr bwMode="auto">
              <a:xfrm>
                <a:off x="1669" y="1820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>
                    <a:latin typeface="Times New Roman" charset="0"/>
                  </a:rPr>
                  <a:t>state D</a:t>
                </a:r>
                <a:endParaRPr lang="en-US">
                  <a:latin typeface="Times New Roman" charset="0"/>
                </a:endParaRPr>
              </a:p>
            </p:txBody>
          </p:sp>
          <p:sp>
            <p:nvSpPr>
              <p:cNvPr id="203823" name="Text Box 47"/>
              <p:cNvSpPr txBox="1">
                <a:spLocks noChangeArrowheads="1"/>
              </p:cNvSpPr>
              <p:nvPr/>
            </p:nvSpPr>
            <p:spPr bwMode="auto">
              <a:xfrm>
                <a:off x="0" y="1432"/>
                <a:ext cx="31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>
                    <a:latin typeface="Times New Roman" charset="0"/>
                  </a:rPr>
                  <a:t>S</a:t>
                </a:r>
                <a:r>
                  <a:rPr lang="en-US" sz="2800" baseline="-25000">
                    <a:latin typeface="Times New Roman" charset="0"/>
                  </a:rPr>
                  <a:t>3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3824" name="Text Box 48"/>
            <p:cNvSpPr txBox="1">
              <a:spLocks noChangeArrowheads="1"/>
            </p:cNvSpPr>
            <p:nvPr/>
          </p:nvSpPr>
          <p:spPr bwMode="auto">
            <a:xfrm>
              <a:off x="2959" y="2708"/>
              <a:ext cx="2579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200">
                  <a:latin typeface="Times New Roman" charset="0"/>
                </a:rPr>
                <a:t>on receiving the marker, p records the channel as having message D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407988" y="5222875"/>
            <a:ext cx="3621087" cy="1108075"/>
            <a:chOff x="257" y="3290"/>
            <a:chExt cx="2281" cy="698"/>
          </a:xfrm>
        </p:grpSpPr>
        <p:sp>
          <p:nvSpPr>
            <p:cNvPr id="203826" name="Oval 50"/>
            <p:cNvSpPr>
              <a:spLocks noChangeArrowheads="1"/>
            </p:cNvSpPr>
            <p:nvPr/>
          </p:nvSpPr>
          <p:spPr bwMode="auto">
            <a:xfrm>
              <a:off x="899" y="3458"/>
              <a:ext cx="320" cy="3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p</a:t>
              </a:r>
            </a:p>
          </p:txBody>
        </p:sp>
        <p:sp>
          <p:nvSpPr>
            <p:cNvPr id="203827" name="Line 51"/>
            <p:cNvSpPr>
              <a:spLocks noChangeShapeType="1"/>
            </p:cNvSpPr>
            <p:nvPr/>
          </p:nvSpPr>
          <p:spPr bwMode="auto">
            <a:xfrm flipV="1">
              <a:off x="1262" y="3540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28" name="Text Box 52"/>
            <p:cNvSpPr txBox="1">
              <a:spLocks noChangeArrowheads="1"/>
            </p:cNvSpPr>
            <p:nvPr/>
          </p:nvSpPr>
          <p:spPr bwMode="auto">
            <a:xfrm>
              <a:off x="1264" y="3290"/>
              <a:ext cx="5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200">
                  <a:latin typeface="Times New Roman" charset="0"/>
                </a:rPr>
                <a:t>empty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3829" name="Text Box 53"/>
            <p:cNvSpPr txBox="1">
              <a:spLocks noChangeArrowheads="1"/>
            </p:cNvSpPr>
            <p:nvPr/>
          </p:nvSpPr>
          <p:spPr bwMode="auto">
            <a:xfrm>
              <a:off x="1450" y="3616"/>
              <a:ext cx="24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200">
                  <a:latin typeface="Times New Roman" charset="0"/>
                </a:rPr>
                <a:t>D</a:t>
              </a:r>
            </a:p>
          </p:txBody>
        </p:sp>
        <p:sp>
          <p:nvSpPr>
            <p:cNvPr id="203830" name="Oval 54"/>
            <p:cNvSpPr>
              <a:spLocks noChangeArrowheads="1"/>
            </p:cNvSpPr>
            <p:nvPr/>
          </p:nvSpPr>
          <p:spPr bwMode="auto">
            <a:xfrm>
              <a:off x="1907" y="3454"/>
              <a:ext cx="320" cy="3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q</a:t>
              </a:r>
            </a:p>
          </p:txBody>
        </p:sp>
        <p:sp>
          <p:nvSpPr>
            <p:cNvPr id="203831" name="Line 55"/>
            <p:cNvSpPr>
              <a:spLocks noChangeShapeType="1"/>
            </p:cNvSpPr>
            <p:nvPr/>
          </p:nvSpPr>
          <p:spPr bwMode="auto">
            <a:xfrm flipV="1">
              <a:off x="1259" y="3653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32" name="Text Box 56"/>
            <p:cNvSpPr txBox="1">
              <a:spLocks noChangeArrowheads="1"/>
            </p:cNvSpPr>
            <p:nvPr/>
          </p:nvSpPr>
          <p:spPr bwMode="auto">
            <a:xfrm>
              <a:off x="725" y="3749"/>
              <a:ext cx="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state A</a:t>
              </a:r>
              <a:endParaRPr lang="en-US" sz="1600">
                <a:latin typeface="Times New Roman" charset="0"/>
              </a:endParaRPr>
            </a:p>
          </p:txBody>
        </p:sp>
        <p:sp>
          <p:nvSpPr>
            <p:cNvPr id="203833" name="Text Box 57"/>
            <p:cNvSpPr txBox="1">
              <a:spLocks noChangeArrowheads="1"/>
            </p:cNvSpPr>
            <p:nvPr/>
          </p:nvSpPr>
          <p:spPr bwMode="auto">
            <a:xfrm>
              <a:off x="2018" y="3757"/>
              <a:ext cx="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state D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03834" name="Text Box 58"/>
            <p:cNvSpPr txBox="1">
              <a:spLocks noChangeArrowheads="1"/>
            </p:cNvSpPr>
            <p:nvPr/>
          </p:nvSpPr>
          <p:spPr bwMode="auto">
            <a:xfrm>
              <a:off x="257" y="3357"/>
              <a:ext cx="620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recorded</a:t>
              </a:r>
            </a:p>
            <a:p>
              <a:pPr>
                <a:lnSpc>
                  <a:spcPct val="60000"/>
                </a:lnSpc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state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3835" name="Line 59"/>
          <p:cNvSpPr>
            <a:spLocks noChangeShapeType="1"/>
          </p:cNvSpPr>
          <p:nvPr/>
        </p:nvSpPr>
        <p:spPr bwMode="auto">
          <a:xfrm>
            <a:off x="3886200" y="83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36" name="Line 60"/>
          <p:cNvSpPr>
            <a:spLocks noChangeShapeType="1"/>
          </p:cNvSpPr>
          <p:nvPr/>
        </p:nvSpPr>
        <p:spPr bwMode="auto">
          <a:xfrm flipH="1">
            <a:off x="3886200" y="838200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37" name="Line 61"/>
          <p:cNvSpPr>
            <a:spLocks noChangeShapeType="1"/>
          </p:cNvSpPr>
          <p:nvPr/>
        </p:nvSpPr>
        <p:spPr bwMode="auto">
          <a:xfrm>
            <a:off x="38862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38" name="Line 62"/>
          <p:cNvSpPr>
            <a:spLocks noChangeShapeType="1"/>
          </p:cNvSpPr>
          <p:nvPr/>
        </p:nvSpPr>
        <p:spPr bwMode="auto">
          <a:xfrm flipH="1">
            <a:off x="38862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39" name="Line 63"/>
          <p:cNvSpPr>
            <a:spLocks noChangeShapeType="1"/>
          </p:cNvSpPr>
          <p:nvPr/>
        </p:nvSpPr>
        <p:spPr bwMode="auto">
          <a:xfrm>
            <a:off x="38862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40" name="Line 64"/>
          <p:cNvSpPr>
            <a:spLocks noChangeShapeType="1"/>
          </p:cNvSpPr>
          <p:nvPr/>
        </p:nvSpPr>
        <p:spPr bwMode="auto">
          <a:xfrm flipH="1">
            <a:off x="3886200" y="32766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41" name="Line 65"/>
          <p:cNvSpPr>
            <a:spLocks noChangeShapeType="1"/>
          </p:cNvSpPr>
          <p:nvPr/>
        </p:nvSpPr>
        <p:spPr bwMode="auto">
          <a:xfrm>
            <a:off x="3886200" y="4572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4105-F115-45D4-A7F3-243809D1B1EA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46100"/>
          </a:xfrm>
        </p:spPr>
        <p:txBody>
          <a:bodyPr/>
          <a:lstStyle/>
          <a:p>
            <a:r>
              <a:rPr lang="en-US"/>
              <a:t>Snapshot/State Recording Example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92138" y="2870200"/>
            <a:ext cx="2049462" cy="519113"/>
            <a:chOff x="340" y="1825"/>
            <a:chExt cx="1291" cy="327"/>
          </a:xfrm>
        </p:grpSpPr>
        <p:sp>
          <p:nvSpPr>
            <p:cNvPr id="204804" name="Text Box 4"/>
            <p:cNvSpPr txBox="1">
              <a:spLocks noChangeArrowheads="1"/>
            </p:cNvSpPr>
            <p:nvPr/>
          </p:nvSpPr>
          <p:spPr bwMode="auto">
            <a:xfrm>
              <a:off x="340" y="1840"/>
              <a:ext cx="30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>
                  <a:latin typeface="Times New Roman" charset="0"/>
                </a:rPr>
                <a:t>M</a:t>
              </a:r>
            </a:p>
          </p:txBody>
        </p:sp>
        <p:sp>
          <p:nvSpPr>
            <p:cNvPr id="204805" name="Text Box 5"/>
            <p:cNvSpPr txBox="1">
              <a:spLocks noChangeArrowheads="1"/>
            </p:cNvSpPr>
            <p:nvPr/>
          </p:nvSpPr>
          <p:spPr bwMode="auto">
            <a:xfrm>
              <a:off x="674" y="1825"/>
              <a:ext cx="95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latin typeface="Times New Roman" charset="0"/>
                </a:rPr>
                <a:t>= Marker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600200" y="1219200"/>
            <a:ext cx="5286375" cy="2852738"/>
            <a:chOff x="1009" y="567"/>
            <a:chExt cx="3420" cy="1939"/>
          </a:xfrm>
        </p:grpSpPr>
        <p:sp>
          <p:nvSpPr>
            <p:cNvPr id="204807" name="Oval 7"/>
            <p:cNvSpPr>
              <a:spLocks noChangeArrowheads="1"/>
            </p:cNvSpPr>
            <p:nvPr/>
          </p:nvSpPr>
          <p:spPr bwMode="auto">
            <a:xfrm>
              <a:off x="1524" y="672"/>
              <a:ext cx="484" cy="4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p</a:t>
              </a:r>
            </a:p>
          </p:txBody>
        </p:sp>
        <p:sp>
          <p:nvSpPr>
            <p:cNvPr id="204808" name="Text Box 8"/>
            <p:cNvSpPr txBox="1">
              <a:spLocks noChangeArrowheads="1"/>
            </p:cNvSpPr>
            <p:nvPr/>
          </p:nvSpPr>
          <p:spPr bwMode="auto">
            <a:xfrm>
              <a:off x="1009" y="627"/>
              <a:ext cx="464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500</a:t>
              </a:r>
            </a:p>
          </p:txBody>
        </p:sp>
        <p:sp>
          <p:nvSpPr>
            <p:cNvPr id="204809" name="Oval 9"/>
            <p:cNvSpPr>
              <a:spLocks noChangeArrowheads="1"/>
            </p:cNvSpPr>
            <p:nvPr/>
          </p:nvSpPr>
          <p:spPr bwMode="auto">
            <a:xfrm>
              <a:off x="3412" y="694"/>
              <a:ext cx="484" cy="4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q</a:t>
              </a:r>
            </a:p>
          </p:txBody>
        </p:sp>
        <p:sp>
          <p:nvSpPr>
            <p:cNvPr id="204810" name="Oval 10"/>
            <p:cNvSpPr>
              <a:spLocks noChangeArrowheads="1"/>
            </p:cNvSpPr>
            <p:nvPr/>
          </p:nvSpPr>
          <p:spPr bwMode="auto">
            <a:xfrm>
              <a:off x="2475" y="1730"/>
              <a:ext cx="484" cy="4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r</a:t>
              </a:r>
            </a:p>
          </p:txBody>
        </p:sp>
        <p:sp>
          <p:nvSpPr>
            <p:cNvPr id="204811" name="Line 11"/>
            <p:cNvSpPr>
              <a:spLocks noChangeShapeType="1"/>
            </p:cNvSpPr>
            <p:nvPr/>
          </p:nvSpPr>
          <p:spPr bwMode="auto">
            <a:xfrm flipH="1" flipV="1">
              <a:off x="1841" y="1109"/>
              <a:ext cx="633" cy="7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2" name="Line 12"/>
            <p:cNvSpPr>
              <a:spLocks noChangeShapeType="1"/>
            </p:cNvSpPr>
            <p:nvPr/>
          </p:nvSpPr>
          <p:spPr bwMode="auto">
            <a:xfrm flipV="1">
              <a:off x="2967" y="1142"/>
              <a:ext cx="584" cy="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3" name="Freeform 13"/>
            <p:cNvSpPr>
              <a:spLocks/>
            </p:cNvSpPr>
            <p:nvPr/>
          </p:nvSpPr>
          <p:spPr bwMode="auto">
            <a:xfrm>
              <a:off x="1989" y="595"/>
              <a:ext cx="1447" cy="177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4" name="Freeform 14"/>
            <p:cNvSpPr>
              <a:spLocks/>
            </p:cNvSpPr>
            <p:nvPr/>
          </p:nvSpPr>
          <p:spPr bwMode="auto">
            <a:xfrm flipH="1" flipV="1">
              <a:off x="1978" y="939"/>
              <a:ext cx="1447" cy="177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5" name="Text Box 15"/>
            <p:cNvSpPr txBox="1">
              <a:spLocks noChangeArrowheads="1"/>
            </p:cNvSpPr>
            <p:nvPr/>
          </p:nvSpPr>
          <p:spPr bwMode="auto">
            <a:xfrm>
              <a:off x="3965" y="575"/>
              <a:ext cx="46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500</a:t>
              </a:r>
            </a:p>
          </p:txBody>
        </p:sp>
        <p:sp>
          <p:nvSpPr>
            <p:cNvPr id="204816" name="Text Box 16"/>
            <p:cNvSpPr txBox="1">
              <a:spLocks noChangeArrowheads="1"/>
            </p:cNvSpPr>
            <p:nvPr/>
          </p:nvSpPr>
          <p:spPr bwMode="auto">
            <a:xfrm>
              <a:off x="2478" y="2153"/>
              <a:ext cx="464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500</a:t>
              </a:r>
            </a:p>
          </p:txBody>
        </p:sp>
        <p:sp>
          <p:nvSpPr>
            <p:cNvPr id="204817" name="Text Box 17"/>
            <p:cNvSpPr txBox="1">
              <a:spLocks noChangeArrowheads="1"/>
            </p:cNvSpPr>
            <p:nvPr/>
          </p:nvSpPr>
          <p:spPr bwMode="auto">
            <a:xfrm>
              <a:off x="2911" y="1224"/>
              <a:ext cx="33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c3</a:t>
              </a:r>
            </a:p>
          </p:txBody>
        </p:sp>
        <p:sp>
          <p:nvSpPr>
            <p:cNvPr id="204818" name="Text Box 18"/>
            <p:cNvSpPr txBox="1">
              <a:spLocks noChangeArrowheads="1"/>
            </p:cNvSpPr>
            <p:nvPr/>
          </p:nvSpPr>
          <p:spPr bwMode="auto">
            <a:xfrm>
              <a:off x="2119" y="1190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c4</a:t>
              </a:r>
            </a:p>
          </p:txBody>
        </p:sp>
        <p:sp>
          <p:nvSpPr>
            <p:cNvPr id="204819" name="Text Box 19"/>
            <p:cNvSpPr txBox="1">
              <a:spLocks noChangeArrowheads="1"/>
            </p:cNvSpPr>
            <p:nvPr/>
          </p:nvSpPr>
          <p:spPr bwMode="auto">
            <a:xfrm>
              <a:off x="2815" y="768"/>
              <a:ext cx="335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c2</a:t>
              </a:r>
            </a:p>
          </p:txBody>
        </p:sp>
        <p:sp>
          <p:nvSpPr>
            <p:cNvPr id="204820" name="Text Box 20"/>
            <p:cNvSpPr txBox="1">
              <a:spLocks noChangeArrowheads="1"/>
            </p:cNvSpPr>
            <p:nvPr/>
          </p:nvSpPr>
          <p:spPr bwMode="auto">
            <a:xfrm>
              <a:off x="2106" y="567"/>
              <a:ext cx="33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c1</a:t>
              </a:r>
            </a:p>
          </p:txBody>
        </p:sp>
      </p:grpSp>
      <p:graphicFrame>
        <p:nvGraphicFramePr>
          <p:cNvPr id="204821" name="Object 21"/>
          <p:cNvGraphicFramePr>
            <a:graphicFrameLocks noChangeAspect="1"/>
          </p:cNvGraphicFramePr>
          <p:nvPr/>
        </p:nvGraphicFramePr>
        <p:xfrm>
          <a:off x="685800" y="4114800"/>
          <a:ext cx="7916863" cy="2189163"/>
        </p:xfrm>
        <a:graphic>
          <a:graphicData uri="http://schemas.openxmlformats.org/presentationml/2006/ole">
            <p:oleObj spid="_x0000_s1026" name="Document" r:id="rId3" imgW="7914600" imgH="21891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245F16-FAB4-4245-BECE-75AF3E233902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46100"/>
          </a:xfrm>
        </p:spPr>
        <p:txBody>
          <a:bodyPr/>
          <a:lstStyle/>
          <a:p>
            <a:r>
              <a:rPr lang="en-US"/>
              <a:t>Snapshot/State Recording Example (Step 1) </a:t>
            </a:r>
          </a:p>
        </p:txBody>
      </p:sp>
      <p:graphicFrame>
        <p:nvGraphicFramePr>
          <p:cNvPr id="205827" name="Object 3"/>
          <p:cNvGraphicFramePr>
            <a:graphicFrameLocks noChangeAspect="1"/>
          </p:cNvGraphicFramePr>
          <p:nvPr/>
        </p:nvGraphicFramePr>
        <p:xfrm>
          <a:off x="890588" y="4364038"/>
          <a:ext cx="7434262" cy="2189162"/>
        </p:xfrm>
        <a:graphic>
          <a:graphicData uri="http://schemas.openxmlformats.org/presentationml/2006/ole">
            <p:oleObj spid="_x0000_s2050" name="Document" r:id="rId3" imgW="7527960" imgH="2217960" progId="Word.Documen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66875" y="1079500"/>
            <a:ext cx="5284788" cy="3263900"/>
            <a:chOff x="1067" y="458"/>
            <a:chExt cx="3329" cy="2056"/>
          </a:xfrm>
        </p:grpSpPr>
        <p:sp>
          <p:nvSpPr>
            <p:cNvPr id="205829" name="Oval 5"/>
            <p:cNvSpPr>
              <a:spLocks noChangeArrowheads="1"/>
            </p:cNvSpPr>
            <p:nvPr/>
          </p:nvSpPr>
          <p:spPr bwMode="auto">
            <a:xfrm>
              <a:off x="1568" y="814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p</a:t>
              </a:r>
            </a:p>
          </p:txBody>
        </p:sp>
        <p:sp>
          <p:nvSpPr>
            <p:cNvPr id="205830" name="Text Box 6"/>
            <p:cNvSpPr txBox="1">
              <a:spLocks noChangeArrowheads="1"/>
            </p:cNvSpPr>
            <p:nvPr/>
          </p:nvSpPr>
          <p:spPr bwMode="auto">
            <a:xfrm>
              <a:off x="1067" y="773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490</a:t>
              </a:r>
            </a:p>
          </p:txBody>
        </p:sp>
        <p:sp>
          <p:nvSpPr>
            <p:cNvPr id="205831" name="Oval 7"/>
            <p:cNvSpPr>
              <a:spLocks noChangeArrowheads="1"/>
            </p:cNvSpPr>
            <p:nvPr/>
          </p:nvSpPr>
          <p:spPr bwMode="auto">
            <a:xfrm>
              <a:off x="3407" y="835"/>
              <a:ext cx="471" cy="3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q</a:t>
              </a:r>
            </a:p>
          </p:txBody>
        </p:sp>
        <p:sp>
          <p:nvSpPr>
            <p:cNvPr id="205832" name="Oval 8"/>
            <p:cNvSpPr>
              <a:spLocks noChangeArrowheads="1"/>
            </p:cNvSpPr>
            <p:nvPr/>
          </p:nvSpPr>
          <p:spPr bwMode="auto">
            <a:xfrm>
              <a:off x="2494" y="1795"/>
              <a:ext cx="472" cy="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548640"/>
            <a:lstStyle/>
            <a:p>
              <a:pPr algn="ctr">
                <a:spcBef>
                  <a:spcPct val="20000"/>
                </a:spcBef>
              </a:pPr>
              <a:r>
                <a:rPr lang="en-US" sz="3000">
                  <a:latin typeface="Times New Roman" charset="0"/>
                </a:rPr>
                <a:t>r</a:t>
              </a:r>
            </a:p>
          </p:txBody>
        </p:sp>
        <p:sp>
          <p:nvSpPr>
            <p:cNvPr id="205833" name="Line 9"/>
            <p:cNvSpPr>
              <a:spLocks noChangeShapeType="1"/>
            </p:cNvSpPr>
            <p:nvPr/>
          </p:nvSpPr>
          <p:spPr bwMode="auto">
            <a:xfrm flipH="1" flipV="1">
              <a:off x="1877" y="1219"/>
              <a:ext cx="616" cy="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4" name="Line 10"/>
            <p:cNvSpPr>
              <a:spLocks noChangeShapeType="1"/>
            </p:cNvSpPr>
            <p:nvPr/>
          </p:nvSpPr>
          <p:spPr bwMode="auto">
            <a:xfrm flipV="1">
              <a:off x="2973" y="1250"/>
              <a:ext cx="569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5" name="Freeform 11"/>
            <p:cNvSpPr>
              <a:spLocks/>
            </p:cNvSpPr>
            <p:nvPr/>
          </p:nvSpPr>
          <p:spPr bwMode="auto">
            <a:xfrm>
              <a:off x="2021" y="743"/>
              <a:ext cx="1409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6" name="Freeform 12"/>
            <p:cNvSpPr>
              <a:spLocks/>
            </p:cNvSpPr>
            <p:nvPr/>
          </p:nvSpPr>
          <p:spPr bwMode="auto">
            <a:xfrm flipH="1" flipV="1">
              <a:off x="2011" y="1062"/>
              <a:ext cx="1408" cy="164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394" y="38"/>
                </a:cxn>
                <a:cxn ang="0">
                  <a:pos x="1562" y="38"/>
                </a:cxn>
                <a:cxn ang="0">
                  <a:pos x="1948" y="268"/>
                </a:cxn>
              </a:cxnLst>
              <a:rect l="0" t="0" r="r" b="b"/>
              <a:pathLst>
                <a:path w="1948" h="268">
                  <a:moveTo>
                    <a:pt x="0" y="260"/>
                  </a:moveTo>
                  <a:cubicBezTo>
                    <a:pt x="67" y="167"/>
                    <a:pt x="134" y="75"/>
                    <a:pt x="394" y="38"/>
                  </a:cubicBezTo>
                  <a:cubicBezTo>
                    <a:pt x="654" y="1"/>
                    <a:pt x="1303" y="0"/>
                    <a:pt x="1562" y="38"/>
                  </a:cubicBezTo>
                  <a:cubicBezTo>
                    <a:pt x="1821" y="76"/>
                    <a:pt x="1884" y="172"/>
                    <a:pt x="1948" y="2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7" name="Text Box 13"/>
            <p:cNvSpPr txBox="1">
              <a:spLocks noChangeArrowheads="1"/>
            </p:cNvSpPr>
            <p:nvPr/>
          </p:nvSpPr>
          <p:spPr bwMode="auto">
            <a:xfrm>
              <a:off x="3944" y="724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470</a:t>
              </a:r>
            </a:p>
          </p:txBody>
        </p:sp>
        <p:sp>
          <p:nvSpPr>
            <p:cNvPr id="205838" name="Text Box 14"/>
            <p:cNvSpPr txBox="1">
              <a:spLocks noChangeArrowheads="1"/>
            </p:cNvSpPr>
            <p:nvPr/>
          </p:nvSpPr>
          <p:spPr bwMode="auto">
            <a:xfrm>
              <a:off x="2497" y="2187"/>
              <a:ext cx="4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500</a:t>
              </a:r>
            </a:p>
          </p:txBody>
        </p:sp>
        <p:sp>
          <p:nvSpPr>
            <p:cNvPr id="205839" name="Text Box 15"/>
            <p:cNvSpPr txBox="1">
              <a:spLocks noChangeArrowheads="1"/>
            </p:cNvSpPr>
            <p:nvPr/>
          </p:nvSpPr>
          <p:spPr bwMode="auto">
            <a:xfrm>
              <a:off x="2919" y="1326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c3</a:t>
              </a:r>
            </a:p>
          </p:txBody>
        </p:sp>
        <p:sp>
          <p:nvSpPr>
            <p:cNvPr id="205840" name="Text Box 16"/>
            <p:cNvSpPr txBox="1">
              <a:spLocks noChangeArrowheads="1"/>
            </p:cNvSpPr>
            <p:nvPr/>
          </p:nvSpPr>
          <p:spPr bwMode="auto">
            <a:xfrm>
              <a:off x="2148" y="1294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c4</a:t>
              </a:r>
            </a:p>
          </p:txBody>
        </p:sp>
        <p:sp>
          <p:nvSpPr>
            <p:cNvPr id="205841" name="Text Box 17"/>
            <p:cNvSpPr txBox="1">
              <a:spLocks noChangeArrowheads="1"/>
            </p:cNvSpPr>
            <p:nvPr/>
          </p:nvSpPr>
          <p:spPr bwMode="auto">
            <a:xfrm>
              <a:off x="2825" y="903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c2</a:t>
              </a:r>
            </a:p>
          </p:txBody>
        </p:sp>
        <p:sp>
          <p:nvSpPr>
            <p:cNvPr id="205842" name="Text Box 18"/>
            <p:cNvSpPr txBox="1">
              <a:spLocks noChangeArrowheads="1"/>
            </p:cNvSpPr>
            <p:nvPr/>
          </p:nvSpPr>
          <p:spPr bwMode="auto">
            <a:xfrm>
              <a:off x="2135" y="717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charset="0"/>
                </a:rPr>
                <a:t>c1</a:t>
              </a:r>
            </a:p>
          </p:txBody>
        </p:sp>
        <p:sp>
          <p:nvSpPr>
            <p:cNvPr id="205843" name="Text Box 19"/>
            <p:cNvSpPr txBox="1">
              <a:spLocks noChangeArrowheads="1"/>
            </p:cNvSpPr>
            <p:nvPr/>
          </p:nvSpPr>
          <p:spPr bwMode="auto">
            <a:xfrm>
              <a:off x="2193" y="458"/>
              <a:ext cx="273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M</a:t>
              </a:r>
            </a:p>
          </p:txBody>
        </p:sp>
        <p:sp>
          <p:nvSpPr>
            <p:cNvPr id="205844" name="Text Box 20"/>
            <p:cNvSpPr txBox="1">
              <a:spLocks noChangeArrowheads="1"/>
            </p:cNvSpPr>
            <p:nvPr/>
          </p:nvSpPr>
          <p:spPr bwMode="auto">
            <a:xfrm>
              <a:off x="2846" y="459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10</a:t>
              </a:r>
            </a:p>
          </p:txBody>
        </p:sp>
        <p:sp>
          <p:nvSpPr>
            <p:cNvPr id="205845" name="Text Box 21"/>
            <p:cNvSpPr txBox="1">
              <a:spLocks noChangeArrowheads="1"/>
            </p:cNvSpPr>
            <p:nvPr/>
          </p:nvSpPr>
          <p:spPr bwMode="auto">
            <a:xfrm>
              <a:off x="2640" y="1239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20</a:t>
              </a:r>
            </a:p>
          </p:txBody>
        </p:sp>
        <p:sp>
          <p:nvSpPr>
            <p:cNvPr id="205846" name="Text Box 22"/>
            <p:cNvSpPr txBox="1">
              <a:spLocks noChangeArrowheads="1"/>
            </p:cNvSpPr>
            <p:nvPr/>
          </p:nvSpPr>
          <p:spPr bwMode="auto">
            <a:xfrm>
              <a:off x="3303" y="1574"/>
              <a:ext cx="28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10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444</Words>
  <Application>Microsoft Office PowerPoint</Application>
  <PresentationFormat>On-screen Show (4:3)</PresentationFormat>
  <Paragraphs>215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Microsoft Word Document</vt:lpstr>
      <vt:lpstr>Uncoordinated Checkpointing</vt:lpstr>
      <vt:lpstr>The Model</vt:lpstr>
      <vt:lpstr>The Problem</vt:lpstr>
      <vt:lpstr>Distributed Snapshot  (Global State Recording) </vt:lpstr>
      <vt:lpstr>Definitions</vt:lpstr>
      <vt:lpstr>Global­State­Recording Algorithm </vt:lpstr>
      <vt:lpstr>Slide 7</vt:lpstr>
      <vt:lpstr>Snapshot/State Recording Example </vt:lpstr>
      <vt:lpstr>Snapshot/State Recording Example (Step 1) </vt:lpstr>
      <vt:lpstr>Snapshot/State Recording Example (Step 2) </vt:lpstr>
      <vt:lpstr>Snapshot/State Recording Example (Step 3) </vt:lpstr>
      <vt:lpstr>Snapshot/State Recording Example (Step 4) </vt:lpstr>
      <vt:lpstr>Snapshot/State Recording Example (Step 5) 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Uncoordinated Checkpointing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2010-08-02T13:49:31Z</dcterms:modified>
</cp:coreProperties>
</file>