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29" autoAdjust="0"/>
  </p:normalViewPr>
  <p:slideViewPr>
    <p:cSldViewPr>
      <p:cViewPr varScale="1">
        <p:scale>
          <a:sx n="88" d="100"/>
          <a:sy n="88" d="100"/>
        </p:scale>
        <p:origin x="-9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vl1pPr>
          </a:lstStyle>
          <a:p>
            <a:pPr>
              <a:defRPr/>
            </a:pPr>
            <a:fld id="{1D38902D-AF91-4239-B23D-69D92EA630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lgn="ctr" eaLnBrk="1" hangingPunct="1">
                <a:defRPr/>
              </a:pPr>
              <a:endParaRPr lang="en-US">
                <a:latin typeface="Times New Roman" charset="0"/>
              </a:endParaRPr>
            </a:p>
          </p:txBody>
        </p:sp>
        <p:sp>
          <p:nvSpPr>
            <p:cNvPr id="6" name="Rectangle 4"/>
            <p:cNvSpPr>
              <a:spLocks noChangeArrowheads="1"/>
            </p:cNvSpPr>
            <p:nvPr/>
          </p:nvSpPr>
          <p:spPr bwMode="hidden">
            <a:xfrm>
              <a:off x="1081" y="1065"/>
              <a:ext cx="4679" cy="1596"/>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grpSp>
          <p:nvGrpSpPr>
            <p:cNvPr id="7" name="Group 5"/>
            <p:cNvGrpSpPr>
              <a:grpSpLocks/>
            </p:cNvGrpSpPr>
            <p:nvPr userDrawn="1"/>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9" name="Rectangle 7"/>
              <p:cNvSpPr>
                <a:spLocks noChangeArrowheads="1"/>
              </p:cNvSpPr>
              <p:nvPr/>
            </p:nvSpPr>
            <p:spPr bwMode="auto">
              <a:xfrm>
                <a:off x="1081" y="1065"/>
                <a:ext cx="362" cy="405"/>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0" name="Rectangle 8"/>
              <p:cNvSpPr>
                <a:spLocks noChangeArrowheads="1"/>
              </p:cNvSpPr>
              <p:nvPr/>
            </p:nvSpPr>
            <p:spPr bwMode="auto">
              <a:xfrm>
                <a:off x="1437" y="672"/>
                <a:ext cx="369" cy="400"/>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1" name="Rectangle 9"/>
              <p:cNvSpPr>
                <a:spLocks noChangeArrowheads="1"/>
              </p:cNvSpPr>
              <p:nvPr/>
            </p:nvSpPr>
            <p:spPr bwMode="auto">
              <a:xfrm>
                <a:off x="719" y="2257"/>
                <a:ext cx="368" cy="404"/>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12" name="Rectangle 10"/>
              <p:cNvSpPr>
                <a:spLocks noChangeArrowheads="1"/>
              </p:cNvSpPr>
              <p:nvPr/>
            </p:nvSpPr>
            <p:spPr bwMode="auto">
              <a:xfrm>
                <a:off x="1437" y="1065"/>
                <a:ext cx="369" cy="405"/>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13" name="Rectangle 11"/>
              <p:cNvSpPr>
                <a:spLocks noChangeArrowheads="1"/>
              </p:cNvSpPr>
              <p:nvPr/>
            </p:nvSpPr>
            <p:spPr bwMode="auto">
              <a:xfrm>
                <a:off x="719" y="1464"/>
                <a:ext cx="368" cy="399"/>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4" name="Rectangle 12"/>
              <p:cNvSpPr>
                <a:spLocks noChangeArrowheads="1"/>
              </p:cNvSpPr>
              <p:nvPr/>
            </p:nvSpPr>
            <p:spPr bwMode="auto">
              <a:xfrm>
                <a:off x="0" y="1464"/>
                <a:ext cx="367" cy="399"/>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15" name="Rectangle 13"/>
              <p:cNvSpPr>
                <a:spLocks noChangeArrowheads="1"/>
              </p:cNvSpPr>
              <p:nvPr/>
            </p:nvSpPr>
            <p:spPr bwMode="auto">
              <a:xfrm>
                <a:off x="1081" y="1464"/>
                <a:ext cx="362" cy="399"/>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sp>
            <p:nvSpPr>
              <p:cNvPr id="16" name="Rectangle 14"/>
              <p:cNvSpPr>
                <a:spLocks noChangeArrowheads="1"/>
              </p:cNvSpPr>
              <p:nvPr/>
            </p:nvSpPr>
            <p:spPr bwMode="auto">
              <a:xfrm>
                <a:off x="361" y="1857"/>
                <a:ext cx="363" cy="406"/>
              </a:xfrm>
              <a:prstGeom prst="rect">
                <a:avLst/>
              </a:prstGeom>
              <a:solidFill>
                <a:schemeClr val="hlink"/>
              </a:solidFill>
              <a:ln w="9525">
                <a:noFill/>
                <a:miter lim="800000"/>
                <a:headEnd/>
                <a:tailEnd/>
              </a:ln>
            </p:spPr>
            <p:txBody>
              <a:bodyPr/>
              <a:lstStyle/>
              <a:p>
                <a:pPr eaLnBrk="1" hangingPunct="1">
                  <a:defRPr/>
                </a:pPr>
                <a:endParaRPr lang="en-US">
                  <a:latin typeface="Times New Roman" charset="0"/>
                </a:endParaRPr>
              </a:p>
            </p:txBody>
          </p:sp>
          <p:sp>
            <p:nvSpPr>
              <p:cNvPr id="17" name="Rectangle 15"/>
              <p:cNvSpPr>
                <a:spLocks noChangeArrowheads="1"/>
              </p:cNvSpPr>
              <p:nvPr/>
            </p:nvSpPr>
            <p:spPr bwMode="auto">
              <a:xfrm>
                <a:off x="719" y="1857"/>
                <a:ext cx="368" cy="406"/>
              </a:xfrm>
              <a:prstGeom prst="rect">
                <a:avLst/>
              </a:prstGeom>
              <a:solidFill>
                <a:schemeClr val="accent2"/>
              </a:solidFill>
              <a:ln w="9525">
                <a:noFill/>
                <a:miter lim="800000"/>
                <a:headEnd/>
                <a:tailEnd/>
              </a:ln>
            </p:spPr>
            <p:txBody>
              <a:bodyPr/>
              <a:lstStyle/>
              <a:p>
                <a:pPr eaLnBrk="1" hangingPunct="1">
                  <a:defRPr/>
                </a:pPr>
                <a:endParaRPr lang="en-US">
                  <a:latin typeface="Times New Roman" charset="0"/>
                </a:endParaRPr>
              </a:p>
            </p:txBody>
          </p:sp>
        </p:grpSp>
      </p:grpSp>
      <p:sp>
        <p:nvSpPr>
          <p:cNvPr id="18" name="Line 21"/>
          <p:cNvSpPr>
            <a:spLocks noChangeShapeType="1"/>
          </p:cNvSpPr>
          <p:nvPr/>
        </p:nvSpPr>
        <p:spPr bwMode="auto">
          <a:xfrm>
            <a:off x="228600" y="6400800"/>
            <a:ext cx="8686800" cy="0"/>
          </a:xfrm>
          <a:prstGeom prst="line">
            <a:avLst/>
          </a:prstGeom>
          <a:noFill/>
          <a:ln w="38100">
            <a:solidFill>
              <a:srgbClr val="A13214"/>
            </a:solidFill>
            <a:round/>
            <a:headEnd/>
            <a:tailEnd/>
          </a:ln>
          <a:effectLst/>
        </p:spPr>
        <p:txBody>
          <a:bodyPr/>
          <a:lstStyle/>
          <a:p>
            <a:pPr>
              <a:defRPr/>
            </a:pPr>
            <a:endParaRPr lang="en-US"/>
          </a:p>
        </p:txBody>
      </p:sp>
      <p:pic>
        <p:nvPicPr>
          <p:cNvPr id="19" name="Picture 22" descr="vtlogo"/>
          <p:cNvPicPr>
            <a:picLocks noChangeAspect="1" noChangeArrowheads="1"/>
          </p:cNvPicPr>
          <p:nvPr/>
        </p:nvPicPr>
        <p:blipFill>
          <a:blip r:embed="rId2" cstate="print"/>
          <a:srcRect/>
          <a:stretch>
            <a:fillRect/>
          </a:stretch>
        </p:blipFill>
        <p:spPr bwMode="auto">
          <a:xfrm>
            <a:off x="457200" y="6450013"/>
            <a:ext cx="935038" cy="407987"/>
          </a:xfrm>
          <a:prstGeom prst="rect">
            <a:avLst/>
          </a:prstGeom>
          <a:noFill/>
          <a:ln w="9525">
            <a:noFill/>
            <a:miter lim="800000"/>
            <a:headEnd/>
            <a:tailEnd/>
          </a:ln>
        </p:spPr>
      </p:pic>
      <p:sp>
        <p:nvSpPr>
          <p:cNvPr id="4115" name="Rectangle 19"/>
          <p:cNvSpPr>
            <a:spLocks noGrp="1" noChangeArrowheads="1"/>
          </p:cNvSpPr>
          <p:nvPr>
            <p:ph type="ctrTitle"/>
          </p:nvPr>
        </p:nvSpPr>
        <p:spPr>
          <a:xfrm>
            <a:off x="2971800" y="1828800"/>
            <a:ext cx="6019800" cy="2209800"/>
          </a:xfrm>
        </p:spPr>
        <p:txBody>
          <a:bodyPr/>
          <a:lstStyle>
            <a:lvl1pPr>
              <a:defRPr sz="2900">
                <a:solidFill>
                  <a:schemeClr val="tx2"/>
                </a:solidFill>
              </a:defRPr>
            </a:lvl1pPr>
          </a:lstStyle>
          <a:p>
            <a:r>
              <a:rPr lang="en-US"/>
              <a:t>Click to edit Master title style</a:t>
            </a:r>
          </a:p>
        </p:txBody>
      </p:sp>
      <p:sp>
        <p:nvSpPr>
          <p:cNvPr id="4116" name="Rectangle 20"/>
          <p:cNvSpPr>
            <a:spLocks noGrp="1" noChangeArrowheads="1"/>
          </p:cNvSpPr>
          <p:nvPr>
            <p:ph type="subTitle" idx="1"/>
          </p:nvPr>
        </p:nvSpPr>
        <p:spPr>
          <a:xfrm>
            <a:off x="2971800" y="4267200"/>
            <a:ext cx="6019800" cy="1752600"/>
          </a:xfrm>
        </p:spPr>
        <p:txBody>
          <a:bodyPr/>
          <a:lstStyle>
            <a:lvl1pPr marL="0" indent="0">
              <a:buFont typeface="Wingdings" charset="2"/>
              <a:buNone/>
              <a:defRPr sz="3200"/>
            </a:lvl1pPr>
          </a:lstStyle>
          <a:p>
            <a:r>
              <a:rPr lang="en-US" dirty="0"/>
              <a:t>Click to edit Master subtitle style</a:t>
            </a:r>
          </a:p>
        </p:txBody>
      </p:sp>
      <p:sp>
        <p:nvSpPr>
          <p:cNvPr id="20"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21" name="Rectangle 17"/>
          <p:cNvSpPr>
            <a:spLocks noGrp="1" noChangeArrowheads="1"/>
          </p:cNvSpPr>
          <p:nvPr>
            <p:ph type="ftr" sz="quarter" idx="11"/>
          </p:nvPr>
        </p:nvSpPr>
        <p:spPr>
          <a:xfrm>
            <a:off x="3124200" y="6248400"/>
            <a:ext cx="3733800" cy="457200"/>
          </a:xfrm>
        </p:spPr>
        <p:txBody>
          <a:bodyPr/>
          <a:lstStyle>
            <a:lvl1pPr>
              <a:defRPr b="1" dirty="0" smtClean="0">
                <a:solidFill>
                  <a:srgbClr val="80000A"/>
                </a:solidFill>
              </a:defRPr>
            </a:lvl1pPr>
          </a:lstStyle>
          <a:p>
            <a:pPr>
              <a:defRPr/>
            </a:pPr>
            <a:r>
              <a:rPr lang="en-US"/>
              <a:t>Dennis </a:t>
            </a:r>
            <a:r>
              <a:rPr lang="en-US" err="1"/>
              <a:t>Kafura</a:t>
            </a:r>
            <a:r>
              <a:rPr lang="en-US"/>
              <a:t> – CS5204 – Operating Systems</a:t>
            </a:r>
          </a:p>
        </p:txBody>
      </p:sp>
      <p:sp>
        <p:nvSpPr>
          <p:cNvPr id="22" name="Rectangle 18"/>
          <p:cNvSpPr>
            <a:spLocks noGrp="1" noChangeArrowheads="1"/>
          </p:cNvSpPr>
          <p:nvPr>
            <p:ph type="sldNum" sz="quarter" idx="12"/>
          </p:nvPr>
        </p:nvSpPr>
        <p:spPr/>
        <p:txBody>
          <a:bodyPr/>
          <a:lstStyle>
            <a:lvl1pPr>
              <a:defRPr smtClean="0"/>
            </a:lvl1pPr>
          </a:lstStyle>
          <a:p>
            <a:pPr>
              <a:defRPr/>
            </a:pPr>
            <a:fld id="{F6301E5F-5E2E-4DA8-916D-8AE1144EE1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DB3780E5-F2DD-4D45-99F9-4A6019EEF15C}"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B0290426-8D22-4E16-861D-62855E6E8939}"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B028FE22-B6AF-47F6-A03E-AC9F316637AE}"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5" name="Slide Number Placeholder 4"/>
          <p:cNvSpPr>
            <a:spLocks noGrp="1"/>
          </p:cNvSpPr>
          <p:nvPr>
            <p:ph type="sldNum" sz="quarter" idx="11"/>
          </p:nvPr>
        </p:nvSpPr>
        <p:spPr/>
        <p:txBody>
          <a:bodyPr/>
          <a:lstStyle>
            <a:lvl1pPr>
              <a:defRPr smtClean="0"/>
            </a:lvl1pPr>
          </a:lstStyle>
          <a:p>
            <a:pPr>
              <a:defRPr/>
            </a:pPr>
            <a:fld id="{E6A2A990-60EC-47DC-B3A4-79B4349CA46B}" type="slidenum">
              <a:rPr lang="en-US"/>
              <a:pPr>
                <a:defRPr/>
              </a:pPr>
              <a:t>‹#›</a:t>
            </a:fld>
            <a:endParaRPr lang="en-US"/>
          </a:p>
        </p:txBody>
      </p:sp>
      <p:sp>
        <p:nvSpPr>
          <p:cNvPr id="6" name="Date Placeholder 5"/>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787F6F99-F05D-4EBB-87EC-F4333F79402F}"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8" name="Slide Number Placeholder 7"/>
          <p:cNvSpPr>
            <a:spLocks noGrp="1"/>
          </p:cNvSpPr>
          <p:nvPr>
            <p:ph type="sldNum" sz="quarter" idx="11"/>
          </p:nvPr>
        </p:nvSpPr>
        <p:spPr/>
        <p:txBody>
          <a:bodyPr/>
          <a:lstStyle>
            <a:lvl1pPr>
              <a:defRPr smtClean="0"/>
            </a:lvl1pPr>
          </a:lstStyle>
          <a:p>
            <a:pPr>
              <a:defRPr/>
            </a:pPr>
            <a:fld id="{26820DBF-F6B6-4CAC-A648-43F3744D59E0}" type="slidenum">
              <a:rPr lang="en-US"/>
              <a:pPr>
                <a:defRPr/>
              </a:pPr>
              <a:t>‹#›</a:t>
            </a:fld>
            <a:endParaRPr lang="en-US"/>
          </a:p>
        </p:txBody>
      </p:sp>
      <p:sp>
        <p:nvSpPr>
          <p:cNvPr id="9" name="Date Placeholder 8"/>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4" name="Slide Number Placeholder 3"/>
          <p:cNvSpPr>
            <a:spLocks noGrp="1"/>
          </p:cNvSpPr>
          <p:nvPr>
            <p:ph type="sldNum" sz="quarter" idx="11"/>
          </p:nvPr>
        </p:nvSpPr>
        <p:spPr/>
        <p:txBody>
          <a:bodyPr/>
          <a:lstStyle>
            <a:lvl1pPr>
              <a:defRPr smtClean="0"/>
            </a:lvl1pPr>
          </a:lstStyle>
          <a:p>
            <a:pPr>
              <a:defRPr/>
            </a:pPr>
            <a:fld id="{026BD13E-FD0F-42C4-9F33-8CD817F65A80}" type="slidenum">
              <a:rPr lang="en-US"/>
              <a:pPr>
                <a:defRPr/>
              </a:pPr>
              <a:t>‹#›</a:t>
            </a:fld>
            <a:endParaRPr lang="en-US"/>
          </a:p>
        </p:txBody>
      </p:sp>
      <p:sp>
        <p:nvSpPr>
          <p:cNvPr id="5" name="Date Placeholder 4"/>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3" name="Slide Number Placeholder 2"/>
          <p:cNvSpPr>
            <a:spLocks noGrp="1"/>
          </p:cNvSpPr>
          <p:nvPr>
            <p:ph type="sldNum" sz="quarter" idx="11"/>
          </p:nvPr>
        </p:nvSpPr>
        <p:spPr/>
        <p:txBody>
          <a:bodyPr/>
          <a:lstStyle>
            <a:lvl1pPr>
              <a:defRPr smtClean="0"/>
            </a:lvl1pPr>
          </a:lstStyle>
          <a:p>
            <a:pPr>
              <a:defRPr/>
            </a:pPr>
            <a:fld id="{EA9F0F1D-E1E9-4C85-ADDC-DFD68F1C81FA}" type="slidenum">
              <a:rPr lang="en-US"/>
              <a:pPr>
                <a:defRPr/>
              </a:pPr>
              <a:t>‹#›</a:t>
            </a:fld>
            <a:endParaRPr lang="en-US"/>
          </a:p>
        </p:txBody>
      </p:sp>
      <p:sp>
        <p:nvSpPr>
          <p:cNvPr id="4" name="Date Placeholder 3"/>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4C68303F-E4A8-4098-B889-901B9EB2583A}"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Dennis Kafura – CS5204 – Operating Systems</a:t>
            </a:r>
          </a:p>
        </p:txBody>
      </p:sp>
      <p:sp>
        <p:nvSpPr>
          <p:cNvPr id="6" name="Slide Number Placeholder 5"/>
          <p:cNvSpPr>
            <a:spLocks noGrp="1"/>
          </p:cNvSpPr>
          <p:nvPr>
            <p:ph type="sldNum" sz="quarter" idx="11"/>
          </p:nvPr>
        </p:nvSpPr>
        <p:spPr/>
        <p:txBody>
          <a:bodyPr/>
          <a:lstStyle>
            <a:lvl1pPr>
              <a:defRPr smtClean="0"/>
            </a:lvl1pPr>
          </a:lstStyle>
          <a:p>
            <a:pPr>
              <a:defRPr/>
            </a:pPr>
            <a:fld id="{F7B11752-EEB6-4386-ADE0-029AE89F2877}" type="slidenum">
              <a:rPr lang="en-US"/>
              <a:pPr>
                <a:defRPr/>
              </a:pPr>
              <a:t>‹#›</a:t>
            </a:fld>
            <a:endParaRPr lang="en-US"/>
          </a:p>
        </p:txBody>
      </p:sp>
      <p:sp>
        <p:nvSpPr>
          <p:cNvPr id="7" name="Date Placeholder 6"/>
          <p:cNvSpPr>
            <a:spLocks noGrp="1"/>
          </p:cNvSpPr>
          <p:nvPr>
            <p:ph type="dt" sz="half" idx="12"/>
          </p:nvPr>
        </p:nvSpPr>
        <p:spPr/>
        <p:txBody>
          <a:bodyPr/>
          <a:lstStyle>
            <a:lvl1pPr>
              <a:defRPr smtClean="0"/>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0"/>
            <a:ext cx="9144000" cy="546100"/>
            <a:chOff x="0" y="0"/>
            <a:chExt cx="5760" cy="344"/>
          </a:xfrm>
        </p:grpSpPr>
        <p:sp>
          <p:nvSpPr>
            <p:cNvPr id="307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pPr algn="ctr" eaLnBrk="1" hangingPunct="1">
                <a:defRPr/>
              </a:pPr>
              <a:endParaRPr lang="en-US">
                <a:latin typeface="Times New Roman" charset="0"/>
              </a:endParaRPr>
            </a:p>
          </p:txBody>
        </p:sp>
        <p:sp>
          <p:nvSpPr>
            <p:cNvPr id="307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lstStyle/>
            <a:p>
              <a:pPr eaLnBrk="1" hangingPunct="1">
                <a:defRPr/>
              </a:pPr>
              <a:endParaRPr lang="en-US">
                <a:latin typeface="Times New Roman" charset="0"/>
              </a:endParaRPr>
            </a:p>
          </p:txBody>
        </p:sp>
        <p:sp>
          <p:nvSpPr>
            <p:cNvPr id="307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sp>
          <p:nvSpPr>
            <p:cNvPr id="308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lstStyle/>
            <a:p>
              <a:pPr eaLnBrk="1" hangingPunct="1">
                <a:defRPr/>
              </a:pPr>
              <a:endParaRPr lang="en-US" sz="1800">
                <a:solidFill>
                  <a:schemeClr val="hlink"/>
                </a:solidFill>
              </a:endParaRPr>
            </a:p>
          </p:txBody>
        </p:sp>
        <p:sp>
          <p:nvSpPr>
            <p:cNvPr id="308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lstStyle/>
            <a:p>
              <a:pPr eaLnBrk="1" hangingPunct="1">
                <a:defRPr/>
              </a:pPr>
              <a:endParaRPr lang="en-US">
                <a:latin typeface="Times New Roman" charset="0"/>
              </a:endParaRPr>
            </a:p>
          </p:txBody>
        </p:sp>
        <p:sp>
          <p:nvSpPr>
            <p:cNvPr id="308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sp>
          <p:nvSpPr>
            <p:cNvPr id="308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defRPr/>
              </a:pPr>
              <a:endParaRPr lang="en-US" sz="1800">
                <a:solidFill>
                  <a:schemeClr val="accent2"/>
                </a:solidFill>
              </a:endParaRPr>
            </a:p>
          </p:txBody>
        </p:sp>
      </p:grpSp>
      <p:sp>
        <p:nvSpPr>
          <p:cNvPr id="3074" name="Rectangle 2"/>
          <p:cNvSpPr>
            <a:spLocks noGrp="1" noChangeArrowheads="1"/>
          </p:cNvSpPr>
          <p:nvPr>
            <p:ph type="ftr" sz="quarter" idx="3"/>
          </p:nvPr>
        </p:nvSpPr>
        <p:spPr bwMode="auto">
          <a:xfrm>
            <a:off x="2590800" y="6248400"/>
            <a:ext cx="381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b="1" dirty="0" smtClean="0">
                <a:solidFill>
                  <a:schemeClr val="accent1"/>
                </a:solidFill>
              </a:defRPr>
            </a:lvl1pPr>
          </a:lstStyle>
          <a:p>
            <a:pPr>
              <a:defRPr/>
            </a:pPr>
            <a:r>
              <a:rPr lang="en-US"/>
              <a:t>Dennis </a:t>
            </a:r>
            <a:r>
              <a:rPr lang="en-US" err="1"/>
              <a:t>Kafura</a:t>
            </a:r>
            <a:r>
              <a:rPr lang="en-US"/>
              <a:t> – CS5204 – Operating Systems</a:t>
            </a:r>
          </a:p>
        </p:txBody>
      </p:sp>
      <p:sp>
        <p:nvSpPr>
          <p:cNvPr id="307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6101B05D-D0AC-4B2B-BB2F-35F4C1BA3B01}" type="slidenum">
              <a:rPr lang="en-US"/>
              <a:pPr>
                <a:defRPr/>
              </a:pPr>
              <a:t>‹#›</a:t>
            </a:fld>
            <a:endParaRPr lang="en-US"/>
          </a:p>
        </p:txBody>
      </p:sp>
      <p:sp>
        <p:nvSpPr>
          <p:cNvPr id="1029" name="Rectangle 14"/>
          <p:cNvSpPr>
            <a:spLocks noGrp="1" noChangeArrowheads="1"/>
          </p:cNvSpPr>
          <p:nvPr>
            <p:ph type="title"/>
          </p:nvPr>
        </p:nvSpPr>
        <p:spPr bwMode="auto">
          <a:xfrm>
            <a:off x="457200" y="4572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15"/>
          <p:cNvSpPr>
            <a:spLocks noGrp="1" noChangeArrowheads="1"/>
          </p:cNvSpPr>
          <p:nvPr>
            <p:ph type="body" idx="1"/>
          </p:nvPr>
        </p:nvSpPr>
        <p:spPr bwMode="auto">
          <a:xfrm>
            <a:off x="457200" y="1219200"/>
            <a:ext cx="82296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3089" name="Line 17"/>
          <p:cNvSpPr>
            <a:spLocks noChangeShapeType="1"/>
          </p:cNvSpPr>
          <p:nvPr/>
        </p:nvSpPr>
        <p:spPr bwMode="auto">
          <a:xfrm>
            <a:off x="228600" y="6400800"/>
            <a:ext cx="8686800" cy="0"/>
          </a:xfrm>
          <a:prstGeom prst="line">
            <a:avLst/>
          </a:prstGeom>
          <a:noFill/>
          <a:ln w="38100">
            <a:solidFill>
              <a:srgbClr val="A13214"/>
            </a:solidFill>
            <a:round/>
            <a:headEnd/>
            <a:tailEnd/>
          </a:ln>
          <a:effectLst/>
        </p:spPr>
        <p:txBody>
          <a:bodyPr/>
          <a:lstStyle/>
          <a:p>
            <a:pPr>
              <a:defRPr/>
            </a:pPr>
            <a:endParaRPr lang="en-US"/>
          </a:p>
        </p:txBody>
      </p:sp>
      <p:pic>
        <p:nvPicPr>
          <p:cNvPr id="1033" name="Picture 18" descr="vtlogo"/>
          <p:cNvPicPr>
            <a:picLocks noChangeAspect="1" noChangeArrowheads="1"/>
          </p:cNvPicPr>
          <p:nvPr/>
        </p:nvPicPr>
        <p:blipFill>
          <a:blip r:embed="rId13" cstate="print"/>
          <a:srcRect/>
          <a:stretch>
            <a:fillRect/>
          </a:stretch>
        </p:blipFill>
        <p:spPr bwMode="auto">
          <a:xfrm>
            <a:off x="228600" y="6450013"/>
            <a:ext cx="935038" cy="407987"/>
          </a:xfrm>
          <a:prstGeom prst="rect">
            <a:avLst/>
          </a:prstGeom>
          <a:noFill/>
          <a:ln w="9525">
            <a:noFill/>
            <a:miter lim="800000"/>
            <a:headEnd/>
            <a:tailEnd/>
          </a:ln>
        </p:spPr>
      </p:pic>
      <p:sp>
        <p:nvSpPr>
          <p:cNvPr id="3117" name="Text Box 45"/>
          <p:cNvSpPr txBox="1">
            <a:spLocks noChangeArrowheads="1"/>
          </p:cNvSpPr>
          <p:nvPr userDrawn="1"/>
        </p:nvSpPr>
        <p:spPr bwMode="auto">
          <a:xfrm>
            <a:off x="7620000" y="57090"/>
            <a:ext cx="1219200" cy="400110"/>
          </a:xfrm>
          <a:prstGeom prst="rect">
            <a:avLst/>
          </a:prstGeom>
          <a:noFill/>
          <a:ln w="9525">
            <a:noFill/>
            <a:miter lim="800000"/>
            <a:headEnd/>
            <a:tailEnd/>
          </a:ln>
          <a:effectLst/>
        </p:spPr>
        <p:txBody>
          <a:bodyPr wrap="square">
            <a:spAutoFit/>
          </a:bodyPr>
          <a:lstStyle/>
          <a:p>
            <a:pPr>
              <a:spcBef>
                <a:spcPct val="50000"/>
              </a:spcBef>
            </a:pPr>
            <a:r>
              <a:rPr lang="en-US" sz="2000" b="1" dirty="0" smtClean="0">
                <a:latin typeface="Symbol" pitchFamily="18" charset="2"/>
              </a:rPr>
              <a:t>p</a:t>
            </a:r>
            <a:r>
              <a:rPr lang="en-US" sz="1400" b="1" dirty="0" smtClean="0"/>
              <a:t> Calculus</a:t>
            </a:r>
            <a:endParaRPr lang="en-US" sz="1400" b="1"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ctr" rtl="0" eaLnBrk="0" fontAlgn="base" hangingPunct="0">
        <a:spcBef>
          <a:spcPct val="0"/>
        </a:spcBef>
        <a:spcAft>
          <a:spcPct val="0"/>
        </a:spcAft>
        <a:defRPr sz="2400">
          <a:solidFill>
            <a:schemeClr val="tx1"/>
          </a:solidFill>
          <a:latin typeface="+mj-lt"/>
          <a:ea typeface="+mj-ea"/>
          <a:cs typeface="+mj-cs"/>
        </a:defRPr>
      </a:lvl1pPr>
      <a:lvl2pPr algn="ctr" rtl="0" eaLnBrk="0" fontAlgn="base" hangingPunct="0">
        <a:spcBef>
          <a:spcPct val="0"/>
        </a:spcBef>
        <a:spcAft>
          <a:spcPct val="0"/>
        </a:spcAft>
        <a:defRPr sz="2400">
          <a:solidFill>
            <a:schemeClr val="tx1"/>
          </a:solidFill>
          <a:latin typeface="Arial Black" charset="0"/>
        </a:defRPr>
      </a:lvl2pPr>
      <a:lvl3pPr algn="ctr" rtl="0" eaLnBrk="0" fontAlgn="base" hangingPunct="0">
        <a:spcBef>
          <a:spcPct val="0"/>
        </a:spcBef>
        <a:spcAft>
          <a:spcPct val="0"/>
        </a:spcAft>
        <a:defRPr sz="2400">
          <a:solidFill>
            <a:schemeClr val="tx1"/>
          </a:solidFill>
          <a:latin typeface="Arial Black" charset="0"/>
        </a:defRPr>
      </a:lvl3pPr>
      <a:lvl4pPr algn="ctr" rtl="0" eaLnBrk="0" fontAlgn="base" hangingPunct="0">
        <a:spcBef>
          <a:spcPct val="0"/>
        </a:spcBef>
        <a:spcAft>
          <a:spcPct val="0"/>
        </a:spcAft>
        <a:defRPr sz="2400">
          <a:solidFill>
            <a:schemeClr val="tx1"/>
          </a:solidFill>
          <a:latin typeface="Arial Black" charset="0"/>
        </a:defRPr>
      </a:lvl4pPr>
      <a:lvl5pPr algn="ctr" rtl="0" eaLnBrk="0" fontAlgn="base" hangingPunct="0">
        <a:spcBef>
          <a:spcPct val="0"/>
        </a:spcBef>
        <a:spcAft>
          <a:spcPct val="0"/>
        </a:spcAft>
        <a:defRPr sz="2400">
          <a:solidFill>
            <a:schemeClr val="tx1"/>
          </a:solidFill>
          <a:latin typeface="Arial Black" charset="0"/>
        </a:defRPr>
      </a:lvl5pPr>
      <a:lvl6pPr marL="457200" algn="ctr" rtl="0" fontAlgn="base">
        <a:spcBef>
          <a:spcPct val="0"/>
        </a:spcBef>
        <a:spcAft>
          <a:spcPct val="0"/>
        </a:spcAft>
        <a:defRPr sz="2400">
          <a:solidFill>
            <a:schemeClr val="tx1"/>
          </a:solidFill>
          <a:latin typeface="Arial Black" charset="0"/>
        </a:defRPr>
      </a:lvl6pPr>
      <a:lvl7pPr marL="914400" algn="ctr" rtl="0" fontAlgn="base">
        <a:spcBef>
          <a:spcPct val="0"/>
        </a:spcBef>
        <a:spcAft>
          <a:spcPct val="0"/>
        </a:spcAft>
        <a:defRPr sz="2400">
          <a:solidFill>
            <a:schemeClr val="tx1"/>
          </a:solidFill>
          <a:latin typeface="Arial Black" charset="0"/>
        </a:defRPr>
      </a:lvl7pPr>
      <a:lvl8pPr marL="1371600" algn="ctr" rtl="0" fontAlgn="base">
        <a:spcBef>
          <a:spcPct val="0"/>
        </a:spcBef>
        <a:spcAft>
          <a:spcPct val="0"/>
        </a:spcAft>
        <a:defRPr sz="2400">
          <a:solidFill>
            <a:schemeClr val="tx1"/>
          </a:solidFill>
          <a:latin typeface="Arial Black" charset="0"/>
        </a:defRPr>
      </a:lvl8pPr>
      <a:lvl9pPr marL="1828800" algn="ctr" rtl="0" fontAlgn="base">
        <a:spcBef>
          <a:spcPct val="0"/>
        </a:spcBef>
        <a:spcAft>
          <a:spcPct val="0"/>
        </a:spcAft>
        <a:defRPr sz="2400">
          <a:solidFill>
            <a:schemeClr val="tx1"/>
          </a:solidFill>
          <a:latin typeface="Arial Black"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ctrTitle"/>
          </p:nvPr>
        </p:nvSpPr>
        <p:spPr/>
        <p:txBody>
          <a:bodyPr/>
          <a:lstStyle/>
          <a:p>
            <a:r>
              <a:rPr lang="en-US" sz="3600">
                <a:latin typeface="Symbol" pitchFamily="18" charset="2"/>
              </a:rPr>
              <a:t>p</a:t>
            </a:r>
            <a:r>
              <a:rPr lang="en-US"/>
              <a:t> Calculus</a:t>
            </a:r>
          </a:p>
        </p:txBody>
      </p:sp>
      <p:sp>
        <p:nvSpPr>
          <p:cNvPr id="193539" name="Rectangle 3"/>
          <p:cNvSpPr>
            <a:spLocks noGrp="1" noChangeArrowheads="1"/>
          </p:cNvSpPr>
          <p:nvPr>
            <p:ph type="subTitle" idx="1"/>
          </p:nvPr>
        </p:nvSpPr>
        <p:spPr/>
        <p:txBody>
          <a:bodyPr/>
          <a:lstStyle/>
          <a:p>
            <a:r>
              <a:rPr lang="en-US"/>
              <a:t>Reasoning about concurrency and communication (Part 2).</a:t>
            </a:r>
          </a:p>
        </p:txBody>
      </p:sp>
      <p:sp>
        <p:nvSpPr>
          <p:cNvPr id="4" name="Rectangle 17"/>
          <p:cNvSpPr>
            <a:spLocks noGrp="1" noChangeArrowheads="1"/>
          </p:cNvSpPr>
          <p:nvPr>
            <p:ph type="ftr" sz="quarter" idx="11"/>
          </p:nvPr>
        </p:nvSpPr>
        <p:spPr>
          <a:prstGeom prst="rect">
            <a:avLst/>
          </a:prstGeom>
        </p:spPr>
        <p:txBody>
          <a:bodyPr/>
          <a:lstStyle/>
          <a:p>
            <a:r>
              <a:rPr lang="en-US"/>
              <a:t>CS5204 – Operating Systems</a:t>
            </a:r>
          </a:p>
        </p:txBody>
      </p:sp>
      <p:sp>
        <p:nvSpPr>
          <p:cNvPr id="5" name="Rectangle 18"/>
          <p:cNvSpPr>
            <a:spLocks noGrp="1" noChangeArrowheads="1"/>
          </p:cNvSpPr>
          <p:nvPr>
            <p:ph type="sldNum" sz="quarter" idx="12"/>
          </p:nvPr>
        </p:nvSpPr>
        <p:spPr>
          <a:prstGeom prst="rect">
            <a:avLst/>
          </a:prstGeom>
        </p:spPr>
        <p:txBody>
          <a:bodyPr/>
          <a:lstStyle/>
          <a:p>
            <a:fld id="{29A25F37-6D7A-4DCA-8FE2-BC0C6453794E}" type="slidenum">
              <a:rPr lang="en-US"/>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CS 5204 – Operating Systems</a:t>
            </a:r>
          </a:p>
        </p:txBody>
      </p:sp>
      <p:sp>
        <p:nvSpPr>
          <p:cNvPr id="6" name="Slide Number Placeholder 3"/>
          <p:cNvSpPr>
            <a:spLocks noGrp="1"/>
          </p:cNvSpPr>
          <p:nvPr>
            <p:ph type="sldNum" sz="quarter" idx="11"/>
          </p:nvPr>
        </p:nvSpPr>
        <p:spPr/>
        <p:txBody>
          <a:bodyPr/>
          <a:lstStyle/>
          <a:p>
            <a:fld id="{17A1E08C-66DC-43D8-9053-6ADB9F8287A4}" type="slidenum">
              <a:rPr lang="en-US"/>
              <a:pPr/>
              <a:t>10</a:t>
            </a:fld>
            <a:endParaRPr lang="en-US"/>
          </a:p>
        </p:txBody>
      </p:sp>
      <p:sp>
        <p:nvSpPr>
          <p:cNvPr id="206850" name="Rectangle 2"/>
          <p:cNvSpPr>
            <a:spLocks noGrp="1" noChangeArrowheads="1"/>
          </p:cNvSpPr>
          <p:nvPr>
            <p:ph type="title"/>
          </p:nvPr>
        </p:nvSpPr>
        <p:spPr/>
        <p:txBody>
          <a:bodyPr/>
          <a:lstStyle/>
          <a:p>
            <a:r>
              <a:rPr lang="en-US"/>
              <a:t>Structural Congruence</a:t>
            </a:r>
          </a:p>
        </p:txBody>
      </p:sp>
      <p:sp>
        <p:nvSpPr>
          <p:cNvPr id="206851" name="Line 3"/>
          <p:cNvSpPr>
            <a:spLocks noChangeShapeType="1"/>
          </p:cNvSpPr>
          <p:nvPr/>
        </p:nvSpPr>
        <p:spPr bwMode="auto">
          <a:xfrm>
            <a:off x="8361363" y="619125"/>
            <a:ext cx="100012" cy="0"/>
          </a:xfrm>
          <a:prstGeom prst="line">
            <a:avLst/>
          </a:prstGeom>
          <a:noFill/>
          <a:ln w="9525">
            <a:solidFill>
              <a:schemeClr val="tx1"/>
            </a:solidFill>
            <a:round/>
            <a:headEnd/>
            <a:tailEnd/>
          </a:ln>
          <a:effectLst/>
        </p:spPr>
        <p:txBody>
          <a:bodyPr wrap="none" anchor="ctr"/>
          <a:lstStyle/>
          <a:p>
            <a:endParaRPr lang="en-US"/>
          </a:p>
        </p:txBody>
      </p:sp>
      <p:sp>
        <p:nvSpPr>
          <p:cNvPr id="206852" name="Text Box 4"/>
          <p:cNvSpPr txBox="1">
            <a:spLocks noChangeArrowheads="1"/>
          </p:cNvSpPr>
          <p:nvPr/>
        </p:nvSpPr>
        <p:spPr bwMode="auto">
          <a:xfrm>
            <a:off x="820738" y="1587500"/>
            <a:ext cx="7099300" cy="3317875"/>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Two expressions are the same if one can be transformed to the other</a:t>
            </a:r>
          </a:p>
          <a:p>
            <a:pPr>
              <a:spcBef>
                <a:spcPct val="20000"/>
              </a:spcBef>
            </a:pPr>
            <a:r>
              <a:rPr lang="en-US" sz="2000">
                <a:latin typeface="Times New Roman" pitchFamily="18" charset="0"/>
              </a:rPr>
              <a:t>using these rules:</a:t>
            </a:r>
          </a:p>
          <a:p>
            <a:pPr>
              <a:spcBef>
                <a:spcPct val="20000"/>
              </a:spcBef>
            </a:pPr>
            <a:endParaRPr lang="en-US" sz="2000">
              <a:latin typeface="Times New Roman" pitchFamily="18" charset="0"/>
            </a:endParaRPr>
          </a:p>
          <a:p>
            <a:pPr>
              <a:spcBef>
                <a:spcPct val="20000"/>
              </a:spcBef>
            </a:pPr>
            <a:r>
              <a:rPr lang="en-US" sz="2000">
                <a:latin typeface="Times New Roman" pitchFamily="18" charset="0"/>
              </a:rPr>
              <a:t>(1) change of bound names :  (</a:t>
            </a:r>
            <a:r>
              <a:rPr lang="en-US" sz="2000">
                <a:latin typeface="Symbol" pitchFamily="18" charset="2"/>
              </a:rPr>
              <a:t>n</a:t>
            </a:r>
            <a:r>
              <a:rPr lang="en-US" sz="2000">
                <a:latin typeface="Times New Roman" pitchFamily="18" charset="0"/>
              </a:rPr>
              <a:t> a) (a.P) =  (</a:t>
            </a:r>
            <a:r>
              <a:rPr lang="en-US" sz="2000">
                <a:latin typeface="Symbol" pitchFamily="18" charset="2"/>
              </a:rPr>
              <a:t>n</a:t>
            </a:r>
            <a:r>
              <a:rPr lang="en-US" sz="2000">
                <a:latin typeface="Times New Roman" pitchFamily="18" charset="0"/>
              </a:rPr>
              <a:t> c) (c.P)</a:t>
            </a:r>
          </a:p>
          <a:p>
            <a:pPr>
              <a:spcBef>
                <a:spcPct val="20000"/>
              </a:spcBef>
            </a:pPr>
            <a:r>
              <a:rPr lang="en-US" sz="2000">
                <a:latin typeface="Times New Roman" pitchFamily="18" charset="0"/>
              </a:rPr>
              <a:t>(2) reordering of terms in summation:  a.P + b.Q = b.Q + a.P</a:t>
            </a:r>
          </a:p>
          <a:p>
            <a:pPr>
              <a:spcBef>
                <a:spcPct val="20000"/>
              </a:spcBef>
            </a:pPr>
            <a:r>
              <a:rPr lang="en-US" sz="2000">
                <a:latin typeface="Times New Roman" pitchFamily="18" charset="0"/>
              </a:rPr>
              <a:t>(3) P | 0 = P,   P | Q = Q | P,    P | (Q | R) = (P | Q) | R</a:t>
            </a:r>
          </a:p>
          <a:p>
            <a:pPr>
              <a:spcBef>
                <a:spcPct val="20000"/>
              </a:spcBef>
            </a:pPr>
            <a:r>
              <a:rPr lang="en-US" sz="2000">
                <a:latin typeface="Times New Roman" pitchFamily="18" charset="0"/>
              </a:rPr>
              <a:t>(4) (</a:t>
            </a:r>
            <a:r>
              <a:rPr lang="en-US" sz="2000">
                <a:latin typeface="Symbol" pitchFamily="18" charset="2"/>
              </a:rPr>
              <a:t>n</a:t>
            </a:r>
            <a:r>
              <a:rPr lang="en-US" sz="2000">
                <a:latin typeface="Times New Roman" pitchFamily="18" charset="0"/>
              </a:rPr>
              <a:t> x) (P | Q) = P | (</a:t>
            </a:r>
            <a:r>
              <a:rPr lang="en-US" sz="2000">
                <a:latin typeface="Symbol" pitchFamily="18" charset="2"/>
              </a:rPr>
              <a:t>n</a:t>
            </a:r>
            <a:r>
              <a:rPr lang="en-US" sz="2000">
                <a:latin typeface="Times New Roman" pitchFamily="18" charset="0"/>
              </a:rPr>
              <a:t> x) Q  if x is not a free name in P,</a:t>
            </a:r>
          </a:p>
          <a:p>
            <a:pPr>
              <a:spcBef>
                <a:spcPct val="20000"/>
              </a:spcBef>
            </a:pPr>
            <a:r>
              <a:rPr lang="en-US" sz="2000">
                <a:latin typeface="Times New Roman" pitchFamily="18" charset="0"/>
              </a:rPr>
              <a:t>      (</a:t>
            </a:r>
            <a:r>
              <a:rPr lang="en-US" sz="2000">
                <a:latin typeface="Symbol" pitchFamily="18" charset="2"/>
              </a:rPr>
              <a:t>n</a:t>
            </a:r>
            <a:r>
              <a:rPr lang="en-US" sz="2000">
                <a:latin typeface="Times New Roman" pitchFamily="18" charset="0"/>
              </a:rPr>
              <a:t> x) 0 = 0,   (</a:t>
            </a:r>
            <a:r>
              <a:rPr lang="en-US" sz="2000">
                <a:latin typeface="Symbol" pitchFamily="18" charset="2"/>
              </a:rPr>
              <a:t>n</a:t>
            </a:r>
            <a:r>
              <a:rPr lang="en-US" sz="2000">
                <a:latin typeface="Times New Roman" pitchFamily="18" charset="0"/>
              </a:rPr>
              <a:t> x) (</a:t>
            </a:r>
            <a:r>
              <a:rPr lang="en-US" sz="2000">
                <a:latin typeface="Symbol" pitchFamily="18" charset="2"/>
              </a:rPr>
              <a:t>n</a:t>
            </a:r>
            <a:r>
              <a:rPr lang="en-US" sz="2000">
                <a:latin typeface="Times New Roman" pitchFamily="18" charset="0"/>
              </a:rPr>
              <a:t> y) P = (</a:t>
            </a:r>
            <a:r>
              <a:rPr lang="en-US" sz="2000">
                <a:latin typeface="Symbol" pitchFamily="18" charset="2"/>
              </a:rPr>
              <a:t>n</a:t>
            </a:r>
            <a:r>
              <a:rPr lang="en-US" sz="2000">
                <a:latin typeface="Times New Roman" pitchFamily="18" charset="0"/>
              </a:rPr>
              <a:t> y) (</a:t>
            </a:r>
            <a:r>
              <a:rPr lang="en-US" sz="2000">
                <a:latin typeface="Symbol" pitchFamily="18" charset="2"/>
              </a:rPr>
              <a:t>n</a:t>
            </a:r>
            <a:r>
              <a:rPr lang="en-US" sz="2000">
                <a:latin typeface="Times New Roman" pitchFamily="18" charset="0"/>
              </a:rPr>
              <a:t> x) P</a:t>
            </a:r>
          </a:p>
          <a:p>
            <a:pPr>
              <a:spcBef>
                <a:spcPct val="20000"/>
              </a:spcBef>
            </a:pPr>
            <a:endParaRPr lang="en-US" sz="2000">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ooter Placeholder 2"/>
          <p:cNvSpPr>
            <a:spLocks noGrp="1"/>
          </p:cNvSpPr>
          <p:nvPr>
            <p:ph type="ftr" sz="quarter" idx="10"/>
          </p:nvPr>
        </p:nvSpPr>
        <p:spPr/>
        <p:txBody>
          <a:bodyPr/>
          <a:lstStyle/>
          <a:p>
            <a:r>
              <a:rPr lang="en-US"/>
              <a:t>CS 5204 – Operating Systems</a:t>
            </a:r>
          </a:p>
        </p:txBody>
      </p:sp>
      <p:sp>
        <p:nvSpPr>
          <p:cNvPr id="35" name="Slide Number Placeholder 3"/>
          <p:cNvSpPr>
            <a:spLocks noGrp="1"/>
          </p:cNvSpPr>
          <p:nvPr>
            <p:ph type="sldNum" sz="quarter" idx="11"/>
          </p:nvPr>
        </p:nvSpPr>
        <p:spPr/>
        <p:txBody>
          <a:bodyPr/>
          <a:lstStyle/>
          <a:p>
            <a:fld id="{A687097D-C95A-42FD-880E-E59423C37E55}" type="slidenum">
              <a:rPr lang="en-US"/>
              <a:pPr/>
              <a:t>11</a:t>
            </a:fld>
            <a:endParaRPr lang="en-US"/>
          </a:p>
        </p:txBody>
      </p:sp>
      <p:sp>
        <p:nvSpPr>
          <p:cNvPr id="207874" name="Rectangle 2"/>
          <p:cNvSpPr>
            <a:spLocks noGrp="1" noChangeArrowheads="1"/>
          </p:cNvSpPr>
          <p:nvPr>
            <p:ph type="title"/>
          </p:nvPr>
        </p:nvSpPr>
        <p:spPr/>
        <p:txBody>
          <a:bodyPr/>
          <a:lstStyle/>
          <a:p>
            <a:r>
              <a:rPr lang="en-US"/>
              <a:t>Reaction Rules</a:t>
            </a:r>
          </a:p>
        </p:txBody>
      </p:sp>
      <p:sp>
        <p:nvSpPr>
          <p:cNvPr id="207875" name="Text Box 3"/>
          <p:cNvSpPr txBox="1">
            <a:spLocks noChangeArrowheads="1"/>
          </p:cNvSpPr>
          <p:nvPr/>
        </p:nvSpPr>
        <p:spPr bwMode="auto">
          <a:xfrm>
            <a:off x="836613" y="1301750"/>
            <a:ext cx="6797675" cy="76200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An equation can be changed by the application of these rules that</a:t>
            </a:r>
          </a:p>
          <a:p>
            <a:pPr>
              <a:spcBef>
                <a:spcPct val="20000"/>
              </a:spcBef>
            </a:pPr>
            <a:r>
              <a:rPr lang="en-US" sz="2000">
                <a:latin typeface="Times New Roman" pitchFamily="18" charset="0"/>
              </a:rPr>
              <a:t>express the “reaction” of the system being described:</a:t>
            </a:r>
          </a:p>
        </p:txBody>
      </p:sp>
      <p:grpSp>
        <p:nvGrpSpPr>
          <p:cNvPr id="2" name="Group 4"/>
          <p:cNvGrpSpPr>
            <a:grpSpLocks/>
          </p:cNvGrpSpPr>
          <p:nvPr/>
        </p:nvGrpSpPr>
        <p:grpSpPr bwMode="auto">
          <a:xfrm>
            <a:off x="912813" y="2700338"/>
            <a:ext cx="5181600" cy="396875"/>
            <a:chOff x="563" y="1599"/>
            <a:chExt cx="3264" cy="250"/>
          </a:xfrm>
        </p:grpSpPr>
        <p:sp>
          <p:nvSpPr>
            <p:cNvPr id="207877" name="Line 5"/>
            <p:cNvSpPr>
              <a:spLocks noChangeShapeType="1"/>
            </p:cNvSpPr>
            <p:nvPr/>
          </p:nvSpPr>
          <p:spPr bwMode="auto">
            <a:xfrm>
              <a:off x="2918" y="1745"/>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878" name="Text Box 6"/>
            <p:cNvSpPr txBox="1">
              <a:spLocks noChangeArrowheads="1"/>
            </p:cNvSpPr>
            <p:nvPr/>
          </p:nvSpPr>
          <p:spPr bwMode="auto">
            <a:xfrm>
              <a:off x="563" y="1599"/>
              <a:ext cx="3264" cy="25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COMM: (x(y).P + M) | x z.Q + N)       {z/y}P | Q</a:t>
              </a:r>
            </a:p>
          </p:txBody>
        </p:sp>
        <p:sp>
          <p:nvSpPr>
            <p:cNvPr id="207879" name="Line 7"/>
            <p:cNvSpPr>
              <a:spLocks noChangeShapeType="1"/>
            </p:cNvSpPr>
            <p:nvPr/>
          </p:nvSpPr>
          <p:spPr bwMode="auto">
            <a:xfrm>
              <a:off x="2140" y="1682"/>
              <a:ext cx="86" cy="0"/>
            </a:xfrm>
            <a:prstGeom prst="line">
              <a:avLst/>
            </a:prstGeom>
            <a:noFill/>
            <a:ln w="9525">
              <a:solidFill>
                <a:schemeClr val="tx1"/>
              </a:solidFill>
              <a:round/>
              <a:headEnd/>
              <a:tailEnd/>
            </a:ln>
            <a:effectLst/>
          </p:spPr>
          <p:txBody>
            <a:bodyPr wrap="none" anchor="ctr"/>
            <a:lstStyle/>
            <a:p>
              <a:endParaRPr lang="en-US"/>
            </a:p>
          </p:txBody>
        </p:sp>
      </p:grpSp>
      <p:grpSp>
        <p:nvGrpSpPr>
          <p:cNvPr id="3" name="Group 8"/>
          <p:cNvGrpSpPr>
            <a:grpSpLocks/>
          </p:cNvGrpSpPr>
          <p:nvPr/>
        </p:nvGrpSpPr>
        <p:grpSpPr bwMode="auto">
          <a:xfrm>
            <a:off x="942975" y="3656013"/>
            <a:ext cx="2489200" cy="846137"/>
            <a:chOff x="1951" y="2700"/>
            <a:chExt cx="1568" cy="533"/>
          </a:xfrm>
        </p:grpSpPr>
        <p:sp>
          <p:nvSpPr>
            <p:cNvPr id="207881" name="Line 9"/>
            <p:cNvSpPr>
              <a:spLocks noChangeShapeType="1"/>
            </p:cNvSpPr>
            <p:nvPr/>
          </p:nvSpPr>
          <p:spPr bwMode="auto">
            <a:xfrm>
              <a:off x="2494" y="2939"/>
              <a:ext cx="912" cy="0"/>
            </a:xfrm>
            <a:prstGeom prst="line">
              <a:avLst/>
            </a:prstGeom>
            <a:noFill/>
            <a:ln w="9525">
              <a:solidFill>
                <a:schemeClr val="tx1"/>
              </a:solidFill>
              <a:round/>
              <a:headEnd/>
              <a:tailEnd/>
            </a:ln>
            <a:effectLst/>
          </p:spPr>
          <p:txBody>
            <a:bodyPr wrap="none" anchor="ctr"/>
            <a:lstStyle/>
            <a:p>
              <a:endParaRPr lang="en-US"/>
            </a:p>
          </p:txBody>
        </p:sp>
        <p:grpSp>
          <p:nvGrpSpPr>
            <p:cNvPr id="4" name="Group 10"/>
            <p:cNvGrpSpPr>
              <a:grpSpLocks/>
            </p:cNvGrpSpPr>
            <p:nvPr/>
          </p:nvGrpSpPr>
          <p:grpSpPr bwMode="auto">
            <a:xfrm>
              <a:off x="2748" y="2700"/>
              <a:ext cx="547" cy="250"/>
              <a:chOff x="1392" y="2513"/>
              <a:chExt cx="547" cy="242"/>
            </a:xfrm>
          </p:grpSpPr>
          <p:sp>
            <p:nvSpPr>
              <p:cNvPr id="207883" name="Line 11"/>
              <p:cNvSpPr>
                <a:spLocks noChangeShapeType="1"/>
              </p:cNvSpPr>
              <p:nvPr/>
            </p:nvSpPr>
            <p:spPr bwMode="auto">
              <a:xfrm>
                <a:off x="1555" y="2638"/>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884" name="Text Box 12"/>
              <p:cNvSpPr txBox="1">
                <a:spLocks noChangeArrowheads="1"/>
              </p:cNvSpPr>
              <p:nvPr/>
            </p:nvSpPr>
            <p:spPr bwMode="auto">
              <a:xfrm>
                <a:off x="1392" y="2513"/>
                <a:ext cx="547" cy="242"/>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P     P’</a:t>
                </a:r>
              </a:p>
            </p:txBody>
          </p:sp>
        </p:grpSp>
        <p:sp>
          <p:nvSpPr>
            <p:cNvPr id="207885" name="Line 13"/>
            <p:cNvSpPr>
              <a:spLocks noChangeShapeType="1"/>
            </p:cNvSpPr>
            <p:nvPr/>
          </p:nvSpPr>
          <p:spPr bwMode="auto">
            <a:xfrm>
              <a:off x="2905" y="3120"/>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886" name="Text Box 14"/>
            <p:cNvSpPr txBox="1">
              <a:spLocks noChangeArrowheads="1"/>
            </p:cNvSpPr>
            <p:nvPr/>
          </p:nvSpPr>
          <p:spPr bwMode="auto">
            <a:xfrm>
              <a:off x="2516" y="2983"/>
              <a:ext cx="1003" cy="25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P | Q     P’ | Q</a:t>
              </a:r>
            </a:p>
          </p:txBody>
        </p:sp>
        <p:sp>
          <p:nvSpPr>
            <p:cNvPr id="207887" name="Text Box 15"/>
            <p:cNvSpPr txBox="1">
              <a:spLocks noChangeArrowheads="1"/>
            </p:cNvSpPr>
            <p:nvPr/>
          </p:nvSpPr>
          <p:spPr bwMode="auto">
            <a:xfrm>
              <a:off x="1951" y="2759"/>
              <a:ext cx="528" cy="327"/>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PAR:</a:t>
              </a:r>
              <a:r>
                <a:rPr lang="en-US" sz="2800">
                  <a:latin typeface="Times New Roman" pitchFamily="18" charset="0"/>
                </a:rPr>
                <a:t> </a:t>
              </a:r>
            </a:p>
          </p:txBody>
        </p:sp>
      </p:grpSp>
      <p:grpSp>
        <p:nvGrpSpPr>
          <p:cNvPr id="5" name="Group 16"/>
          <p:cNvGrpSpPr>
            <a:grpSpLocks/>
          </p:cNvGrpSpPr>
          <p:nvPr/>
        </p:nvGrpSpPr>
        <p:grpSpPr bwMode="auto">
          <a:xfrm>
            <a:off x="4141788" y="3670300"/>
            <a:ext cx="3113087" cy="796925"/>
            <a:chOff x="2694" y="2460"/>
            <a:chExt cx="1961" cy="502"/>
          </a:xfrm>
        </p:grpSpPr>
        <p:sp>
          <p:nvSpPr>
            <p:cNvPr id="207889" name="Line 17"/>
            <p:cNvSpPr>
              <a:spLocks noChangeShapeType="1"/>
            </p:cNvSpPr>
            <p:nvPr/>
          </p:nvSpPr>
          <p:spPr bwMode="auto">
            <a:xfrm>
              <a:off x="3237" y="2692"/>
              <a:ext cx="1418" cy="0"/>
            </a:xfrm>
            <a:prstGeom prst="line">
              <a:avLst/>
            </a:prstGeom>
            <a:noFill/>
            <a:ln w="9525">
              <a:solidFill>
                <a:schemeClr val="tx1"/>
              </a:solidFill>
              <a:round/>
              <a:headEnd/>
              <a:tailEnd/>
            </a:ln>
            <a:effectLst/>
          </p:spPr>
          <p:txBody>
            <a:bodyPr wrap="none" anchor="ctr"/>
            <a:lstStyle/>
            <a:p>
              <a:endParaRPr lang="en-US"/>
            </a:p>
          </p:txBody>
        </p:sp>
        <p:grpSp>
          <p:nvGrpSpPr>
            <p:cNvPr id="6" name="Group 18"/>
            <p:cNvGrpSpPr>
              <a:grpSpLocks/>
            </p:cNvGrpSpPr>
            <p:nvPr/>
          </p:nvGrpSpPr>
          <p:grpSpPr bwMode="auto">
            <a:xfrm>
              <a:off x="3678" y="2460"/>
              <a:ext cx="547" cy="250"/>
              <a:chOff x="1392" y="2513"/>
              <a:chExt cx="547" cy="242"/>
            </a:xfrm>
          </p:grpSpPr>
          <p:sp>
            <p:nvSpPr>
              <p:cNvPr id="207891" name="Line 19"/>
              <p:cNvSpPr>
                <a:spLocks noChangeShapeType="1"/>
              </p:cNvSpPr>
              <p:nvPr/>
            </p:nvSpPr>
            <p:spPr bwMode="auto">
              <a:xfrm>
                <a:off x="1555" y="2638"/>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892" name="Text Box 20"/>
              <p:cNvSpPr txBox="1">
                <a:spLocks noChangeArrowheads="1"/>
              </p:cNvSpPr>
              <p:nvPr/>
            </p:nvSpPr>
            <p:spPr bwMode="auto">
              <a:xfrm>
                <a:off x="1392" y="2513"/>
                <a:ext cx="547" cy="242"/>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P     P’</a:t>
                </a:r>
              </a:p>
            </p:txBody>
          </p:sp>
        </p:grpSp>
        <p:grpSp>
          <p:nvGrpSpPr>
            <p:cNvPr id="7" name="Group 21"/>
            <p:cNvGrpSpPr>
              <a:grpSpLocks/>
            </p:cNvGrpSpPr>
            <p:nvPr/>
          </p:nvGrpSpPr>
          <p:grpSpPr bwMode="auto">
            <a:xfrm>
              <a:off x="3220" y="2712"/>
              <a:ext cx="1405" cy="250"/>
              <a:chOff x="3236" y="3219"/>
              <a:chExt cx="1405" cy="250"/>
            </a:xfrm>
          </p:grpSpPr>
          <p:sp>
            <p:nvSpPr>
              <p:cNvPr id="207894" name="Line 22"/>
              <p:cNvSpPr>
                <a:spLocks noChangeShapeType="1"/>
              </p:cNvSpPr>
              <p:nvPr/>
            </p:nvSpPr>
            <p:spPr bwMode="auto">
              <a:xfrm>
                <a:off x="3850" y="3348"/>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895" name="Text Box 23"/>
              <p:cNvSpPr txBox="1">
                <a:spLocks noChangeArrowheads="1"/>
              </p:cNvSpPr>
              <p:nvPr/>
            </p:nvSpPr>
            <p:spPr bwMode="auto">
              <a:xfrm>
                <a:off x="3236" y="3219"/>
                <a:ext cx="1405" cy="25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 (</a:t>
                </a:r>
                <a:r>
                  <a:rPr lang="en-US" sz="2000">
                    <a:latin typeface="Symbol" pitchFamily="18" charset="2"/>
                  </a:rPr>
                  <a:t>n</a:t>
                </a:r>
                <a:r>
                  <a:rPr lang="en-US" sz="2000">
                    <a:latin typeface="Times New Roman" pitchFamily="18" charset="0"/>
                  </a:rPr>
                  <a:t> x) P        (</a:t>
                </a:r>
                <a:r>
                  <a:rPr lang="en-US" sz="2000">
                    <a:latin typeface="Symbol" pitchFamily="18" charset="2"/>
                  </a:rPr>
                  <a:t>n</a:t>
                </a:r>
                <a:r>
                  <a:rPr lang="en-US" sz="2000">
                    <a:latin typeface="Times New Roman" pitchFamily="18" charset="0"/>
                  </a:rPr>
                  <a:t> x) P’</a:t>
                </a:r>
              </a:p>
            </p:txBody>
          </p:sp>
        </p:grpSp>
        <p:sp>
          <p:nvSpPr>
            <p:cNvPr id="207896" name="Text Box 24"/>
            <p:cNvSpPr txBox="1">
              <a:spLocks noChangeArrowheads="1"/>
            </p:cNvSpPr>
            <p:nvPr/>
          </p:nvSpPr>
          <p:spPr bwMode="auto">
            <a:xfrm>
              <a:off x="2694" y="2512"/>
              <a:ext cx="510" cy="327"/>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RES:</a:t>
              </a:r>
              <a:r>
                <a:rPr lang="en-US" sz="2800">
                  <a:latin typeface="Times New Roman" pitchFamily="18" charset="0"/>
                </a:rPr>
                <a:t> </a:t>
              </a:r>
            </a:p>
          </p:txBody>
        </p:sp>
      </p:grpSp>
      <p:grpSp>
        <p:nvGrpSpPr>
          <p:cNvPr id="8" name="Group 25"/>
          <p:cNvGrpSpPr>
            <a:grpSpLocks/>
          </p:cNvGrpSpPr>
          <p:nvPr/>
        </p:nvGrpSpPr>
        <p:grpSpPr bwMode="auto">
          <a:xfrm>
            <a:off x="984250" y="4914900"/>
            <a:ext cx="3643313" cy="811213"/>
            <a:chOff x="620" y="3096"/>
            <a:chExt cx="2295" cy="511"/>
          </a:xfrm>
        </p:grpSpPr>
        <p:sp>
          <p:nvSpPr>
            <p:cNvPr id="207898" name="Line 26"/>
            <p:cNvSpPr>
              <a:spLocks noChangeShapeType="1"/>
            </p:cNvSpPr>
            <p:nvPr/>
          </p:nvSpPr>
          <p:spPr bwMode="auto">
            <a:xfrm>
              <a:off x="1467" y="3347"/>
              <a:ext cx="1399" cy="0"/>
            </a:xfrm>
            <a:prstGeom prst="line">
              <a:avLst/>
            </a:prstGeom>
            <a:noFill/>
            <a:ln w="9525">
              <a:solidFill>
                <a:schemeClr val="tx1"/>
              </a:solidFill>
              <a:round/>
              <a:headEnd/>
              <a:tailEnd/>
            </a:ln>
            <a:effectLst/>
          </p:spPr>
          <p:txBody>
            <a:bodyPr wrap="none" anchor="ctr"/>
            <a:lstStyle/>
            <a:p>
              <a:endParaRPr lang="en-US"/>
            </a:p>
          </p:txBody>
        </p:sp>
        <p:grpSp>
          <p:nvGrpSpPr>
            <p:cNvPr id="9" name="Group 27"/>
            <p:cNvGrpSpPr>
              <a:grpSpLocks/>
            </p:cNvGrpSpPr>
            <p:nvPr/>
          </p:nvGrpSpPr>
          <p:grpSpPr bwMode="auto">
            <a:xfrm>
              <a:off x="1432" y="3096"/>
              <a:ext cx="1483" cy="250"/>
              <a:chOff x="3208" y="3120"/>
              <a:chExt cx="1483" cy="250"/>
            </a:xfrm>
          </p:grpSpPr>
          <p:sp>
            <p:nvSpPr>
              <p:cNvPr id="207900" name="Line 28"/>
              <p:cNvSpPr>
                <a:spLocks noChangeShapeType="1"/>
              </p:cNvSpPr>
              <p:nvPr/>
            </p:nvSpPr>
            <p:spPr bwMode="auto">
              <a:xfrm>
                <a:off x="3803" y="3243"/>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901" name="Text Box 29"/>
              <p:cNvSpPr txBox="1">
                <a:spLocks noChangeArrowheads="1"/>
              </p:cNvSpPr>
              <p:nvPr/>
            </p:nvSpPr>
            <p:spPr bwMode="auto">
              <a:xfrm>
                <a:off x="3208" y="3120"/>
                <a:ext cx="1483" cy="25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Q=P   P     P’   P’=Q’</a:t>
                </a:r>
              </a:p>
            </p:txBody>
          </p:sp>
        </p:grpSp>
        <p:grpSp>
          <p:nvGrpSpPr>
            <p:cNvPr id="10" name="Group 30"/>
            <p:cNvGrpSpPr>
              <a:grpSpLocks/>
            </p:cNvGrpSpPr>
            <p:nvPr/>
          </p:nvGrpSpPr>
          <p:grpSpPr bwMode="auto">
            <a:xfrm>
              <a:off x="1745" y="3357"/>
              <a:ext cx="601" cy="250"/>
              <a:chOff x="3032" y="3492"/>
              <a:chExt cx="601" cy="250"/>
            </a:xfrm>
          </p:grpSpPr>
          <p:sp>
            <p:nvSpPr>
              <p:cNvPr id="207903" name="Line 31"/>
              <p:cNvSpPr>
                <a:spLocks noChangeShapeType="1"/>
              </p:cNvSpPr>
              <p:nvPr/>
            </p:nvSpPr>
            <p:spPr bwMode="auto">
              <a:xfrm>
                <a:off x="3218" y="3606"/>
                <a:ext cx="15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7904" name="Text Box 32"/>
              <p:cNvSpPr txBox="1">
                <a:spLocks noChangeArrowheads="1"/>
              </p:cNvSpPr>
              <p:nvPr/>
            </p:nvSpPr>
            <p:spPr bwMode="auto">
              <a:xfrm>
                <a:off x="3032" y="3492"/>
                <a:ext cx="601" cy="25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Q     Q’</a:t>
                </a:r>
              </a:p>
            </p:txBody>
          </p:sp>
        </p:grpSp>
        <p:sp>
          <p:nvSpPr>
            <p:cNvPr id="207905" name="Text Box 33"/>
            <p:cNvSpPr txBox="1">
              <a:spLocks noChangeArrowheads="1"/>
            </p:cNvSpPr>
            <p:nvPr/>
          </p:nvSpPr>
          <p:spPr bwMode="auto">
            <a:xfrm>
              <a:off x="620" y="3159"/>
              <a:ext cx="831" cy="327"/>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STRUCT:</a:t>
              </a:r>
              <a:r>
                <a:rPr lang="en-US" sz="2800">
                  <a:latin typeface="Times New Roman" pitchFamily="18" charset="0"/>
                </a:rPr>
                <a:t> </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2"/>
          <p:cNvSpPr>
            <a:spLocks noGrp="1"/>
          </p:cNvSpPr>
          <p:nvPr>
            <p:ph type="ftr" sz="quarter" idx="10"/>
          </p:nvPr>
        </p:nvSpPr>
        <p:spPr/>
        <p:txBody>
          <a:bodyPr/>
          <a:lstStyle/>
          <a:p>
            <a:r>
              <a:rPr lang="en-US"/>
              <a:t>CS 5204 – Operating Systems</a:t>
            </a:r>
          </a:p>
        </p:txBody>
      </p:sp>
      <p:sp>
        <p:nvSpPr>
          <p:cNvPr id="14" name="Slide Number Placeholder 3"/>
          <p:cNvSpPr>
            <a:spLocks noGrp="1"/>
          </p:cNvSpPr>
          <p:nvPr>
            <p:ph type="sldNum" sz="quarter" idx="11"/>
          </p:nvPr>
        </p:nvSpPr>
        <p:spPr/>
        <p:txBody>
          <a:bodyPr/>
          <a:lstStyle/>
          <a:p>
            <a:fld id="{05B9EEEE-6C5F-476F-BD9B-BA68D3F77B34}" type="slidenum">
              <a:rPr lang="en-US"/>
              <a:pPr/>
              <a:t>12</a:t>
            </a:fld>
            <a:endParaRPr lang="en-US"/>
          </a:p>
        </p:txBody>
      </p:sp>
      <p:sp>
        <p:nvSpPr>
          <p:cNvPr id="208898" name="Rectangle 2"/>
          <p:cNvSpPr>
            <a:spLocks noGrp="1" noChangeArrowheads="1"/>
          </p:cNvSpPr>
          <p:nvPr>
            <p:ph type="title"/>
          </p:nvPr>
        </p:nvSpPr>
        <p:spPr/>
        <p:txBody>
          <a:bodyPr/>
          <a:lstStyle/>
          <a:p>
            <a:r>
              <a:rPr lang="en-US"/>
              <a:t>Reaction Rules</a:t>
            </a:r>
          </a:p>
        </p:txBody>
      </p:sp>
      <p:sp>
        <p:nvSpPr>
          <p:cNvPr id="208901" name="Rectangle 5"/>
          <p:cNvSpPr>
            <a:spLocks noChangeArrowheads="1"/>
          </p:cNvSpPr>
          <p:nvPr/>
        </p:nvSpPr>
        <p:spPr bwMode="auto">
          <a:xfrm>
            <a:off x="627063" y="914400"/>
            <a:ext cx="7942262" cy="1520825"/>
          </a:xfrm>
          <a:prstGeom prst="rect">
            <a:avLst/>
          </a:prstGeom>
          <a:noFill/>
          <a:ln w="9525">
            <a:noFill/>
            <a:miter lim="800000"/>
            <a:headEnd/>
            <a:tailEnd/>
          </a:ln>
          <a:effectLst/>
        </p:spPr>
        <p:txBody>
          <a:bodyPr/>
          <a:lstStyle/>
          <a:p>
            <a:pPr eaLnBrk="1" hangingPunct="1">
              <a:spcBef>
                <a:spcPct val="20000"/>
              </a:spcBef>
              <a:buClr>
                <a:schemeClr val="accent1"/>
              </a:buClr>
              <a:buSzPct val="75000"/>
              <a:buFont typeface="Wingdings" pitchFamily="2" charset="2"/>
              <a:buNone/>
            </a:pPr>
            <a:endParaRPr lang="en-US" sz="2100">
              <a:latin typeface="Times New Roman" pitchFamily="18" charset="0"/>
            </a:endParaRPr>
          </a:p>
          <a:p>
            <a:pPr marL="114300" lvl="1" eaLnBrk="1" hangingPunct="1">
              <a:spcBef>
                <a:spcPct val="20000"/>
              </a:spcBef>
              <a:buClr>
                <a:schemeClr val="accent2"/>
              </a:buClr>
              <a:buSzPct val="80000"/>
              <a:buFont typeface="Wingdings" pitchFamily="2" charset="2"/>
              <a:buNone/>
            </a:pPr>
            <a:r>
              <a:rPr lang="en-US" sz="2000">
                <a:latin typeface="Times New Roman" pitchFamily="18" charset="0"/>
              </a:rPr>
              <a:t>Processes: 	A(a,c) = a.A'(a,c) 	B(c,b) = c.B'(c,b)</a:t>
            </a:r>
          </a:p>
          <a:p>
            <a:pPr marL="114300" lvl="1" eaLnBrk="1" hangingPunct="1">
              <a:spcBef>
                <a:spcPct val="20000"/>
              </a:spcBef>
              <a:buClr>
                <a:schemeClr val="accent2"/>
              </a:buClr>
              <a:buSzPct val="80000"/>
              <a:buFont typeface="Wingdings" pitchFamily="2" charset="2"/>
              <a:buNone/>
            </a:pPr>
            <a:r>
              <a:rPr lang="en-US" sz="2000">
                <a:latin typeface="Times New Roman" pitchFamily="18" charset="0"/>
              </a:rPr>
              <a:t>	               A' (a,c) = c.A(a,c)	B'(c,b) = b.B(c,b)</a:t>
            </a:r>
          </a:p>
          <a:p>
            <a:pPr eaLnBrk="1" hangingPunct="1">
              <a:spcBef>
                <a:spcPct val="20000"/>
              </a:spcBef>
              <a:buClr>
                <a:schemeClr val="accent1"/>
              </a:buClr>
              <a:buSzPct val="75000"/>
              <a:buFont typeface="Wingdings" pitchFamily="2" charset="2"/>
              <a:buNone/>
            </a:pPr>
            <a:r>
              <a:rPr lang="en-US" sz="2000">
                <a:latin typeface="Times New Roman" pitchFamily="18" charset="0"/>
              </a:rPr>
              <a:t> A system:           System = </a:t>
            </a:r>
            <a:r>
              <a:rPr lang="en-US" sz="2000">
                <a:latin typeface="Symbol" pitchFamily="18" charset="2"/>
              </a:rPr>
              <a:t>n</a:t>
            </a:r>
            <a:r>
              <a:rPr lang="en-US" sz="2000">
                <a:latin typeface="Times New Roman" pitchFamily="18" charset="0"/>
              </a:rPr>
              <a:t> c (A | B )</a:t>
            </a:r>
          </a:p>
          <a:p>
            <a:pPr eaLnBrk="1" hangingPunct="1">
              <a:spcBef>
                <a:spcPct val="20000"/>
              </a:spcBef>
              <a:buClr>
                <a:schemeClr val="accent1"/>
              </a:buClr>
              <a:buSzPct val="75000"/>
              <a:buFont typeface="Wingdings" pitchFamily="2" charset="2"/>
              <a:buNone/>
            </a:pPr>
            <a:endParaRPr lang="en-US" sz="2000">
              <a:latin typeface="Times New Roman" pitchFamily="18" charset="0"/>
            </a:endParaRPr>
          </a:p>
        </p:txBody>
      </p:sp>
      <p:sp>
        <p:nvSpPr>
          <p:cNvPr id="208902" name="Line 6"/>
          <p:cNvSpPr>
            <a:spLocks noChangeShapeType="1"/>
          </p:cNvSpPr>
          <p:nvPr/>
        </p:nvSpPr>
        <p:spPr bwMode="auto">
          <a:xfrm>
            <a:off x="3595688" y="1752600"/>
            <a:ext cx="130175" cy="0"/>
          </a:xfrm>
          <a:prstGeom prst="line">
            <a:avLst/>
          </a:prstGeom>
          <a:noFill/>
          <a:ln w="28575">
            <a:solidFill>
              <a:schemeClr val="tx1"/>
            </a:solidFill>
            <a:round/>
            <a:headEnd/>
            <a:tailEnd/>
          </a:ln>
          <a:effectLst/>
        </p:spPr>
        <p:txBody>
          <a:bodyPr wrap="none" anchor="ctr"/>
          <a:lstStyle/>
          <a:p>
            <a:endParaRPr lang="en-US"/>
          </a:p>
        </p:txBody>
      </p:sp>
      <p:sp>
        <p:nvSpPr>
          <p:cNvPr id="208903" name="Line 7"/>
          <p:cNvSpPr>
            <a:spLocks noChangeShapeType="1"/>
          </p:cNvSpPr>
          <p:nvPr/>
        </p:nvSpPr>
        <p:spPr bwMode="auto">
          <a:xfrm>
            <a:off x="6245225" y="1752600"/>
            <a:ext cx="130175" cy="0"/>
          </a:xfrm>
          <a:prstGeom prst="line">
            <a:avLst/>
          </a:prstGeom>
          <a:noFill/>
          <a:ln w="28575">
            <a:solidFill>
              <a:schemeClr val="tx1"/>
            </a:solidFill>
            <a:round/>
            <a:headEnd/>
            <a:tailEnd/>
          </a:ln>
          <a:effectLst/>
        </p:spPr>
        <p:txBody>
          <a:bodyPr wrap="none" anchor="ctr"/>
          <a:lstStyle/>
          <a:p>
            <a:endParaRPr lang="en-US"/>
          </a:p>
        </p:txBody>
      </p:sp>
      <p:sp>
        <p:nvSpPr>
          <p:cNvPr id="208905" name="Text Box 9"/>
          <p:cNvSpPr txBox="1">
            <a:spLocks noChangeArrowheads="1"/>
          </p:cNvSpPr>
          <p:nvPr/>
        </p:nvSpPr>
        <p:spPr bwMode="auto">
          <a:xfrm>
            <a:off x="1563688" y="3001963"/>
            <a:ext cx="6056312" cy="2587625"/>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Show:   </a:t>
            </a:r>
            <a:r>
              <a:rPr lang="en-US" sz="2000">
                <a:latin typeface="Symbol" pitchFamily="18" charset="2"/>
              </a:rPr>
              <a:t>n</a:t>
            </a:r>
            <a:r>
              <a:rPr lang="en-US" sz="2000">
                <a:latin typeface="Times New Roman" pitchFamily="18" charset="0"/>
              </a:rPr>
              <a:t> c (A' | B)            </a:t>
            </a:r>
            <a:r>
              <a:rPr lang="en-US" sz="2000">
                <a:latin typeface="Symbol" pitchFamily="18" charset="2"/>
              </a:rPr>
              <a:t>n</a:t>
            </a:r>
            <a:r>
              <a:rPr lang="en-US" sz="2000">
                <a:latin typeface="Times New Roman" pitchFamily="18" charset="0"/>
              </a:rPr>
              <a:t> c (A | B')</a:t>
            </a:r>
          </a:p>
          <a:p>
            <a:pPr>
              <a:spcBef>
                <a:spcPct val="20000"/>
              </a:spcBef>
            </a:pPr>
            <a:endParaRPr lang="en-US" sz="2000">
              <a:latin typeface="Times New Roman" pitchFamily="18" charset="0"/>
            </a:endParaRPr>
          </a:p>
          <a:p>
            <a:pPr>
              <a:spcBef>
                <a:spcPct val="20000"/>
              </a:spcBef>
            </a:pPr>
            <a:r>
              <a:rPr lang="en-US" sz="2000">
                <a:latin typeface="Times New Roman" pitchFamily="18" charset="0"/>
              </a:rPr>
              <a:t>by REACT:   c.A | c.B'           A | B'</a:t>
            </a:r>
            <a:endParaRPr lang="en-US" sz="1800">
              <a:latin typeface="Times New Roman" pitchFamily="18" charset="0"/>
            </a:endParaRPr>
          </a:p>
          <a:p>
            <a:pPr>
              <a:spcBef>
                <a:spcPct val="20000"/>
              </a:spcBef>
            </a:pPr>
            <a:endParaRPr lang="en-US" sz="2000">
              <a:latin typeface="Times New Roman" pitchFamily="18" charset="0"/>
            </a:endParaRPr>
          </a:p>
          <a:p>
            <a:pPr>
              <a:spcBef>
                <a:spcPct val="20000"/>
              </a:spcBef>
            </a:pPr>
            <a:r>
              <a:rPr lang="en-US" sz="2000">
                <a:latin typeface="Times New Roman" pitchFamily="18" charset="0"/>
              </a:rPr>
              <a:t>by RES:            </a:t>
            </a:r>
            <a:r>
              <a:rPr lang="en-US" sz="2000">
                <a:latin typeface="Symbol" pitchFamily="18" charset="2"/>
              </a:rPr>
              <a:t>n</a:t>
            </a:r>
            <a:r>
              <a:rPr lang="en-US" sz="2000">
                <a:latin typeface="Times New Roman" pitchFamily="18" charset="0"/>
              </a:rPr>
              <a:t> c(c.A | c.B' )            </a:t>
            </a:r>
            <a:r>
              <a:rPr lang="en-US" sz="2000">
                <a:latin typeface="Symbol" pitchFamily="18" charset="2"/>
              </a:rPr>
              <a:t>n</a:t>
            </a:r>
            <a:r>
              <a:rPr lang="en-US" sz="2000">
                <a:latin typeface="Times New Roman" pitchFamily="18" charset="0"/>
              </a:rPr>
              <a:t> c (A | B')</a:t>
            </a:r>
          </a:p>
          <a:p>
            <a:pPr>
              <a:spcBef>
                <a:spcPct val="20000"/>
              </a:spcBef>
            </a:pPr>
            <a:endParaRPr lang="en-US" sz="2000">
              <a:latin typeface="Times New Roman" pitchFamily="18" charset="0"/>
            </a:endParaRPr>
          </a:p>
          <a:p>
            <a:pPr>
              <a:spcBef>
                <a:spcPct val="20000"/>
              </a:spcBef>
            </a:pPr>
            <a:r>
              <a:rPr lang="en-US" sz="2000">
                <a:latin typeface="Times New Roman" pitchFamily="18" charset="0"/>
              </a:rPr>
              <a:t>by definition:    </a:t>
            </a:r>
            <a:r>
              <a:rPr lang="en-US" sz="2000">
                <a:latin typeface="Symbol" pitchFamily="18" charset="2"/>
              </a:rPr>
              <a:t>n</a:t>
            </a:r>
            <a:r>
              <a:rPr lang="en-US" sz="2000">
                <a:latin typeface="Times New Roman" pitchFamily="18" charset="0"/>
              </a:rPr>
              <a:t> c (A' | B)            </a:t>
            </a:r>
            <a:r>
              <a:rPr lang="en-US" sz="2000">
                <a:latin typeface="Symbol" pitchFamily="18" charset="2"/>
              </a:rPr>
              <a:t>n </a:t>
            </a:r>
            <a:r>
              <a:rPr lang="en-US" sz="2000">
                <a:latin typeface="Times New Roman" pitchFamily="18" charset="0"/>
              </a:rPr>
              <a:t>c(A | B')</a:t>
            </a:r>
          </a:p>
        </p:txBody>
      </p:sp>
      <p:sp>
        <p:nvSpPr>
          <p:cNvPr id="208906" name="Line 10"/>
          <p:cNvSpPr>
            <a:spLocks noChangeShapeType="1"/>
          </p:cNvSpPr>
          <p:nvPr/>
        </p:nvSpPr>
        <p:spPr bwMode="auto">
          <a:xfrm>
            <a:off x="3049588" y="3848100"/>
            <a:ext cx="147637" cy="0"/>
          </a:xfrm>
          <a:prstGeom prst="line">
            <a:avLst/>
          </a:prstGeom>
          <a:noFill/>
          <a:ln w="9525">
            <a:solidFill>
              <a:schemeClr val="tx1"/>
            </a:solidFill>
            <a:round/>
            <a:headEnd/>
            <a:tailEnd/>
          </a:ln>
          <a:effectLst/>
        </p:spPr>
        <p:txBody>
          <a:bodyPr wrap="none" anchor="ctr"/>
          <a:lstStyle/>
          <a:p>
            <a:endParaRPr lang="en-US"/>
          </a:p>
        </p:txBody>
      </p:sp>
      <p:sp>
        <p:nvSpPr>
          <p:cNvPr id="208907" name="Line 11"/>
          <p:cNvSpPr>
            <a:spLocks noChangeShapeType="1"/>
          </p:cNvSpPr>
          <p:nvPr/>
        </p:nvSpPr>
        <p:spPr bwMode="auto">
          <a:xfrm>
            <a:off x="3886200" y="4562475"/>
            <a:ext cx="147638" cy="0"/>
          </a:xfrm>
          <a:prstGeom prst="line">
            <a:avLst/>
          </a:prstGeom>
          <a:noFill/>
          <a:ln w="9525">
            <a:solidFill>
              <a:schemeClr val="tx1"/>
            </a:solidFill>
            <a:round/>
            <a:headEnd/>
            <a:tailEnd/>
          </a:ln>
          <a:effectLst/>
        </p:spPr>
        <p:txBody>
          <a:bodyPr wrap="none" anchor="ctr"/>
          <a:lstStyle/>
          <a:p>
            <a:endParaRPr lang="en-US"/>
          </a:p>
        </p:txBody>
      </p:sp>
      <p:sp>
        <p:nvSpPr>
          <p:cNvPr id="208908" name="Line 12"/>
          <p:cNvSpPr>
            <a:spLocks noChangeShapeType="1"/>
          </p:cNvSpPr>
          <p:nvPr/>
        </p:nvSpPr>
        <p:spPr bwMode="auto">
          <a:xfrm>
            <a:off x="3916363" y="3221038"/>
            <a:ext cx="407987"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8909" name="Line 13"/>
          <p:cNvSpPr>
            <a:spLocks noChangeShapeType="1"/>
          </p:cNvSpPr>
          <p:nvPr/>
        </p:nvSpPr>
        <p:spPr bwMode="auto">
          <a:xfrm>
            <a:off x="4103688" y="3938588"/>
            <a:ext cx="407987"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8910" name="Line 14"/>
          <p:cNvSpPr>
            <a:spLocks noChangeShapeType="1"/>
          </p:cNvSpPr>
          <p:nvPr/>
        </p:nvSpPr>
        <p:spPr bwMode="auto">
          <a:xfrm>
            <a:off x="4994275" y="4681538"/>
            <a:ext cx="407988"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08911" name="Line 15"/>
          <p:cNvSpPr>
            <a:spLocks noChangeShapeType="1"/>
          </p:cNvSpPr>
          <p:nvPr/>
        </p:nvSpPr>
        <p:spPr bwMode="auto">
          <a:xfrm>
            <a:off x="4660900" y="5422900"/>
            <a:ext cx="407988" cy="0"/>
          </a:xfrm>
          <a:prstGeom prst="line">
            <a:avLst/>
          </a:prstGeom>
          <a:noFill/>
          <a:ln w="9525">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3"/>
          <p:cNvSpPr>
            <a:spLocks noGrp="1"/>
          </p:cNvSpPr>
          <p:nvPr>
            <p:ph type="ftr" sz="quarter" idx="10"/>
          </p:nvPr>
        </p:nvSpPr>
        <p:spPr/>
        <p:txBody>
          <a:bodyPr/>
          <a:lstStyle/>
          <a:p>
            <a:r>
              <a:rPr lang="en-US"/>
              <a:t>CS 5204 – Operating Systems</a:t>
            </a:r>
          </a:p>
        </p:txBody>
      </p:sp>
      <p:sp>
        <p:nvSpPr>
          <p:cNvPr id="18" name="Slide Number Placeholder 4"/>
          <p:cNvSpPr>
            <a:spLocks noGrp="1"/>
          </p:cNvSpPr>
          <p:nvPr>
            <p:ph type="sldNum" sz="quarter" idx="11"/>
          </p:nvPr>
        </p:nvSpPr>
        <p:spPr/>
        <p:txBody>
          <a:bodyPr/>
          <a:lstStyle/>
          <a:p>
            <a:fld id="{52F95DB2-BB3D-4135-BEA7-E3F3F340DC83}" type="slidenum">
              <a:rPr lang="en-US"/>
              <a:pPr/>
              <a:t>13</a:t>
            </a:fld>
            <a:endParaRPr lang="en-US"/>
          </a:p>
        </p:txBody>
      </p:sp>
      <p:sp>
        <p:nvSpPr>
          <p:cNvPr id="209922" name="Rectangle 2"/>
          <p:cNvSpPr>
            <a:spLocks noGrp="1" noChangeArrowheads="1"/>
          </p:cNvSpPr>
          <p:nvPr>
            <p:ph type="title"/>
          </p:nvPr>
        </p:nvSpPr>
        <p:spPr/>
        <p:txBody>
          <a:bodyPr/>
          <a:lstStyle/>
          <a:p>
            <a:r>
              <a:rPr lang="en-US"/>
              <a:t>Depicting an Agent's Behavior</a:t>
            </a:r>
          </a:p>
        </p:txBody>
      </p:sp>
      <p:grpSp>
        <p:nvGrpSpPr>
          <p:cNvPr id="2" name="Group 3"/>
          <p:cNvGrpSpPr>
            <a:grpSpLocks/>
          </p:cNvGrpSpPr>
          <p:nvPr/>
        </p:nvGrpSpPr>
        <p:grpSpPr bwMode="auto">
          <a:xfrm>
            <a:off x="2667000" y="3200400"/>
            <a:ext cx="3586163" cy="3041650"/>
            <a:chOff x="1714" y="2180"/>
            <a:chExt cx="2259" cy="1916"/>
          </a:xfrm>
        </p:grpSpPr>
        <p:sp>
          <p:nvSpPr>
            <p:cNvPr id="209924" name="Line 4"/>
            <p:cNvSpPr>
              <a:spLocks noChangeShapeType="1"/>
            </p:cNvSpPr>
            <p:nvPr/>
          </p:nvSpPr>
          <p:spPr bwMode="auto">
            <a:xfrm>
              <a:off x="2823" y="2449"/>
              <a:ext cx="0" cy="403"/>
            </a:xfrm>
            <a:prstGeom prst="line">
              <a:avLst/>
            </a:prstGeom>
            <a:noFill/>
            <a:ln w="9525">
              <a:solidFill>
                <a:schemeClr val="tx1"/>
              </a:solidFill>
              <a:round/>
              <a:headEnd/>
              <a:tailEnd type="triangle" w="med" len="med"/>
            </a:ln>
            <a:effectLst/>
          </p:spPr>
          <p:txBody>
            <a:bodyPr wrap="none" anchor="ctr"/>
            <a:lstStyle/>
            <a:p>
              <a:endParaRPr lang="en-US"/>
            </a:p>
          </p:txBody>
        </p:sp>
        <p:sp>
          <p:nvSpPr>
            <p:cNvPr id="209925" name="Line 5"/>
            <p:cNvSpPr>
              <a:spLocks noChangeShapeType="1"/>
            </p:cNvSpPr>
            <p:nvPr/>
          </p:nvSpPr>
          <p:spPr bwMode="auto">
            <a:xfrm>
              <a:off x="2831" y="3115"/>
              <a:ext cx="0" cy="346"/>
            </a:xfrm>
            <a:prstGeom prst="line">
              <a:avLst/>
            </a:prstGeom>
            <a:noFill/>
            <a:ln w="9525">
              <a:solidFill>
                <a:schemeClr val="tx1"/>
              </a:solidFill>
              <a:round/>
              <a:headEnd/>
              <a:tailEnd type="triangle" w="med" len="med"/>
            </a:ln>
            <a:effectLst/>
          </p:spPr>
          <p:txBody>
            <a:bodyPr wrap="none" anchor="ctr"/>
            <a:lstStyle/>
            <a:p>
              <a:endParaRPr lang="en-US"/>
            </a:p>
          </p:txBody>
        </p:sp>
        <p:sp>
          <p:nvSpPr>
            <p:cNvPr id="209926" name="Freeform 6"/>
            <p:cNvSpPr>
              <a:spLocks/>
            </p:cNvSpPr>
            <p:nvPr/>
          </p:nvSpPr>
          <p:spPr bwMode="auto">
            <a:xfrm>
              <a:off x="2030" y="3731"/>
              <a:ext cx="1627" cy="165"/>
            </a:xfrm>
            <a:custGeom>
              <a:avLst/>
              <a:gdLst/>
              <a:ahLst/>
              <a:cxnLst>
                <a:cxn ang="0">
                  <a:pos x="0" y="230"/>
                </a:cxn>
                <a:cxn ang="0">
                  <a:pos x="789" y="0"/>
                </a:cxn>
                <a:cxn ang="0">
                  <a:pos x="1627" y="239"/>
                </a:cxn>
              </a:cxnLst>
              <a:rect l="0" t="0" r="r" b="b"/>
              <a:pathLst>
                <a:path w="1627" h="239">
                  <a:moveTo>
                    <a:pt x="0" y="230"/>
                  </a:moveTo>
                  <a:lnTo>
                    <a:pt x="789" y="0"/>
                  </a:lnTo>
                  <a:lnTo>
                    <a:pt x="1627" y="239"/>
                  </a:lnTo>
                </a:path>
              </a:pathLst>
            </a:custGeom>
            <a:noFill/>
            <a:ln w="9525" cap="flat" cmpd="sng">
              <a:solidFill>
                <a:schemeClr val="tx1"/>
              </a:solidFill>
              <a:prstDash val="solid"/>
              <a:round/>
              <a:headEnd type="triangle" w="med" len="med"/>
              <a:tailEnd type="triangle" w="med" len="med"/>
            </a:ln>
            <a:effectLst/>
          </p:spPr>
          <p:txBody>
            <a:bodyPr wrap="none" anchor="ctr"/>
            <a:lstStyle/>
            <a:p>
              <a:endParaRPr lang="en-US"/>
            </a:p>
          </p:txBody>
        </p:sp>
        <p:sp>
          <p:nvSpPr>
            <p:cNvPr id="209927" name="Text Box 7"/>
            <p:cNvSpPr txBox="1">
              <a:spLocks noChangeArrowheads="1"/>
            </p:cNvSpPr>
            <p:nvPr/>
          </p:nvSpPr>
          <p:spPr bwMode="auto">
            <a:xfrm>
              <a:off x="2865" y="2520"/>
              <a:ext cx="204" cy="269"/>
            </a:xfrm>
            <a:prstGeom prst="rect">
              <a:avLst/>
            </a:prstGeom>
            <a:noFill/>
            <a:ln w="9525">
              <a:noFill/>
              <a:miter lim="800000"/>
              <a:headEnd/>
              <a:tailEnd/>
            </a:ln>
            <a:effectLst/>
          </p:spPr>
          <p:txBody>
            <a:bodyPr wrap="none" anchor="ctr">
              <a:spAutoFit/>
            </a:bodyPr>
            <a:lstStyle/>
            <a:p>
              <a:pPr algn="ctr">
                <a:spcBef>
                  <a:spcPct val="50000"/>
                </a:spcBef>
              </a:pPr>
              <a:r>
                <a:rPr lang="en-US" sz="2200" b="1">
                  <a:latin typeface="Times New Roman" pitchFamily="18" charset="0"/>
                </a:rPr>
                <a:t>a</a:t>
              </a:r>
            </a:p>
          </p:txBody>
        </p:sp>
        <p:sp>
          <p:nvSpPr>
            <p:cNvPr id="209928" name="Text Box 8"/>
            <p:cNvSpPr txBox="1">
              <a:spLocks noChangeArrowheads="1"/>
            </p:cNvSpPr>
            <p:nvPr/>
          </p:nvSpPr>
          <p:spPr bwMode="auto">
            <a:xfrm>
              <a:off x="2878" y="3152"/>
              <a:ext cx="193" cy="269"/>
            </a:xfrm>
            <a:prstGeom prst="rect">
              <a:avLst/>
            </a:prstGeom>
            <a:noFill/>
            <a:ln w="9525">
              <a:noFill/>
              <a:miter lim="800000"/>
              <a:headEnd/>
              <a:tailEnd/>
            </a:ln>
            <a:effectLst/>
          </p:spPr>
          <p:txBody>
            <a:bodyPr wrap="none" anchor="ctr">
              <a:spAutoFit/>
            </a:bodyPr>
            <a:lstStyle/>
            <a:p>
              <a:pPr algn="ctr">
                <a:spcBef>
                  <a:spcPct val="20000"/>
                </a:spcBef>
              </a:pPr>
              <a:r>
                <a:rPr lang="en-US" sz="2200" b="1">
                  <a:latin typeface="Times New Roman" pitchFamily="18" charset="0"/>
                  <a:sym typeface="Symbol" pitchFamily="18" charset="2"/>
                </a:rPr>
                <a:t></a:t>
              </a:r>
              <a:endParaRPr lang="en-US" sz="2200" b="1">
                <a:latin typeface="Times New Roman" pitchFamily="18" charset="0"/>
              </a:endParaRPr>
            </a:p>
          </p:txBody>
        </p:sp>
        <p:sp>
          <p:nvSpPr>
            <p:cNvPr id="209929" name="Text Box 9"/>
            <p:cNvSpPr txBox="1">
              <a:spLocks noChangeArrowheads="1"/>
            </p:cNvSpPr>
            <p:nvPr/>
          </p:nvSpPr>
          <p:spPr bwMode="auto">
            <a:xfrm>
              <a:off x="3401" y="3578"/>
              <a:ext cx="572" cy="518"/>
            </a:xfrm>
            <a:prstGeom prst="rect">
              <a:avLst/>
            </a:prstGeom>
            <a:noFill/>
            <a:ln w="9525">
              <a:noFill/>
              <a:miter lim="800000"/>
              <a:headEnd/>
              <a:tailEnd/>
            </a:ln>
            <a:effectLst/>
          </p:spPr>
          <p:txBody>
            <a:bodyPr lIns="0" tIns="0" rIns="0" bIns="0" anchor="ctr">
              <a:spAutoFit/>
            </a:bodyPr>
            <a:lstStyle/>
            <a:p>
              <a:pPr algn="ctr">
                <a:spcBef>
                  <a:spcPct val="50000"/>
                </a:spcBef>
              </a:pPr>
              <a:r>
                <a:rPr lang="en-US" sz="5400">
                  <a:latin typeface="Times New Roman" pitchFamily="18" charset="0"/>
                </a:rPr>
                <a:t>...</a:t>
              </a:r>
            </a:p>
          </p:txBody>
        </p:sp>
        <p:sp>
          <p:nvSpPr>
            <p:cNvPr id="209930" name="Rectangle 10"/>
            <p:cNvSpPr>
              <a:spLocks noChangeArrowheads="1"/>
            </p:cNvSpPr>
            <p:nvPr/>
          </p:nvSpPr>
          <p:spPr bwMode="auto">
            <a:xfrm>
              <a:off x="2579" y="2180"/>
              <a:ext cx="601"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09931" name="Rectangle 11"/>
            <p:cNvSpPr>
              <a:spLocks noChangeArrowheads="1"/>
            </p:cNvSpPr>
            <p:nvPr/>
          </p:nvSpPr>
          <p:spPr bwMode="auto">
            <a:xfrm>
              <a:off x="2554" y="2839"/>
              <a:ext cx="633"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09932" name="Rectangle 12"/>
            <p:cNvSpPr>
              <a:spLocks noChangeArrowheads="1"/>
            </p:cNvSpPr>
            <p:nvPr/>
          </p:nvSpPr>
          <p:spPr bwMode="auto">
            <a:xfrm>
              <a:off x="2582" y="3439"/>
              <a:ext cx="545"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09933" name="Text Box 13"/>
            <p:cNvSpPr txBox="1">
              <a:spLocks noChangeArrowheads="1"/>
            </p:cNvSpPr>
            <p:nvPr/>
          </p:nvSpPr>
          <p:spPr bwMode="auto">
            <a:xfrm>
              <a:off x="1714" y="3576"/>
              <a:ext cx="572" cy="518"/>
            </a:xfrm>
            <a:prstGeom prst="rect">
              <a:avLst/>
            </a:prstGeom>
            <a:noFill/>
            <a:ln w="9525">
              <a:noFill/>
              <a:miter lim="800000"/>
              <a:headEnd/>
              <a:tailEnd/>
            </a:ln>
            <a:effectLst/>
          </p:spPr>
          <p:txBody>
            <a:bodyPr lIns="0" tIns="0" rIns="0" bIns="0" anchor="ctr">
              <a:spAutoFit/>
            </a:bodyPr>
            <a:lstStyle/>
            <a:p>
              <a:pPr algn="ctr">
                <a:spcBef>
                  <a:spcPct val="50000"/>
                </a:spcBef>
              </a:pPr>
              <a:r>
                <a:rPr lang="en-US" sz="5400">
                  <a:latin typeface="Times New Roman" pitchFamily="18" charset="0"/>
                </a:rPr>
                <a:t>...</a:t>
              </a:r>
            </a:p>
          </p:txBody>
        </p:sp>
      </p:grpSp>
      <p:sp>
        <p:nvSpPr>
          <p:cNvPr id="209934" name="Rectangle 14"/>
          <p:cNvSpPr>
            <a:spLocks noChangeArrowheads="1"/>
          </p:cNvSpPr>
          <p:nvPr/>
        </p:nvSpPr>
        <p:spPr bwMode="auto">
          <a:xfrm>
            <a:off x="790575" y="949325"/>
            <a:ext cx="7866063" cy="2608263"/>
          </a:xfrm>
          <a:prstGeom prst="rect">
            <a:avLst/>
          </a:prstGeom>
          <a:noFill/>
          <a:ln w="9525">
            <a:noFill/>
            <a:miter lim="800000"/>
            <a:headEnd/>
            <a:tailEnd/>
          </a:ln>
          <a:effectLst/>
        </p:spPr>
        <p:txBody>
          <a:bodyPr/>
          <a:lstStyle/>
          <a:p>
            <a:pPr eaLnBrk="1" hangingPunct="1">
              <a:lnSpc>
                <a:spcPct val="90000"/>
              </a:lnSpc>
              <a:spcBef>
                <a:spcPct val="50000"/>
              </a:spcBef>
              <a:buClr>
                <a:schemeClr val="accent1"/>
              </a:buClr>
              <a:buSzPct val="75000"/>
              <a:buFont typeface="Wingdings" pitchFamily="2" charset="2"/>
              <a:buNone/>
            </a:pPr>
            <a:r>
              <a:rPr lang="en-US" sz="2100">
                <a:latin typeface="Times New Roman" pitchFamily="18" charset="0"/>
              </a:rPr>
              <a:t>Define: </a:t>
            </a:r>
          </a:p>
          <a:p>
            <a:pPr marL="1143000" lvl="2" indent="-228600" eaLnBrk="1" hangingPunct="1">
              <a:lnSpc>
                <a:spcPct val="70000"/>
              </a:lnSpc>
              <a:spcBef>
                <a:spcPct val="50000"/>
              </a:spcBef>
              <a:buClr>
                <a:schemeClr val="accent1"/>
              </a:buClr>
              <a:buSzPct val="65000"/>
              <a:buFont typeface="Wingdings" pitchFamily="2" charset="2"/>
              <a:buNone/>
            </a:pPr>
            <a:r>
              <a:rPr lang="en-US" sz="2000">
                <a:latin typeface="Times New Roman" pitchFamily="18" charset="0"/>
              </a:rPr>
              <a:t>A = a.A' 	B = c.B' </a:t>
            </a:r>
          </a:p>
          <a:p>
            <a:pPr marL="1143000" lvl="2" indent="-228600" eaLnBrk="1" hangingPunct="1">
              <a:lnSpc>
                <a:spcPct val="70000"/>
              </a:lnSpc>
              <a:spcBef>
                <a:spcPct val="50000"/>
              </a:spcBef>
              <a:buClr>
                <a:schemeClr val="accent1"/>
              </a:buClr>
              <a:buSzPct val="65000"/>
              <a:buFont typeface="Wingdings" pitchFamily="2" charset="2"/>
              <a:buNone/>
            </a:pPr>
            <a:r>
              <a:rPr lang="en-US" sz="2000">
                <a:latin typeface="Times New Roman" pitchFamily="18" charset="0"/>
              </a:rPr>
              <a:t>A' = c.A 	B' = b.B </a:t>
            </a:r>
          </a:p>
          <a:p>
            <a:pPr marL="1143000" lvl="2" indent="-228600" eaLnBrk="1" hangingPunct="1">
              <a:lnSpc>
                <a:spcPct val="70000"/>
              </a:lnSpc>
              <a:spcBef>
                <a:spcPct val="50000"/>
              </a:spcBef>
              <a:buClr>
                <a:schemeClr val="accent1"/>
              </a:buClr>
              <a:buSzPct val="65000"/>
              <a:buFont typeface="Wingdings" pitchFamily="2" charset="2"/>
              <a:buNone/>
            </a:pPr>
            <a:r>
              <a:rPr lang="en-US" sz="2000">
                <a:latin typeface="Times New Roman" pitchFamily="18" charset="0"/>
              </a:rPr>
              <a:t>System = (</a:t>
            </a:r>
            <a:r>
              <a:rPr lang="en-US" sz="2000">
                <a:latin typeface="Symbol" pitchFamily="18" charset="2"/>
              </a:rPr>
              <a:t>n</a:t>
            </a:r>
            <a:r>
              <a:rPr lang="en-US" sz="2000">
                <a:latin typeface="Times New Roman" pitchFamily="18" charset="0"/>
              </a:rPr>
              <a:t> c) ( A | B ) </a:t>
            </a:r>
          </a:p>
          <a:p>
            <a:pPr eaLnBrk="1" hangingPunct="1">
              <a:lnSpc>
                <a:spcPct val="90000"/>
              </a:lnSpc>
              <a:spcBef>
                <a:spcPct val="50000"/>
              </a:spcBef>
              <a:buClr>
                <a:schemeClr val="accent1"/>
              </a:buClr>
              <a:buSzPct val="75000"/>
              <a:buFont typeface="Wingdings" pitchFamily="2" charset="2"/>
              <a:buNone/>
            </a:pPr>
            <a:r>
              <a:rPr lang="en-US" sz="2100">
                <a:latin typeface="Times New Roman" pitchFamily="18" charset="0"/>
              </a:rPr>
              <a:t>Draw a graph to show all possible sequences of actions. Here is the start: </a:t>
            </a:r>
          </a:p>
        </p:txBody>
      </p:sp>
      <p:sp>
        <p:nvSpPr>
          <p:cNvPr id="209935" name="Line 15"/>
          <p:cNvSpPr>
            <a:spLocks noChangeShapeType="1"/>
          </p:cNvSpPr>
          <p:nvPr/>
        </p:nvSpPr>
        <p:spPr bwMode="auto">
          <a:xfrm>
            <a:off x="2268538" y="1752600"/>
            <a:ext cx="169862" cy="0"/>
          </a:xfrm>
          <a:prstGeom prst="line">
            <a:avLst/>
          </a:prstGeom>
          <a:noFill/>
          <a:ln w="28575">
            <a:solidFill>
              <a:schemeClr val="tx1"/>
            </a:solidFill>
            <a:round/>
            <a:headEnd/>
            <a:tailEnd/>
          </a:ln>
          <a:effectLst/>
        </p:spPr>
        <p:txBody>
          <a:bodyPr wrap="none" anchor="ctr"/>
          <a:lstStyle/>
          <a:p>
            <a:endParaRPr lang="en-US"/>
          </a:p>
        </p:txBody>
      </p:sp>
      <p:sp>
        <p:nvSpPr>
          <p:cNvPr id="209936" name="Line 16"/>
          <p:cNvSpPr>
            <a:spLocks noChangeShapeType="1"/>
          </p:cNvSpPr>
          <p:nvPr/>
        </p:nvSpPr>
        <p:spPr bwMode="auto">
          <a:xfrm>
            <a:off x="4114800" y="1752600"/>
            <a:ext cx="169863" cy="0"/>
          </a:xfrm>
          <a:prstGeom prst="line">
            <a:avLst/>
          </a:prstGeom>
          <a:noFill/>
          <a:ln w="28575">
            <a:solidFill>
              <a:schemeClr val="tx1"/>
            </a:solidFill>
            <a:round/>
            <a:headEnd/>
            <a:tailEnd/>
          </a:ln>
          <a:effec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ooter Placeholder 2"/>
          <p:cNvSpPr>
            <a:spLocks noGrp="1"/>
          </p:cNvSpPr>
          <p:nvPr>
            <p:ph type="ftr" sz="quarter" idx="10"/>
          </p:nvPr>
        </p:nvSpPr>
        <p:spPr/>
        <p:txBody>
          <a:bodyPr/>
          <a:lstStyle/>
          <a:p>
            <a:r>
              <a:rPr lang="en-US"/>
              <a:t>CS 5204 – Operating Systems</a:t>
            </a:r>
          </a:p>
        </p:txBody>
      </p:sp>
      <p:sp>
        <p:nvSpPr>
          <p:cNvPr id="29" name="Slide Number Placeholder 3"/>
          <p:cNvSpPr>
            <a:spLocks noGrp="1"/>
          </p:cNvSpPr>
          <p:nvPr>
            <p:ph type="sldNum" sz="quarter" idx="11"/>
          </p:nvPr>
        </p:nvSpPr>
        <p:spPr/>
        <p:txBody>
          <a:bodyPr/>
          <a:lstStyle/>
          <a:p>
            <a:fld id="{2C7986AB-D276-4C1B-9D52-D584E6D10D9E}" type="slidenum">
              <a:rPr lang="en-US"/>
              <a:pPr/>
              <a:t>14</a:t>
            </a:fld>
            <a:endParaRPr lang="en-US"/>
          </a:p>
        </p:txBody>
      </p:sp>
      <p:sp>
        <p:nvSpPr>
          <p:cNvPr id="210946" name="Rectangle 2"/>
          <p:cNvSpPr>
            <a:spLocks noGrp="1" noChangeArrowheads="1"/>
          </p:cNvSpPr>
          <p:nvPr>
            <p:ph type="title"/>
          </p:nvPr>
        </p:nvSpPr>
        <p:spPr>
          <a:xfrm>
            <a:off x="623888" y="355600"/>
            <a:ext cx="7772400" cy="457200"/>
          </a:xfrm>
        </p:spPr>
        <p:txBody>
          <a:bodyPr/>
          <a:lstStyle/>
          <a:p>
            <a:r>
              <a:rPr lang="en-US"/>
              <a:t>More of the Behavior</a:t>
            </a:r>
          </a:p>
        </p:txBody>
      </p:sp>
      <p:grpSp>
        <p:nvGrpSpPr>
          <p:cNvPr id="2" name="Group 3"/>
          <p:cNvGrpSpPr>
            <a:grpSpLocks/>
          </p:cNvGrpSpPr>
          <p:nvPr/>
        </p:nvGrpSpPr>
        <p:grpSpPr bwMode="auto">
          <a:xfrm>
            <a:off x="2389188" y="1036638"/>
            <a:ext cx="3792537" cy="4814887"/>
            <a:chOff x="1505" y="653"/>
            <a:chExt cx="2389" cy="3033"/>
          </a:xfrm>
        </p:grpSpPr>
        <p:sp>
          <p:nvSpPr>
            <p:cNvPr id="210948" name="Line 4"/>
            <p:cNvSpPr>
              <a:spLocks noChangeShapeType="1"/>
            </p:cNvSpPr>
            <p:nvPr/>
          </p:nvSpPr>
          <p:spPr bwMode="auto">
            <a:xfrm>
              <a:off x="2667" y="922"/>
              <a:ext cx="0" cy="403"/>
            </a:xfrm>
            <a:prstGeom prst="line">
              <a:avLst/>
            </a:prstGeom>
            <a:noFill/>
            <a:ln w="9525">
              <a:solidFill>
                <a:schemeClr val="tx1"/>
              </a:solidFill>
              <a:round/>
              <a:headEnd/>
              <a:tailEnd type="triangle" w="med" len="med"/>
            </a:ln>
            <a:effectLst/>
          </p:spPr>
          <p:txBody>
            <a:bodyPr wrap="none" anchor="ctr"/>
            <a:lstStyle/>
            <a:p>
              <a:endParaRPr lang="en-US"/>
            </a:p>
          </p:txBody>
        </p:sp>
        <p:sp>
          <p:nvSpPr>
            <p:cNvPr id="210949" name="Line 5"/>
            <p:cNvSpPr>
              <a:spLocks noChangeShapeType="1"/>
            </p:cNvSpPr>
            <p:nvPr/>
          </p:nvSpPr>
          <p:spPr bwMode="auto">
            <a:xfrm>
              <a:off x="2675" y="1588"/>
              <a:ext cx="0" cy="346"/>
            </a:xfrm>
            <a:prstGeom prst="line">
              <a:avLst/>
            </a:prstGeom>
            <a:noFill/>
            <a:ln w="9525">
              <a:solidFill>
                <a:schemeClr val="tx1"/>
              </a:solidFill>
              <a:round/>
              <a:headEnd/>
              <a:tailEnd type="triangle" w="med" len="med"/>
            </a:ln>
            <a:effectLst/>
          </p:spPr>
          <p:txBody>
            <a:bodyPr wrap="none" anchor="ctr"/>
            <a:lstStyle/>
            <a:p>
              <a:endParaRPr lang="en-US"/>
            </a:p>
          </p:txBody>
        </p:sp>
        <p:sp>
          <p:nvSpPr>
            <p:cNvPr id="210950" name="Freeform 6"/>
            <p:cNvSpPr>
              <a:spLocks/>
            </p:cNvSpPr>
            <p:nvPr/>
          </p:nvSpPr>
          <p:spPr bwMode="auto">
            <a:xfrm>
              <a:off x="1874" y="2204"/>
              <a:ext cx="1627" cy="165"/>
            </a:xfrm>
            <a:custGeom>
              <a:avLst/>
              <a:gdLst/>
              <a:ahLst/>
              <a:cxnLst>
                <a:cxn ang="0">
                  <a:pos x="0" y="230"/>
                </a:cxn>
                <a:cxn ang="0">
                  <a:pos x="789" y="0"/>
                </a:cxn>
                <a:cxn ang="0">
                  <a:pos x="1627" y="239"/>
                </a:cxn>
              </a:cxnLst>
              <a:rect l="0" t="0" r="r" b="b"/>
              <a:pathLst>
                <a:path w="1627" h="239">
                  <a:moveTo>
                    <a:pt x="0" y="230"/>
                  </a:moveTo>
                  <a:lnTo>
                    <a:pt x="789" y="0"/>
                  </a:lnTo>
                  <a:lnTo>
                    <a:pt x="1627" y="239"/>
                  </a:lnTo>
                </a:path>
              </a:pathLst>
            </a:custGeom>
            <a:noFill/>
            <a:ln w="9525" cap="flat" cmpd="sng">
              <a:solidFill>
                <a:schemeClr val="tx1"/>
              </a:solidFill>
              <a:prstDash val="solid"/>
              <a:round/>
              <a:headEnd type="triangle" w="med" len="med"/>
              <a:tailEnd type="triangle" w="med" len="med"/>
            </a:ln>
            <a:effectLst/>
          </p:spPr>
          <p:txBody>
            <a:bodyPr wrap="none" anchor="ctr"/>
            <a:lstStyle/>
            <a:p>
              <a:endParaRPr lang="en-US"/>
            </a:p>
          </p:txBody>
        </p:sp>
        <p:sp>
          <p:nvSpPr>
            <p:cNvPr id="210951" name="Text Box 7"/>
            <p:cNvSpPr txBox="1">
              <a:spLocks noChangeArrowheads="1"/>
            </p:cNvSpPr>
            <p:nvPr/>
          </p:nvSpPr>
          <p:spPr bwMode="auto">
            <a:xfrm>
              <a:off x="2713" y="1002"/>
              <a:ext cx="196" cy="250"/>
            </a:xfrm>
            <a:prstGeom prst="rect">
              <a:avLst/>
            </a:prstGeom>
            <a:noFill/>
            <a:ln w="9525">
              <a:noFill/>
              <a:miter lim="800000"/>
              <a:headEnd/>
              <a:tailEnd/>
            </a:ln>
            <a:effectLst/>
          </p:spPr>
          <p:txBody>
            <a:bodyPr wrap="none" anchor="ctr">
              <a:spAutoFit/>
            </a:bodyPr>
            <a:lstStyle/>
            <a:p>
              <a:pPr algn="ctr">
                <a:spcBef>
                  <a:spcPct val="50000"/>
                </a:spcBef>
              </a:pPr>
              <a:r>
                <a:rPr lang="en-US" sz="2000" b="1">
                  <a:latin typeface="Times New Roman" pitchFamily="18" charset="0"/>
                </a:rPr>
                <a:t>a</a:t>
              </a:r>
              <a:endParaRPr lang="en-US" sz="2200" b="1">
                <a:latin typeface="Times New Roman" pitchFamily="18" charset="0"/>
              </a:endParaRPr>
            </a:p>
          </p:txBody>
        </p:sp>
        <p:sp>
          <p:nvSpPr>
            <p:cNvPr id="210952" name="Text Box 8"/>
            <p:cNvSpPr txBox="1">
              <a:spLocks noChangeArrowheads="1"/>
            </p:cNvSpPr>
            <p:nvPr/>
          </p:nvSpPr>
          <p:spPr bwMode="auto">
            <a:xfrm>
              <a:off x="2725" y="1634"/>
              <a:ext cx="186" cy="250"/>
            </a:xfrm>
            <a:prstGeom prst="rect">
              <a:avLst/>
            </a:prstGeom>
            <a:noFill/>
            <a:ln w="9525">
              <a:noFill/>
              <a:miter lim="800000"/>
              <a:headEnd/>
              <a:tailEnd/>
            </a:ln>
            <a:effectLst/>
          </p:spPr>
          <p:txBody>
            <a:bodyPr wrap="none" anchor="ctr">
              <a:spAutoFit/>
            </a:bodyPr>
            <a:lstStyle/>
            <a:p>
              <a:pPr algn="ctr">
                <a:spcBef>
                  <a:spcPct val="20000"/>
                </a:spcBef>
              </a:pPr>
              <a:r>
                <a:rPr lang="en-US" sz="2000" b="1">
                  <a:latin typeface="Times New Roman" pitchFamily="18" charset="0"/>
                  <a:sym typeface="Symbol" pitchFamily="18" charset="2"/>
                </a:rPr>
                <a:t></a:t>
              </a:r>
              <a:endParaRPr lang="en-US" sz="2200" b="1">
                <a:latin typeface="Times New Roman" pitchFamily="18" charset="0"/>
              </a:endParaRPr>
            </a:p>
          </p:txBody>
        </p:sp>
        <p:sp>
          <p:nvSpPr>
            <p:cNvPr id="210953" name="Rectangle 9"/>
            <p:cNvSpPr>
              <a:spLocks noChangeArrowheads="1"/>
            </p:cNvSpPr>
            <p:nvPr/>
          </p:nvSpPr>
          <p:spPr bwMode="auto">
            <a:xfrm>
              <a:off x="2423" y="653"/>
              <a:ext cx="601"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10954" name="Rectangle 10"/>
            <p:cNvSpPr>
              <a:spLocks noChangeArrowheads="1"/>
            </p:cNvSpPr>
            <p:nvPr/>
          </p:nvSpPr>
          <p:spPr bwMode="auto">
            <a:xfrm>
              <a:off x="2398" y="1312"/>
              <a:ext cx="633"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10955" name="Rectangle 11"/>
            <p:cNvSpPr>
              <a:spLocks noChangeArrowheads="1"/>
            </p:cNvSpPr>
            <p:nvPr/>
          </p:nvSpPr>
          <p:spPr bwMode="auto">
            <a:xfrm>
              <a:off x="2426" y="1912"/>
              <a:ext cx="545"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10956" name="Rectangle 12"/>
            <p:cNvSpPr>
              <a:spLocks noChangeArrowheads="1"/>
            </p:cNvSpPr>
            <p:nvPr/>
          </p:nvSpPr>
          <p:spPr bwMode="auto">
            <a:xfrm>
              <a:off x="1514" y="2440"/>
              <a:ext cx="601"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10957" name="Rectangle 13"/>
            <p:cNvSpPr>
              <a:spLocks noChangeArrowheads="1"/>
            </p:cNvSpPr>
            <p:nvPr/>
          </p:nvSpPr>
          <p:spPr bwMode="auto">
            <a:xfrm>
              <a:off x="3239" y="2453"/>
              <a:ext cx="577"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10958" name="Text Box 14"/>
            <p:cNvSpPr txBox="1">
              <a:spLocks noChangeArrowheads="1"/>
            </p:cNvSpPr>
            <p:nvPr/>
          </p:nvSpPr>
          <p:spPr bwMode="auto">
            <a:xfrm>
              <a:off x="3156" y="2113"/>
              <a:ext cx="187" cy="250"/>
            </a:xfrm>
            <a:prstGeom prst="rect">
              <a:avLst/>
            </a:prstGeom>
            <a:noFill/>
            <a:ln w="9525">
              <a:noFill/>
              <a:miter lim="800000"/>
              <a:headEnd/>
              <a:tailEnd/>
            </a:ln>
            <a:effectLst/>
          </p:spPr>
          <p:txBody>
            <a:bodyPr wrap="none" anchor="ctr">
              <a:spAutoFit/>
            </a:bodyPr>
            <a:lstStyle/>
            <a:p>
              <a:pPr algn="ctr">
                <a:spcBef>
                  <a:spcPct val="20000"/>
                </a:spcBef>
              </a:pPr>
              <a:r>
                <a:rPr lang="en-US" sz="2000">
                  <a:latin typeface="Times New Roman" pitchFamily="18" charset="0"/>
                </a:rPr>
                <a:t>a</a:t>
              </a:r>
              <a:endParaRPr lang="en-US" sz="2800">
                <a:latin typeface="Times New Roman" pitchFamily="18" charset="0"/>
              </a:endParaRPr>
            </a:p>
          </p:txBody>
        </p:sp>
        <p:grpSp>
          <p:nvGrpSpPr>
            <p:cNvPr id="3" name="Group 15"/>
            <p:cNvGrpSpPr>
              <a:grpSpLocks/>
            </p:cNvGrpSpPr>
            <p:nvPr/>
          </p:nvGrpSpPr>
          <p:grpSpPr bwMode="auto">
            <a:xfrm>
              <a:off x="2153" y="2088"/>
              <a:ext cx="196" cy="250"/>
              <a:chOff x="510" y="1543"/>
              <a:chExt cx="196" cy="250"/>
            </a:xfrm>
          </p:grpSpPr>
          <p:sp>
            <p:nvSpPr>
              <p:cNvPr id="210960" name="Text Box 16"/>
              <p:cNvSpPr txBox="1">
                <a:spLocks noChangeArrowheads="1"/>
              </p:cNvSpPr>
              <p:nvPr/>
            </p:nvSpPr>
            <p:spPr bwMode="auto">
              <a:xfrm>
                <a:off x="510" y="1543"/>
                <a:ext cx="196" cy="250"/>
              </a:xfrm>
              <a:prstGeom prst="rect">
                <a:avLst/>
              </a:prstGeom>
              <a:noFill/>
              <a:ln w="9525">
                <a:noFill/>
                <a:miter lim="800000"/>
                <a:headEnd/>
                <a:tailEnd/>
              </a:ln>
              <a:effectLst/>
            </p:spPr>
            <p:txBody>
              <a:bodyPr wrap="none" anchor="ctr">
                <a:spAutoFit/>
              </a:bodyPr>
              <a:lstStyle/>
              <a:p>
                <a:pPr algn="ctr">
                  <a:spcBef>
                    <a:spcPct val="20000"/>
                  </a:spcBef>
                </a:pPr>
                <a:r>
                  <a:rPr lang="en-US" sz="2000">
                    <a:latin typeface="Times New Roman" pitchFamily="18" charset="0"/>
                  </a:rPr>
                  <a:t>b</a:t>
                </a:r>
              </a:p>
            </p:txBody>
          </p:sp>
          <p:sp>
            <p:nvSpPr>
              <p:cNvPr id="210961" name="Line 17"/>
              <p:cNvSpPr>
                <a:spLocks noChangeShapeType="1"/>
              </p:cNvSpPr>
              <p:nvPr/>
            </p:nvSpPr>
            <p:spPr bwMode="auto">
              <a:xfrm>
                <a:off x="553" y="1566"/>
                <a:ext cx="109" cy="0"/>
              </a:xfrm>
              <a:prstGeom prst="line">
                <a:avLst/>
              </a:prstGeom>
              <a:noFill/>
              <a:ln w="9525">
                <a:solidFill>
                  <a:schemeClr val="tx1"/>
                </a:solidFill>
                <a:round/>
                <a:headEnd/>
                <a:tailEnd/>
              </a:ln>
              <a:effectLst/>
            </p:spPr>
            <p:txBody>
              <a:bodyPr wrap="none" anchor="ctr"/>
              <a:lstStyle/>
              <a:p>
                <a:endParaRPr lang="en-US"/>
              </a:p>
            </p:txBody>
          </p:sp>
        </p:grpSp>
        <p:sp>
          <p:nvSpPr>
            <p:cNvPr id="210962" name="Line 18"/>
            <p:cNvSpPr>
              <a:spLocks noChangeShapeType="1"/>
            </p:cNvSpPr>
            <p:nvPr/>
          </p:nvSpPr>
          <p:spPr bwMode="auto">
            <a:xfrm>
              <a:off x="1774" y="2732"/>
              <a:ext cx="0" cy="403"/>
            </a:xfrm>
            <a:prstGeom prst="line">
              <a:avLst/>
            </a:prstGeom>
            <a:noFill/>
            <a:ln w="9525">
              <a:solidFill>
                <a:schemeClr val="tx1"/>
              </a:solidFill>
              <a:round/>
              <a:headEnd/>
              <a:tailEnd type="triangle" w="med" len="med"/>
            </a:ln>
            <a:effectLst/>
          </p:spPr>
          <p:txBody>
            <a:bodyPr wrap="none" anchor="ctr"/>
            <a:lstStyle/>
            <a:p>
              <a:endParaRPr lang="en-US"/>
            </a:p>
          </p:txBody>
        </p:sp>
        <p:sp>
          <p:nvSpPr>
            <p:cNvPr id="210963" name="Text Box 19"/>
            <p:cNvSpPr txBox="1">
              <a:spLocks noChangeArrowheads="1"/>
            </p:cNvSpPr>
            <p:nvPr/>
          </p:nvSpPr>
          <p:spPr bwMode="auto">
            <a:xfrm>
              <a:off x="1820" y="2812"/>
              <a:ext cx="196" cy="250"/>
            </a:xfrm>
            <a:prstGeom prst="rect">
              <a:avLst/>
            </a:prstGeom>
            <a:noFill/>
            <a:ln w="9525">
              <a:noFill/>
              <a:miter lim="800000"/>
              <a:headEnd/>
              <a:tailEnd/>
            </a:ln>
            <a:effectLst/>
          </p:spPr>
          <p:txBody>
            <a:bodyPr wrap="none" anchor="ctr">
              <a:spAutoFit/>
            </a:bodyPr>
            <a:lstStyle/>
            <a:p>
              <a:pPr algn="ctr">
                <a:spcBef>
                  <a:spcPct val="50000"/>
                </a:spcBef>
              </a:pPr>
              <a:r>
                <a:rPr lang="en-US" sz="2000" b="1">
                  <a:latin typeface="Times New Roman" pitchFamily="18" charset="0"/>
                </a:rPr>
                <a:t>a</a:t>
              </a:r>
              <a:endParaRPr lang="en-US" sz="2200" b="1">
                <a:latin typeface="Times New Roman" pitchFamily="18" charset="0"/>
              </a:endParaRPr>
            </a:p>
          </p:txBody>
        </p:sp>
        <p:sp>
          <p:nvSpPr>
            <p:cNvPr id="210964" name="Rectangle 20"/>
            <p:cNvSpPr>
              <a:spLocks noChangeArrowheads="1"/>
            </p:cNvSpPr>
            <p:nvPr/>
          </p:nvSpPr>
          <p:spPr bwMode="auto">
            <a:xfrm>
              <a:off x="1505" y="3122"/>
              <a:ext cx="633"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sp>
          <p:nvSpPr>
            <p:cNvPr id="210965" name="Line 21"/>
            <p:cNvSpPr>
              <a:spLocks noChangeShapeType="1"/>
            </p:cNvSpPr>
            <p:nvPr/>
          </p:nvSpPr>
          <p:spPr bwMode="auto">
            <a:xfrm>
              <a:off x="3530" y="2742"/>
              <a:ext cx="0" cy="403"/>
            </a:xfrm>
            <a:prstGeom prst="line">
              <a:avLst/>
            </a:prstGeom>
            <a:noFill/>
            <a:ln w="9525">
              <a:solidFill>
                <a:schemeClr val="tx1"/>
              </a:solidFill>
              <a:round/>
              <a:headEnd/>
              <a:tailEnd type="triangle" w="med" len="med"/>
            </a:ln>
            <a:effectLst/>
          </p:spPr>
          <p:txBody>
            <a:bodyPr wrap="none" anchor="ctr"/>
            <a:lstStyle/>
            <a:p>
              <a:endParaRPr lang="en-US"/>
            </a:p>
          </p:txBody>
        </p:sp>
        <p:sp>
          <p:nvSpPr>
            <p:cNvPr id="210966" name="Rectangle 22"/>
            <p:cNvSpPr>
              <a:spLocks noChangeArrowheads="1"/>
            </p:cNvSpPr>
            <p:nvPr/>
          </p:nvSpPr>
          <p:spPr bwMode="auto">
            <a:xfrm>
              <a:off x="3261" y="3132"/>
              <a:ext cx="633"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  </a:t>
              </a:r>
            </a:p>
          </p:txBody>
        </p:sp>
        <p:grpSp>
          <p:nvGrpSpPr>
            <p:cNvPr id="4" name="Group 23"/>
            <p:cNvGrpSpPr>
              <a:grpSpLocks/>
            </p:cNvGrpSpPr>
            <p:nvPr/>
          </p:nvGrpSpPr>
          <p:grpSpPr bwMode="auto">
            <a:xfrm>
              <a:off x="3566" y="2800"/>
              <a:ext cx="196" cy="250"/>
              <a:chOff x="510" y="1543"/>
              <a:chExt cx="196" cy="250"/>
            </a:xfrm>
          </p:grpSpPr>
          <p:sp>
            <p:nvSpPr>
              <p:cNvPr id="210968" name="Text Box 24"/>
              <p:cNvSpPr txBox="1">
                <a:spLocks noChangeArrowheads="1"/>
              </p:cNvSpPr>
              <p:nvPr/>
            </p:nvSpPr>
            <p:spPr bwMode="auto">
              <a:xfrm>
                <a:off x="510" y="1543"/>
                <a:ext cx="196" cy="250"/>
              </a:xfrm>
              <a:prstGeom prst="rect">
                <a:avLst/>
              </a:prstGeom>
              <a:noFill/>
              <a:ln w="9525">
                <a:noFill/>
                <a:miter lim="800000"/>
                <a:headEnd/>
                <a:tailEnd/>
              </a:ln>
              <a:effectLst/>
            </p:spPr>
            <p:txBody>
              <a:bodyPr wrap="none" anchor="ctr">
                <a:spAutoFit/>
              </a:bodyPr>
              <a:lstStyle/>
              <a:p>
                <a:pPr algn="ctr">
                  <a:spcBef>
                    <a:spcPct val="20000"/>
                  </a:spcBef>
                </a:pPr>
                <a:r>
                  <a:rPr lang="en-US" sz="2000">
                    <a:latin typeface="Times New Roman" pitchFamily="18" charset="0"/>
                  </a:rPr>
                  <a:t>b</a:t>
                </a:r>
              </a:p>
            </p:txBody>
          </p:sp>
          <p:sp>
            <p:nvSpPr>
              <p:cNvPr id="210969" name="Line 25"/>
              <p:cNvSpPr>
                <a:spLocks noChangeShapeType="1"/>
              </p:cNvSpPr>
              <p:nvPr/>
            </p:nvSpPr>
            <p:spPr bwMode="auto">
              <a:xfrm>
                <a:off x="553" y="1566"/>
                <a:ext cx="109" cy="0"/>
              </a:xfrm>
              <a:prstGeom prst="line">
                <a:avLst/>
              </a:prstGeom>
              <a:noFill/>
              <a:ln w="9525">
                <a:solidFill>
                  <a:schemeClr val="tx1"/>
                </a:solidFill>
                <a:round/>
                <a:headEnd/>
                <a:tailEnd/>
              </a:ln>
              <a:effectLst/>
            </p:spPr>
            <p:txBody>
              <a:bodyPr wrap="none" anchor="ctr"/>
              <a:lstStyle/>
              <a:p>
                <a:endParaRPr lang="en-US"/>
              </a:p>
            </p:txBody>
          </p:sp>
        </p:grpSp>
        <p:sp>
          <p:nvSpPr>
            <p:cNvPr id="210970" name="Line 26"/>
            <p:cNvSpPr>
              <a:spLocks noChangeShapeType="1"/>
            </p:cNvSpPr>
            <p:nvPr/>
          </p:nvSpPr>
          <p:spPr bwMode="auto">
            <a:xfrm>
              <a:off x="1800" y="3468"/>
              <a:ext cx="0" cy="218"/>
            </a:xfrm>
            <a:prstGeom prst="line">
              <a:avLst/>
            </a:prstGeom>
            <a:noFill/>
            <a:ln w="9525">
              <a:solidFill>
                <a:schemeClr val="tx1"/>
              </a:solidFill>
              <a:round/>
              <a:headEnd/>
              <a:tailEnd type="triangle" w="med" len="med"/>
            </a:ln>
            <a:effectLst/>
          </p:spPr>
          <p:txBody>
            <a:bodyPr wrap="none" anchor="ctr"/>
            <a:lstStyle/>
            <a:p>
              <a:endParaRPr lang="en-US"/>
            </a:p>
          </p:txBody>
        </p:sp>
        <p:sp>
          <p:nvSpPr>
            <p:cNvPr id="210971" name="Line 27"/>
            <p:cNvSpPr>
              <a:spLocks noChangeShapeType="1"/>
            </p:cNvSpPr>
            <p:nvPr/>
          </p:nvSpPr>
          <p:spPr bwMode="auto">
            <a:xfrm>
              <a:off x="3563" y="3432"/>
              <a:ext cx="0" cy="218"/>
            </a:xfrm>
            <a:prstGeom prst="line">
              <a:avLst/>
            </a:prstGeom>
            <a:noFill/>
            <a:ln w="9525">
              <a:solidFill>
                <a:schemeClr val="tx1"/>
              </a:solidFill>
              <a:round/>
              <a:headEnd/>
              <a:tailEnd type="triangle" w="med" len="med"/>
            </a:ln>
            <a:effectLst/>
          </p:spPr>
          <p:txBody>
            <a:bodyPr wrap="none" anchor="ctr"/>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3"/>
          <p:cNvSpPr>
            <a:spLocks noGrp="1"/>
          </p:cNvSpPr>
          <p:nvPr>
            <p:ph type="ftr" sz="quarter" idx="10"/>
          </p:nvPr>
        </p:nvSpPr>
        <p:spPr/>
        <p:txBody>
          <a:bodyPr/>
          <a:lstStyle/>
          <a:p>
            <a:r>
              <a:rPr lang="en-US"/>
              <a:t>CS 5204 – Operating Systems</a:t>
            </a:r>
          </a:p>
        </p:txBody>
      </p:sp>
      <p:sp>
        <p:nvSpPr>
          <p:cNvPr id="24" name="Slide Number Placeholder 4"/>
          <p:cNvSpPr>
            <a:spLocks noGrp="1"/>
          </p:cNvSpPr>
          <p:nvPr>
            <p:ph type="sldNum" sz="quarter" idx="11"/>
          </p:nvPr>
        </p:nvSpPr>
        <p:spPr/>
        <p:txBody>
          <a:bodyPr/>
          <a:lstStyle/>
          <a:p>
            <a:fld id="{7C9D88FD-C16F-48FC-B569-D94C7F1CFF1B}" type="slidenum">
              <a:rPr lang="en-US"/>
              <a:pPr/>
              <a:t>15</a:t>
            </a:fld>
            <a:endParaRPr lang="en-US"/>
          </a:p>
        </p:txBody>
      </p:sp>
      <p:sp>
        <p:nvSpPr>
          <p:cNvPr id="211970" name="Rectangle 2"/>
          <p:cNvSpPr>
            <a:spLocks noGrp="1" noChangeArrowheads="1"/>
          </p:cNvSpPr>
          <p:nvPr>
            <p:ph type="title"/>
          </p:nvPr>
        </p:nvSpPr>
        <p:spPr/>
        <p:txBody>
          <a:bodyPr/>
          <a:lstStyle/>
          <a:p>
            <a:r>
              <a:rPr lang="en-US"/>
              <a:t>Depicting an Agent's Behavior</a:t>
            </a:r>
          </a:p>
        </p:txBody>
      </p:sp>
      <p:grpSp>
        <p:nvGrpSpPr>
          <p:cNvPr id="2" name="Group 3"/>
          <p:cNvGrpSpPr>
            <a:grpSpLocks/>
          </p:cNvGrpSpPr>
          <p:nvPr/>
        </p:nvGrpSpPr>
        <p:grpSpPr bwMode="auto">
          <a:xfrm>
            <a:off x="2019300" y="1420813"/>
            <a:ext cx="4860925" cy="3646487"/>
            <a:chOff x="1287" y="669"/>
            <a:chExt cx="3062" cy="2297"/>
          </a:xfrm>
        </p:grpSpPr>
        <p:grpSp>
          <p:nvGrpSpPr>
            <p:cNvPr id="3" name="Group 4"/>
            <p:cNvGrpSpPr>
              <a:grpSpLocks/>
            </p:cNvGrpSpPr>
            <p:nvPr/>
          </p:nvGrpSpPr>
          <p:grpSpPr bwMode="auto">
            <a:xfrm>
              <a:off x="2499" y="669"/>
              <a:ext cx="577" cy="2297"/>
              <a:chOff x="2499" y="669"/>
              <a:chExt cx="577" cy="2297"/>
            </a:xfrm>
          </p:grpSpPr>
          <p:sp>
            <p:nvSpPr>
              <p:cNvPr id="211973" name="Line 5"/>
              <p:cNvSpPr>
                <a:spLocks noChangeShapeType="1"/>
              </p:cNvSpPr>
              <p:nvPr/>
            </p:nvSpPr>
            <p:spPr bwMode="auto">
              <a:xfrm>
                <a:off x="2773" y="932"/>
                <a:ext cx="0" cy="455"/>
              </a:xfrm>
              <a:prstGeom prst="line">
                <a:avLst/>
              </a:prstGeom>
              <a:noFill/>
              <a:ln w="9525">
                <a:solidFill>
                  <a:schemeClr val="tx1"/>
                </a:solidFill>
                <a:round/>
                <a:headEnd/>
                <a:tailEnd type="triangle" w="med" len="med"/>
              </a:ln>
              <a:effectLst/>
            </p:spPr>
            <p:txBody>
              <a:bodyPr wrap="none" anchor="ctr"/>
              <a:lstStyle/>
              <a:p>
                <a:endParaRPr lang="en-US"/>
              </a:p>
            </p:txBody>
          </p:sp>
          <p:sp>
            <p:nvSpPr>
              <p:cNvPr id="211974" name="Line 6"/>
              <p:cNvSpPr>
                <a:spLocks noChangeShapeType="1"/>
              </p:cNvSpPr>
              <p:nvPr/>
            </p:nvSpPr>
            <p:spPr bwMode="auto">
              <a:xfrm>
                <a:off x="2781" y="1685"/>
                <a:ext cx="0" cy="391"/>
              </a:xfrm>
              <a:prstGeom prst="line">
                <a:avLst/>
              </a:prstGeom>
              <a:noFill/>
              <a:ln w="9525">
                <a:solidFill>
                  <a:schemeClr val="tx1"/>
                </a:solidFill>
                <a:round/>
                <a:headEnd/>
                <a:tailEnd type="triangle" w="med" len="med"/>
              </a:ln>
              <a:effectLst/>
            </p:spPr>
            <p:txBody>
              <a:bodyPr wrap="none" anchor="ctr"/>
              <a:lstStyle/>
              <a:p>
                <a:endParaRPr lang="en-US"/>
              </a:p>
            </p:txBody>
          </p:sp>
          <p:sp>
            <p:nvSpPr>
              <p:cNvPr id="211975" name="Text Box 7"/>
              <p:cNvSpPr txBox="1">
                <a:spLocks noChangeArrowheads="1"/>
              </p:cNvSpPr>
              <p:nvPr/>
            </p:nvSpPr>
            <p:spPr bwMode="auto">
              <a:xfrm>
                <a:off x="2815" y="1029"/>
                <a:ext cx="204" cy="269"/>
              </a:xfrm>
              <a:prstGeom prst="rect">
                <a:avLst/>
              </a:prstGeom>
              <a:noFill/>
              <a:ln w="9525">
                <a:noFill/>
                <a:miter lim="800000"/>
                <a:headEnd/>
                <a:tailEnd/>
              </a:ln>
              <a:effectLst/>
            </p:spPr>
            <p:txBody>
              <a:bodyPr wrap="none" anchor="ctr">
                <a:spAutoFit/>
              </a:bodyPr>
              <a:lstStyle/>
              <a:p>
                <a:pPr algn="ctr">
                  <a:spcBef>
                    <a:spcPct val="50000"/>
                  </a:spcBef>
                </a:pPr>
                <a:r>
                  <a:rPr lang="en-US" sz="2200" b="1">
                    <a:latin typeface="Times New Roman" pitchFamily="18" charset="0"/>
                  </a:rPr>
                  <a:t>a</a:t>
                </a:r>
              </a:p>
            </p:txBody>
          </p:sp>
          <p:sp>
            <p:nvSpPr>
              <p:cNvPr id="211976" name="Text Box 8"/>
              <p:cNvSpPr txBox="1">
                <a:spLocks noChangeArrowheads="1"/>
              </p:cNvSpPr>
              <p:nvPr/>
            </p:nvSpPr>
            <p:spPr bwMode="auto">
              <a:xfrm>
                <a:off x="2828" y="1745"/>
                <a:ext cx="193" cy="269"/>
              </a:xfrm>
              <a:prstGeom prst="rect">
                <a:avLst/>
              </a:prstGeom>
              <a:noFill/>
              <a:ln w="9525">
                <a:noFill/>
                <a:miter lim="800000"/>
                <a:headEnd/>
                <a:tailEnd/>
              </a:ln>
              <a:effectLst/>
            </p:spPr>
            <p:txBody>
              <a:bodyPr wrap="none" anchor="ctr">
                <a:spAutoFit/>
              </a:bodyPr>
              <a:lstStyle/>
              <a:p>
                <a:pPr algn="ctr">
                  <a:spcBef>
                    <a:spcPct val="20000"/>
                  </a:spcBef>
                </a:pPr>
                <a:r>
                  <a:rPr lang="en-US" sz="2200" b="1">
                    <a:latin typeface="Times New Roman" pitchFamily="18" charset="0"/>
                    <a:sym typeface="Symbol" pitchFamily="18" charset="2"/>
                  </a:rPr>
                  <a:t></a:t>
                </a:r>
                <a:endParaRPr lang="en-US" sz="2200" b="1">
                  <a:latin typeface="Times New Roman" pitchFamily="18" charset="0"/>
                </a:endParaRPr>
              </a:p>
            </p:txBody>
          </p:sp>
          <p:sp>
            <p:nvSpPr>
              <p:cNvPr id="211977" name="Rectangle 9"/>
              <p:cNvSpPr>
                <a:spLocks noChangeArrowheads="1"/>
              </p:cNvSpPr>
              <p:nvPr/>
            </p:nvSpPr>
            <p:spPr bwMode="auto">
              <a:xfrm>
                <a:off x="2518" y="669"/>
                <a:ext cx="513"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11978" name="Rectangle 10"/>
              <p:cNvSpPr>
                <a:spLocks noChangeArrowheads="1"/>
              </p:cNvSpPr>
              <p:nvPr/>
            </p:nvSpPr>
            <p:spPr bwMode="auto">
              <a:xfrm>
                <a:off x="2502" y="1398"/>
                <a:ext cx="545"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11979" name="Rectangle 11"/>
              <p:cNvSpPr>
                <a:spLocks noChangeArrowheads="1"/>
              </p:cNvSpPr>
              <p:nvPr/>
            </p:nvSpPr>
            <p:spPr bwMode="auto">
              <a:xfrm>
                <a:off x="2525" y="2076"/>
                <a:ext cx="545"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sp>
            <p:nvSpPr>
              <p:cNvPr id="211980" name="Line 12"/>
              <p:cNvSpPr>
                <a:spLocks noChangeShapeType="1"/>
              </p:cNvSpPr>
              <p:nvPr/>
            </p:nvSpPr>
            <p:spPr bwMode="auto">
              <a:xfrm>
                <a:off x="2786" y="2314"/>
                <a:ext cx="0" cy="391"/>
              </a:xfrm>
              <a:prstGeom prst="line">
                <a:avLst/>
              </a:prstGeom>
              <a:noFill/>
              <a:ln w="9525">
                <a:solidFill>
                  <a:schemeClr val="tx1"/>
                </a:solidFill>
                <a:round/>
                <a:headEnd/>
                <a:tailEnd type="triangle" w="med" len="med"/>
              </a:ln>
              <a:effectLst/>
            </p:spPr>
            <p:txBody>
              <a:bodyPr wrap="none" anchor="ctr"/>
              <a:lstStyle/>
              <a:p>
                <a:endParaRPr lang="en-US"/>
              </a:p>
            </p:txBody>
          </p:sp>
          <p:sp>
            <p:nvSpPr>
              <p:cNvPr id="211981" name="Text Box 13"/>
              <p:cNvSpPr txBox="1">
                <a:spLocks noChangeArrowheads="1"/>
              </p:cNvSpPr>
              <p:nvPr/>
            </p:nvSpPr>
            <p:spPr bwMode="auto">
              <a:xfrm>
                <a:off x="2828" y="2374"/>
                <a:ext cx="204" cy="269"/>
              </a:xfrm>
              <a:prstGeom prst="rect">
                <a:avLst/>
              </a:prstGeom>
              <a:noFill/>
              <a:ln w="9525">
                <a:noFill/>
                <a:miter lim="800000"/>
                <a:headEnd/>
                <a:tailEnd/>
              </a:ln>
              <a:effectLst/>
            </p:spPr>
            <p:txBody>
              <a:bodyPr wrap="none" anchor="ctr">
                <a:spAutoFit/>
              </a:bodyPr>
              <a:lstStyle/>
              <a:p>
                <a:pPr algn="ctr">
                  <a:spcBef>
                    <a:spcPct val="20000"/>
                  </a:spcBef>
                </a:pPr>
                <a:r>
                  <a:rPr lang="en-US" sz="2200" b="1">
                    <a:latin typeface="Times New Roman" pitchFamily="18" charset="0"/>
                  </a:rPr>
                  <a:t>a</a:t>
                </a:r>
              </a:p>
            </p:txBody>
          </p:sp>
          <p:sp>
            <p:nvSpPr>
              <p:cNvPr id="211982" name="Rectangle 14"/>
              <p:cNvSpPr>
                <a:spLocks noChangeArrowheads="1"/>
              </p:cNvSpPr>
              <p:nvPr/>
            </p:nvSpPr>
            <p:spPr bwMode="auto">
              <a:xfrm>
                <a:off x="2499" y="2697"/>
                <a:ext cx="577" cy="269"/>
              </a:xfrm>
              <a:prstGeom prst="rect">
                <a:avLst/>
              </a:prstGeom>
              <a:noFill/>
              <a:ln w="9525">
                <a:noFill/>
                <a:miter lim="800000"/>
                <a:headEnd/>
                <a:tailEnd/>
              </a:ln>
              <a:effectLst/>
            </p:spPr>
            <p:txBody>
              <a:bodyPr wrap="none" anchor="ctr">
                <a:spAutoFit/>
              </a:bodyPr>
              <a:lstStyle/>
              <a:p>
                <a:pPr algn="ctr">
                  <a:spcBef>
                    <a:spcPct val="20000"/>
                  </a:spcBef>
                </a:pPr>
                <a:r>
                  <a:rPr lang="en-US" sz="2200">
                    <a:latin typeface="Times New Roman" pitchFamily="18" charset="0"/>
                  </a:rPr>
                  <a:t>(A'|B')</a:t>
                </a:r>
              </a:p>
            </p:txBody>
          </p:sp>
        </p:grpSp>
        <p:sp>
          <p:nvSpPr>
            <p:cNvPr id="211983" name="Freeform 15"/>
            <p:cNvSpPr>
              <a:spLocks/>
            </p:cNvSpPr>
            <p:nvPr/>
          </p:nvSpPr>
          <p:spPr bwMode="auto">
            <a:xfrm>
              <a:off x="3181" y="1537"/>
              <a:ext cx="863" cy="1307"/>
            </a:xfrm>
            <a:custGeom>
              <a:avLst/>
              <a:gdLst/>
              <a:ahLst/>
              <a:cxnLst>
                <a:cxn ang="0">
                  <a:pos x="8" y="1307"/>
                </a:cxn>
                <a:cxn ang="0">
                  <a:pos x="863" y="1307"/>
                </a:cxn>
                <a:cxn ang="0">
                  <a:pos x="863" y="0"/>
                </a:cxn>
                <a:cxn ang="0">
                  <a:pos x="0" y="0"/>
                </a:cxn>
              </a:cxnLst>
              <a:rect l="0" t="0" r="r" b="b"/>
              <a:pathLst>
                <a:path w="863" h="1307">
                  <a:moveTo>
                    <a:pt x="8" y="1307"/>
                  </a:moveTo>
                  <a:lnTo>
                    <a:pt x="863" y="1307"/>
                  </a:lnTo>
                  <a:lnTo>
                    <a:pt x="863" y="0"/>
                  </a:lnTo>
                  <a:lnTo>
                    <a:pt x="0" y="0"/>
                  </a:ln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grpSp>
          <p:nvGrpSpPr>
            <p:cNvPr id="4" name="Group 16"/>
            <p:cNvGrpSpPr>
              <a:grpSpLocks/>
            </p:cNvGrpSpPr>
            <p:nvPr/>
          </p:nvGrpSpPr>
          <p:grpSpPr bwMode="auto">
            <a:xfrm>
              <a:off x="4126" y="2029"/>
              <a:ext cx="223" cy="288"/>
              <a:chOff x="4232" y="2177"/>
              <a:chExt cx="223" cy="288"/>
            </a:xfrm>
          </p:grpSpPr>
          <p:sp>
            <p:nvSpPr>
              <p:cNvPr id="211985" name="Text Box 17"/>
              <p:cNvSpPr txBox="1">
                <a:spLocks noChangeArrowheads="1"/>
              </p:cNvSpPr>
              <p:nvPr/>
            </p:nvSpPr>
            <p:spPr bwMode="auto">
              <a:xfrm>
                <a:off x="4232" y="2177"/>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b</a:t>
                </a:r>
              </a:p>
            </p:txBody>
          </p:sp>
          <p:sp>
            <p:nvSpPr>
              <p:cNvPr id="211986" name="Line 18"/>
              <p:cNvSpPr>
                <a:spLocks noChangeShapeType="1"/>
              </p:cNvSpPr>
              <p:nvPr/>
            </p:nvSpPr>
            <p:spPr bwMode="auto">
              <a:xfrm>
                <a:off x="4290" y="2216"/>
                <a:ext cx="107" cy="0"/>
              </a:xfrm>
              <a:prstGeom prst="line">
                <a:avLst/>
              </a:prstGeom>
              <a:noFill/>
              <a:ln w="28575">
                <a:solidFill>
                  <a:schemeClr val="tx1"/>
                </a:solidFill>
                <a:round/>
                <a:headEnd/>
                <a:tailEnd/>
              </a:ln>
              <a:effectLst/>
            </p:spPr>
            <p:txBody>
              <a:bodyPr wrap="none" anchor="ctr"/>
              <a:lstStyle/>
              <a:p>
                <a:endParaRPr lang="en-US"/>
              </a:p>
            </p:txBody>
          </p:sp>
        </p:grpSp>
        <p:sp>
          <p:nvSpPr>
            <p:cNvPr id="211987" name="Freeform 19"/>
            <p:cNvSpPr>
              <a:spLocks/>
            </p:cNvSpPr>
            <p:nvPr/>
          </p:nvSpPr>
          <p:spPr bwMode="auto">
            <a:xfrm flipH="1">
              <a:off x="1567" y="844"/>
              <a:ext cx="863" cy="1307"/>
            </a:xfrm>
            <a:custGeom>
              <a:avLst/>
              <a:gdLst/>
              <a:ahLst/>
              <a:cxnLst>
                <a:cxn ang="0">
                  <a:pos x="8" y="1307"/>
                </a:cxn>
                <a:cxn ang="0">
                  <a:pos x="863" y="1307"/>
                </a:cxn>
                <a:cxn ang="0">
                  <a:pos x="863" y="0"/>
                </a:cxn>
                <a:cxn ang="0">
                  <a:pos x="0" y="0"/>
                </a:cxn>
              </a:cxnLst>
              <a:rect l="0" t="0" r="r" b="b"/>
              <a:pathLst>
                <a:path w="863" h="1307">
                  <a:moveTo>
                    <a:pt x="8" y="1307"/>
                  </a:moveTo>
                  <a:lnTo>
                    <a:pt x="863" y="1307"/>
                  </a:lnTo>
                  <a:lnTo>
                    <a:pt x="863" y="0"/>
                  </a:lnTo>
                  <a:lnTo>
                    <a:pt x="0" y="0"/>
                  </a:lnTo>
                </a:path>
              </a:pathLst>
            </a:custGeom>
            <a:noFill/>
            <a:ln w="9525" cap="flat" cmpd="sng">
              <a:solidFill>
                <a:schemeClr val="tx1"/>
              </a:solidFill>
              <a:prstDash val="solid"/>
              <a:round/>
              <a:headEnd type="none" w="med" len="med"/>
              <a:tailEnd type="triangle" w="med" len="med"/>
            </a:ln>
            <a:effectLst/>
          </p:spPr>
          <p:txBody>
            <a:bodyPr wrap="none" anchor="ctr"/>
            <a:lstStyle/>
            <a:p>
              <a:endParaRPr lang="en-US"/>
            </a:p>
          </p:txBody>
        </p:sp>
        <p:grpSp>
          <p:nvGrpSpPr>
            <p:cNvPr id="5" name="Group 20"/>
            <p:cNvGrpSpPr>
              <a:grpSpLocks/>
            </p:cNvGrpSpPr>
            <p:nvPr/>
          </p:nvGrpSpPr>
          <p:grpSpPr bwMode="auto">
            <a:xfrm>
              <a:off x="1287" y="1328"/>
              <a:ext cx="223" cy="288"/>
              <a:chOff x="4232" y="2177"/>
              <a:chExt cx="223" cy="288"/>
            </a:xfrm>
          </p:grpSpPr>
          <p:sp>
            <p:nvSpPr>
              <p:cNvPr id="211989" name="Text Box 21"/>
              <p:cNvSpPr txBox="1">
                <a:spLocks noChangeArrowheads="1"/>
              </p:cNvSpPr>
              <p:nvPr/>
            </p:nvSpPr>
            <p:spPr bwMode="auto">
              <a:xfrm>
                <a:off x="4232" y="2177"/>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b</a:t>
                </a:r>
              </a:p>
            </p:txBody>
          </p:sp>
          <p:sp>
            <p:nvSpPr>
              <p:cNvPr id="211990" name="Line 22"/>
              <p:cNvSpPr>
                <a:spLocks noChangeShapeType="1"/>
              </p:cNvSpPr>
              <p:nvPr/>
            </p:nvSpPr>
            <p:spPr bwMode="auto">
              <a:xfrm>
                <a:off x="4290" y="2216"/>
                <a:ext cx="107" cy="0"/>
              </a:xfrm>
              <a:prstGeom prst="line">
                <a:avLst/>
              </a:prstGeom>
              <a:noFill/>
              <a:ln w="28575">
                <a:solidFill>
                  <a:schemeClr val="tx1"/>
                </a:solidFill>
                <a:round/>
                <a:headEnd/>
                <a:tailEnd/>
              </a:ln>
              <a:effectLst/>
            </p:spPr>
            <p:txBody>
              <a:bodyPr wrap="none" anchor="ctr"/>
              <a:lstStyle/>
              <a:p>
                <a:endParaRPr lang="en-US"/>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CS 5204 – Operating Systems</a:t>
            </a:r>
          </a:p>
        </p:txBody>
      </p:sp>
      <p:sp>
        <p:nvSpPr>
          <p:cNvPr id="5" name="Slide Number Placeholder 4"/>
          <p:cNvSpPr>
            <a:spLocks noGrp="1"/>
          </p:cNvSpPr>
          <p:nvPr>
            <p:ph type="sldNum" sz="quarter" idx="11"/>
          </p:nvPr>
        </p:nvSpPr>
        <p:spPr/>
        <p:txBody>
          <a:bodyPr/>
          <a:lstStyle/>
          <a:p>
            <a:fld id="{08D57232-1251-41E1-8EFE-8AA3D114A27A}" type="slidenum">
              <a:rPr lang="en-US"/>
              <a:pPr/>
              <a:t>16</a:t>
            </a:fld>
            <a:endParaRPr lang="en-US"/>
          </a:p>
        </p:txBody>
      </p:sp>
      <p:sp>
        <p:nvSpPr>
          <p:cNvPr id="212994" name="Rectangle 2"/>
          <p:cNvSpPr>
            <a:spLocks noGrp="1" noChangeArrowheads="1"/>
          </p:cNvSpPr>
          <p:nvPr>
            <p:ph type="title"/>
          </p:nvPr>
        </p:nvSpPr>
        <p:spPr/>
        <p:txBody>
          <a:bodyPr/>
          <a:lstStyle/>
          <a:p>
            <a:r>
              <a:rPr lang="en-US"/>
              <a:t>Equivalence of Agents</a:t>
            </a:r>
          </a:p>
        </p:txBody>
      </p:sp>
      <p:pic>
        <p:nvPicPr>
          <p:cNvPr id="212995" name="Picture 3" descr="cwb4"/>
          <p:cNvPicPr>
            <a:picLocks noChangeAspect="1" noChangeArrowheads="1"/>
          </p:cNvPicPr>
          <p:nvPr/>
        </p:nvPicPr>
        <p:blipFill>
          <a:blip r:embed="rId2" cstate="print"/>
          <a:srcRect/>
          <a:stretch>
            <a:fillRect/>
          </a:stretch>
        </p:blipFill>
        <p:spPr bwMode="auto">
          <a:xfrm>
            <a:off x="438150" y="995363"/>
            <a:ext cx="8162925" cy="530066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oter Placeholder 2"/>
          <p:cNvSpPr>
            <a:spLocks noGrp="1"/>
          </p:cNvSpPr>
          <p:nvPr>
            <p:ph type="ftr" sz="quarter" idx="10"/>
          </p:nvPr>
        </p:nvSpPr>
        <p:spPr/>
        <p:txBody>
          <a:bodyPr/>
          <a:lstStyle/>
          <a:p>
            <a:r>
              <a:rPr lang="en-US"/>
              <a:t>CS 5204 – Operating Systems</a:t>
            </a:r>
          </a:p>
        </p:txBody>
      </p:sp>
      <p:sp>
        <p:nvSpPr>
          <p:cNvPr id="37" name="Slide Number Placeholder 3"/>
          <p:cNvSpPr>
            <a:spLocks noGrp="1"/>
          </p:cNvSpPr>
          <p:nvPr>
            <p:ph type="sldNum" sz="quarter" idx="11"/>
          </p:nvPr>
        </p:nvSpPr>
        <p:spPr/>
        <p:txBody>
          <a:bodyPr/>
          <a:lstStyle/>
          <a:p>
            <a:fld id="{FEB1BB03-6821-4452-8DD4-F05617E05741}" type="slidenum">
              <a:rPr lang="en-US"/>
              <a:pPr/>
              <a:t>17</a:t>
            </a:fld>
            <a:endParaRPr lang="en-US"/>
          </a:p>
        </p:txBody>
      </p:sp>
      <p:sp>
        <p:nvSpPr>
          <p:cNvPr id="214018" name="Rectangle 2"/>
          <p:cNvSpPr>
            <a:spLocks noGrp="1" noChangeArrowheads="1"/>
          </p:cNvSpPr>
          <p:nvPr>
            <p:ph type="title"/>
          </p:nvPr>
        </p:nvSpPr>
        <p:spPr/>
        <p:txBody>
          <a:bodyPr/>
          <a:lstStyle/>
          <a:p>
            <a:r>
              <a:rPr lang="en-US"/>
              <a:t>Bisimulation</a:t>
            </a:r>
          </a:p>
        </p:txBody>
      </p:sp>
      <p:sp>
        <p:nvSpPr>
          <p:cNvPr id="214019" name="Text Box 3"/>
          <p:cNvSpPr txBox="1">
            <a:spLocks noChangeArrowheads="1"/>
          </p:cNvSpPr>
          <p:nvPr/>
        </p:nvSpPr>
        <p:spPr bwMode="auto">
          <a:xfrm>
            <a:off x="1144588" y="1239838"/>
            <a:ext cx="6538912" cy="762000"/>
          </a:xfrm>
          <a:prstGeom prst="rect">
            <a:avLst/>
          </a:prstGeom>
          <a:noFill/>
          <a:ln w="9525">
            <a:noFill/>
            <a:miter lim="800000"/>
            <a:headEnd/>
            <a:tailEnd/>
          </a:ln>
          <a:effectLst/>
        </p:spPr>
        <p:txBody>
          <a:bodyPr wrap="none" anchor="ctr">
            <a:spAutoFit/>
          </a:bodyPr>
          <a:lstStyle/>
          <a:p>
            <a:pPr>
              <a:spcBef>
                <a:spcPct val="20000"/>
              </a:spcBef>
            </a:pPr>
            <a:r>
              <a:rPr lang="en-US" sz="2000">
                <a:latin typeface="Times New Roman" pitchFamily="18" charset="0"/>
              </a:rPr>
              <a:t>The behavior of two process are equal when each can simulate</a:t>
            </a:r>
          </a:p>
          <a:p>
            <a:pPr>
              <a:spcBef>
                <a:spcPct val="20000"/>
              </a:spcBef>
            </a:pPr>
            <a:r>
              <a:rPr lang="en-US" sz="2000">
                <a:latin typeface="Times New Roman" pitchFamily="18" charset="0"/>
              </a:rPr>
              <a:t>exactly the behavior of the other. </a:t>
            </a:r>
          </a:p>
        </p:txBody>
      </p:sp>
      <p:grpSp>
        <p:nvGrpSpPr>
          <p:cNvPr id="2" name="Group 4"/>
          <p:cNvGrpSpPr>
            <a:grpSpLocks/>
          </p:cNvGrpSpPr>
          <p:nvPr/>
        </p:nvGrpSpPr>
        <p:grpSpPr bwMode="auto">
          <a:xfrm>
            <a:off x="4618038" y="2671763"/>
            <a:ext cx="2816225" cy="2665412"/>
            <a:chOff x="2878" y="1442"/>
            <a:chExt cx="1774" cy="1679"/>
          </a:xfrm>
        </p:grpSpPr>
        <p:grpSp>
          <p:nvGrpSpPr>
            <p:cNvPr id="3" name="Group 5"/>
            <p:cNvGrpSpPr>
              <a:grpSpLocks/>
            </p:cNvGrpSpPr>
            <p:nvPr/>
          </p:nvGrpSpPr>
          <p:grpSpPr bwMode="auto">
            <a:xfrm>
              <a:off x="2878" y="1911"/>
              <a:ext cx="646" cy="1210"/>
              <a:chOff x="2878" y="1911"/>
              <a:chExt cx="646" cy="1210"/>
            </a:xfrm>
          </p:grpSpPr>
          <p:sp>
            <p:nvSpPr>
              <p:cNvPr id="214022" name="Text Box 6"/>
              <p:cNvSpPr txBox="1">
                <a:spLocks noChangeArrowheads="1"/>
              </p:cNvSpPr>
              <p:nvPr/>
            </p:nvSpPr>
            <p:spPr bwMode="auto">
              <a:xfrm flipH="1">
                <a:off x="2977" y="2237"/>
                <a:ext cx="347" cy="442"/>
              </a:xfrm>
              <a:prstGeom prst="rect">
                <a:avLst/>
              </a:prstGeom>
              <a:noFill/>
              <a:ln w="9525">
                <a:noFill/>
                <a:miter lim="800000"/>
                <a:headEnd/>
                <a:tailEnd/>
              </a:ln>
              <a:effectLst/>
            </p:spPr>
            <p:txBody>
              <a:bodyPr wrap="none" anchor="ctr">
                <a:spAutoFit/>
              </a:bodyPr>
              <a:lstStyle/>
              <a:p>
                <a:pPr algn="ctr">
                  <a:spcBef>
                    <a:spcPct val="20000"/>
                  </a:spcBef>
                </a:pPr>
                <a:r>
                  <a:rPr lang="en-US" sz="4000">
                    <a:latin typeface="Times New Roman" pitchFamily="18" charset="0"/>
                  </a:rPr>
                  <a:t>Q</a:t>
                </a:r>
              </a:p>
            </p:txBody>
          </p:sp>
          <p:sp>
            <p:nvSpPr>
              <p:cNvPr id="214023" name="Oval 7"/>
              <p:cNvSpPr>
                <a:spLocks noChangeArrowheads="1"/>
              </p:cNvSpPr>
              <p:nvPr/>
            </p:nvSpPr>
            <p:spPr bwMode="auto">
              <a:xfrm flipH="1">
                <a:off x="2994" y="2114"/>
                <a:ext cx="336" cy="732"/>
              </a:xfrm>
              <a:prstGeom prst="ellipse">
                <a:avLst/>
              </a:prstGeom>
              <a:noFill/>
              <a:ln w="9525">
                <a:solidFill>
                  <a:schemeClr val="tx1"/>
                </a:solidFill>
                <a:round/>
                <a:headEnd/>
                <a:tailEnd/>
              </a:ln>
              <a:effectLst/>
            </p:spPr>
            <p:txBody>
              <a:bodyPr wrap="none" anchor="ctr"/>
              <a:lstStyle/>
              <a:p>
                <a:endParaRPr lang="en-US"/>
              </a:p>
            </p:txBody>
          </p:sp>
          <p:grpSp>
            <p:nvGrpSpPr>
              <p:cNvPr id="4" name="Group 8"/>
              <p:cNvGrpSpPr>
                <a:grpSpLocks/>
              </p:cNvGrpSpPr>
              <p:nvPr/>
            </p:nvGrpSpPr>
            <p:grpSpPr bwMode="auto">
              <a:xfrm flipH="1">
                <a:off x="3158" y="2807"/>
                <a:ext cx="94" cy="312"/>
                <a:chOff x="1714" y="2813"/>
                <a:chExt cx="94" cy="312"/>
              </a:xfrm>
            </p:grpSpPr>
            <p:sp>
              <p:nvSpPr>
                <p:cNvPr id="214025" name="Line 9"/>
                <p:cNvSpPr>
                  <a:spLocks noChangeShapeType="1"/>
                </p:cNvSpPr>
                <p:nvPr/>
              </p:nvSpPr>
              <p:spPr bwMode="auto">
                <a:xfrm>
                  <a:off x="1722" y="2813"/>
                  <a:ext cx="0" cy="273"/>
                </a:xfrm>
                <a:prstGeom prst="line">
                  <a:avLst/>
                </a:prstGeom>
                <a:noFill/>
                <a:ln w="9525">
                  <a:solidFill>
                    <a:schemeClr val="tx1"/>
                  </a:solidFill>
                  <a:round/>
                  <a:headEnd/>
                  <a:tailEnd/>
                </a:ln>
                <a:effectLst/>
              </p:spPr>
              <p:txBody>
                <a:bodyPr wrap="none" anchor="ctr"/>
                <a:lstStyle/>
                <a:p>
                  <a:endParaRPr lang="en-US"/>
                </a:p>
              </p:txBody>
            </p:sp>
            <p:sp>
              <p:nvSpPr>
                <p:cNvPr id="214026" name="Oval 10"/>
                <p:cNvSpPr>
                  <a:spLocks noChangeArrowheads="1"/>
                </p:cNvSpPr>
                <p:nvPr/>
              </p:nvSpPr>
              <p:spPr bwMode="auto">
                <a:xfrm>
                  <a:off x="1714" y="3078"/>
                  <a:ext cx="94" cy="47"/>
                </a:xfrm>
                <a:prstGeom prst="ellipse">
                  <a:avLst/>
                </a:prstGeom>
                <a:noFill/>
                <a:ln w="9525">
                  <a:solidFill>
                    <a:schemeClr val="tx1"/>
                  </a:solidFill>
                  <a:round/>
                  <a:headEnd/>
                  <a:tailEnd/>
                </a:ln>
                <a:effectLst/>
              </p:spPr>
              <p:txBody>
                <a:bodyPr wrap="none" anchor="ctr"/>
                <a:lstStyle/>
                <a:p>
                  <a:endParaRPr lang="en-US"/>
                </a:p>
              </p:txBody>
            </p:sp>
          </p:grpSp>
          <p:grpSp>
            <p:nvGrpSpPr>
              <p:cNvPr id="5" name="Group 11"/>
              <p:cNvGrpSpPr>
                <a:grpSpLocks/>
              </p:cNvGrpSpPr>
              <p:nvPr/>
            </p:nvGrpSpPr>
            <p:grpSpPr bwMode="auto">
              <a:xfrm flipH="1">
                <a:off x="2992" y="2809"/>
                <a:ext cx="94" cy="312"/>
                <a:chOff x="1714" y="2813"/>
                <a:chExt cx="94" cy="312"/>
              </a:xfrm>
            </p:grpSpPr>
            <p:sp>
              <p:nvSpPr>
                <p:cNvPr id="214028" name="Line 12"/>
                <p:cNvSpPr>
                  <a:spLocks noChangeShapeType="1"/>
                </p:cNvSpPr>
                <p:nvPr/>
              </p:nvSpPr>
              <p:spPr bwMode="auto">
                <a:xfrm>
                  <a:off x="1722" y="2813"/>
                  <a:ext cx="0" cy="273"/>
                </a:xfrm>
                <a:prstGeom prst="line">
                  <a:avLst/>
                </a:prstGeom>
                <a:noFill/>
                <a:ln w="9525">
                  <a:solidFill>
                    <a:schemeClr val="tx1"/>
                  </a:solidFill>
                  <a:round/>
                  <a:headEnd/>
                  <a:tailEnd/>
                </a:ln>
                <a:effectLst/>
              </p:spPr>
              <p:txBody>
                <a:bodyPr wrap="none" anchor="ctr"/>
                <a:lstStyle/>
                <a:p>
                  <a:endParaRPr lang="en-US"/>
                </a:p>
              </p:txBody>
            </p:sp>
            <p:sp>
              <p:nvSpPr>
                <p:cNvPr id="214029" name="Oval 13"/>
                <p:cNvSpPr>
                  <a:spLocks noChangeArrowheads="1"/>
                </p:cNvSpPr>
                <p:nvPr/>
              </p:nvSpPr>
              <p:spPr bwMode="auto">
                <a:xfrm>
                  <a:off x="1714" y="3078"/>
                  <a:ext cx="94" cy="47"/>
                </a:xfrm>
                <a:prstGeom prst="ellipse">
                  <a:avLst/>
                </a:prstGeom>
                <a:noFill/>
                <a:ln w="9525">
                  <a:solidFill>
                    <a:schemeClr val="tx1"/>
                  </a:solidFill>
                  <a:round/>
                  <a:headEnd/>
                  <a:tailEnd/>
                </a:ln>
                <a:effectLst/>
              </p:spPr>
              <p:txBody>
                <a:bodyPr wrap="none" anchor="ctr"/>
                <a:lstStyle/>
                <a:p>
                  <a:endParaRPr lang="en-US"/>
                </a:p>
              </p:txBody>
            </p:sp>
          </p:grpSp>
          <p:sp>
            <p:nvSpPr>
              <p:cNvPr id="214030" name="Line 14"/>
              <p:cNvSpPr>
                <a:spLocks noChangeShapeType="1"/>
              </p:cNvSpPr>
              <p:nvPr/>
            </p:nvSpPr>
            <p:spPr bwMode="auto">
              <a:xfrm flipH="1" flipV="1">
                <a:off x="3150" y="2067"/>
                <a:ext cx="16" cy="47"/>
              </a:xfrm>
              <a:prstGeom prst="line">
                <a:avLst/>
              </a:prstGeom>
              <a:noFill/>
              <a:ln w="9525">
                <a:solidFill>
                  <a:schemeClr val="tx1"/>
                </a:solidFill>
                <a:round/>
                <a:headEnd/>
                <a:tailEnd/>
              </a:ln>
              <a:effectLst/>
            </p:spPr>
            <p:txBody>
              <a:bodyPr wrap="none" anchor="ctr"/>
              <a:lstStyle/>
              <a:p>
                <a:endParaRPr lang="en-US"/>
              </a:p>
            </p:txBody>
          </p:sp>
          <p:sp>
            <p:nvSpPr>
              <p:cNvPr id="214031" name="Oval 15"/>
              <p:cNvSpPr>
                <a:spLocks noChangeArrowheads="1"/>
              </p:cNvSpPr>
              <p:nvPr/>
            </p:nvSpPr>
            <p:spPr bwMode="auto">
              <a:xfrm flipH="1">
                <a:off x="3010" y="1911"/>
                <a:ext cx="210" cy="140"/>
              </a:xfrm>
              <a:prstGeom prst="ellipse">
                <a:avLst/>
              </a:prstGeom>
              <a:noFill/>
              <a:ln w="9525">
                <a:solidFill>
                  <a:schemeClr val="tx1"/>
                </a:solidFill>
                <a:round/>
                <a:headEnd/>
                <a:tailEnd/>
              </a:ln>
              <a:effectLst/>
            </p:spPr>
            <p:txBody>
              <a:bodyPr wrap="none" anchor="ctr"/>
              <a:lstStyle/>
              <a:p>
                <a:endParaRPr lang="en-US"/>
              </a:p>
            </p:txBody>
          </p:sp>
          <p:sp>
            <p:nvSpPr>
              <p:cNvPr id="214032" name="Line 16"/>
              <p:cNvSpPr>
                <a:spLocks noChangeShapeType="1"/>
              </p:cNvSpPr>
              <p:nvPr/>
            </p:nvSpPr>
            <p:spPr bwMode="auto">
              <a:xfrm flipV="1">
                <a:off x="3322" y="2223"/>
                <a:ext cx="202" cy="163"/>
              </a:xfrm>
              <a:prstGeom prst="line">
                <a:avLst/>
              </a:prstGeom>
              <a:noFill/>
              <a:ln w="9525">
                <a:solidFill>
                  <a:schemeClr val="tx1"/>
                </a:solidFill>
                <a:round/>
                <a:headEnd/>
                <a:tailEnd/>
              </a:ln>
              <a:effectLst/>
            </p:spPr>
            <p:txBody>
              <a:bodyPr wrap="none" anchor="ctr"/>
              <a:lstStyle/>
              <a:p>
                <a:endParaRPr lang="en-US"/>
              </a:p>
            </p:txBody>
          </p:sp>
          <p:sp>
            <p:nvSpPr>
              <p:cNvPr id="214033" name="Line 17"/>
              <p:cNvSpPr>
                <a:spLocks noChangeShapeType="1"/>
              </p:cNvSpPr>
              <p:nvPr/>
            </p:nvSpPr>
            <p:spPr bwMode="auto">
              <a:xfrm flipH="1" flipV="1">
                <a:off x="2878" y="2309"/>
                <a:ext cx="116" cy="93"/>
              </a:xfrm>
              <a:prstGeom prst="line">
                <a:avLst/>
              </a:prstGeom>
              <a:noFill/>
              <a:ln w="9525">
                <a:solidFill>
                  <a:schemeClr val="tx1"/>
                </a:solidFill>
                <a:round/>
                <a:headEnd/>
                <a:tailEnd/>
              </a:ln>
              <a:effectLst/>
            </p:spPr>
            <p:txBody>
              <a:bodyPr wrap="none" anchor="ctr"/>
              <a:lstStyle/>
              <a:p>
                <a:endParaRPr lang="en-US"/>
              </a:p>
            </p:txBody>
          </p:sp>
        </p:grpSp>
        <p:sp>
          <p:nvSpPr>
            <p:cNvPr id="214034" name="Text Box 18"/>
            <p:cNvSpPr txBox="1">
              <a:spLocks noChangeArrowheads="1"/>
            </p:cNvSpPr>
            <p:nvPr/>
          </p:nvSpPr>
          <p:spPr bwMode="auto">
            <a:xfrm>
              <a:off x="3493" y="1508"/>
              <a:ext cx="1110" cy="397"/>
            </a:xfrm>
            <a:prstGeom prst="rect">
              <a:avLst/>
            </a:prstGeom>
            <a:noFill/>
            <a:ln w="9525">
              <a:noFill/>
              <a:miter lim="800000"/>
              <a:headEnd/>
              <a:tailEnd/>
            </a:ln>
            <a:effectLst/>
          </p:spPr>
          <p:txBody>
            <a:bodyPr wrap="none" anchor="ctr">
              <a:spAutoFit/>
            </a:bodyPr>
            <a:lstStyle/>
            <a:p>
              <a:pPr algn="ctr">
                <a:spcBef>
                  <a:spcPct val="20000"/>
                </a:spcBef>
              </a:pPr>
              <a:r>
                <a:rPr lang="en-US" sz="1600">
                  <a:latin typeface="Times New Roman" pitchFamily="18" charset="0"/>
                </a:rPr>
                <a:t>I can do everything</a:t>
              </a:r>
            </a:p>
            <a:p>
              <a:pPr algn="ctr">
                <a:spcBef>
                  <a:spcPct val="20000"/>
                </a:spcBef>
              </a:pPr>
              <a:r>
                <a:rPr lang="en-US" sz="1600">
                  <a:latin typeface="Times New Roman" pitchFamily="18" charset="0"/>
                </a:rPr>
                <a:t>you can do!</a:t>
              </a:r>
              <a:endParaRPr lang="en-US" sz="2800">
                <a:latin typeface="Times New Roman" pitchFamily="18" charset="0"/>
              </a:endParaRPr>
            </a:p>
          </p:txBody>
        </p:sp>
        <p:sp>
          <p:nvSpPr>
            <p:cNvPr id="214035" name="AutoShape 19"/>
            <p:cNvSpPr>
              <a:spLocks noChangeArrowheads="1"/>
            </p:cNvSpPr>
            <p:nvPr/>
          </p:nvSpPr>
          <p:spPr bwMode="auto">
            <a:xfrm>
              <a:off x="3460" y="1442"/>
              <a:ext cx="1192" cy="553"/>
            </a:xfrm>
            <a:prstGeom prst="wedgeRoundRectCallout">
              <a:avLst>
                <a:gd name="adj1" fmla="val -71139"/>
                <a:gd name="adj2" fmla="val 41861"/>
                <a:gd name="adj3" fmla="val 16667"/>
              </a:avLst>
            </a:prstGeom>
            <a:noFill/>
            <a:ln w="9525">
              <a:solidFill>
                <a:schemeClr val="tx1"/>
              </a:solidFill>
              <a:miter lim="800000"/>
              <a:headEnd/>
              <a:tailEnd/>
            </a:ln>
            <a:effectLst/>
          </p:spPr>
          <p:txBody>
            <a:bodyPr wrap="none" anchor="ctr"/>
            <a:lstStyle/>
            <a:p>
              <a:pPr algn="ctr">
                <a:spcBef>
                  <a:spcPct val="20000"/>
                </a:spcBef>
              </a:pPr>
              <a:endParaRPr lang="en-US" sz="2800">
                <a:latin typeface="Times New Roman" pitchFamily="18" charset="0"/>
              </a:endParaRPr>
            </a:p>
          </p:txBody>
        </p:sp>
      </p:grpSp>
      <p:grpSp>
        <p:nvGrpSpPr>
          <p:cNvPr id="6" name="Group 20"/>
          <p:cNvGrpSpPr>
            <a:grpSpLocks/>
          </p:cNvGrpSpPr>
          <p:nvPr/>
        </p:nvGrpSpPr>
        <p:grpSpPr bwMode="auto">
          <a:xfrm>
            <a:off x="1087438" y="2484438"/>
            <a:ext cx="2660650" cy="2825750"/>
            <a:chOff x="412" y="1347"/>
            <a:chExt cx="1676" cy="1780"/>
          </a:xfrm>
        </p:grpSpPr>
        <p:grpSp>
          <p:nvGrpSpPr>
            <p:cNvPr id="7" name="Group 21"/>
            <p:cNvGrpSpPr>
              <a:grpSpLocks/>
            </p:cNvGrpSpPr>
            <p:nvPr/>
          </p:nvGrpSpPr>
          <p:grpSpPr bwMode="auto">
            <a:xfrm>
              <a:off x="1442" y="1917"/>
              <a:ext cx="646" cy="1210"/>
              <a:chOff x="1442" y="1917"/>
              <a:chExt cx="646" cy="1210"/>
            </a:xfrm>
          </p:grpSpPr>
          <p:sp>
            <p:nvSpPr>
              <p:cNvPr id="214038" name="Text Box 22"/>
              <p:cNvSpPr txBox="1">
                <a:spLocks noChangeArrowheads="1"/>
              </p:cNvSpPr>
              <p:nvPr/>
            </p:nvSpPr>
            <p:spPr bwMode="auto">
              <a:xfrm>
                <a:off x="1670" y="2259"/>
                <a:ext cx="294" cy="442"/>
              </a:xfrm>
              <a:prstGeom prst="rect">
                <a:avLst/>
              </a:prstGeom>
              <a:noFill/>
              <a:ln w="9525">
                <a:noFill/>
                <a:miter lim="800000"/>
                <a:headEnd/>
                <a:tailEnd/>
              </a:ln>
              <a:effectLst/>
            </p:spPr>
            <p:txBody>
              <a:bodyPr wrap="none" anchor="ctr">
                <a:spAutoFit/>
              </a:bodyPr>
              <a:lstStyle/>
              <a:p>
                <a:pPr algn="ctr">
                  <a:spcBef>
                    <a:spcPct val="20000"/>
                  </a:spcBef>
                </a:pPr>
                <a:r>
                  <a:rPr lang="en-US" sz="4000">
                    <a:latin typeface="Times New Roman" pitchFamily="18" charset="0"/>
                  </a:rPr>
                  <a:t>P</a:t>
                </a:r>
              </a:p>
            </p:txBody>
          </p:sp>
          <p:sp>
            <p:nvSpPr>
              <p:cNvPr id="214039" name="Oval 23"/>
              <p:cNvSpPr>
                <a:spLocks noChangeArrowheads="1"/>
              </p:cNvSpPr>
              <p:nvPr/>
            </p:nvSpPr>
            <p:spPr bwMode="auto">
              <a:xfrm>
                <a:off x="1636" y="2120"/>
                <a:ext cx="336" cy="732"/>
              </a:xfrm>
              <a:prstGeom prst="ellipse">
                <a:avLst/>
              </a:prstGeom>
              <a:noFill/>
              <a:ln w="9525">
                <a:solidFill>
                  <a:schemeClr val="tx1"/>
                </a:solidFill>
                <a:round/>
                <a:headEnd/>
                <a:tailEnd/>
              </a:ln>
              <a:effectLst/>
            </p:spPr>
            <p:txBody>
              <a:bodyPr wrap="none" anchor="ctr"/>
              <a:lstStyle/>
              <a:p>
                <a:endParaRPr lang="en-US"/>
              </a:p>
            </p:txBody>
          </p:sp>
          <p:grpSp>
            <p:nvGrpSpPr>
              <p:cNvPr id="8" name="Group 24"/>
              <p:cNvGrpSpPr>
                <a:grpSpLocks/>
              </p:cNvGrpSpPr>
              <p:nvPr/>
            </p:nvGrpSpPr>
            <p:grpSpPr bwMode="auto">
              <a:xfrm>
                <a:off x="1714" y="2813"/>
                <a:ext cx="94" cy="312"/>
                <a:chOff x="1714" y="2813"/>
                <a:chExt cx="94" cy="312"/>
              </a:xfrm>
            </p:grpSpPr>
            <p:sp>
              <p:nvSpPr>
                <p:cNvPr id="214041" name="Line 25"/>
                <p:cNvSpPr>
                  <a:spLocks noChangeShapeType="1"/>
                </p:cNvSpPr>
                <p:nvPr/>
              </p:nvSpPr>
              <p:spPr bwMode="auto">
                <a:xfrm>
                  <a:off x="1722" y="2813"/>
                  <a:ext cx="0" cy="273"/>
                </a:xfrm>
                <a:prstGeom prst="line">
                  <a:avLst/>
                </a:prstGeom>
                <a:noFill/>
                <a:ln w="9525">
                  <a:solidFill>
                    <a:schemeClr val="tx1"/>
                  </a:solidFill>
                  <a:round/>
                  <a:headEnd/>
                  <a:tailEnd/>
                </a:ln>
                <a:effectLst/>
              </p:spPr>
              <p:txBody>
                <a:bodyPr wrap="none" anchor="ctr"/>
                <a:lstStyle/>
                <a:p>
                  <a:endParaRPr lang="en-US"/>
                </a:p>
              </p:txBody>
            </p:sp>
            <p:sp>
              <p:nvSpPr>
                <p:cNvPr id="214042" name="Oval 26"/>
                <p:cNvSpPr>
                  <a:spLocks noChangeArrowheads="1"/>
                </p:cNvSpPr>
                <p:nvPr/>
              </p:nvSpPr>
              <p:spPr bwMode="auto">
                <a:xfrm>
                  <a:off x="1714" y="3078"/>
                  <a:ext cx="94" cy="47"/>
                </a:xfrm>
                <a:prstGeom prst="ellipse">
                  <a:avLst/>
                </a:prstGeom>
                <a:noFill/>
                <a:ln w="9525">
                  <a:solidFill>
                    <a:schemeClr val="tx1"/>
                  </a:solidFill>
                  <a:round/>
                  <a:headEnd/>
                  <a:tailEnd/>
                </a:ln>
                <a:effectLst/>
              </p:spPr>
              <p:txBody>
                <a:bodyPr wrap="none" anchor="ctr"/>
                <a:lstStyle/>
                <a:p>
                  <a:endParaRPr lang="en-US"/>
                </a:p>
              </p:txBody>
            </p:sp>
          </p:grpSp>
          <p:grpSp>
            <p:nvGrpSpPr>
              <p:cNvPr id="9" name="Group 27"/>
              <p:cNvGrpSpPr>
                <a:grpSpLocks/>
              </p:cNvGrpSpPr>
              <p:nvPr/>
            </p:nvGrpSpPr>
            <p:grpSpPr bwMode="auto">
              <a:xfrm>
                <a:off x="1880" y="2815"/>
                <a:ext cx="94" cy="312"/>
                <a:chOff x="1714" y="2813"/>
                <a:chExt cx="94" cy="312"/>
              </a:xfrm>
            </p:grpSpPr>
            <p:sp>
              <p:nvSpPr>
                <p:cNvPr id="214044" name="Line 28"/>
                <p:cNvSpPr>
                  <a:spLocks noChangeShapeType="1"/>
                </p:cNvSpPr>
                <p:nvPr/>
              </p:nvSpPr>
              <p:spPr bwMode="auto">
                <a:xfrm>
                  <a:off x="1722" y="2813"/>
                  <a:ext cx="0" cy="273"/>
                </a:xfrm>
                <a:prstGeom prst="line">
                  <a:avLst/>
                </a:prstGeom>
                <a:noFill/>
                <a:ln w="9525">
                  <a:solidFill>
                    <a:schemeClr val="tx1"/>
                  </a:solidFill>
                  <a:round/>
                  <a:headEnd/>
                  <a:tailEnd/>
                </a:ln>
                <a:effectLst/>
              </p:spPr>
              <p:txBody>
                <a:bodyPr wrap="none" anchor="ctr"/>
                <a:lstStyle/>
                <a:p>
                  <a:endParaRPr lang="en-US"/>
                </a:p>
              </p:txBody>
            </p:sp>
            <p:sp>
              <p:nvSpPr>
                <p:cNvPr id="214045" name="Oval 29"/>
                <p:cNvSpPr>
                  <a:spLocks noChangeArrowheads="1"/>
                </p:cNvSpPr>
                <p:nvPr/>
              </p:nvSpPr>
              <p:spPr bwMode="auto">
                <a:xfrm>
                  <a:off x="1714" y="3078"/>
                  <a:ext cx="94" cy="47"/>
                </a:xfrm>
                <a:prstGeom prst="ellipse">
                  <a:avLst/>
                </a:prstGeom>
                <a:noFill/>
                <a:ln w="9525">
                  <a:solidFill>
                    <a:schemeClr val="tx1"/>
                  </a:solidFill>
                  <a:round/>
                  <a:headEnd/>
                  <a:tailEnd/>
                </a:ln>
                <a:effectLst/>
              </p:spPr>
              <p:txBody>
                <a:bodyPr wrap="none" anchor="ctr"/>
                <a:lstStyle/>
                <a:p>
                  <a:endParaRPr lang="en-US"/>
                </a:p>
              </p:txBody>
            </p:sp>
          </p:grpSp>
          <p:sp>
            <p:nvSpPr>
              <p:cNvPr id="214046" name="Line 30"/>
              <p:cNvSpPr>
                <a:spLocks noChangeShapeType="1"/>
              </p:cNvSpPr>
              <p:nvPr/>
            </p:nvSpPr>
            <p:spPr bwMode="auto">
              <a:xfrm flipV="1">
                <a:off x="1800" y="2073"/>
                <a:ext cx="16" cy="47"/>
              </a:xfrm>
              <a:prstGeom prst="line">
                <a:avLst/>
              </a:prstGeom>
              <a:noFill/>
              <a:ln w="9525">
                <a:solidFill>
                  <a:schemeClr val="tx1"/>
                </a:solidFill>
                <a:round/>
                <a:headEnd/>
                <a:tailEnd/>
              </a:ln>
              <a:effectLst/>
            </p:spPr>
            <p:txBody>
              <a:bodyPr wrap="none" anchor="ctr"/>
              <a:lstStyle/>
              <a:p>
                <a:endParaRPr lang="en-US"/>
              </a:p>
            </p:txBody>
          </p:sp>
          <p:sp>
            <p:nvSpPr>
              <p:cNvPr id="214047" name="Oval 31"/>
              <p:cNvSpPr>
                <a:spLocks noChangeArrowheads="1"/>
              </p:cNvSpPr>
              <p:nvPr/>
            </p:nvSpPr>
            <p:spPr bwMode="auto">
              <a:xfrm>
                <a:off x="1746" y="1917"/>
                <a:ext cx="210" cy="140"/>
              </a:xfrm>
              <a:prstGeom prst="ellipse">
                <a:avLst/>
              </a:prstGeom>
              <a:noFill/>
              <a:ln w="9525">
                <a:solidFill>
                  <a:schemeClr val="tx1"/>
                </a:solidFill>
                <a:round/>
                <a:headEnd/>
                <a:tailEnd/>
              </a:ln>
              <a:effectLst/>
            </p:spPr>
            <p:txBody>
              <a:bodyPr wrap="none" anchor="ctr"/>
              <a:lstStyle/>
              <a:p>
                <a:endParaRPr lang="en-US"/>
              </a:p>
            </p:txBody>
          </p:sp>
          <p:sp>
            <p:nvSpPr>
              <p:cNvPr id="214048" name="Line 32"/>
              <p:cNvSpPr>
                <a:spLocks noChangeShapeType="1"/>
              </p:cNvSpPr>
              <p:nvPr/>
            </p:nvSpPr>
            <p:spPr bwMode="auto">
              <a:xfrm flipH="1" flipV="1">
                <a:off x="1442" y="2229"/>
                <a:ext cx="202" cy="163"/>
              </a:xfrm>
              <a:prstGeom prst="line">
                <a:avLst/>
              </a:prstGeom>
              <a:noFill/>
              <a:ln w="9525">
                <a:solidFill>
                  <a:schemeClr val="tx1"/>
                </a:solidFill>
                <a:round/>
                <a:headEnd/>
                <a:tailEnd/>
              </a:ln>
              <a:effectLst/>
            </p:spPr>
            <p:txBody>
              <a:bodyPr wrap="none" anchor="ctr"/>
              <a:lstStyle/>
              <a:p>
                <a:endParaRPr lang="en-US"/>
              </a:p>
            </p:txBody>
          </p:sp>
          <p:sp>
            <p:nvSpPr>
              <p:cNvPr id="214049" name="Line 33"/>
              <p:cNvSpPr>
                <a:spLocks noChangeShapeType="1"/>
              </p:cNvSpPr>
              <p:nvPr/>
            </p:nvSpPr>
            <p:spPr bwMode="auto">
              <a:xfrm flipV="1">
                <a:off x="1972" y="2315"/>
                <a:ext cx="116" cy="93"/>
              </a:xfrm>
              <a:prstGeom prst="line">
                <a:avLst/>
              </a:prstGeom>
              <a:noFill/>
              <a:ln w="9525">
                <a:solidFill>
                  <a:schemeClr val="tx1"/>
                </a:solidFill>
                <a:round/>
                <a:headEnd/>
                <a:tailEnd/>
              </a:ln>
              <a:effectLst/>
            </p:spPr>
            <p:txBody>
              <a:bodyPr wrap="none" anchor="ctr"/>
              <a:lstStyle/>
              <a:p>
                <a:endParaRPr lang="en-US"/>
              </a:p>
            </p:txBody>
          </p:sp>
        </p:grpSp>
        <p:sp>
          <p:nvSpPr>
            <p:cNvPr id="214050" name="Text Box 34"/>
            <p:cNvSpPr txBox="1">
              <a:spLocks noChangeArrowheads="1"/>
            </p:cNvSpPr>
            <p:nvPr/>
          </p:nvSpPr>
          <p:spPr bwMode="auto">
            <a:xfrm>
              <a:off x="479" y="1347"/>
              <a:ext cx="1110" cy="397"/>
            </a:xfrm>
            <a:prstGeom prst="rect">
              <a:avLst/>
            </a:prstGeom>
            <a:noFill/>
            <a:ln w="9525">
              <a:noFill/>
              <a:miter lim="800000"/>
              <a:headEnd/>
              <a:tailEnd/>
            </a:ln>
            <a:effectLst/>
          </p:spPr>
          <p:txBody>
            <a:bodyPr wrap="none" anchor="ctr">
              <a:spAutoFit/>
            </a:bodyPr>
            <a:lstStyle/>
            <a:p>
              <a:pPr algn="ctr">
                <a:spcBef>
                  <a:spcPct val="20000"/>
                </a:spcBef>
              </a:pPr>
              <a:r>
                <a:rPr lang="en-US" sz="1600">
                  <a:latin typeface="Times New Roman" pitchFamily="18" charset="0"/>
                </a:rPr>
                <a:t>I can do everything</a:t>
              </a:r>
            </a:p>
            <a:p>
              <a:pPr algn="ctr">
                <a:spcBef>
                  <a:spcPct val="20000"/>
                </a:spcBef>
              </a:pPr>
              <a:r>
                <a:rPr lang="en-US" sz="1600">
                  <a:latin typeface="Times New Roman" pitchFamily="18" charset="0"/>
                </a:rPr>
                <a:t>you can do!</a:t>
              </a:r>
              <a:endParaRPr lang="en-US" sz="2800">
                <a:latin typeface="Times New Roman" pitchFamily="18" charset="0"/>
              </a:endParaRPr>
            </a:p>
          </p:txBody>
        </p:sp>
        <p:sp>
          <p:nvSpPr>
            <p:cNvPr id="214051" name="AutoShape 35"/>
            <p:cNvSpPr>
              <a:spLocks noChangeArrowheads="1"/>
            </p:cNvSpPr>
            <p:nvPr/>
          </p:nvSpPr>
          <p:spPr bwMode="auto">
            <a:xfrm>
              <a:off x="412" y="1372"/>
              <a:ext cx="1185" cy="389"/>
            </a:xfrm>
            <a:prstGeom prst="wedgeRoundRectCallout">
              <a:avLst>
                <a:gd name="adj1" fmla="val 62153"/>
                <a:gd name="adj2" fmla="val 111954"/>
                <a:gd name="adj3" fmla="val 16667"/>
              </a:avLst>
            </a:prstGeom>
            <a:noFill/>
            <a:ln w="9525">
              <a:solidFill>
                <a:schemeClr val="tx1"/>
              </a:solidFill>
              <a:miter lim="800000"/>
              <a:headEnd/>
              <a:tailEnd/>
            </a:ln>
            <a:effectLst/>
          </p:spPr>
          <p:txBody>
            <a:bodyPr wrap="none" anchor="ctr"/>
            <a:lstStyle/>
            <a:p>
              <a:pPr algn="ctr">
                <a:spcBef>
                  <a:spcPct val="20000"/>
                </a:spcBef>
              </a:pPr>
              <a:endParaRPr lang="en-US" sz="2800">
                <a:latin typeface="Times New Roman" pitchFamily="18"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3"/>
          <p:cNvSpPr>
            <a:spLocks noGrp="1"/>
          </p:cNvSpPr>
          <p:nvPr>
            <p:ph type="ftr" sz="quarter" idx="10"/>
          </p:nvPr>
        </p:nvSpPr>
        <p:spPr/>
        <p:txBody>
          <a:bodyPr/>
          <a:lstStyle/>
          <a:p>
            <a:r>
              <a:rPr lang="en-US"/>
              <a:t>CS 5204 – Operating Systems</a:t>
            </a:r>
          </a:p>
        </p:txBody>
      </p:sp>
      <p:sp>
        <p:nvSpPr>
          <p:cNvPr id="20" name="Slide Number Placeholder 4"/>
          <p:cNvSpPr>
            <a:spLocks noGrp="1"/>
          </p:cNvSpPr>
          <p:nvPr>
            <p:ph type="sldNum" sz="quarter" idx="11"/>
          </p:nvPr>
        </p:nvSpPr>
        <p:spPr/>
        <p:txBody>
          <a:bodyPr/>
          <a:lstStyle/>
          <a:p>
            <a:fld id="{E141301D-7AAA-4D36-B47F-0511D745D2F3}" type="slidenum">
              <a:rPr lang="en-US"/>
              <a:pPr/>
              <a:t>2</a:t>
            </a:fld>
            <a:endParaRPr lang="en-US"/>
          </a:p>
        </p:txBody>
      </p:sp>
      <p:sp>
        <p:nvSpPr>
          <p:cNvPr id="198658" name="Rectangle 2"/>
          <p:cNvSpPr>
            <a:spLocks noGrp="1" noChangeArrowheads="1"/>
          </p:cNvSpPr>
          <p:nvPr>
            <p:ph type="title"/>
          </p:nvPr>
        </p:nvSpPr>
        <p:spPr/>
        <p:txBody>
          <a:bodyPr/>
          <a:lstStyle/>
          <a:p>
            <a:r>
              <a:rPr lang="en-US"/>
              <a:t>A Process with Alternative Behavior</a:t>
            </a:r>
          </a:p>
        </p:txBody>
      </p:sp>
      <p:sp>
        <p:nvSpPr>
          <p:cNvPr id="198659" name="Rectangle 3"/>
          <p:cNvSpPr>
            <a:spLocks noChangeArrowheads="1"/>
          </p:cNvSpPr>
          <p:nvPr/>
        </p:nvSpPr>
        <p:spPr bwMode="auto">
          <a:xfrm>
            <a:off x="763588" y="1146175"/>
            <a:ext cx="7786687" cy="2270125"/>
          </a:xfrm>
          <a:prstGeom prst="rect">
            <a:avLst/>
          </a:prstGeom>
          <a:noFill/>
          <a:ln w="9525">
            <a:noFill/>
            <a:miter lim="800000"/>
            <a:headEnd/>
            <a:tailEnd/>
          </a:ln>
          <a:effectLst/>
        </p:spPr>
        <p:txBody>
          <a:bodyPr/>
          <a:lstStyle/>
          <a:p>
            <a:pPr eaLnBrk="1" hangingPunct="1">
              <a:lnSpc>
                <a:spcPct val="85000"/>
              </a:lnSpc>
              <a:spcBef>
                <a:spcPct val="20000"/>
              </a:spcBef>
              <a:buClr>
                <a:schemeClr val="accent1"/>
              </a:buClr>
              <a:buSzPct val="75000"/>
              <a:buFont typeface="Wingdings" pitchFamily="2" charset="2"/>
              <a:buNone/>
            </a:pPr>
            <a:r>
              <a:rPr lang="en-US" sz="2100">
                <a:latin typeface="Times New Roman" pitchFamily="18" charset="0"/>
              </a:rPr>
              <a:t>A vending machine that dispenses chocolate candies allows either a 1p (p for pence) or a 2p coin to be inserted. After inserting a 1p coin, a button labelled “little” may be pressed and the machine will then dispense a small chocolate. After inserting a 2p coin, the “big” button may be pressed and the machine will then dispense a large chocolate. The candy must be collected before additional coins can be inserted. </a:t>
            </a:r>
          </a:p>
        </p:txBody>
      </p:sp>
      <p:grpSp>
        <p:nvGrpSpPr>
          <p:cNvPr id="2" name="Group 4"/>
          <p:cNvGrpSpPr>
            <a:grpSpLocks/>
          </p:cNvGrpSpPr>
          <p:nvPr/>
        </p:nvGrpSpPr>
        <p:grpSpPr bwMode="auto">
          <a:xfrm>
            <a:off x="3643313" y="3811588"/>
            <a:ext cx="1749425" cy="2286000"/>
            <a:chOff x="2350" y="2160"/>
            <a:chExt cx="1102" cy="1440"/>
          </a:xfrm>
        </p:grpSpPr>
        <p:sp>
          <p:nvSpPr>
            <p:cNvPr id="198661" name="Rectangle 5"/>
            <p:cNvSpPr>
              <a:spLocks noChangeArrowheads="1"/>
            </p:cNvSpPr>
            <p:nvPr/>
          </p:nvSpPr>
          <p:spPr bwMode="auto">
            <a:xfrm>
              <a:off x="2350" y="2160"/>
              <a:ext cx="1102" cy="1440"/>
            </a:xfrm>
            <a:prstGeom prst="rect">
              <a:avLst/>
            </a:prstGeom>
            <a:noFill/>
            <a:ln w="9525">
              <a:solidFill>
                <a:schemeClr val="tx1"/>
              </a:solidFill>
              <a:miter lim="800000"/>
              <a:headEnd/>
              <a:tailEnd/>
            </a:ln>
            <a:effectLst/>
          </p:spPr>
          <p:txBody>
            <a:bodyPr wrap="none" anchor="ctr"/>
            <a:lstStyle/>
            <a:p>
              <a:endParaRPr lang="en-US"/>
            </a:p>
          </p:txBody>
        </p:sp>
        <p:grpSp>
          <p:nvGrpSpPr>
            <p:cNvPr id="3" name="Group 6"/>
            <p:cNvGrpSpPr>
              <a:grpSpLocks/>
            </p:cNvGrpSpPr>
            <p:nvPr/>
          </p:nvGrpSpPr>
          <p:grpSpPr bwMode="auto">
            <a:xfrm>
              <a:off x="2465" y="2400"/>
              <a:ext cx="316" cy="296"/>
              <a:chOff x="2564" y="2449"/>
              <a:chExt cx="316" cy="296"/>
            </a:xfrm>
          </p:grpSpPr>
          <p:sp>
            <p:nvSpPr>
              <p:cNvPr id="198663" name="Oval 7"/>
              <p:cNvSpPr>
                <a:spLocks noChangeArrowheads="1"/>
              </p:cNvSpPr>
              <p:nvPr/>
            </p:nvSpPr>
            <p:spPr bwMode="auto">
              <a:xfrm>
                <a:off x="2564" y="2449"/>
                <a:ext cx="316" cy="296"/>
              </a:xfrm>
              <a:prstGeom prst="ellipse">
                <a:avLst/>
              </a:prstGeom>
              <a:noFill/>
              <a:ln w="9525">
                <a:solidFill>
                  <a:schemeClr val="tx1"/>
                </a:solidFill>
                <a:round/>
                <a:headEnd/>
                <a:tailEnd/>
              </a:ln>
              <a:effectLst/>
            </p:spPr>
            <p:txBody>
              <a:bodyPr wrap="none" anchor="ctr"/>
              <a:lstStyle/>
              <a:p>
                <a:endParaRPr lang="en-US"/>
              </a:p>
            </p:txBody>
          </p:sp>
          <p:sp>
            <p:nvSpPr>
              <p:cNvPr id="198664" name="Oval 8"/>
              <p:cNvSpPr>
                <a:spLocks noChangeArrowheads="1"/>
              </p:cNvSpPr>
              <p:nvPr/>
            </p:nvSpPr>
            <p:spPr bwMode="auto">
              <a:xfrm>
                <a:off x="2679" y="2564"/>
                <a:ext cx="91" cy="90"/>
              </a:xfrm>
              <a:prstGeom prst="ellipse">
                <a:avLst/>
              </a:prstGeom>
              <a:solidFill>
                <a:schemeClr val="tx1"/>
              </a:solidFill>
              <a:ln w="9525">
                <a:solidFill>
                  <a:schemeClr val="tx1"/>
                </a:solidFill>
                <a:round/>
                <a:headEnd/>
                <a:tailEnd/>
              </a:ln>
              <a:effectLst/>
            </p:spPr>
            <p:txBody>
              <a:bodyPr wrap="none" anchor="ctr"/>
              <a:lstStyle/>
              <a:p>
                <a:endParaRPr lang="en-US"/>
              </a:p>
            </p:txBody>
          </p:sp>
        </p:grpSp>
        <p:grpSp>
          <p:nvGrpSpPr>
            <p:cNvPr id="4" name="Group 9"/>
            <p:cNvGrpSpPr>
              <a:grpSpLocks/>
            </p:cNvGrpSpPr>
            <p:nvPr/>
          </p:nvGrpSpPr>
          <p:grpSpPr bwMode="auto">
            <a:xfrm>
              <a:off x="3005" y="2400"/>
              <a:ext cx="316" cy="296"/>
              <a:chOff x="2564" y="2449"/>
              <a:chExt cx="316" cy="296"/>
            </a:xfrm>
          </p:grpSpPr>
          <p:sp>
            <p:nvSpPr>
              <p:cNvPr id="198666" name="Oval 10"/>
              <p:cNvSpPr>
                <a:spLocks noChangeArrowheads="1"/>
              </p:cNvSpPr>
              <p:nvPr/>
            </p:nvSpPr>
            <p:spPr bwMode="auto">
              <a:xfrm>
                <a:off x="2564" y="2449"/>
                <a:ext cx="316" cy="296"/>
              </a:xfrm>
              <a:prstGeom prst="ellipse">
                <a:avLst/>
              </a:prstGeom>
              <a:noFill/>
              <a:ln w="9525">
                <a:solidFill>
                  <a:schemeClr val="tx1"/>
                </a:solidFill>
                <a:round/>
                <a:headEnd/>
                <a:tailEnd/>
              </a:ln>
              <a:effectLst/>
            </p:spPr>
            <p:txBody>
              <a:bodyPr wrap="none" anchor="ctr"/>
              <a:lstStyle/>
              <a:p>
                <a:endParaRPr lang="en-US"/>
              </a:p>
            </p:txBody>
          </p:sp>
          <p:sp>
            <p:nvSpPr>
              <p:cNvPr id="198667" name="Oval 11"/>
              <p:cNvSpPr>
                <a:spLocks noChangeArrowheads="1"/>
              </p:cNvSpPr>
              <p:nvPr/>
            </p:nvSpPr>
            <p:spPr bwMode="auto">
              <a:xfrm>
                <a:off x="2679" y="2564"/>
                <a:ext cx="91" cy="90"/>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98668" name="Text Box 12"/>
            <p:cNvSpPr txBox="1">
              <a:spLocks noChangeArrowheads="1"/>
            </p:cNvSpPr>
            <p:nvPr/>
          </p:nvSpPr>
          <p:spPr bwMode="auto">
            <a:xfrm>
              <a:off x="2455" y="2160"/>
              <a:ext cx="320"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big</a:t>
              </a:r>
            </a:p>
          </p:txBody>
        </p:sp>
        <p:sp>
          <p:nvSpPr>
            <p:cNvPr id="198669" name="Text Box 13"/>
            <p:cNvSpPr txBox="1">
              <a:spLocks noChangeArrowheads="1"/>
            </p:cNvSpPr>
            <p:nvPr/>
          </p:nvSpPr>
          <p:spPr bwMode="auto">
            <a:xfrm>
              <a:off x="2976" y="2160"/>
              <a:ext cx="407"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little</a:t>
              </a:r>
            </a:p>
          </p:txBody>
        </p:sp>
        <p:sp>
          <p:nvSpPr>
            <p:cNvPr id="198670" name="Line 14"/>
            <p:cNvSpPr>
              <a:spLocks noChangeShapeType="1"/>
            </p:cNvSpPr>
            <p:nvPr/>
          </p:nvSpPr>
          <p:spPr bwMode="auto">
            <a:xfrm>
              <a:off x="2833" y="2776"/>
              <a:ext cx="0" cy="395"/>
            </a:xfrm>
            <a:prstGeom prst="line">
              <a:avLst/>
            </a:prstGeom>
            <a:noFill/>
            <a:ln w="57150">
              <a:solidFill>
                <a:schemeClr val="tx1"/>
              </a:solidFill>
              <a:round/>
              <a:headEnd/>
              <a:tailEnd/>
            </a:ln>
            <a:effectLst/>
          </p:spPr>
          <p:txBody>
            <a:bodyPr wrap="none" anchor="ctr"/>
            <a:lstStyle/>
            <a:p>
              <a:endParaRPr lang="en-US"/>
            </a:p>
          </p:txBody>
        </p:sp>
        <p:sp>
          <p:nvSpPr>
            <p:cNvPr id="198671" name="Line 15"/>
            <p:cNvSpPr>
              <a:spLocks noChangeShapeType="1"/>
            </p:cNvSpPr>
            <p:nvPr/>
          </p:nvSpPr>
          <p:spPr bwMode="auto">
            <a:xfrm>
              <a:off x="2925" y="2870"/>
              <a:ext cx="0" cy="206"/>
            </a:xfrm>
            <a:prstGeom prst="line">
              <a:avLst/>
            </a:prstGeom>
            <a:noFill/>
            <a:ln w="57150">
              <a:solidFill>
                <a:schemeClr val="tx1"/>
              </a:solidFill>
              <a:round/>
              <a:headEnd/>
              <a:tailEnd/>
            </a:ln>
            <a:effectLst/>
          </p:spPr>
          <p:txBody>
            <a:bodyPr wrap="none" anchor="ctr"/>
            <a:lstStyle/>
            <a:p>
              <a:endParaRPr lang="en-US"/>
            </a:p>
          </p:txBody>
        </p:sp>
        <p:sp>
          <p:nvSpPr>
            <p:cNvPr id="198672" name="Text Box 16"/>
            <p:cNvSpPr txBox="1">
              <a:spLocks noChangeArrowheads="1"/>
            </p:cNvSpPr>
            <p:nvPr/>
          </p:nvSpPr>
          <p:spPr bwMode="auto">
            <a:xfrm>
              <a:off x="3121" y="2848"/>
              <a:ext cx="276"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1p</a:t>
              </a:r>
            </a:p>
          </p:txBody>
        </p:sp>
        <p:sp>
          <p:nvSpPr>
            <p:cNvPr id="198673" name="Text Box 17"/>
            <p:cNvSpPr txBox="1">
              <a:spLocks noChangeArrowheads="1"/>
            </p:cNvSpPr>
            <p:nvPr/>
          </p:nvSpPr>
          <p:spPr bwMode="auto">
            <a:xfrm>
              <a:off x="2422" y="2849"/>
              <a:ext cx="276"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2p</a:t>
              </a:r>
            </a:p>
          </p:txBody>
        </p:sp>
        <p:sp>
          <p:nvSpPr>
            <p:cNvPr id="198674" name="Rectangle 18"/>
            <p:cNvSpPr>
              <a:spLocks noChangeArrowheads="1"/>
            </p:cNvSpPr>
            <p:nvPr/>
          </p:nvSpPr>
          <p:spPr bwMode="auto">
            <a:xfrm>
              <a:off x="2547" y="3320"/>
              <a:ext cx="740" cy="189"/>
            </a:xfrm>
            <a:prstGeom prst="rect">
              <a:avLst/>
            </a:prstGeom>
            <a:noFill/>
            <a:ln w="9525">
              <a:solidFill>
                <a:schemeClr val="tx1"/>
              </a:solidFill>
              <a:miter lim="800000"/>
              <a:headEnd/>
              <a:tailEnd/>
            </a:ln>
            <a:effectLst/>
          </p:spPr>
          <p:txBody>
            <a:bodyPr wrap="none" anchor="ctr"/>
            <a:lstStyle/>
            <a:p>
              <a:pPr algn="ctr">
                <a:spcBef>
                  <a:spcPct val="20000"/>
                </a:spcBef>
              </a:pPr>
              <a:r>
                <a:rPr lang="en-US" sz="2000">
                  <a:latin typeface="Times New Roman" pitchFamily="18" charset="0"/>
                </a:rPr>
                <a:t>collect</a:t>
              </a:r>
              <a:endParaRPr lang="en-US" sz="2800">
                <a:latin typeface="Times New Roman" pitchFamily="18"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3"/>
          <p:cNvSpPr>
            <a:spLocks noGrp="1"/>
          </p:cNvSpPr>
          <p:nvPr>
            <p:ph type="ftr" sz="quarter" idx="10"/>
          </p:nvPr>
        </p:nvSpPr>
        <p:spPr/>
        <p:txBody>
          <a:bodyPr/>
          <a:lstStyle/>
          <a:p>
            <a:r>
              <a:rPr lang="en-US"/>
              <a:t>CS 5204 – Operating Systems</a:t>
            </a:r>
          </a:p>
        </p:txBody>
      </p:sp>
      <p:sp>
        <p:nvSpPr>
          <p:cNvPr id="24" name="Slide Number Placeholder 4"/>
          <p:cNvSpPr>
            <a:spLocks noGrp="1"/>
          </p:cNvSpPr>
          <p:nvPr>
            <p:ph type="sldNum" sz="quarter" idx="11"/>
          </p:nvPr>
        </p:nvSpPr>
        <p:spPr/>
        <p:txBody>
          <a:bodyPr/>
          <a:lstStyle/>
          <a:p>
            <a:fld id="{FCFE36A4-FFFD-480B-B344-8046B9FD1405}" type="slidenum">
              <a:rPr lang="en-US"/>
              <a:pPr/>
              <a:t>3</a:t>
            </a:fld>
            <a:endParaRPr lang="en-US"/>
          </a:p>
        </p:txBody>
      </p:sp>
      <p:sp>
        <p:nvSpPr>
          <p:cNvPr id="199682" name="Rectangle 2"/>
          <p:cNvSpPr>
            <a:spLocks noGrp="1" noChangeArrowheads="1"/>
          </p:cNvSpPr>
          <p:nvPr>
            <p:ph type="title"/>
          </p:nvPr>
        </p:nvSpPr>
        <p:spPr/>
        <p:txBody>
          <a:bodyPr/>
          <a:lstStyle/>
          <a:p>
            <a:r>
              <a:rPr lang="en-US"/>
              <a:t>An Process with Alternative Behavior</a:t>
            </a:r>
          </a:p>
        </p:txBody>
      </p:sp>
      <p:grpSp>
        <p:nvGrpSpPr>
          <p:cNvPr id="2" name="Group 3"/>
          <p:cNvGrpSpPr>
            <a:grpSpLocks/>
          </p:cNvGrpSpPr>
          <p:nvPr/>
        </p:nvGrpSpPr>
        <p:grpSpPr bwMode="auto">
          <a:xfrm>
            <a:off x="3582988" y="1239838"/>
            <a:ext cx="1749425" cy="2286000"/>
            <a:chOff x="2350" y="2160"/>
            <a:chExt cx="1102" cy="1440"/>
          </a:xfrm>
        </p:grpSpPr>
        <p:sp>
          <p:nvSpPr>
            <p:cNvPr id="199684" name="Rectangle 4"/>
            <p:cNvSpPr>
              <a:spLocks noChangeArrowheads="1"/>
            </p:cNvSpPr>
            <p:nvPr/>
          </p:nvSpPr>
          <p:spPr bwMode="auto">
            <a:xfrm>
              <a:off x="2350" y="2160"/>
              <a:ext cx="1102" cy="1440"/>
            </a:xfrm>
            <a:prstGeom prst="rect">
              <a:avLst/>
            </a:prstGeom>
            <a:noFill/>
            <a:ln w="9525">
              <a:solidFill>
                <a:schemeClr val="tx1"/>
              </a:solidFill>
              <a:miter lim="800000"/>
              <a:headEnd/>
              <a:tailEnd/>
            </a:ln>
            <a:effectLst/>
          </p:spPr>
          <p:txBody>
            <a:bodyPr wrap="none" anchor="ctr"/>
            <a:lstStyle/>
            <a:p>
              <a:endParaRPr lang="en-US"/>
            </a:p>
          </p:txBody>
        </p:sp>
        <p:grpSp>
          <p:nvGrpSpPr>
            <p:cNvPr id="3" name="Group 5"/>
            <p:cNvGrpSpPr>
              <a:grpSpLocks/>
            </p:cNvGrpSpPr>
            <p:nvPr/>
          </p:nvGrpSpPr>
          <p:grpSpPr bwMode="auto">
            <a:xfrm>
              <a:off x="2465" y="2400"/>
              <a:ext cx="316" cy="296"/>
              <a:chOff x="2564" y="2449"/>
              <a:chExt cx="316" cy="296"/>
            </a:xfrm>
          </p:grpSpPr>
          <p:sp>
            <p:nvSpPr>
              <p:cNvPr id="199686" name="Oval 6"/>
              <p:cNvSpPr>
                <a:spLocks noChangeArrowheads="1"/>
              </p:cNvSpPr>
              <p:nvPr/>
            </p:nvSpPr>
            <p:spPr bwMode="auto">
              <a:xfrm>
                <a:off x="2564" y="2449"/>
                <a:ext cx="316" cy="296"/>
              </a:xfrm>
              <a:prstGeom prst="ellipse">
                <a:avLst/>
              </a:prstGeom>
              <a:noFill/>
              <a:ln w="9525">
                <a:solidFill>
                  <a:schemeClr val="tx1"/>
                </a:solidFill>
                <a:round/>
                <a:headEnd/>
                <a:tailEnd/>
              </a:ln>
              <a:effectLst/>
            </p:spPr>
            <p:txBody>
              <a:bodyPr wrap="none" anchor="ctr"/>
              <a:lstStyle/>
              <a:p>
                <a:endParaRPr lang="en-US"/>
              </a:p>
            </p:txBody>
          </p:sp>
          <p:sp>
            <p:nvSpPr>
              <p:cNvPr id="199687" name="Oval 7"/>
              <p:cNvSpPr>
                <a:spLocks noChangeArrowheads="1"/>
              </p:cNvSpPr>
              <p:nvPr/>
            </p:nvSpPr>
            <p:spPr bwMode="auto">
              <a:xfrm>
                <a:off x="2679" y="2564"/>
                <a:ext cx="91" cy="90"/>
              </a:xfrm>
              <a:prstGeom prst="ellipse">
                <a:avLst/>
              </a:prstGeom>
              <a:solidFill>
                <a:schemeClr val="tx1"/>
              </a:solidFill>
              <a:ln w="9525">
                <a:solidFill>
                  <a:schemeClr val="tx1"/>
                </a:solidFill>
                <a:round/>
                <a:headEnd/>
                <a:tailEnd/>
              </a:ln>
              <a:effectLst/>
            </p:spPr>
            <p:txBody>
              <a:bodyPr wrap="none" anchor="ctr"/>
              <a:lstStyle/>
              <a:p>
                <a:endParaRPr lang="en-US"/>
              </a:p>
            </p:txBody>
          </p:sp>
        </p:grpSp>
        <p:grpSp>
          <p:nvGrpSpPr>
            <p:cNvPr id="4" name="Group 8"/>
            <p:cNvGrpSpPr>
              <a:grpSpLocks/>
            </p:cNvGrpSpPr>
            <p:nvPr/>
          </p:nvGrpSpPr>
          <p:grpSpPr bwMode="auto">
            <a:xfrm>
              <a:off x="3005" y="2400"/>
              <a:ext cx="316" cy="296"/>
              <a:chOff x="2564" y="2449"/>
              <a:chExt cx="316" cy="296"/>
            </a:xfrm>
          </p:grpSpPr>
          <p:sp>
            <p:nvSpPr>
              <p:cNvPr id="199689" name="Oval 9"/>
              <p:cNvSpPr>
                <a:spLocks noChangeArrowheads="1"/>
              </p:cNvSpPr>
              <p:nvPr/>
            </p:nvSpPr>
            <p:spPr bwMode="auto">
              <a:xfrm>
                <a:off x="2564" y="2449"/>
                <a:ext cx="316" cy="296"/>
              </a:xfrm>
              <a:prstGeom prst="ellipse">
                <a:avLst/>
              </a:prstGeom>
              <a:noFill/>
              <a:ln w="9525">
                <a:solidFill>
                  <a:schemeClr val="tx1"/>
                </a:solidFill>
                <a:round/>
                <a:headEnd/>
                <a:tailEnd/>
              </a:ln>
              <a:effectLst/>
            </p:spPr>
            <p:txBody>
              <a:bodyPr wrap="none" anchor="ctr"/>
              <a:lstStyle/>
              <a:p>
                <a:endParaRPr lang="en-US"/>
              </a:p>
            </p:txBody>
          </p:sp>
          <p:sp>
            <p:nvSpPr>
              <p:cNvPr id="199690" name="Oval 10"/>
              <p:cNvSpPr>
                <a:spLocks noChangeArrowheads="1"/>
              </p:cNvSpPr>
              <p:nvPr/>
            </p:nvSpPr>
            <p:spPr bwMode="auto">
              <a:xfrm>
                <a:off x="2679" y="2564"/>
                <a:ext cx="91" cy="90"/>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99691" name="Text Box 11"/>
            <p:cNvSpPr txBox="1">
              <a:spLocks noChangeArrowheads="1"/>
            </p:cNvSpPr>
            <p:nvPr/>
          </p:nvSpPr>
          <p:spPr bwMode="auto">
            <a:xfrm>
              <a:off x="2455" y="2160"/>
              <a:ext cx="320"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big</a:t>
              </a:r>
            </a:p>
          </p:txBody>
        </p:sp>
        <p:sp>
          <p:nvSpPr>
            <p:cNvPr id="199692" name="Text Box 12"/>
            <p:cNvSpPr txBox="1">
              <a:spLocks noChangeArrowheads="1"/>
            </p:cNvSpPr>
            <p:nvPr/>
          </p:nvSpPr>
          <p:spPr bwMode="auto">
            <a:xfrm>
              <a:off x="2976" y="2160"/>
              <a:ext cx="407"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little</a:t>
              </a:r>
            </a:p>
          </p:txBody>
        </p:sp>
        <p:sp>
          <p:nvSpPr>
            <p:cNvPr id="199693" name="Line 13"/>
            <p:cNvSpPr>
              <a:spLocks noChangeShapeType="1"/>
            </p:cNvSpPr>
            <p:nvPr/>
          </p:nvSpPr>
          <p:spPr bwMode="auto">
            <a:xfrm>
              <a:off x="2833" y="2776"/>
              <a:ext cx="0" cy="395"/>
            </a:xfrm>
            <a:prstGeom prst="line">
              <a:avLst/>
            </a:prstGeom>
            <a:noFill/>
            <a:ln w="57150">
              <a:solidFill>
                <a:schemeClr val="tx1"/>
              </a:solidFill>
              <a:round/>
              <a:headEnd/>
              <a:tailEnd/>
            </a:ln>
            <a:effectLst/>
          </p:spPr>
          <p:txBody>
            <a:bodyPr wrap="none" anchor="ctr"/>
            <a:lstStyle/>
            <a:p>
              <a:endParaRPr lang="en-US"/>
            </a:p>
          </p:txBody>
        </p:sp>
        <p:sp>
          <p:nvSpPr>
            <p:cNvPr id="199694" name="Line 14"/>
            <p:cNvSpPr>
              <a:spLocks noChangeShapeType="1"/>
            </p:cNvSpPr>
            <p:nvPr/>
          </p:nvSpPr>
          <p:spPr bwMode="auto">
            <a:xfrm>
              <a:off x="2925" y="2870"/>
              <a:ext cx="0" cy="206"/>
            </a:xfrm>
            <a:prstGeom prst="line">
              <a:avLst/>
            </a:prstGeom>
            <a:noFill/>
            <a:ln w="57150">
              <a:solidFill>
                <a:schemeClr val="tx1"/>
              </a:solidFill>
              <a:round/>
              <a:headEnd/>
              <a:tailEnd/>
            </a:ln>
            <a:effectLst/>
          </p:spPr>
          <p:txBody>
            <a:bodyPr wrap="none" anchor="ctr"/>
            <a:lstStyle/>
            <a:p>
              <a:endParaRPr lang="en-US"/>
            </a:p>
          </p:txBody>
        </p:sp>
        <p:sp>
          <p:nvSpPr>
            <p:cNvPr id="199695" name="Text Box 15"/>
            <p:cNvSpPr txBox="1">
              <a:spLocks noChangeArrowheads="1"/>
            </p:cNvSpPr>
            <p:nvPr/>
          </p:nvSpPr>
          <p:spPr bwMode="auto">
            <a:xfrm>
              <a:off x="3121" y="2848"/>
              <a:ext cx="276"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1p</a:t>
              </a:r>
            </a:p>
          </p:txBody>
        </p:sp>
        <p:sp>
          <p:nvSpPr>
            <p:cNvPr id="199696" name="Text Box 16"/>
            <p:cNvSpPr txBox="1">
              <a:spLocks noChangeArrowheads="1"/>
            </p:cNvSpPr>
            <p:nvPr/>
          </p:nvSpPr>
          <p:spPr bwMode="auto">
            <a:xfrm>
              <a:off x="2422" y="2849"/>
              <a:ext cx="276" cy="250"/>
            </a:xfrm>
            <a:prstGeom prst="rect">
              <a:avLst/>
            </a:prstGeom>
            <a:noFill/>
            <a:ln w="9525">
              <a:noFill/>
              <a:miter lim="800000"/>
              <a:headEnd/>
              <a:tailEnd/>
            </a:ln>
            <a:effectLst/>
          </p:spPr>
          <p:txBody>
            <a:bodyPr wrap="none" anchor="ctr">
              <a:spAutoFit/>
            </a:bodyPr>
            <a:lstStyle/>
            <a:p>
              <a:pPr algn="ctr">
                <a:spcBef>
                  <a:spcPct val="50000"/>
                </a:spcBef>
              </a:pPr>
              <a:r>
                <a:rPr lang="en-US" sz="2000">
                  <a:latin typeface="Times New Roman" pitchFamily="18" charset="0"/>
                </a:rPr>
                <a:t>2p</a:t>
              </a:r>
            </a:p>
          </p:txBody>
        </p:sp>
        <p:sp>
          <p:nvSpPr>
            <p:cNvPr id="199697" name="Rectangle 17"/>
            <p:cNvSpPr>
              <a:spLocks noChangeArrowheads="1"/>
            </p:cNvSpPr>
            <p:nvPr/>
          </p:nvSpPr>
          <p:spPr bwMode="auto">
            <a:xfrm>
              <a:off x="2547" y="3320"/>
              <a:ext cx="740" cy="189"/>
            </a:xfrm>
            <a:prstGeom prst="rect">
              <a:avLst/>
            </a:prstGeom>
            <a:noFill/>
            <a:ln w="9525">
              <a:solidFill>
                <a:schemeClr val="tx1"/>
              </a:solidFill>
              <a:miter lim="800000"/>
              <a:headEnd/>
              <a:tailEnd/>
            </a:ln>
            <a:effectLst/>
          </p:spPr>
          <p:txBody>
            <a:bodyPr wrap="none" anchor="ctr"/>
            <a:lstStyle/>
            <a:p>
              <a:pPr algn="ctr">
                <a:spcBef>
                  <a:spcPct val="20000"/>
                </a:spcBef>
              </a:pPr>
              <a:r>
                <a:rPr lang="en-US" sz="2000">
                  <a:latin typeface="Times New Roman" pitchFamily="18" charset="0"/>
                </a:rPr>
                <a:t>collect</a:t>
              </a:r>
              <a:endParaRPr lang="en-US" sz="2800">
                <a:latin typeface="Times New Roman" pitchFamily="18" charset="0"/>
              </a:endParaRPr>
            </a:p>
          </p:txBody>
        </p:sp>
      </p:grpSp>
      <p:sp>
        <p:nvSpPr>
          <p:cNvPr id="199698" name="Rectangle 18"/>
          <p:cNvSpPr>
            <a:spLocks noChangeArrowheads="1"/>
          </p:cNvSpPr>
          <p:nvPr/>
        </p:nvSpPr>
        <p:spPr bwMode="auto">
          <a:xfrm>
            <a:off x="203200" y="4067175"/>
            <a:ext cx="9348788" cy="1127125"/>
          </a:xfrm>
          <a:prstGeom prst="rect">
            <a:avLst/>
          </a:prstGeom>
          <a:noFill/>
          <a:ln w="9525">
            <a:noFill/>
            <a:miter lim="800000"/>
            <a:headEnd/>
            <a:tailEnd/>
          </a:ln>
          <a:effectLst/>
        </p:spPr>
        <p:txBody>
          <a:bodyPr anchor="ctr">
            <a:spAutoFit/>
          </a:bodyPr>
          <a:lstStyle/>
          <a:p>
            <a:pPr>
              <a:spcBef>
                <a:spcPct val="20000"/>
              </a:spcBef>
            </a:pPr>
            <a:r>
              <a:rPr lang="en-US" sz="2000">
                <a:latin typeface="Times New Roman" pitchFamily="18" charset="0"/>
              </a:rPr>
              <a:t>VM(big, little, collect, 1p, 2p)  =       </a:t>
            </a:r>
          </a:p>
          <a:p>
            <a:pPr>
              <a:spcBef>
                <a:spcPct val="20000"/>
              </a:spcBef>
            </a:pPr>
            <a:r>
              <a:rPr lang="en-US" sz="2000">
                <a:latin typeface="Times New Roman" pitchFamily="18" charset="0"/>
              </a:rPr>
              <a:t>                                         2p.big.collect largeChoc.VM(big, little, collect, 1p, 2p)</a:t>
            </a:r>
          </a:p>
          <a:p>
            <a:pPr>
              <a:spcBef>
                <a:spcPct val="20000"/>
              </a:spcBef>
            </a:pPr>
            <a:r>
              <a:rPr lang="en-US" sz="2000">
                <a:latin typeface="Times New Roman" pitchFamily="18" charset="0"/>
              </a:rPr>
              <a:t>                                     + 1p.little.collect smallChoc.VM(big, little, collect, 1p, 2p)</a:t>
            </a:r>
            <a:endParaRPr lang="en-US">
              <a:latin typeface="Times New Roman" pitchFamily="18" charset="0"/>
            </a:endParaRPr>
          </a:p>
        </p:txBody>
      </p:sp>
      <p:sp>
        <p:nvSpPr>
          <p:cNvPr id="199699" name="Text Box 19"/>
          <p:cNvSpPr txBox="1">
            <a:spLocks noChangeArrowheads="1"/>
          </p:cNvSpPr>
          <p:nvPr/>
        </p:nvSpPr>
        <p:spPr bwMode="auto">
          <a:xfrm>
            <a:off x="579438" y="5630863"/>
            <a:ext cx="7988300" cy="519112"/>
          </a:xfrm>
          <a:prstGeom prst="rect">
            <a:avLst/>
          </a:prstGeom>
          <a:noFill/>
          <a:ln w="9525">
            <a:noFill/>
            <a:miter lim="800000"/>
            <a:headEnd/>
            <a:tailEnd/>
          </a:ln>
          <a:effectLst/>
        </p:spPr>
        <p:txBody>
          <a:bodyPr wrap="none" anchor="ctr">
            <a:spAutoFit/>
          </a:bodyPr>
          <a:lstStyle/>
          <a:p>
            <a:pPr algn="ctr">
              <a:spcBef>
                <a:spcPct val="20000"/>
              </a:spcBef>
            </a:pPr>
            <a:r>
              <a:rPr lang="en-US" sz="2800">
                <a:latin typeface="Times New Roman" pitchFamily="18" charset="0"/>
              </a:rPr>
              <a:t>The plus (“+”) operator expresses alternative behavior.</a:t>
            </a:r>
          </a:p>
        </p:txBody>
      </p:sp>
      <p:sp>
        <p:nvSpPr>
          <p:cNvPr id="199700" name="Line 20"/>
          <p:cNvSpPr>
            <a:spLocks noChangeShapeType="1"/>
          </p:cNvSpPr>
          <p:nvPr/>
        </p:nvSpPr>
        <p:spPr bwMode="auto">
          <a:xfrm>
            <a:off x="3662363" y="4527550"/>
            <a:ext cx="544512" cy="0"/>
          </a:xfrm>
          <a:prstGeom prst="line">
            <a:avLst/>
          </a:prstGeom>
          <a:noFill/>
          <a:ln w="9525">
            <a:solidFill>
              <a:schemeClr val="tx1"/>
            </a:solidFill>
            <a:round/>
            <a:headEnd/>
            <a:tailEnd/>
          </a:ln>
          <a:effectLst/>
        </p:spPr>
        <p:txBody>
          <a:bodyPr wrap="none" anchor="ctr"/>
          <a:lstStyle/>
          <a:p>
            <a:endParaRPr lang="en-US"/>
          </a:p>
        </p:txBody>
      </p:sp>
      <p:sp>
        <p:nvSpPr>
          <p:cNvPr id="199701" name="Line 21"/>
          <p:cNvSpPr>
            <a:spLocks noChangeShapeType="1"/>
          </p:cNvSpPr>
          <p:nvPr/>
        </p:nvSpPr>
        <p:spPr bwMode="auto">
          <a:xfrm>
            <a:off x="3714750" y="4889500"/>
            <a:ext cx="655638" cy="0"/>
          </a:xfrm>
          <a:prstGeom prst="line">
            <a:avLst/>
          </a:prstGeom>
          <a:noFill/>
          <a:ln w="9525">
            <a:solidFill>
              <a:schemeClr val="tx1"/>
            </a:solidFill>
            <a:round/>
            <a:headEnd/>
            <a:tailEnd/>
          </a:ln>
          <a:effectLst/>
        </p:spPr>
        <p:txBody>
          <a:bodyPr wrap="none" anchor="ctr"/>
          <a:lstStyle/>
          <a:p>
            <a:endParaRPr lang="en-US"/>
          </a:p>
        </p:txBody>
      </p:sp>
      <p:sp>
        <p:nvSpPr>
          <p:cNvPr id="199702" name="Rectangle 22"/>
          <p:cNvSpPr>
            <a:spLocks noChangeArrowheads="1"/>
          </p:cNvSpPr>
          <p:nvPr/>
        </p:nvSpPr>
        <p:spPr bwMode="auto">
          <a:xfrm>
            <a:off x="196850" y="4046538"/>
            <a:ext cx="8759825" cy="1274762"/>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t>CS 5204 – Operating Systems</a:t>
            </a:r>
          </a:p>
        </p:txBody>
      </p:sp>
      <p:sp>
        <p:nvSpPr>
          <p:cNvPr id="9" name="Slide Number Placeholder 4"/>
          <p:cNvSpPr>
            <a:spLocks noGrp="1"/>
          </p:cNvSpPr>
          <p:nvPr>
            <p:ph type="sldNum" sz="quarter" idx="11"/>
          </p:nvPr>
        </p:nvSpPr>
        <p:spPr/>
        <p:txBody>
          <a:bodyPr/>
          <a:lstStyle/>
          <a:p>
            <a:fld id="{E9031965-2E9B-4AA7-9BAE-ACD012536B6E}" type="slidenum">
              <a:rPr lang="en-US"/>
              <a:pPr/>
              <a:t>4</a:t>
            </a:fld>
            <a:endParaRPr lang="en-US"/>
          </a:p>
        </p:txBody>
      </p:sp>
      <p:sp>
        <p:nvSpPr>
          <p:cNvPr id="200706" name="Rectangle 2"/>
          <p:cNvSpPr>
            <a:spLocks noGrp="1" noChangeArrowheads="1"/>
          </p:cNvSpPr>
          <p:nvPr>
            <p:ph type="title"/>
          </p:nvPr>
        </p:nvSpPr>
        <p:spPr/>
        <p:txBody>
          <a:bodyPr/>
          <a:lstStyle/>
          <a:p>
            <a:r>
              <a:rPr lang="en-US"/>
              <a:t>Modeling a Bounded Buffer</a:t>
            </a:r>
          </a:p>
        </p:txBody>
      </p:sp>
      <p:sp>
        <p:nvSpPr>
          <p:cNvPr id="200707" name="Rectangle 3"/>
          <p:cNvSpPr>
            <a:spLocks noChangeArrowheads="1"/>
          </p:cNvSpPr>
          <p:nvPr/>
        </p:nvSpPr>
        <p:spPr bwMode="auto">
          <a:xfrm>
            <a:off x="428625" y="1084263"/>
            <a:ext cx="8478838" cy="4859337"/>
          </a:xfrm>
          <a:prstGeom prst="rect">
            <a:avLst/>
          </a:prstGeom>
          <a:noFill/>
          <a:ln w="9525">
            <a:noFill/>
            <a:miter lim="800000"/>
            <a:headEnd/>
            <a:tailEnd/>
          </a:ln>
          <a:effectLst/>
        </p:spPr>
        <p:txBody>
          <a:bodyPr/>
          <a:lstStyle/>
          <a:p>
            <a:pPr eaLnBrk="1" hangingPunct="1">
              <a:spcBef>
                <a:spcPct val="20000"/>
              </a:spcBef>
              <a:buClr>
                <a:schemeClr val="accent1"/>
              </a:buClr>
              <a:buSzPct val="75000"/>
              <a:buFont typeface="Wingdings" pitchFamily="2" charset="2"/>
              <a:buNone/>
            </a:pPr>
            <a:r>
              <a:rPr lang="en-US" sz="2100">
                <a:latin typeface="Times New Roman" pitchFamily="18" charset="0"/>
              </a:rPr>
              <a:t>Suppose that a buffer has get and put operations and can hold up to three data items. Ignoring the content of the data items, and focusing only on the operations, a buffer can be defined as:</a:t>
            </a:r>
          </a:p>
          <a:p>
            <a:pPr eaLnBrk="1" hangingPunct="1">
              <a:spcBef>
                <a:spcPct val="20000"/>
              </a:spcBef>
              <a:buClr>
                <a:schemeClr val="accent1"/>
              </a:buClr>
              <a:buSzPct val="75000"/>
              <a:buFont typeface="Wingdings" pitchFamily="2" charset="2"/>
              <a:buNone/>
            </a:pPr>
            <a:endParaRPr lang="en-US" sz="2100">
              <a:latin typeface="Times New Roman" pitchFamily="18" charset="0"/>
            </a:endParaRPr>
          </a:p>
          <a:p>
            <a:pPr eaLnBrk="1" hangingPunct="1">
              <a:spcBef>
                <a:spcPct val="20000"/>
              </a:spcBef>
              <a:buClr>
                <a:schemeClr val="accent1"/>
              </a:buClr>
              <a:buSzPct val="75000"/>
              <a:buFont typeface="Wingdings" pitchFamily="2" charset="2"/>
              <a:buNone/>
            </a:pPr>
            <a:endParaRPr lang="en-US" sz="2100">
              <a:latin typeface="Times New Roman" pitchFamily="18" charset="0"/>
            </a:endParaRPr>
          </a:p>
          <a:p>
            <a:pPr marL="627063" lvl="1" eaLnBrk="1" hangingPunct="1">
              <a:spcBef>
                <a:spcPct val="20000"/>
              </a:spcBef>
              <a:buClr>
                <a:schemeClr val="accent2"/>
              </a:buClr>
              <a:buSzPct val="80000"/>
              <a:buFont typeface="Wingdings" pitchFamily="2" charset="2"/>
              <a:buNone/>
            </a:pPr>
            <a:r>
              <a:rPr lang="en-US" sz="1600">
                <a:latin typeface="Arial Black" pitchFamily="34" charset="0"/>
              </a:rPr>
              <a:t>Buffer </a:t>
            </a:r>
            <a:r>
              <a:rPr lang="en-US" sz="1600" baseline="-25000">
                <a:latin typeface="Arial Black" pitchFamily="34" charset="0"/>
              </a:rPr>
              <a:t>0</a:t>
            </a:r>
            <a:r>
              <a:rPr lang="en-US" sz="1600">
                <a:latin typeface="Arial Black" pitchFamily="34" charset="0"/>
              </a:rPr>
              <a:t>(put, get) = put.Buffer </a:t>
            </a:r>
            <a:r>
              <a:rPr lang="en-US" sz="1600" baseline="-25000">
                <a:latin typeface="Arial Black" pitchFamily="34" charset="0"/>
              </a:rPr>
              <a:t>1</a:t>
            </a:r>
            <a:r>
              <a:rPr lang="en-US" sz="1600">
                <a:latin typeface="Arial Black" pitchFamily="34" charset="0"/>
              </a:rPr>
              <a:t>(put, get) </a:t>
            </a:r>
          </a:p>
          <a:p>
            <a:pPr marL="627063" lvl="1" eaLnBrk="1" hangingPunct="1">
              <a:spcBef>
                <a:spcPct val="20000"/>
              </a:spcBef>
              <a:buClr>
                <a:schemeClr val="accent2"/>
              </a:buClr>
              <a:buSzPct val="80000"/>
              <a:buFont typeface="Wingdings" pitchFamily="2" charset="2"/>
              <a:buNone/>
            </a:pPr>
            <a:r>
              <a:rPr lang="en-US" sz="1600">
                <a:latin typeface="Arial Black" pitchFamily="34" charset="0"/>
              </a:rPr>
              <a:t>Buffer </a:t>
            </a:r>
            <a:r>
              <a:rPr lang="en-US" sz="1600" baseline="-25000">
                <a:latin typeface="Arial Black" pitchFamily="34" charset="0"/>
              </a:rPr>
              <a:t>1</a:t>
            </a:r>
            <a:r>
              <a:rPr lang="en-US" sz="1600">
                <a:latin typeface="Arial Black" pitchFamily="34" charset="0"/>
              </a:rPr>
              <a:t>(put, get) = put.Buffer </a:t>
            </a:r>
            <a:r>
              <a:rPr lang="en-US" sz="1600" baseline="-25000">
                <a:latin typeface="Arial Black" pitchFamily="34" charset="0"/>
              </a:rPr>
              <a:t>2</a:t>
            </a:r>
            <a:r>
              <a:rPr lang="en-US" sz="1600">
                <a:latin typeface="Arial Black" pitchFamily="34" charset="0"/>
              </a:rPr>
              <a:t>(put, get) + get.Buffer </a:t>
            </a:r>
            <a:r>
              <a:rPr lang="en-US" sz="1600" baseline="-25000">
                <a:latin typeface="Arial Black" pitchFamily="34" charset="0"/>
              </a:rPr>
              <a:t>0</a:t>
            </a:r>
            <a:r>
              <a:rPr lang="en-US" sz="1600">
                <a:latin typeface="Arial Black" pitchFamily="34" charset="0"/>
              </a:rPr>
              <a:t>(put, get) </a:t>
            </a:r>
          </a:p>
          <a:p>
            <a:pPr marL="627063" lvl="1" eaLnBrk="1" hangingPunct="1">
              <a:spcBef>
                <a:spcPct val="20000"/>
              </a:spcBef>
              <a:buClr>
                <a:schemeClr val="accent2"/>
              </a:buClr>
              <a:buSzPct val="80000"/>
              <a:buFont typeface="Wingdings" pitchFamily="2" charset="2"/>
              <a:buNone/>
            </a:pPr>
            <a:r>
              <a:rPr lang="en-US" sz="1600">
                <a:latin typeface="Arial Black" pitchFamily="34" charset="0"/>
              </a:rPr>
              <a:t>Buffer </a:t>
            </a:r>
            <a:r>
              <a:rPr lang="en-US" sz="1600" baseline="-25000">
                <a:latin typeface="Arial Black" pitchFamily="34" charset="0"/>
              </a:rPr>
              <a:t>2</a:t>
            </a:r>
            <a:r>
              <a:rPr lang="en-US" sz="1600">
                <a:latin typeface="Arial Black" pitchFamily="34" charset="0"/>
              </a:rPr>
              <a:t>(put, get) = put.Buffer </a:t>
            </a:r>
            <a:r>
              <a:rPr lang="en-US" sz="1600" baseline="-25000">
                <a:latin typeface="Arial Black" pitchFamily="34" charset="0"/>
              </a:rPr>
              <a:t>3</a:t>
            </a:r>
            <a:r>
              <a:rPr lang="en-US" sz="1600">
                <a:latin typeface="Arial Black" pitchFamily="34" charset="0"/>
              </a:rPr>
              <a:t>(put, get) + get.Buffer </a:t>
            </a:r>
            <a:r>
              <a:rPr lang="en-US" sz="1600" baseline="-25000">
                <a:latin typeface="Arial Black" pitchFamily="34" charset="0"/>
              </a:rPr>
              <a:t>1</a:t>
            </a:r>
            <a:r>
              <a:rPr lang="en-US" sz="1600">
                <a:latin typeface="Arial Black" pitchFamily="34" charset="0"/>
              </a:rPr>
              <a:t>(put, get) </a:t>
            </a:r>
          </a:p>
          <a:p>
            <a:pPr marL="627063" lvl="1" eaLnBrk="1" hangingPunct="1">
              <a:spcBef>
                <a:spcPct val="20000"/>
              </a:spcBef>
              <a:buClr>
                <a:schemeClr val="accent2"/>
              </a:buClr>
              <a:buSzPct val="80000"/>
              <a:buFont typeface="Wingdings" pitchFamily="2" charset="2"/>
              <a:buNone/>
            </a:pPr>
            <a:r>
              <a:rPr lang="en-US" sz="1600">
                <a:latin typeface="Arial Black" pitchFamily="34" charset="0"/>
              </a:rPr>
              <a:t>Buffer </a:t>
            </a:r>
            <a:r>
              <a:rPr lang="en-US" sz="1600" baseline="-25000">
                <a:latin typeface="Arial Black" pitchFamily="34" charset="0"/>
              </a:rPr>
              <a:t>3</a:t>
            </a:r>
            <a:r>
              <a:rPr lang="en-US" sz="1600">
                <a:latin typeface="Arial Black" pitchFamily="34" charset="0"/>
              </a:rPr>
              <a:t>(put, get) = get.Buffer </a:t>
            </a:r>
            <a:r>
              <a:rPr lang="en-US" sz="1600" baseline="-25000">
                <a:latin typeface="Arial Black" pitchFamily="34" charset="0"/>
              </a:rPr>
              <a:t>2</a:t>
            </a:r>
            <a:r>
              <a:rPr lang="en-US" sz="1600">
                <a:latin typeface="Arial Black" pitchFamily="34" charset="0"/>
              </a:rPr>
              <a:t>(put, get) </a:t>
            </a:r>
          </a:p>
          <a:p>
            <a:pPr eaLnBrk="1" hangingPunct="1">
              <a:spcBef>
                <a:spcPct val="20000"/>
              </a:spcBef>
              <a:buClr>
                <a:schemeClr val="accent1"/>
              </a:buClr>
              <a:buSzPct val="75000"/>
              <a:buFont typeface="Wingdings" pitchFamily="2" charset="2"/>
              <a:buNone/>
            </a:pPr>
            <a:endParaRPr lang="en-US" sz="2100">
              <a:latin typeface="Times New Roman" pitchFamily="18" charset="0"/>
            </a:endParaRPr>
          </a:p>
          <a:p>
            <a:pPr eaLnBrk="1" hangingPunct="1">
              <a:spcBef>
                <a:spcPct val="20000"/>
              </a:spcBef>
              <a:buClr>
                <a:schemeClr val="accent1"/>
              </a:buClr>
              <a:buSzPct val="75000"/>
              <a:buFont typeface="Wingdings" pitchFamily="2" charset="2"/>
              <a:buNone/>
            </a:pPr>
            <a:endParaRPr lang="en-US" sz="2100">
              <a:latin typeface="Times New Roman" pitchFamily="18" charset="0"/>
            </a:endParaRPr>
          </a:p>
          <a:p>
            <a:pPr eaLnBrk="1" hangingPunct="1">
              <a:spcBef>
                <a:spcPct val="20000"/>
              </a:spcBef>
              <a:buClr>
                <a:schemeClr val="accent1"/>
              </a:buClr>
              <a:buSzPct val="75000"/>
              <a:buFont typeface="Wingdings" pitchFamily="2" charset="2"/>
              <a:buNone/>
            </a:pPr>
            <a:r>
              <a:rPr lang="en-US" sz="2100">
                <a:latin typeface="Times New Roman" pitchFamily="18" charset="0"/>
              </a:rPr>
              <a:t>Notice that this captures the idea that a get operation is not possible when the buffer is empty (i.e., in state Buffer </a:t>
            </a:r>
            <a:r>
              <a:rPr lang="en-US" sz="2100" baseline="-25000">
                <a:latin typeface="Times New Roman" pitchFamily="18" charset="0"/>
              </a:rPr>
              <a:t>0</a:t>
            </a:r>
            <a:r>
              <a:rPr lang="en-US" sz="2100">
                <a:latin typeface="Times New Roman" pitchFamily="18" charset="0"/>
              </a:rPr>
              <a:t> ) and a put operation is not possible when the buffer is full (i.e., in state Buffer </a:t>
            </a:r>
            <a:r>
              <a:rPr lang="en-US" sz="2100" baseline="-25000">
                <a:latin typeface="Times New Roman" pitchFamily="18" charset="0"/>
              </a:rPr>
              <a:t>3</a:t>
            </a:r>
            <a:r>
              <a:rPr lang="en-US" sz="2100">
                <a:latin typeface="Times New Roman" pitchFamily="18" charset="0"/>
              </a:rPr>
              <a:t> ).</a:t>
            </a:r>
          </a:p>
        </p:txBody>
      </p:sp>
      <p:sp>
        <p:nvSpPr>
          <p:cNvPr id="200708" name="Line 4"/>
          <p:cNvSpPr>
            <a:spLocks noChangeShapeType="1"/>
          </p:cNvSpPr>
          <p:nvPr/>
        </p:nvSpPr>
        <p:spPr bwMode="auto">
          <a:xfrm>
            <a:off x="5832475" y="3200400"/>
            <a:ext cx="339725" cy="0"/>
          </a:xfrm>
          <a:prstGeom prst="line">
            <a:avLst/>
          </a:prstGeom>
          <a:noFill/>
          <a:ln w="28575">
            <a:solidFill>
              <a:schemeClr val="tx1"/>
            </a:solidFill>
            <a:round/>
            <a:headEnd/>
            <a:tailEnd/>
          </a:ln>
          <a:effectLst/>
        </p:spPr>
        <p:txBody>
          <a:bodyPr wrap="none" anchor="ctr"/>
          <a:lstStyle/>
          <a:p>
            <a:endParaRPr lang="en-US"/>
          </a:p>
        </p:txBody>
      </p:sp>
      <p:sp>
        <p:nvSpPr>
          <p:cNvPr id="200709" name="Line 5"/>
          <p:cNvSpPr>
            <a:spLocks noChangeShapeType="1"/>
          </p:cNvSpPr>
          <p:nvPr/>
        </p:nvSpPr>
        <p:spPr bwMode="auto">
          <a:xfrm>
            <a:off x="3276600" y="3810000"/>
            <a:ext cx="339725" cy="0"/>
          </a:xfrm>
          <a:prstGeom prst="line">
            <a:avLst/>
          </a:prstGeom>
          <a:noFill/>
          <a:ln w="28575">
            <a:solidFill>
              <a:schemeClr val="tx1"/>
            </a:solidFill>
            <a:round/>
            <a:headEnd/>
            <a:tailEnd/>
          </a:ln>
          <a:effectLst/>
        </p:spPr>
        <p:txBody>
          <a:bodyPr wrap="none" anchor="ctr"/>
          <a:lstStyle/>
          <a:p>
            <a:endParaRPr lang="en-US"/>
          </a:p>
        </p:txBody>
      </p:sp>
      <p:sp>
        <p:nvSpPr>
          <p:cNvPr id="200710" name="Line 6"/>
          <p:cNvSpPr>
            <a:spLocks noChangeShapeType="1"/>
          </p:cNvSpPr>
          <p:nvPr/>
        </p:nvSpPr>
        <p:spPr bwMode="auto">
          <a:xfrm>
            <a:off x="5832475" y="3505200"/>
            <a:ext cx="339725" cy="0"/>
          </a:xfrm>
          <a:prstGeom prst="line">
            <a:avLst/>
          </a:prstGeom>
          <a:noFill/>
          <a:ln w="28575">
            <a:solidFill>
              <a:schemeClr val="tx1"/>
            </a:solidFill>
            <a:round/>
            <a:headEnd/>
            <a:tailEnd/>
          </a:ln>
          <a:effectLst/>
        </p:spPr>
        <p:txBody>
          <a:bodyPr wrap="none" anchor="ctr"/>
          <a:lstStyle/>
          <a:p>
            <a:endParaRPr lang="en-US"/>
          </a:p>
        </p:txBody>
      </p:sp>
      <p:sp>
        <p:nvSpPr>
          <p:cNvPr id="200711" name="Rectangle 7"/>
          <p:cNvSpPr>
            <a:spLocks noChangeArrowheads="1"/>
          </p:cNvSpPr>
          <p:nvPr/>
        </p:nvSpPr>
        <p:spPr bwMode="auto">
          <a:xfrm>
            <a:off x="952500" y="2590800"/>
            <a:ext cx="7277100" cy="1752600"/>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3"/>
          <p:cNvSpPr>
            <a:spLocks noGrp="1"/>
          </p:cNvSpPr>
          <p:nvPr>
            <p:ph type="ftr" sz="quarter" idx="10"/>
          </p:nvPr>
        </p:nvSpPr>
        <p:spPr/>
        <p:txBody>
          <a:bodyPr/>
          <a:lstStyle/>
          <a:p>
            <a:r>
              <a:rPr lang="en-US"/>
              <a:t>CS 5204 – Operating Systems</a:t>
            </a:r>
          </a:p>
        </p:txBody>
      </p:sp>
      <p:sp>
        <p:nvSpPr>
          <p:cNvPr id="45" name="Slide Number Placeholder 4"/>
          <p:cNvSpPr>
            <a:spLocks noGrp="1"/>
          </p:cNvSpPr>
          <p:nvPr>
            <p:ph type="sldNum" sz="quarter" idx="11"/>
          </p:nvPr>
        </p:nvSpPr>
        <p:spPr/>
        <p:txBody>
          <a:bodyPr/>
          <a:lstStyle/>
          <a:p>
            <a:fld id="{0F729BA0-FE14-4BA7-9BB6-3332D40B3862}" type="slidenum">
              <a:rPr lang="en-US"/>
              <a:pPr/>
              <a:t>5</a:t>
            </a:fld>
            <a:endParaRPr lang="en-US"/>
          </a:p>
        </p:txBody>
      </p:sp>
      <p:sp>
        <p:nvSpPr>
          <p:cNvPr id="201730" name="Rectangle 2"/>
          <p:cNvSpPr>
            <a:spLocks noGrp="1" noChangeArrowheads="1"/>
          </p:cNvSpPr>
          <p:nvPr>
            <p:ph type="title"/>
          </p:nvPr>
        </p:nvSpPr>
        <p:spPr/>
        <p:txBody>
          <a:bodyPr/>
          <a:lstStyle/>
          <a:p>
            <a:r>
              <a:rPr lang="en-US"/>
              <a:t>Reusing a Process Definition </a:t>
            </a:r>
          </a:p>
        </p:txBody>
      </p:sp>
      <p:grpSp>
        <p:nvGrpSpPr>
          <p:cNvPr id="2" name="Group 3"/>
          <p:cNvGrpSpPr>
            <a:grpSpLocks/>
          </p:cNvGrpSpPr>
          <p:nvPr/>
        </p:nvGrpSpPr>
        <p:grpSpPr bwMode="auto">
          <a:xfrm>
            <a:off x="655638" y="2295525"/>
            <a:ext cx="3916362" cy="808038"/>
            <a:chOff x="413" y="1651"/>
            <a:chExt cx="2467" cy="509"/>
          </a:xfrm>
        </p:grpSpPr>
        <p:sp>
          <p:nvSpPr>
            <p:cNvPr id="201732" name="Oval 4"/>
            <p:cNvSpPr>
              <a:spLocks noChangeArrowheads="1"/>
            </p:cNvSpPr>
            <p:nvPr/>
          </p:nvSpPr>
          <p:spPr bwMode="auto">
            <a:xfrm>
              <a:off x="865" y="1659"/>
              <a:ext cx="541" cy="501"/>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33" name="Line 5"/>
            <p:cNvSpPr>
              <a:spLocks noChangeShapeType="1"/>
            </p:cNvSpPr>
            <p:nvPr/>
          </p:nvSpPr>
          <p:spPr bwMode="auto">
            <a:xfrm>
              <a:off x="413" y="1909"/>
              <a:ext cx="452"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34" name="Line 6"/>
            <p:cNvSpPr>
              <a:spLocks noChangeShapeType="1"/>
            </p:cNvSpPr>
            <p:nvPr/>
          </p:nvSpPr>
          <p:spPr bwMode="auto">
            <a:xfrm flipH="1">
              <a:off x="1419" y="1909"/>
              <a:ext cx="432" cy="0"/>
            </a:xfrm>
            <a:prstGeom prst="line">
              <a:avLst/>
            </a:prstGeom>
            <a:noFill/>
            <a:ln w="12700">
              <a:solidFill>
                <a:schemeClr val="tx1"/>
              </a:solidFill>
              <a:round/>
              <a:headEnd type="oval" w="lg" len="lg"/>
              <a:tailEnd type="oval" w="lg" len="lg"/>
            </a:ln>
            <a:effectLst/>
          </p:spPr>
          <p:txBody>
            <a:bodyPr wrap="none" anchor="ctr"/>
            <a:lstStyle/>
            <a:p>
              <a:endParaRPr lang="en-US"/>
            </a:p>
          </p:txBody>
        </p:sp>
        <p:sp>
          <p:nvSpPr>
            <p:cNvPr id="201735" name="Text Box 7"/>
            <p:cNvSpPr txBox="1">
              <a:spLocks noChangeArrowheads="1"/>
            </p:cNvSpPr>
            <p:nvPr/>
          </p:nvSpPr>
          <p:spPr bwMode="auto">
            <a:xfrm>
              <a:off x="668" y="1685"/>
              <a:ext cx="212"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a</a:t>
              </a:r>
            </a:p>
          </p:txBody>
        </p:sp>
        <p:sp>
          <p:nvSpPr>
            <p:cNvPr id="201736" name="Line 8"/>
            <p:cNvSpPr>
              <a:spLocks noChangeShapeType="1"/>
            </p:cNvSpPr>
            <p:nvPr/>
          </p:nvSpPr>
          <p:spPr bwMode="auto">
            <a:xfrm flipV="1">
              <a:off x="2529" y="1748"/>
              <a:ext cx="104" cy="0"/>
            </a:xfrm>
            <a:prstGeom prst="line">
              <a:avLst/>
            </a:prstGeom>
            <a:noFill/>
            <a:ln w="28575">
              <a:solidFill>
                <a:schemeClr val="tx1"/>
              </a:solidFill>
              <a:round/>
              <a:headEnd/>
              <a:tailEnd/>
            </a:ln>
            <a:effectLst/>
          </p:spPr>
          <p:txBody>
            <a:bodyPr wrap="none" anchor="ctr"/>
            <a:lstStyle/>
            <a:p>
              <a:endParaRPr lang="en-US"/>
            </a:p>
          </p:txBody>
        </p:sp>
        <p:sp>
          <p:nvSpPr>
            <p:cNvPr id="201737" name="Oval 9"/>
            <p:cNvSpPr>
              <a:spLocks noChangeArrowheads="1"/>
            </p:cNvSpPr>
            <p:nvPr/>
          </p:nvSpPr>
          <p:spPr bwMode="auto">
            <a:xfrm>
              <a:off x="1888" y="1658"/>
              <a:ext cx="541" cy="501"/>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38" name="Line 10"/>
            <p:cNvSpPr>
              <a:spLocks noChangeShapeType="1"/>
            </p:cNvSpPr>
            <p:nvPr/>
          </p:nvSpPr>
          <p:spPr bwMode="auto">
            <a:xfrm flipH="1">
              <a:off x="2428" y="1909"/>
              <a:ext cx="452"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39" name="Text Box 11"/>
            <p:cNvSpPr txBox="1">
              <a:spLocks noChangeArrowheads="1"/>
            </p:cNvSpPr>
            <p:nvPr/>
          </p:nvSpPr>
          <p:spPr bwMode="auto">
            <a:xfrm>
              <a:off x="2469" y="1687"/>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b</a:t>
              </a:r>
            </a:p>
          </p:txBody>
        </p:sp>
        <p:sp>
          <p:nvSpPr>
            <p:cNvPr id="201740" name="Text Box 12"/>
            <p:cNvSpPr txBox="1">
              <a:spLocks noChangeArrowheads="1"/>
            </p:cNvSpPr>
            <p:nvPr/>
          </p:nvSpPr>
          <p:spPr bwMode="auto">
            <a:xfrm>
              <a:off x="1691" y="1651"/>
              <a:ext cx="201"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c</a:t>
              </a:r>
            </a:p>
          </p:txBody>
        </p:sp>
        <p:sp>
          <p:nvSpPr>
            <p:cNvPr id="201741" name="Text Box 13"/>
            <p:cNvSpPr txBox="1">
              <a:spLocks noChangeArrowheads="1"/>
            </p:cNvSpPr>
            <p:nvPr/>
          </p:nvSpPr>
          <p:spPr bwMode="auto">
            <a:xfrm>
              <a:off x="1399" y="1677"/>
              <a:ext cx="201"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c</a:t>
              </a:r>
            </a:p>
          </p:txBody>
        </p:sp>
        <p:sp>
          <p:nvSpPr>
            <p:cNvPr id="201742" name="Line 14"/>
            <p:cNvSpPr>
              <a:spLocks noChangeShapeType="1"/>
            </p:cNvSpPr>
            <p:nvPr/>
          </p:nvSpPr>
          <p:spPr bwMode="auto">
            <a:xfrm flipV="1">
              <a:off x="1446" y="1767"/>
              <a:ext cx="104" cy="0"/>
            </a:xfrm>
            <a:prstGeom prst="line">
              <a:avLst/>
            </a:prstGeom>
            <a:noFill/>
            <a:ln w="28575">
              <a:solidFill>
                <a:schemeClr val="tx1"/>
              </a:solidFill>
              <a:round/>
              <a:headEnd/>
              <a:tailEnd/>
            </a:ln>
            <a:effectLst/>
          </p:spPr>
          <p:txBody>
            <a:bodyPr wrap="none" anchor="ctr"/>
            <a:lstStyle/>
            <a:p>
              <a:endParaRPr lang="en-US"/>
            </a:p>
          </p:txBody>
        </p:sp>
      </p:grpSp>
      <p:grpSp>
        <p:nvGrpSpPr>
          <p:cNvPr id="3" name="Group 15"/>
          <p:cNvGrpSpPr>
            <a:grpSpLocks/>
          </p:cNvGrpSpPr>
          <p:nvPr/>
        </p:nvGrpSpPr>
        <p:grpSpPr bwMode="auto">
          <a:xfrm>
            <a:off x="655638" y="1196975"/>
            <a:ext cx="2330450" cy="795338"/>
            <a:chOff x="500" y="754"/>
            <a:chExt cx="1846" cy="641"/>
          </a:xfrm>
        </p:grpSpPr>
        <p:sp>
          <p:nvSpPr>
            <p:cNvPr id="201744" name="Oval 16"/>
            <p:cNvSpPr>
              <a:spLocks noChangeArrowheads="1"/>
            </p:cNvSpPr>
            <p:nvPr/>
          </p:nvSpPr>
          <p:spPr bwMode="auto">
            <a:xfrm>
              <a:off x="1081" y="754"/>
              <a:ext cx="695" cy="641"/>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45" name="Line 17"/>
            <p:cNvSpPr>
              <a:spLocks noChangeShapeType="1"/>
            </p:cNvSpPr>
            <p:nvPr/>
          </p:nvSpPr>
          <p:spPr bwMode="auto">
            <a:xfrm>
              <a:off x="500" y="1074"/>
              <a:ext cx="580"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46" name="Text Box 18"/>
            <p:cNvSpPr txBox="1">
              <a:spLocks noChangeArrowheads="1"/>
            </p:cNvSpPr>
            <p:nvPr/>
          </p:nvSpPr>
          <p:spPr bwMode="auto">
            <a:xfrm>
              <a:off x="828" y="787"/>
              <a:ext cx="267" cy="369"/>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a</a:t>
              </a:r>
            </a:p>
          </p:txBody>
        </p:sp>
        <p:sp>
          <p:nvSpPr>
            <p:cNvPr id="201747" name="Line 19"/>
            <p:cNvSpPr>
              <a:spLocks noChangeShapeType="1"/>
            </p:cNvSpPr>
            <p:nvPr/>
          </p:nvSpPr>
          <p:spPr bwMode="auto">
            <a:xfrm flipV="1">
              <a:off x="1895" y="868"/>
              <a:ext cx="133" cy="0"/>
            </a:xfrm>
            <a:prstGeom prst="line">
              <a:avLst/>
            </a:prstGeom>
            <a:noFill/>
            <a:ln w="28575">
              <a:solidFill>
                <a:schemeClr val="tx1"/>
              </a:solidFill>
              <a:round/>
              <a:headEnd/>
              <a:tailEnd/>
            </a:ln>
            <a:effectLst/>
          </p:spPr>
          <p:txBody>
            <a:bodyPr wrap="none" anchor="ctr"/>
            <a:lstStyle/>
            <a:p>
              <a:endParaRPr lang="en-US"/>
            </a:p>
          </p:txBody>
        </p:sp>
        <p:sp>
          <p:nvSpPr>
            <p:cNvPr id="201748" name="Line 20"/>
            <p:cNvSpPr>
              <a:spLocks noChangeShapeType="1"/>
            </p:cNvSpPr>
            <p:nvPr/>
          </p:nvSpPr>
          <p:spPr bwMode="auto">
            <a:xfrm flipH="1">
              <a:off x="1766" y="1074"/>
              <a:ext cx="580"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49" name="Text Box 21"/>
            <p:cNvSpPr txBox="1">
              <a:spLocks noChangeArrowheads="1"/>
            </p:cNvSpPr>
            <p:nvPr/>
          </p:nvSpPr>
          <p:spPr bwMode="auto">
            <a:xfrm>
              <a:off x="1819" y="790"/>
              <a:ext cx="281" cy="36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b</a:t>
              </a:r>
            </a:p>
          </p:txBody>
        </p:sp>
      </p:grpSp>
      <p:grpSp>
        <p:nvGrpSpPr>
          <p:cNvPr id="4" name="Group 22"/>
          <p:cNvGrpSpPr>
            <a:grpSpLocks/>
          </p:cNvGrpSpPr>
          <p:nvPr/>
        </p:nvGrpSpPr>
        <p:grpSpPr bwMode="auto">
          <a:xfrm>
            <a:off x="641350" y="3937000"/>
            <a:ext cx="5695950" cy="895350"/>
            <a:chOff x="413" y="2751"/>
            <a:chExt cx="3588" cy="564"/>
          </a:xfrm>
        </p:grpSpPr>
        <p:sp>
          <p:nvSpPr>
            <p:cNvPr id="201751" name="Oval 23"/>
            <p:cNvSpPr>
              <a:spLocks noChangeArrowheads="1"/>
            </p:cNvSpPr>
            <p:nvPr/>
          </p:nvSpPr>
          <p:spPr bwMode="auto">
            <a:xfrm>
              <a:off x="2979" y="2751"/>
              <a:ext cx="556" cy="539"/>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52" name="Line 24"/>
            <p:cNvSpPr>
              <a:spLocks noChangeShapeType="1"/>
            </p:cNvSpPr>
            <p:nvPr/>
          </p:nvSpPr>
          <p:spPr bwMode="auto">
            <a:xfrm flipH="1">
              <a:off x="2505" y="3027"/>
              <a:ext cx="443" cy="0"/>
            </a:xfrm>
            <a:prstGeom prst="line">
              <a:avLst/>
            </a:prstGeom>
            <a:noFill/>
            <a:ln w="12700">
              <a:solidFill>
                <a:schemeClr val="tx1"/>
              </a:solidFill>
              <a:round/>
              <a:headEnd type="oval" w="lg" len="lg"/>
              <a:tailEnd type="oval" w="lg" len="lg"/>
            </a:ln>
            <a:effectLst/>
          </p:spPr>
          <p:txBody>
            <a:bodyPr wrap="none" anchor="ctr"/>
            <a:lstStyle/>
            <a:p>
              <a:endParaRPr lang="en-US"/>
            </a:p>
          </p:txBody>
        </p:sp>
        <p:sp>
          <p:nvSpPr>
            <p:cNvPr id="201753" name="Text Box 25"/>
            <p:cNvSpPr txBox="1">
              <a:spLocks noChangeArrowheads="1"/>
            </p:cNvSpPr>
            <p:nvPr/>
          </p:nvSpPr>
          <p:spPr bwMode="auto">
            <a:xfrm>
              <a:off x="2768" y="2771"/>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d</a:t>
              </a:r>
            </a:p>
          </p:txBody>
        </p:sp>
        <p:sp>
          <p:nvSpPr>
            <p:cNvPr id="201754" name="Text Box 26"/>
            <p:cNvSpPr txBox="1">
              <a:spLocks noChangeArrowheads="1"/>
            </p:cNvSpPr>
            <p:nvPr/>
          </p:nvSpPr>
          <p:spPr bwMode="auto">
            <a:xfrm>
              <a:off x="2475" y="2788"/>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d</a:t>
              </a:r>
            </a:p>
          </p:txBody>
        </p:sp>
        <p:sp>
          <p:nvSpPr>
            <p:cNvPr id="201755" name="Line 27"/>
            <p:cNvSpPr>
              <a:spLocks noChangeShapeType="1"/>
            </p:cNvSpPr>
            <p:nvPr/>
          </p:nvSpPr>
          <p:spPr bwMode="auto">
            <a:xfrm flipV="1">
              <a:off x="2545" y="2846"/>
              <a:ext cx="106" cy="0"/>
            </a:xfrm>
            <a:prstGeom prst="line">
              <a:avLst/>
            </a:prstGeom>
            <a:noFill/>
            <a:ln w="28575">
              <a:solidFill>
                <a:schemeClr val="tx1"/>
              </a:solidFill>
              <a:round/>
              <a:headEnd/>
              <a:tailEnd/>
            </a:ln>
            <a:effectLst/>
          </p:spPr>
          <p:txBody>
            <a:bodyPr wrap="none" anchor="ctr"/>
            <a:lstStyle/>
            <a:p>
              <a:endParaRPr lang="en-US"/>
            </a:p>
          </p:txBody>
        </p:sp>
        <p:sp>
          <p:nvSpPr>
            <p:cNvPr id="201756" name="Oval 28"/>
            <p:cNvSpPr>
              <a:spLocks noChangeArrowheads="1"/>
            </p:cNvSpPr>
            <p:nvPr/>
          </p:nvSpPr>
          <p:spPr bwMode="auto">
            <a:xfrm>
              <a:off x="878" y="2776"/>
              <a:ext cx="556" cy="539"/>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57" name="Line 29"/>
            <p:cNvSpPr>
              <a:spLocks noChangeShapeType="1"/>
            </p:cNvSpPr>
            <p:nvPr/>
          </p:nvSpPr>
          <p:spPr bwMode="auto">
            <a:xfrm>
              <a:off x="413" y="3045"/>
              <a:ext cx="464"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58" name="Line 30"/>
            <p:cNvSpPr>
              <a:spLocks noChangeShapeType="1"/>
            </p:cNvSpPr>
            <p:nvPr/>
          </p:nvSpPr>
          <p:spPr bwMode="auto">
            <a:xfrm flipH="1">
              <a:off x="1448" y="3045"/>
              <a:ext cx="443" cy="0"/>
            </a:xfrm>
            <a:prstGeom prst="line">
              <a:avLst/>
            </a:prstGeom>
            <a:noFill/>
            <a:ln w="12700">
              <a:solidFill>
                <a:schemeClr val="tx1"/>
              </a:solidFill>
              <a:round/>
              <a:headEnd type="oval" w="lg" len="lg"/>
              <a:tailEnd type="oval" w="lg" len="lg"/>
            </a:ln>
            <a:effectLst/>
          </p:spPr>
          <p:txBody>
            <a:bodyPr wrap="none" anchor="ctr"/>
            <a:lstStyle/>
            <a:p>
              <a:endParaRPr lang="en-US"/>
            </a:p>
          </p:txBody>
        </p:sp>
        <p:sp>
          <p:nvSpPr>
            <p:cNvPr id="201759" name="Text Box 31"/>
            <p:cNvSpPr txBox="1">
              <a:spLocks noChangeArrowheads="1"/>
            </p:cNvSpPr>
            <p:nvPr/>
          </p:nvSpPr>
          <p:spPr bwMode="auto">
            <a:xfrm>
              <a:off x="660" y="2798"/>
              <a:ext cx="212"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a</a:t>
              </a:r>
            </a:p>
          </p:txBody>
        </p:sp>
        <p:sp>
          <p:nvSpPr>
            <p:cNvPr id="201760" name="Oval 32"/>
            <p:cNvSpPr>
              <a:spLocks noChangeArrowheads="1"/>
            </p:cNvSpPr>
            <p:nvPr/>
          </p:nvSpPr>
          <p:spPr bwMode="auto">
            <a:xfrm>
              <a:off x="1929" y="2775"/>
              <a:ext cx="556" cy="539"/>
            </a:xfrm>
            <a:prstGeom prst="ellipse">
              <a:avLst/>
            </a:prstGeom>
            <a:noFill/>
            <a:ln w="9525">
              <a:solidFill>
                <a:schemeClr val="tx1"/>
              </a:solidFill>
              <a:round/>
              <a:headEnd/>
              <a:tailEnd/>
            </a:ln>
            <a:effectLst/>
          </p:spPr>
          <p:txBody>
            <a:bodyPr wrap="none" anchor="ctr"/>
            <a:lstStyle/>
            <a:p>
              <a:pPr algn="ctr">
                <a:spcBef>
                  <a:spcPct val="20000"/>
                </a:spcBef>
              </a:pPr>
              <a:r>
                <a:rPr lang="en-US" sz="2200">
                  <a:latin typeface="Times New Roman" pitchFamily="18" charset="0"/>
                </a:rPr>
                <a:t>CELL</a:t>
              </a:r>
            </a:p>
          </p:txBody>
        </p:sp>
        <p:sp>
          <p:nvSpPr>
            <p:cNvPr id="201761" name="Line 33"/>
            <p:cNvSpPr>
              <a:spLocks noChangeShapeType="1"/>
            </p:cNvSpPr>
            <p:nvPr/>
          </p:nvSpPr>
          <p:spPr bwMode="auto">
            <a:xfrm flipH="1">
              <a:off x="3537" y="3017"/>
              <a:ext cx="464" cy="0"/>
            </a:xfrm>
            <a:prstGeom prst="line">
              <a:avLst/>
            </a:prstGeom>
            <a:noFill/>
            <a:ln w="12700">
              <a:solidFill>
                <a:schemeClr val="tx1"/>
              </a:solidFill>
              <a:round/>
              <a:headEnd/>
              <a:tailEnd type="oval" w="lg" len="lg"/>
            </a:ln>
            <a:effectLst/>
          </p:spPr>
          <p:txBody>
            <a:bodyPr wrap="none" anchor="ctr"/>
            <a:lstStyle/>
            <a:p>
              <a:endParaRPr lang="en-US"/>
            </a:p>
          </p:txBody>
        </p:sp>
        <p:sp>
          <p:nvSpPr>
            <p:cNvPr id="201762" name="Text Box 34"/>
            <p:cNvSpPr txBox="1">
              <a:spLocks noChangeArrowheads="1"/>
            </p:cNvSpPr>
            <p:nvPr/>
          </p:nvSpPr>
          <p:spPr bwMode="auto">
            <a:xfrm>
              <a:off x="3552" y="2769"/>
              <a:ext cx="223"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b</a:t>
              </a:r>
            </a:p>
          </p:txBody>
        </p:sp>
        <p:sp>
          <p:nvSpPr>
            <p:cNvPr id="201763" name="Text Box 35"/>
            <p:cNvSpPr txBox="1">
              <a:spLocks noChangeArrowheads="1"/>
            </p:cNvSpPr>
            <p:nvPr/>
          </p:nvSpPr>
          <p:spPr bwMode="auto">
            <a:xfrm>
              <a:off x="1738" y="2789"/>
              <a:ext cx="201"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c</a:t>
              </a:r>
            </a:p>
          </p:txBody>
        </p:sp>
        <p:sp>
          <p:nvSpPr>
            <p:cNvPr id="201764" name="Text Box 36"/>
            <p:cNvSpPr txBox="1">
              <a:spLocks noChangeArrowheads="1"/>
            </p:cNvSpPr>
            <p:nvPr/>
          </p:nvSpPr>
          <p:spPr bwMode="auto">
            <a:xfrm>
              <a:off x="1429" y="2806"/>
              <a:ext cx="201" cy="288"/>
            </a:xfrm>
            <a:prstGeom prst="rect">
              <a:avLst/>
            </a:prstGeom>
            <a:noFill/>
            <a:ln w="9525">
              <a:noFill/>
              <a:miter lim="800000"/>
              <a:headEnd/>
              <a:tailEnd/>
            </a:ln>
            <a:effectLst/>
          </p:spPr>
          <p:txBody>
            <a:bodyPr wrap="none" anchor="ctr">
              <a:spAutoFit/>
            </a:bodyPr>
            <a:lstStyle/>
            <a:p>
              <a:pPr algn="ctr">
                <a:spcBef>
                  <a:spcPct val="50000"/>
                </a:spcBef>
              </a:pPr>
              <a:r>
                <a:rPr lang="en-US" b="1">
                  <a:latin typeface="Times New Roman" pitchFamily="18" charset="0"/>
                </a:rPr>
                <a:t>c</a:t>
              </a:r>
            </a:p>
          </p:txBody>
        </p:sp>
        <p:sp>
          <p:nvSpPr>
            <p:cNvPr id="201765" name="Line 37"/>
            <p:cNvSpPr>
              <a:spLocks noChangeShapeType="1"/>
            </p:cNvSpPr>
            <p:nvPr/>
          </p:nvSpPr>
          <p:spPr bwMode="auto">
            <a:xfrm flipV="1">
              <a:off x="1475" y="2892"/>
              <a:ext cx="106" cy="0"/>
            </a:xfrm>
            <a:prstGeom prst="line">
              <a:avLst/>
            </a:prstGeom>
            <a:noFill/>
            <a:ln w="28575">
              <a:solidFill>
                <a:schemeClr val="tx1"/>
              </a:solidFill>
              <a:round/>
              <a:headEnd/>
              <a:tailEnd/>
            </a:ln>
            <a:effectLst/>
          </p:spPr>
          <p:txBody>
            <a:bodyPr wrap="none" anchor="ctr"/>
            <a:lstStyle/>
            <a:p>
              <a:endParaRPr lang="en-US"/>
            </a:p>
          </p:txBody>
        </p:sp>
        <p:sp>
          <p:nvSpPr>
            <p:cNvPr id="201766" name="Line 38"/>
            <p:cNvSpPr>
              <a:spLocks noChangeShapeType="1"/>
            </p:cNvSpPr>
            <p:nvPr/>
          </p:nvSpPr>
          <p:spPr bwMode="auto">
            <a:xfrm flipV="1">
              <a:off x="3628" y="2822"/>
              <a:ext cx="107" cy="0"/>
            </a:xfrm>
            <a:prstGeom prst="line">
              <a:avLst/>
            </a:prstGeom>
            <a:noFill/>
            <a:ln w="28575">
              <a:solidFill>
                <a:schemeClr val="tx1"/>
              </a:solidFill>
              <a:round/>
              <a:headEnd/>
              <a:tailEnd/>
            </a:ln>
            <a:effectLst/>
          </p:spPr>
          <p:txBody>
            <a:bodyPr wrap="none" anchor="ctr"/>
            <a:lstStyle/>
            <a:p>
              <a:endParaRPr lang="en-US"/>
            </a:p>
          </p:txBody>
        </p:sp>
      </p:grpSp>
      <p:grpSp>
        <p:nvGrpSpPr>
          <p:cNvPr id="5" name="Group 39"/>
          <p:cNvGrpSpPr>
            <a:grpSpLocks/>
          </p:cNvGrpSpPr>
          <p:nvPr/>
        </p:nvGrpSpPr>
        <p:grpSpPr bwMode="auto">
          <a:xfrm>
            <a:off x="4608513" y="1304925"/>
            <a:ext cx="3465512" cy="427038"/>
            <a:chOff x="2903" y="822"/>
            <a:chExt cx="2183" cy="269"/>
          </a:xfrm>
        </p:grpSpPr>
        <p:sp>
          <p:nvSpPr>
            <p:cNvPr id="201768" name="Rectangle 40"/>
            <p:cNvSpPr>
              <a:spLocks noChangeArrowheads="1"/>
            </p:cNvSpPr>
            <p:nvPr/>
          </p:nvSpPr>
          <p:spPr bwMode="auto">
            <a:xfrm>
              <a:off x="2903" y="822"/>
              <a:ext cx="2183" cy="269"/>
            </a:xfrm>
            <a:prstGeom prst="rect">
              <a:avLst/>
            </a:prstGeom>
            <a:noFill/>
            <a:ln w="9525">
              <a:noFill/>
              <a:miter lim="800000"/>
              <a:headEnd/>
              <a:tailEnd/>
            </a:ln>
            <a:effectLst/>
          </p:spPr>
          <p:txBody>
            <a:bodyPr wrap="none" anchor="ctr">
              <a:spAutoFit/>
            </a:bodyPr>
            <a:lstStyle/>
            <a:p>
              <a:pPr>
                <a:spcBef>
                  <a:spcPct val="20000"/>
                </a:spcBef>
              </a:pPr>
              <a:r>
                <a:rPr lang="en-US" sz="2200">
                  <a:latin typeface="Times New Roman" pitchFamily="18" charset="0"/>
                </a:rPr>
                <a:t>CELL(a,b)  = a.b.CELL(a,b) </a:t>
              </a:r>
            </a:p>
          </p:txBody>
        </p:sp>
        <p:sp>
          <p:nvSpPr>
            <p:cNvPr id="201769" name="Line 41"/>
            <p:cNvSpPr>
              <a:spLocks noChangeShapeType="1"/>
            </p:cNvSpPr>
            <p:nvPr/>
          </p:nvSpPr>
          <p:spPr bwMode="auto">
            <a:xfrm flipV="1">
              <a:off x="4066" y="871"/>
              <a:ext cx="133" cy="0"/>
            </a:xfrm>
            <a:prstGeom prst="line">
              <a:avLst/>
            </a:prstGeom>
            <a:noFill/>
            <a:ln w="28575">
              <a:solidFill>
                <a:schemeClr val="tx1"/>
              </a:solidFill>
              <a:round/>
              <a:headEnd/>
              <a:tailEnd/>
            </a:ln>
            <a:effectLst/>
          </p:spPr>
          <p:txBody>
            <a:bodyPr wrap="none" anchor="ctr"/>
            <a:lstStyle/>
            <a:p>
              <a:endParaRPr lang="en-US"/>
            </a:p>
          </p:txBody>
        </p:sp>
      </p:grpSp>
      <p:sp>
        <p:nvSpPr>
          <p:cNvPr id="201770" name="Rectangle 42"/>
          <p:cNvSpPr>
            <a:spLocks noChangeArrowheads="1"/>
          </p:cNvSpPr>
          <p:nvPr/>
        </p:nvSpPr>
        <p:spPr bwMode="auto">
          <a:xfrm>
            <a:off x="4572000" y="2722563"/>
            <a:ext cx="3159125" cy="944562"/>
          </a:xfrm>
          <a:prstGeom prst="rect">
            <a:avLst/>
          </a:prstGeom>
          <a:noFill/>
          <a:ln w="9525">
            <a:noFill/>
            <a:miter lim="800000"/>
            <a:headEnd/>
            <a:tailEnd/>
          </a:ln>
          <a:effectLst/>
        </p:spPr>
        <p:txBody>
          <a:bodyPr wrap="none" anchor="ctr">
            <a:spAutoFit/>
          </a:bodyPr>
          <a:lstStyle/>
          <a:p>
            <a:pPr>
              <a:lnSpc>
                <a:spcPct val="85000"/>
              </a:lnSpc>
            </a:pPr>
            <a:r>
              <a:rPr lang="en-US" sz="2200">
                <a:latin typeface="Times New Roman" pitchFamily="18" charset="0"/>
              </a:rPr>
              <a:t>C0 = CELL(a, c) </a:t>
            </a:r>
          </a:p>
          <a:p>
            <a:pPr>
              <a:lnSpc>
                <a:spcPct val="85000"/>
              </a:lnSpc>
            </a:pPr>
            <a:r>
              <a:rPr lang="en-US" sz="2200">
                <a:latin typeface="Times New Roman" pitchFamily="18" charset="0"/>
              </a:rPr>
              <a:t>C1 = CELL(c, b) </a:t>
            </a:r>
          </a:p>
          <a:p>
            <a:pPr>
              <a:lnSpc>
                <a:spcPct val="85000"/>
              </a:lnSpc>
            </a:pPr>
            <a:r>
              <a:rPr lang="en-US" sz="2200">
                <a:latin typeface="Times New Roman" pitchFamily="18" charset="0"/>
              </a:rPr>
              <a:t>BUFF2 = (</a:t>
            </a:r>
            <a:r>
              <a:rPr lang="en-US" sz="2200">
                <a:latin typeface="Symbol" pitchFamily="18" charset="2"/>
              </a:rPr>
              <a:t>n</a:t>
            </a:r>
            <a:r>
              <a:rPr lang="en-US" sz="2200">
                <a:latin typeface="Times New Roman" pitchFamily="18" charset="0"/>
              </a:rPr>
              <a:t> c) ( C0 | C1 ) </a:t>
            </a:r>
          </a:p>
        </p:txBody>
      </p:sp>
      <p:sp>
        <p:nvSpPr>
          <p:cNvPr id="201771" name="Rectangle 43"/>
          <p:cNvSpPr>
            <a:spLocks noChangeArrowheads="1"/>
          </p:cNvSpPr>
          <p:nvPr/>
        </p:nvSpPr>
        <p:spPr bwMode="auto">
          <a:xfrm>
            <a:off x="4572000" y="4864100"/>
            <a:ext cx="4222750" cy="1228725"/>
          </a:xfrm>
          <a:prstGeom prst="rect">
            <a:avLst/>
          </a:prstGeom>
          <a:noFill/>
          <a:ln w="9525">
            <a:noFill/>
            <a:miter lim="800000"/>
            <a:headEnd/>
            <a:tailEnd/>
          </a:ln>
          <a:effectLst/>
        </p:spPr>
        <p:txBody>
          <a:bodyPr wrap="none" anchor="ctr">
            <a:spAutoFit/>
          </a:bodyPr>
          <a:lstStyle/>
          <a:p>
            <a:pPr>
              <a:lnSpc>
                <a:spcPct val="85000"/>
              </a:lnSpc>
            </a:pPr>
            <a:r>
              <a:rPr lang="en-US" sz="2200">
                <a:latin typeface="Times New Roman" pitchFamily="18" charset="0"/>
              </a:rPr>
              <a:t>C0 = CELL (a,c)</a:t>
            </a:r>
          </a:p>
          <a:p>
            <a:pPr>
              <a:lnSpc>
                <a:spcPct val="85000"/>
              </a:lnSpc>
            </a:pPr>
            <a:r>
              <a:rPr lang="en-US" sz="2200">
                <a:latin typeface="Times New Roman" pitchFamily="18" charset="0"/>
              </a:rPr>
              <a:t>C1 = CELL (c,d)</a:t>
            </a:r>
          </a:p>
          <a:p>
            <a:pPr>
              <a:lnSpc>
                <a:spcPct val="85000"/>
              </a:lnSpc>
            </a:pPr>
            <a:r>
              <a:rPr lang="en-US" sz="2200">
                <a:latin typeface="Times New Roman" pitchFamily="18" charset="0"/>
              </a:rPr>
              <a:t>C2 = CELL (d,b)</a:t>
            </a:r>
          </a:p>
          <a:p>
            <a:pPr>
              <a:lnSpc>
                <a:spcPct val="85000"/>
              </a:lnSpc>
            </a:pPr>
            <a:r>
              <a:rPr lang="en-US" sz="2200">
                <a:latin typeface="Times New Roman" pitchFamily="18" charset="0"/>
              </a:rPr>
              <a:t>BUFF3 = (</a:t>
            </a:r>
            <a:r>
              <a:rPr lang="en-US" sz="2200">
                <a:latin typeface="Symbol" pitchFamily="18" charset="2"/>
              </a:rPr>
              <a:t>n</a:t>
            </a:r>
            <a:r>
              <a:rPr lang="en-US" sz="2200">
                <a:latin typeface="Times New Roman" pitchFamily="18" charset="0"/>
              </a:rPr>
              <a:t> c)(</a:t>
            </a:r>
            <a:r>
              <a:rPr lang="en-US" sz="2200">
                <a:latin typeface="Symbol" pitchFamily="18" charset="2"/>
              </a:rPr>
              <a:t>n</a:t>
            </a:r>
            <a:r>
              <a:rPr lang="en-US" sz="2200">
                <a:latin typeface="Times New Roman" pitchFamily="18" charset="0"/>
              </a:rPr>
              <a:t> d)( C0 | C1 | C2 )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a:t>CS 5204 – Operating Systems</a:t>
            </a:r>
          </a:p>
        </p:txBody>
      </p:sp>
      <p:sp>
        <p:nvSpPr>
          <p:cNvPr id="10" name="Slide Number Placeholder 4"/>
          <p:cNvSpPr>
            <a:spLocks noGrp="1"/>
          </p:cNvSpPr>
          <p:nvPr>
            <p:ph type="sldNum" sz="quarter" idx="11"/>
          </p:nvPr>
        </p:nvSpPr>
        <p:spPr/>
        <p:txBody>
          <a:bodyPr/>
          <a:lstStyle/>
          <a:p>
            <a:fld id="{592B4516-201C-4C5B-88C5-45F93E33A1A9}" type="slidenum">
              <a:rPr lang="en-US"/>
              <a:pPr/>
              <a:t>6</a:t>
            </a:fld>
            <a:endParaRPr lang="en-US"/>
          </a:p>
        </p:txBody>
      </p:sp>
      <p:sp>
        <p:nvSpPr>
          <p:cNvPr id="202754" name="Rectangle 2"/>
          <p:cNvSpPr>
            <a:spLocks noGrp="1" noChangeArrowheads="1"/>
          </p:cNvSpPr>
          <p:nvPr>
            <p:ph type="title"/>
          </p:nvPr>
        </p:nvSpPr>
        <p:spPr>
          <a:xfrm>
            <a:off x="696913" y="457200"/>
            <a:ext cx="7772400" cy="457200"/>
          </a:xfrm>
        </p:spPr>
        <p:txBody>
          <a:bodyPr/>
          <a:lstStyle/>
          <a:p>
            <a:r>
              <a:rPr lang="en-US"/>
              <a:t>Modeling Mutual Exclusion </a:t>
            </a:r>
          </a:p>
        </p:txBody>
      </p:sp>
      <p:sp>
        <p:nvSpPr>
          <p:cNvPr id="202755" name="Rectangle 3"/>
          <p:cNvSpPr>
            <a:spLocks noChangeArrowheads="1"/>
          </p:cNvSpPr>
          <p:nvPr/>
        </p:nvSpPr>
        <p:spPr bwMode="auto">
          <a:xfrm>
            <a:off x="392113" y="1071563"/>
            <a:ext cx="8440737" cy="5100637"/>
          </a:xfrm>
          <a:prstGeom prst="rect">
            <a:avLst/>
          </a:prstGeom>
          <a:noFill/>
          <a:ln w="9525">
            <a:noFill/>
            <a:miter lim="800000"/>
            <a:headEnd/>
            <a:tailEnd/>
          </a:ln>
          <a:effectLst/>
        </p:spPr>
        <p:txBody>
          <a:bodyPr/>
          <a:lstStyle/>
          <a:p>
            <a:pPr eaLnBrk="1" hangingPunct="1">
              <a:lnSpc>
                <a:spcPct val="90000"/>
              </a:lnSpc>
              <a:spcBef>
                <a:spcPct val="20000"/>
              </a:spcBef>
              <a:buClr>
                <a:schemeClr val="accent1"/>
              </a:buClr>
              <a:buSzPct val="75000"/>
              <a:buFont typeface="Wingdings" pitchFamily="2" charset="2"/>
              <a:buNone/>
            </a:pPr>
            <a:r>
              <a:rPr lang="en-US" sz="1900">
                <a:latin typeface="Times New Roman" pitchFamily="18" charset="0"/>
              </a:rPr>
              <a:t>A lock to control access to a critical region is modeled by:</a:t>
            </a:r>
            <a:r>
              <a:rPr lang="en-US" sz="2100">
                <a:latin typeface="Times New Roman" pitchFamily="18" charset="0"/>
              </a:rPr>
              <a:t> </a:t>
            </a:r>
          </a:p>
          <a:p>
            <a:pPr eaLnBrk="1" hangingPunct="1">
              <a:lnSpc>
                <a:spcPct val="90000"/>
              </a:lnSpc>
              <a:spcBef>
                <a:spcPct val="20000"/>
              </a:spcBef>
              <a:buClr>
                <a:schemeClr val="accent1"/>
              </a:buClr>
              <a:buSzPct val="75000"/>
              <a:buFont typeface="Wingdings" pitchFamily="2" charset="2"/>
              <a:buNone/>
            </a:pPr>
            <a:endParaRPr lang="en-US" sz="1300">
              <a:latin typeface="Times New Roman" pitchFamily="18" charset="0"/>
            </a:endParaRPr>
          </a:p>
          <a:p>
            <a:pPr eaLnBrk="1" hangingPunct="1">
              <a:lnSpc>
                <a:spcPct val="75000"/>
              </a:lnSpc>
              <a:spcBef>
                <a:spcPct val="50000"/>
              </a:spcBef>
              <a:buClr>
                <a:schemeClr val="accent1"/>
              </a:buClr>
              <a:buSzPct val="75000"/>
              <a:buFont typeface="Wingdings" pitchFamily="2" charset="2"/>
              <a:buNone/>
            </a:pPr>
            <a:r>
              <a:rPr lang="en-US" sz="2100">
                <a:latin typeface="Times New Roman" pitchFamily="18" charset="0"/>
              </a:rPr>
              <a:t>	</a:t>
            </a:r>
            <a:r>
              <a:rPr lang="en-US" sz="2000">
                <a:latin typeface="Times New Roman" pitchFamily="18" charset="0"/>
              </a:rPr>
              <a:t>Lock(lock, unlock)     = lock.Locked(lock, unlock)</a:t>
            </a:r>
          </a:p>
          <a:p>
            <a:pPr marL="627063" lvl="1" eaLnBrk="1" hangingPunct="1">
              <a:lnSpc>
                <a:spcPct val="75000"/>
              </a:lnSpc>
              <a:spcBef>
                <a:spcPct val="20000"/>
              </a:spcBef>
              <a:buClr>
                <a:schemeClr val="accent2"/>
              </a:buClr>
              <a:buSzPct val="80000"/>
              <a:buFont typeface="Wingdings" pitchFamily="2" charset="2"/>
              <a:buNone/>
            </a:pPr>
            <a:r>
              <a:rPr lang="en-US" sz="2000">
                <a:latin typeface="Times New Roman" pitchFamily="18" charset="0"/>
              </a:rPr>
              <a:t>	Locked(lock, unlock) = unlock.Lock(lock, unlock)</a:t>
            </a:r>
          </a:p>
          <a:p>
            <a:pPr eaLnBrk="1" hangingPunct="1">
              <a:lnSpc>
                <a:spcPct val="90000"/>
              </a:lnSpc>
              <a:spcBef>
                <a:spcPct val="20000"/>
              </a:spcBef>
              <a:buClr>
                <a:schemeClr val="accent1"/>
              </a:buClr>
              <a:buSzPct val="75000"/>
              <a:buFont typeface="Wingdings" pitchFamily="2" charset="2"/>
              <a:buNone/>
            </a:pPr>
            <a:endParaRPr lang="en-US" sz="2000">
              <a:latin typeface="Times New Roman" pitchFamily="18" charset="0"/>
            </a:endParaRPr>
          </a:p>
          <a:p>
            <a:pPr eaLnBrk="1" hangingPunct="1">
              <a:lnSpc>
                <a:spcPct val="90000"/>
              </a:lnSpc>
              <a:spcBef>
                <a:spcPct val="20000"/>
              </a:spcBef>
              <a:buClr>
                <a:schemeClr val="accent1"/>
              </a:buClr>
              <a:buSzPct val="75000"/>
              <a:buFont typeface="Wingdings" pitchFamily="2" charset="2"/>
              <a:buNone/>
            </a:pPr>
            <a:r>
              <a:rPr lang="en-US" sz="1900">
                <a:latin typeface="Times New Roman" pitchFamily="18" charset="0"/>
              </a:rPr>
              <a:t>A generic process with a critical region follows the locking protocol is: </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Process(enter, exit, lock, unlock)  </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 lock.enter.exit.unlock.Process(enter, exit, lock, unlock)</a:t>
            </a:r>
            <a:endParaRPr lang="en-US" sz="2100">
              <a:latin typeface="Times New Roman" pitchFamily="18" charset="0"/>
            </a:endParaRPr>
          </a:p>
          <a:p>
            <a:pPr eaLnBrk="1" hangingPunct="1">
              <a:lnSpc>
                <a:spcPct val="90000"/>
              </a:lnSpc>
              <a:spcBef>
                <a:spcPct val="20000"/>
              </a:spcBef>
              <a:buClr>
                <a:schemeClr val="accent1"/>
              </a:buClr>
              <a:buSzPct val="75000"/>
              <a:buFont typeface="Wingdings" pitchFamily="2" charset="2"/>
              <a:buNone/>
            </a:pPr>
            <a:endParaRPr lang="en-US" sz="1900">
              <a:latin typeface="Times New Roman" pitchFamily="18" charset="0"/>
            </a:endParaRPr>
          </a:p>
          <a:p>
            <a:pPr eaLnBrk="1" hangingPunct="1">
              <a:lnSpc>
                <a:spcPct val="90000"/>
              </a:lnSpc>
              <a:spcBef>
                <a:spcPct val="20000"/>
              </a:spcBef>
              <a:buClr>
                <a:schemeClr val="accent1"/>
              </a:buClr>
              <a:buSzPct val="75000"/>
              <a:buFont typeface="Wingdings" pitchFamily="2" charset="2"/>
              <a:buNone/>
            </a:pPr>
            <a:r>
              <a:rPr lang="en-US" sz="1900">
                <a:latin typeface="Times New Roman" pitchFamily="18" charset="0"/>
              </a:rPr>
              <a:t>A system of two processes is:</a:t>
            </a:r>
            <a:r>
              <a:rPr lang="en-US" sz="2100">
                <a:latin typeface="Times New Roman" pitchFamily="18" charset="0"/>
              </a:rPr>
              <a:t> </a:t>
            </a:r>
          </a:p>
          <a:p>
            <a:pPr eaLnBrk="1" hangingPunct="1">
              <a:lnSpc>
                <a:spcPct val="75000"/>
              </a:lnSpc>
              <a:spcBef>
                <a:spcPct val="50000"/>
              </a:spcBef>
              <a:buClr>
                <a:schemeClr val="accent1"/>
              </a:buClr>
              <a:buSzPct val="75000"/>
              <a:buFont typeface="Wingdings" pitchFamily="2" charset="2"/>
              <a:buNone/>
            </a:pPr>
            <a:r>
              <a:rPr lang="en-US" sz="2100">
                <a:latin typeface="Times New Roman" pitchFamily="18" charset="0"/>
              </a:rPr>
              <a:t>	</a:t>
            </a:r>
            <a:r>
              <a:rPr lang="en-US" sz="1900">
                <a:latin typeface="Times New Roman" pitchFamily="18" charset="0"/>
              </a:rPr>
              <a:t>Process</a:t>
            </a:r>
            <a:r>
              <a:rPr lang="en-US" sz="1900" baseline="-25000">
                <a:latin typeface="Times New Roman" pitchFamily="18" charset="0"/>
              </a:rPr>
              <a:t>1</a:t>
            </a:r>
            <a:r>
              <a:rPr lang="en-US" sz="1900">
                <a:latin typeface="Times New Roman" pitchFamily="18" charset="0"/>
              </a:rPr>
              <a:t> = Process (enter</a:t>
            </a:r>
            <a:r>
              <a:rPr lang="en-US" sz="1900" baseline="-25000">
                <a:latin typeface="Times New Roman" pitchFamily="18" charset="0"/>
              </a:rPr>
              <a:t>1</a:t>
            </a:r>
            <a:r>
              <a:rPr lang="en-US" sz="1900">
                <a:latin typeface="Times New Roman" pitchFamily="18" charset="0"/>
              </a:rPr>
              <a:t>, exit</a:t>
            </a:r>
            <a:r>
              <a:rPr lang="en-US" sz="1900" baseline="-25000">
                <a:latin typeface="Times New Roman" pitchFamily="18" charset="0"/>
              </a:rPr>
              <a:t>1</a:t>
            </a:r>
            <a:r>
              <a:rPr lang="en-US" sz="1900">
                <a:latin typeface="Times New Roman" pitchFamily="18" charset="0"/>
              </a:rPr>
              <a:t>, lock, unlock)</a:t>
            </a:r>
          </a:p>
          <a:p>
            <a:pPr eaLnBrk="1" hangingPunct="1">
              <a:lnSpc>
                <a:spcPct val="75000"/>
              </a:lnSpc>
              <a:spcBef>
                <a:spcPct val="20000"/>
              </a:spcBef>
              <a:buClr>
                <a:schemeClr val="accent1"/>
              </a:buClr>
              <a:buSzPct val="75000"/>
              <a:buFont typeface="Wingdings" pitchFamily="2" charset="2"/>
              <a:buNone/>
            </a:pPr>
            <a:r>
              <a:rPr lang="en-US" sz="1900">
                <a:latin typeface="Times New Roman" pitchFamily="18" charset="0"/>
              </a:rPr>
              <a:t>	Process</a:t>
            </a:r>
            <a:r>
              <a:rPr lang="en-US" sz="1900" baseline="-25000">
                <a:latin typeface="Times New Roman" pitchFamily="18" charset="0"/>
              </a:rPr>
              <a:t>2</a:t>
            </a:r>
            <a:r>
              <a:rPr lang="en-US" sz="1900">
                <a:latin typeface="Times New Roman" pitchFamily="18" charset="0"/>
              </a:rPr>
              <a:t> = Process (enter</a:t>
            </a:r>
            <a:r>
              <a:rPr lang="en-US" sz="1900" baseline="-25000">
                <a:latin typeface="Times New Roman" pitchFamily="18" charset="0"/>
              </a:rPr>
              <a:t>2</a:t>
            </a:r>
            <a:r>
              <a:rPr lang="en-US" sz="1900">
                <a:latin typeface="Times New Roman" pitchFamily="18" charset="0"/>
              </a:rPr>
              <a:t>, exit</a:t>
            </a:r>
            <a:r>
              <a:rPr lang="en-US" sz="1900" baseline="-25000">
                <a:latin typeface="Times New Roman" pitchFamily="18" charset="0"/>
              </a:rPr>
              <a:t>2</a:t>
            </a:r>
            <a:r>
              <a:rPr lang="en-US" sz="1900">
                <a:latin typeface="Times New Roman" pitchFamily="18" charset="0"/>
              </a:rPr>
              <a:t>, lock, unlock)</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MutexSystem = (</a:t>
            </a:r>
            <a:r>
              <a:rPr lang="en-US" sz="1900">
                <a:latin typeface="Symbol" pitchFamily="18" charset="2"/>
              </a:rPr>
              <a:t>n</a:t>
            </a:r>
            <a:r>
              <a:rPr lang="en-US" sz="1900">
                <a:latin typeface="Times New Roman" pitchFamily="18" charset="0"/>
              </a:rPr>
              <a:t> lock) (</a:t>
            </a:r>
            <a:r>
              <a:rPr lang="en-US" sz="1900">
                <a:latin typeface="Symbol" pitchFamily="18" charset="2"/>
              </a:rPr>
              <a:t>n</a:t>
            </a:r>
            <a:r>
              <a:rPr lang="en-US" sz="1900">
                <a:latin typeface="Times New Roman" pitchFamily="18" charset="0"/>
              </a:rPr>
              <a:t> unlock) (Process</a:t>
            </a:r>
            <a:r>
              <a:rPr lang="en-US" sz="1900" baseline="-25000">
                <a:latin typeface="Times New Roman" pitchFamily="18" charset="0"/>
              </a:rPr>
              <a:t>1</a:t>
            </a:r>
            <a:r>
              <a:rPr lang="en-US" sz="1900">
                <a:latin typeface="Times New Roman" pitchFamily="18" charset="0"/>
              </a:rPr>
              <a:t> | Process</a:t>
            </a:r>
            <a:r>
              <a:rPr lang="en-US" sz="1900" baseline="-25000">
                <a:latin typeface="Times New Roman" pitchFamily="18" charset="0"/>
              </a:rPr>
              <a:t>2</a:t>
            </a:r>
            <a:r>
              <a:rPr lang="en-US" sz="1900">
                <a:latin typeface="Times New Roman" pitchFamily="18" charset="0"/>
              </a:rPr>
              <a:t> | Lock )</a:t>
            </a:r>
          </a:p>
          <a:p>
            <a:pPr eaLnBrk="1" hangingPunct="1">
              <a:lnSpc>
                <a:spcPct val="90000"/>
              </a:lnSpc>
              <a:spcBef>
                <a:spcPct val="50000"/>
              </a:spcBef>
              <a:buClr>
                <a:schemeClr val="accent1"/>
              </a:buClr>
              <a:buSzPct val="75000"/>
              <a:buFont typeface="Wingdings" pitchFamily="2" charset="2"/>
              <a:buNone/>
            </a:pPr>
            <a:endParaRPr lang="en-US" sz="1900">
              <a:latin typeface="Times New Roman" pitchFamily="18" charset="0"/>
            </a:endParaRPr>
          </a:p>
        </p:txBody>
      </p:sp>
      <p:sp>
        <p:nvSpPr>
          <p:cNvPr id="202756" name="Line 4"/>
          <p:cNvSpPr>
            <a:spLocks noChangeShapeType="1"/>
          </p:cNvSpPr>
          <p:nvPr/>
        </p:nvSpPr>
        <p:spPr bwMode="auto">
          <a:xfrm>
            <a:off x="2057400" y="3505200"/>
            <a:ext cx="374650" cy="0"/>
          </a:xfrm>
          <a:prstGeom prst="line">
            <a:avLst/>
          </a:prstGeom>
          <a:noFill/>
          <a:ln w="28575">
            <a:solidFill>
              <a:schemeClr val="tx1"/>
            </a:solidFill>
            <a:round/>
            <a:headEnd/>
            <a:tailEnd/>
          </a:ln>
          <a:effectLst/>
        </p:spPr>
        <p:txBody>
          <a:bodyPr wrap="none" anchor="ctr"/>
          <a:lstStyle/>
          <a:p>
            <a:endParaRPr lang="en-US"/>
          </a:p>
        </p:txBody>
      </p:sp>
      <p:sp>
        <p:nvSpPr>
          <p:cNvPr id="202757" name="Line 5"/>
          <p:cNvSpPr>
            <a:spLocks noChangeShapeType="1"/>
          </p:cNvSpPr>
          <p:nvPr/>
        </p:nvSpPr>
        <p:spPr bwMode="auto">
          <a:xfrm>
            <a:off x="3429000" y="3505200"/>
            <a:ext cx="681038" cy="0"/>
          </a:xfrm>
          <a:prstGeom prst="line">
            <a:avLst/>
          </a:prstGeom>
          <a:noFill/>
          <a:ln w="28575">
            <a:solidFill>
              <a:schemeClr val="tx1"/>
            </a:solidFill>
            <a:round/>
            <a:headEnd/>
            <a:tailEnd/>
          </a:ln>
          <a:effectLst/>
        </p:spPr>
        <p:txBody>
          <a:bodyPr wrap="none" anchor="ctr"/>
          <a:lstStyle/>
          <a:p>
            <a:endParaRPr lang="en-US"/>
          </a:p>
        </p:txBody>
      </p:sp>
      <p:sp>
        <p:nvSpPr>
          <p:cNvPr id="202758" name="Rectangle 6"/>
          <p:cNvSpPr>
            <a:spLocks noChangeArrowheads="1"/>
          </p:cNvSpPr>
          <p:nvPr/>
        </p:nvSpPr>
        <p:spPr bwMode="auto">
          <a:xfrm>
            <a:off x="1298575" y="1655763"/>
            <a:ext cx="5492750" cy="706437"/>
          </a:xfrm>
          <a:prstGeom prst="rect">
            <a:avLst/>
          </a:prstGeom>
          <a:noFill/>
          <a:ln w="9525">
            <a:solidFill>
              <a:schemeClr val="tx1"/>
            </a:solidFill>
            <a:miter lim="800000"/>
            <a:headEnd/>
            <a:tailEnd/>
          </a:ln>
          <a:effectLst/>
        </p:spPr>
        <p:txBody>
          <a:bodyPr wrap="none" anchor="ctr"/>
          <a:lstStyle/>
          <a:p>
            <a:endParaRPr lang="en-US"/>
          </a:p>
        </p:txBody>
      </p:sp>
      <p:sp>
        <p:nvSpPr>
          <p:cNvPr id="202759" name="Rectangle 7"/>
          <p:cNvSpPr>
            <a:spLocks noChangeArrowheads="1"/>
          </p:cNvSpPr>
          <p:nvPr/>
        </p:nvSpPr>
        <p:spPr bwMode="auto">
          <a:xfrm>
            <a:off x="717550" y="3055938"/>
            <a:ext cx="7273925" cy="754062"/>
          </a:xfrm>
          <a:prstGeom prst="rect">
            <a:avLst/>
          </a:prstGeom>
          <a:noFill/>
          <a:ln w="9525">
            <a:solidFill>
              <a:schemeClr val="tx1"/>
            </a:solidFill>
            <a:miter lim="800000"/>
            <a:headEnd/>
            <a:tailEnd/>
          </a:ln>
          <a:effectLst/>
        </p:spPr>
        <p:txBody>
          <a:bodyPr wrap="none" anchor="ctr"/>
          <a:lstStyle/>
          <a:p>
            <a:endParaRPr lang="en-US"/>
          </a:p>
        </p:txBody>
      </p:sp>
      <p:sp>
        <p:nvSpPr>
          <p:cNvPr id="202760" name="Rectangle 8"/>
          <p:cNvSpPr>
            <a:spLocks noChangeArrowheads="1"/>
          </p:cNvSpPr>
          <p:nvPr/>
        </p:nvSpPr>
        <p:spPr bwMode="auto">
          <a:xfrm>
            <a:off x="1325563" y="4500563"/>
            <a:ext cx="6680200" cy="1138237"/>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t>CS 5204 – Operating Systems</a:t>
            </a:r>
          </a:p>
        </p:txBody>
      </p:sp>
      <p:sp>
        <p:nvSpPr>
          <p:cNvPr id="7" name="Slide Number Placeholder 4"/>
          <p:cNvSpPr>
            <a:spLocks noGrp="1"/>
          </p:cNvSpPr>
          <p:nvPr>
            <p:ph type="sldNum" sz="quarter" idx="11"/>
          </p:nvPr>
        </p:nvSpPr>
        <p:spPr/>
        <p:txBody>
          <a:bodyPr/>
          <a:lstStyle/>
          <a:p>
            <a:fld id="{7ED741AF-E6E4-4514-AD14-550B463B7C7B}" type="slidenum">
              <a:rPr lang="en-US"/>
              <a:pPr/>
              <a:t>7</a:t>
            </a:fld>
            <a:endParaRPr lang="en-US"/>
          </a:p>
        </p:txBody>
      </p:sp>
      <p:sp>
        <p:nvSpPr>
          <p:cNvPr id="203778" name="Rectangle 2"/>
          <p:cNvSpPr>
            <a:spLocks noGrp="1" noChangeArrowheads="1"/>
          </p:cNvSpPr>
          <p:nvPr>
            <p:ph type="title"/>
          </p:nvPr>
        </p:nvSpPr>
        <p:spPr>
          <a:xfrm>
            <a:off x="696913" y="457200"/>
            <a:ext cx="7772400" cy="457200"/>
          </a:xfrm>
        </p:spPr>
        <p:txBody>
          <a:bodyPr/>
          <a:lstStyle/>
          <a:p>
            <a:r>
              <a:rPr lang="en-US"/>
              <a:t>Modeling Mutual Exclusion </a:t>
            </a:r>
          </a:p>
        </p:txBody>
      </p:sp>
      <p:sp>
        <p:nvSpPr>
          <p:cNvPr id="203779" name="Rectangle 3"/>
          <p:cNvSpPr>
            <a:spLocks noChangeArrowheads="1"/>
          </p:cNvSpPr>
          <p:nvPr/>
        </p:nvSpPr>
        <p:spPr bwMode="auto">
          <a:xfrm>
            <a:off x="392113" y="1147763"/>
            <a:ext cx="8440737" cy="4795837"/>
          </a:xfrm>
          <a:prstGeom prst="rect">
            <a:avLst/>
          </a:prstGeom>
          <a:noFill/>
          <a:ln w="9525">
            <a:noFill/>
            <a:miter lim="800000"/>
            <a:headEnd/>
            <a:tailEnd/>
          </a:ln>
          <a:effectLst/>
        </p:spPr>
        <p:txBody>
          <a:bodyPr/>
          <a:lstStyle/>
          <a:p>
            <a:pPr eaLnBrk="1" hangingPunct="1">
              <a:lnSpc>
                <a:spcPct val="90000"/>
              </a:lnSpc>
              <a:spcBef>
                <a:spcPct val="20000"/>
              </a:spcBef>
              <a:buClr>
                <a:schemeClr val="accent1"/>
              </a:buClr>
              <a:buSzPct val="75000"/>
              <a:buFont typeface="Wingdings" pitchFamily="2" charset="2"/>
              <a:buNone/>
            </a:pPr>
            <a:r>
              <a:rPr lang="en-US" sz="1900">
                <a:latin typeface="Times New Roman" pitchFamily="18" charset="0"/>
              </a:rPr>
              <a:t>A system of two processes is:</a:t>
            </a:r>
            <a:r>
              <a:rPr lang="en-US" sz="2100">
                <a:latin typeface="Times New Roman" pitchFamily="18" charset="0"/>
              </a:rPr>
              <a:t> </a:t>
            </a:r>
          </a:p>
          <a:p>
            <a:pPr eaLnBrk="1" hangingPunct="1">
              <a:lnSpc>
                <a:spcPct val="75000"/>
              </a:lnSpc>
              <a:spcBef>
                <a:spcPct val="50000"/>
              </a:spcBef>
              <a:buClr>
                <a:schemeClr val="accent1"/>
              </a:buClr>
              <a:buSzPct val="75000"/>
              <a:buFont typeface="Wingdings" pitchFamily="2" charset="2"/>
              <a:buNone/>
            </a:pPr>
            <a:r>
              <a:rPr lang="en-US" sz="2100">
                <a:latin typeface="Times New Roman" pitchFamily="18" charset="0"/>
              </a:rPr>
              <a:t>	</a:t>
            </a:r>
            <a:r>
              <a:rPr lang="en-US" sz="1900">
                <a:latin typeface="Times New Roman" pitchFamily="18" charset="0"/>
              </a:rPr>
              <a:t>Process</a:t>
            </a:r>
            <a:r>
              <a:rPr lang="en-US" sz="1900" baseline="-25000">
                <a:latin typeface="Times New Roman" pitchFamily="18" charset="0"/>
              </a:rPr>
              <a:t>1</a:t>
            </a:r>
            <a:r>
              <a:rPr lang="en-US" sz="1900">
                <a:latin typeface="Times New Roman" pitchFamily="18" charset="0"/>
              </a:rPr>
              <a:t> = Process (enter</a:t>
            </a:r>
            <a:r>
              <a:rPr lang="en-US" sz="1900" baseline="-25000">
                <a:latin typeface="Times New Roman" pitchFamily="18" charset="0"/>
              </a:rPr>
              <a:t>1</a:t>
            </a:r>
            <a:r>
              <a:rPr lang="en-US" sz="1900">
                <a:latin typeface="Times New Roman" pitchFamily="18" charset="0"/>
              </a:rPr>
              <a:t>, exit</a:t>
            </a:r>
            <a:r>
              <a:rPr lang="en-US" sz="1900" baseline="-25000">
                <a:latin typeface="Times New Roman" pitchFamily="18" charset="0"/>
              </a:rPr>
              <a:t>1</a:t>
            </a:r>
            <a:r>
              <a:rPr lang="en-US" sz="1900">
                <a:latin typeface="Times New Roman" pitchFamily="18" charset="0"/>
              </a:rPr>
              <a:t>, lock, unlock)</a:t>
            </a:r>
          </a:p>
          <a:p>
            <a:pPr eaLnBrk="1" hangingPunct="1">
              <a:lnSpc>
                <a:spcPct val="75000"/>
              </a:lnSpc>
              <a:spcBef>
                <a:spcPct val="20000"/>
              </a:spcBef>
              <a:buClr>
                <a:schemeClr val="accent1"/>
              </a:buClr>
              <a:buSzPct val="75000"/>
              <a:buFont typeface="Wingdings" pitchFamily="2" charset="2"/>
              <a:buNone/>
            </a:pPr>
            <a:r>
              <a:rPr lang="en-US" sz="1900">
                <a:latin typeface="Times New Roman" pitchFamily="18" charset="0"/>
              </a:rPr>
              <a:t>	Process</a:t>
            </a:r>
            <a:r>
              <a:rPr lang="en-US" sz="1900" baseline="-25000">
                <a:latin typeface="Times New Roman" pitchFamily="18" charset="0"/>
              </a:rPr>
              <a:t>2</a:t>
            </a:r>
            <a:r>
              <a:rPr lang="en-US" sz="1900">
                <a:latin typeface="Times New Roman" pitchFamily="18" charset="0"/>
              </a:rPr>
              <a:t> = Process (enter</a:t>
            </a:r>
            <a:r>
              <a:rPr lang="en-US" sz="1900" baseline="-25000">
                <a:latin typeface="Times New Roman" pitchFamily="18" charset="0"/>
              </a:rPr>
              <a:t>2</a:t>
            </a:r>
            <a:r>
              <a:rPr lang="en-US" sz="1900">
                <a:latin typeface="Times New Roman" pitchFamily="18" charset="0"/>
              </a:rPr>
              <a:t>, exit</a:t>
            </a:r>
            <a:r>
              <a:rPr lang="en-US" sz="1900" baseline="-25000">
                <a:latin typeface="Times New Roman" pitchFamily="18" charset="0"/>
              </a:rPr>
              <a:t>2</a:t>
            </a:r>
            <a:r>
              <a:rPr lang="en-US" sz="1900">
                <a:latin typeface="Times New Roman" pitchFamily="18" charset="0"/>
              </a:rPr>
              <a:t>, lock, unlock)</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MutexSystem = new lock, unlock (Process</a:t>
            </a:r>
            <a:r>
              <a:rPr lang="en-US" sz="1900" baseline="-25000">
                <a:latin typeface="Times New Roman" pitchFamily="18" charset="0"/>
              </a:rPr>
              <a:t>1</a:t>
            </a:r>
            <a:r>
              <a:rPr lang="en-US" sz="1900">
                <a:latin typeface="Times New Roman" pitchFamily="18" charset="0"/>
              </a:rPr>
              <a:t> | Process</a:t>
            </a:r>
            <a:r>
              <a:rPr lang="en-US" sz="1900" baseline="-25000">
                <a:latin typeface="Times New Roman" pitchFamily="18" charset="0"/>
              </a:rPr>
              <a:t>2</a:t>
            </a:r>
            <a:r>
              <a:rPr lang="en-US" sz="1900">
                <a:latin typeface="Times New Roman" pitchFamily="18" charset="0"/>
              </a:rPr>
              <a:t> | Lock )</a:t>
            </a:r>
          </a:p>
          <a:p>
            <a:pPr eaLnBrk="1" hangingPunct="1">
              <a:lnSpc>
                <a:spcPct val="90000"/>
              </a:lnSpc>
              <a:spcBef>
                <a:spcPct val="50000"/>
              </a:spcBef>
              <a:buClr>
                <a:schemeClr val="accent1"/>
              </a:buClr>
              <a:buSzPct val="75000"/>
              <a:buFont typeface="Wingdings" pitchFamily="2" charset="2"/>
              <a:buNone/>
            </a:pPr>
            <a:endParaRPr lang="en-US" sz="1900">
              <a:latin typeface="Times New Roman" pitchFamily="18" charset="0"/>
            </a:endParaRP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A “specification” for this system is:</a:t>
            </a:r>
            <a:r>
              <a:rPr lang="en-US" sz="2100">
                <a:latin typeface="Times New Roman" pitchFamily="18" charset="0"/>
              </a:rPr>
              <a:t> </a:t>
            </a:r>
          </a:p>
          <a:p>
            <a:pPr eaLnBrk="1" hangingPunct="1">
              <a:lnSpc>
                <a:spcPct val="90000"/>
              </a:lnSpc>
              <a:spcBef>
                <a:spcPct val="50000"/>
              </a:spcBef>
              <a:buClr>
                <a:schemeClr val="accent1"/>
              </a:buClr>
              <a:buSzPct val="75000"/>
              <a:buFont typeface="Wingdings" pitchFamily="2" charset="2"/>
              <a:buNone/>
            </a:pPr>
            <a:endParaRPr lang="en-US" sz="2100">
              <a:latin typeface="Times New Roman" pitchFamily="18" charset="0"/>
            </a:endParaRP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MutexSpec(enter</a:t>
            </a:r>
            <a:r>
              <a:rPr lang="en-US" sz="1900" baseline="-25000">
                <a:latin typeface="Times New Roman" pitchFamily="18" charset="0"/>
              </a:rPr>
              <a:t>1</a:t>
            </a:r>
            <a:r>
              <a:rPr lang="en-US" sz="1900">
                <a:latin typeface="Times New Roman" pitchFamily="18" charset="0"/>
              </a:rPr>
              <a:t>, exit</a:t>
            </a:r>
            <a:r>
              <a:rPr lang="en-US" sz="1900" baseline="-25000">
                <a:latin typeface="Times New Roman" pitchFamily="18" charset="0"/>
              </a:rPr>
              <a:t>1</a:t>
            </a:r>
            <a:r>
              <a:rPr lang="en-US" sz="1900">
                <a:latin typeface="Times New Roman" pitchFamily="18" charset="0"/>
              </a:rPr>
              <a:t>, enter</a:t>
            </a:r>
            <a:r>
              <a:rPr lang="en-US" sz="1900" baseline="-25000">
                <a:latin typeface="Times New Roman" pitchFamily="18" charset="0"/>
              </a:rPr>
              <a:t>2</a:t>
            </a:r>
            <a:r>
              <a:rPr lang="en-US" sz="1900">
                <a:latin typeface="Times New Roman" pitchFamily="18" charset="0"/>
              </a:rPr>
              <a:t>, exit</a:t>
            </a:r>
            <a:r>
              <a:rPr lang="en-US" sz="1900" baseline="-25000">
                <a:latin typeface="Times New Roman" pitchFamily="18" charset="0"/>
              </a:rPr>
              <a:t>2</a:t>
            </a:r>
            <a:r>
              <a:rPr lang="en-US" sz="1900">
                <a:latin typeface="Times New Roman" pitchFamily="18" charset="0"/>
              </a:rPr>
              <a:t>)  </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   enter</a:t>
            </a:r>
            <a:r>
              <a:rPr lang="en-US" sz="1900" baseline="-25000">
                <a:latin typeface="Times New Roman" pitchFamily="18" charset="0"/>
              </a:rPr>
              <a:t>1</a:t>
            </a:r>
            <a:r>
              <a:rPr lang="en-US" sz="1900">
                <a:latin typeface="Times New Roman" pitchFamily="18" charset="0"/>
              </a:rPr>
              <a:t>.exit</a:t>
            </a:r>
            <a:r>
              <a:rPr lang="en-US" sz="1900" baseline="-25000">
                <a:latin typeface="Times New Roman" pitchFamily="18" charset="0"/>
              </a:rPr>
              <a:t>1</a:t>
            </a:r>
            <a:r>
              <a:rPr lang="en-US" sz="1900">
                <a:latin typeface="Times New Roman" pitchFamily="18" charset="0"/>
              </a:rPr>
              <a:t>.MutexSpec(enter</a:t>
            </a:r>
            <a:r>
              <a:rPr lang="en-US" sz="1900" baseline="-25000">
                <a:latin typeface="Times New Roman" pitchFamily="18" charset="0"/>
              </a:rPr>
              <a:t>1</a:t>
            </a:r>
            <a:r>
              <a:rPr lang="en-US" sz="1900">
                <a:latin typeface="Times New Roman" pitchFamily="18" charset="0"/>
              </a:rPr>
              <a:t>, exit</a:t>
            </a:r>
            <a:r>
              <a:rPr lang="en-US" sz="1900" baseline="-25000">
                <a:latin typeface="Times New Roman" pitchFamily="18" charset="0"/>
              </a:rPr>
              <a:t>1</a:t>
            </a:r>
            <a:r>
              <a:rPr lang="en-US" sz="1900">
                <a:latin typeface="Times New Roman" pitchFamily="18" charset="0"/>
              </a:rPr>
              <a:t>, enter</a:t>
            </a:r>
            <a:r>
              <a:rPr lang="en-US" sz="1900" baseline="-25000">
                <a:latin typeface="Times New Roman" pitchFamily="18" charset="0"/>
              </a:rPr>
              <a:t>2</a:t>
            </a:r>
            <a:r>
              <a:rPr lang="en-US" sz="1900">
                <a:latin typeface="Times New Roman" pitchFamily="18" charset="0"/>
              </a:rPr>
              <a:t>, exit</a:t>
            </a:r>
            <a:r>
              <a:rPr lang="en-US" sz="1900" baseline="-25000">
                <a:latin typeface="Times New Roman" pitchFamily="18" charset="0"/>
              </a:rPr>
              <a:t>2 </a:t>
            </a:r>
            <a:r>
              <a:rPr lang="en-US" sz="1900">
                <a:latin typeface="Times New Roman" pitchFamily="18" charset="0"/>
              </a:rPr>
              <a:t>)</a:t>
            </a:r>
          </a:p>
          <a:p>
            <a:pPr eaLnBrk="1" hangingPunct="1">
              <a:lnSpc>
                <a:spcPct val="90000"/>
              </a:lnSpc>
              <a:spcBef>
                <a:spcPct val="50000"/>
              </a:spcBef>
              <a:buClr>
                <a:schemeClr val="accent1"/>
              </a:buClr>
              <a:buSzPct val="75000"/>
              <a:buFont typeface="Wingdings" pitchFamily="2" charset="2"/>
              <a:buNone/>
            </a:pPr>
            <a:r>
              <a:rPr lang="en-US" sz="1900">
                <a:latin typeface="Times New Roman" pitchFamily="18" charset="0"/>
              </a:rPr>
              <a:t>                 + enter</a:t>
            </a:r>
            <a:r>
              <a:rPr lang="en-US" sz="1900" baseline="-25000">
                <a:latin typeface="Times New Roman" pitchFamily="18" charset="0"/>
              </a:rPr>
              <a:t>2</a:t>
            </a:r>
            <a:r>
              <a:rPr lang="en-US" sz="1900">
                <a:latin typeface="Times New Roman" pitchFamily="18" charset="0"/>
              </a:rPr>
              <a:t>.exit</a:t>
            </a:r>
            <a:r>
              <a:rPr lang="en-US" sz="1900" baseline="-25000">
                <a:latin typeface="Times New Roman" pitchFamily="18" charset="0"/>
              </a:rPr>
              <a:t>2</a:t>
            </a:r>
            <a:r>
              <a:rPr lang="en-US" sz="1900">
                <a:latin typeface="Times New Roman" pitchFamily="18" charset="0"/>
              </a:rPr>
              <a:t>.MutexSpec(enter</a:t>
            </a:r>
            <a:r>
              <a:rPr lang="en-US" sz="1900" baseline="-25000">
                <a:latin typeface="Times New Roman" pitchFamily="18" charset="0"/>
              </a:rPr>
              <a:t>1</a:t>
            </a:r>
            <a:r>
              <a:rPr lang="en-US" sz="1900">
                <a:latin typeface="Times New Roman" pitchFamily="18" charset="0"/>
              </a:rPr>
              <a:t>, exit</a:t>
            </a:r>
            <a:r>
              <a:rPr lang="en-US" sz="1900" baseline="-25000">
                <a:latin typeface="Times New Roman" pitchFamily="18" charset="0"/>
              </a:rPr>
              <a:t>1 </a:t>
            </a:r>
            <a:r>
              <a:rPr lang="en-US" sz="1900">
                <a:latin typeface="Times New Roman" pitchFamily="18" charset="0"/>
              </a:rPr>
              <a:t>, enter</a:t>
            </a:r>
            <a:r>
              <a:rPr lang="en-US" sz="1900" baseline="-25000">
                <a:latin typeface="Times New Roman" pitchFamily="18" charset="0"/>
              </a:rPr>
              <a:t>2</a:t>
            </a:r>
            <a:r>
              <a:rPr lang="en-US" sz="1900">
                <a:latin typeface="Times New Roman" pitchFamily="18" charset="0"/>
              </a:rPr>
              <a:t>, exit</a:t>
            </a:r>
            <a:r>
              <a:rPr lang="en-US" sz="1900" baseline="-25000">
                <a:latin typeface="Times New Roman" pitchFamily="18" charset="0"/>
              </a:rPr>
              <a:t>2 </a:t>
            </a:r>
            <a:r>
              <a:rPr lang="en-US" sz="1900">
                <a:latin typeface="Times New Roman" pitchFamily="18" charset="0"/>
              </a:rPr>
              <a:t>)</a:t>
            </a:r>
          </a:p>
        </p:txBody>
      </p:sp>
      <p:sp>
        <p:nvSpPr>
          <p:cNvPr id="203780" name="Rectangle 4"/>
          <p:cNvSpPr>
            <a:spLocks noChangeArrowheads="1"/>
          </p:cNvSpPr>
          <p:nvPr/>
        </p:nvSpPr>
        <p:spPr bwMode="auto">
          <a:xfrm>
            <a:off x="1274763" y="1493838"/>
            <a:ext cx="6592887" cy="1249362"/>
          </a:xfrm>
          <a:prstGeom prst="rect">
            <a:avLst/>
          </a:prstGeom>
          <a:noFill/>
          <a:ln w="9525">
            <a:solidFill>
              <a:schemeClr val="tx1"/>
            </a:solidFill>
            <a:miter lim="800000"/>
            <a:headEnd/>
            <a:tailEnd/>
          </a:ln>
          <a:effectLst/>
        </p:spPr>
        <p:txBody>
          <a:bodyPr wrap="none" anchor="ctr"/>
          <a:lstStyle/>
          <a:p>
            <a:endParaRPr lang="en-US"/>
          </a:p>
        </p:txBody>
      </p:sp>
      <p:sp>
        <p:nvSpPr>
          <p:cNvPr id="203781" name="Rectangle 5"/>
          <p:cNvSpPr>
            <a:spLocks noChangeArrowheads="1"/>
          </p:cNvSpPr>
          <p:nvPr/>
        </p:nvSpPr>
        <p:spPr bwMode="auto">
          <a:xfrm>
            <a:off x="371475" y="3748088"/>
            <a:ext cx="7075488" cy="1423987"/>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3"/>
          <p:cNvSpPr>
            <a:spLocks noGrp="1"/>
          </p:cNvSpPr>
          <p:nvPr>
            <p:ph type="ftr" sz="quarter" idx="10"/>
          </p:nvPr>
        </p:nvSpPr>
        <p:spPr/>
        <p:txBody>
          <a:bodyPr/>
          <a:lstStyle/>
          <a:p>
            <a:r>
              <a:rPr lang="en-US"/>
              <a:t>CS 5204 – Operating Systems</a:t>
            </a:r>
          </a:p>
        </p:txBody>
      </p:sp>
      <p:sp>
        <p:nvSpPr>
          <p:cNvPr id="11" name="Slide Number Placeholder 4"/>
          <p:cNvSpPr>
            <a:spLocks noGrp="1"/>
          </p:cNvSpPr>
          <p:nvPr>
            <p:ph type="sldNum" sz="quarter" idx="11"/>
          </p:nvPr>
        </p:nvSpPr>
        <p:spPr/>
        <p:txBody>
          <a:bodyPr/>
          <a:lstStyle/>
          <a:p>
            <a:fld id="{AD40E03F-B040-4EDB-9FC5-C11C64A7DDF7}" type="slidenum">
              <a:rPr lang="en-US"/>
              <a:pPr/>
              <a:t>8</a:t>
            </a:fld>
            <a:endParaRPr lang="en-US"/>
          </a:p>
        </p:txBody>
      </p:sp>
      <p:sp>
        <p:nvSpPr>
          <p:cNvPr id="204802" name="Rectangle 2"/>
          <p:cNvSpPr>
            <a:spLocks noGrp="1" noChangeArrowheads="1"/>
          </p:cNvSpPr>
          <p:nvPr>
            <p:ph type="title"/>
          </p:nvPr>
        </p:nvSpPr>
        <p:spPr/>
        <p:txBody>
          <a:bodyPr/>
          <a:lstStyle/>
          <a:p>
            <a:r>
              <a:rPr lang="en-US"/>
              <a:t>Modeling a Bounded Buffer</a:t>
            </a:r>
          </a:p>
        </p:txBody>
      </p:sp>
      <p:grpSp>
        <p:nvGrpSpPr>
          <p:cNvPr id="2" name="Group 3"/>
          <p:cNvGrpSpPr>
            <a:grpSpLocks/>
          </p:cNvGrpSpPr>
          <p:nvPr/>
        </p:nvGrpSpPr>
        <p:grpSpPr bwMode="auto">
          <a:xfrm>
            <a:off x="425450" y="1274763"/>
            <a:ext cx="8478838" cy="4716462"/>
            <a:chOff x="255" y="587"/>
            <a:chExt cx="5341" cy="3533"/>
          </a:xfrm>
        </p:grpSpPr>
        <p:sp>
          <p:nvSpPr>
            <p:cNvPr id="204804" name="Rectangle 4"/>
            <p:cNvSpPr>
              <a:spLocks noChangeArrowheads="1"/>
            </p:cNvSpPr>
            <p:nvPr/>
          </p:nvSpPr>
          <p:spPr bwMode="auto">
            <a:xfrm>
              <a:off x="255" y="587"/>
              <a:ext cx="5341" cy="3533"/>
            </a:xfrm>
            <a:prstGeom prst="rect">
              <a:avLst/>
            </a:prstGeom>
            <a:noFill/>
            <a:ln w="9525">
              <a:noFill/>
              <a:miter lim="800000"/>
              <a:headEnd/>
              <a:tailEnd/>
            </a:ln>
            <a:effectLst/>
          </p:spPr>
          <p:txBody>
            <a:bodyPr/>
            <a:lstStyle/>
            <a:p>
              <a:pPr eaLnBrk="1" hangingPunct="1">
                <a:lnSpc>
                  <a:spcPct val="90000"/>
                </a:lnSpc>
                <a:spcBef>
                  <a:spcPct val="50000"/>
                </a:spcBef>
                <a:buClr>
                  <a:schemeClr val="accent1"/>
                </a:buClr>
                <a:buSzPct val="75000"/>
                <a:buFont typeface="Wingdings" pitchFamily="2" charset="2"/>
                <a:buNone/>
              </a:pPr>
              <a:r>
                <a:rPr lang="en-US" sz="2100">
                  <a:latin typeface="Times New Roman" pitchFamily="18" charset="0"/>
                </a:rPr>
                <a:t>The Buffer equations might be thought of as the “specification” of the bounded buffer because it only refers to states of the buffer and not to any internal components or machinery to create these states. </a:t>
              </a:r>
            </a:p>
            <a:p>
              <a:pPr eaLnBrk="1" hangingPunct="1">
                <a:lnSpc>
                  <a:spcPct val="90000"/>
                </a:lnSpc>
                <a:spcBef>
                  <a:spcPct val="50000"/>
                </a:spcBef>
                <a:buClr>
                  <a:schemeClr val="accent1"/>
                </a:buClr>
                <a:buSzPct val="75000"/>
                <a:buFont typeface="Wingdings" pitchFamily="2" charset="2"/>
                <a:buNone/>
              </a:pPr>
              <a:r>
                <a:rPr lang="en-US" sz="2100">
                  <a:latin typeface="Times New Roman" pitchFamily="18" charset="0"/>
                </a:rPr>
                <a:t>An “implementation” of the bounded buffer is readily available by re-labeling the BUFF3 agent developed earlier </a:t>
              </a:r>
            </a:p>
            <a:p>
              <a:pPr eaLnBrk="1" hangingPunct="1">
                <a:lnSpc>
                  <a:spcPct val="90000"/>
                </a:lnSpc>
                <a:spcBef>
                  <a:spcPct val="80000"/>
                </a:spcBef>
                <a:buClr>
                  <a:schemeClr val="accent1"/>
                </a:buClr>
                <a:buSzPct val="75000"/>
                <a:buFont typeface="Wingdings" pitchFamily="2" charset="2"/>
                <a:buNone/>
              </a:pPr>
              <a:r>
                <a:rPr lang="en-US" sz="2100">
                  <a:latin typeface="Times New Roman" pitchFamily="18" charset="0"/>
                </a:rPr>
                <a:t>	</a:t>
              </a:r>
            </a:p>
            <a:p>
              <a:pPr eaLnBrk="1" hangingPunct="1">
                <a:lnSpc>
                  <a:spcPct val="90000"/>
                </a:lnSpc>
                <a:spcBef>
                  <a:spcPct val="80000"/>
                </a:spcBef>
                <a:buClr>
                  <a:schemeClr val="accent1"/>
                </a:buClr>
                <a:buSzPct val="75000"/>
                <a:buFont typeface="Wingdings" pitchFamily="2" charset="2"/>
                <a:buNone/>
              </a:pPr>
              <a:r>
                <a:rPr lang="en-US" sz="2100">
                  <a:latin typeface="Times New Roman" pitchFamily="18" charset="0"/>
                </a:rPr>
                <a:t>	CELL = a.b.CELL </a:t>
              </a:r>
            </a:p>
            <a:p>
              <a:pPr eaLnBrk="1" hangingPunct="1">
                <a:lnSpc>
                  <a:spcPct val="60000"/>
                </a:lnSpc>
                <a:spcBef>
                  <a:spcPct val="90000"/>
                </a:spcBef>
                <a:buClr>
                  <a:schemeClr val="accent1"/>
                </a:buClr>
                <a:buSzPct val="75000"/>
                <a:buFont typeface="Wingdings" pitchFamily="2" charset="2"/>
                <a:buNone/>
              </a:pPr>
              <a:r>
                <a:rPr lang="en-US" sz="2100">
                  <a:latin typeface="Times New Roman" pitchFamily="18" charset="0"/>
                </a:rPr>
                <a:t>	C0 = CELL (put , c) </a:t>
              </a:r>
            </a:p>
            <a:p>
              <a:pPr eaLnBrk="1" hangingPunct="1">
                <a:lnSpc>
                  <a:spcPct val="60000"/>
                </a:lnSpc>
                <a:spcBef>
                  <a:spcPct val="50000"/>
                </a:spcBef>
                <a:buClr>
                  <a:schemeClr val="accent1"/>
                </a:buClr>
                <a:buSzPct val="75000"/>
                <a:buFont typeface="Wingdings" pitchFamily="2" charset="2"/>
                <a:buNone/>
              </a:pPr>
              <a:r>
                <a:rPr lang="en-US" sz="2100">
                  <a:latin typeface="Times New Roman" pitchFamily="18" charset="0"/>
                </a:rPr>
                <a:t>	C1 = CELL (c , d)</a:t>
              </a:r>
            </a:p>
            <a:p>
              <a:pPr eaLnBrk="1" hangingPunct="1">
                <a:lnSpc>
                  <a:spcPct val="60000"/>
                </a:lnSpc>
                <a:spcBef>
                  <a:spcPct val="50000"/>
                </a:spcBef>
                <a:buClr>
                  <a:schemeClr val="accent1"/>
                </a:buClr>
                <a:buSzPct val="75000"/>
                <a:buFont typeface="Wingdings" pitchFamily="2" charset="2"/>
                <a:buNone/>
              </a:pPr>
              <a:r>
                <a:rPr lang="en-US" sz="2100">
                  <a:latin typeface="Times New Roman" pitchFamily="18" charset="0"/>
                </a:rPr>
                <a:t>	C2 = CELL (d , get)</a:t>
              </a:r>
            </a:p>
            <a:p>
              <a:pPr eaLnBrk="1" hangingPunct="1">
                <a:lnSpc>
                  <a:spcPct val="60000"/>
                </a:lnSpc>
                <a:spcBef>
                  <a:spcPct val="50000"/>
                </a:spcBef>
                <a:buClr>
                  <a:schemeClr val="accent1"/>
                </a:buClr>
                <a:buSzPct val="75000"/>
                <a:buFont typeface="Wingdings" pitchFamily="2" charset="2"/>
                <a:buNone/>
              </a:pPr>
              <a:r>
                <a:rPr lang="en-US" sz="2100">
                  <a:latin typeface="Times New Roman" pitchFamily="18" charset="0"/>
                </a:rPr>
                <a:t>	BufferImpl = (</a:t>
              </a:r>
              <a:r>
                <a:rPr lang="en-US" sz="2100">
                  <a:latin typeface="Symbol" pitchFamily="18" charset="2"/>
                </a:rPr>
                <a:t>n</a:t>
              </a:r>
              <a:r>
                <a:rPr lang="en-US" sz="2100">
                  <a:latin typeface="Times New Roman" pitchFamily="18" charset="0"/>
                </a:rPr>
                <a:t> c) (</a:t>
              </a:r>
              <a:r>
                <a:rPr lang="en-US" sz="2100">
                  <a:latin typeface="Symbol" pitchFamily="18" charset="2"/>
                </a:rPr>
                <a:t>n</a:t>
              </a:r>
              <a:r>
                <a:rPr lang="en-US" sz="2100">
                  <a:latin typeface="Times New Roman" pitchFamily="18" charset="0"/>
                </a:rPr>
                <a:t> d) ( C0 | C1 | C2 ) </a:t>
              </a:r>
            </a:p>
            <a:p>
              <a:pPr eaLnBrk="1" hangingPunct="1">
                <a:lnSpc>
                  <a:spcPct val="90000"/>
                </a:lnSpc>
                <a:spcBef>
                  <a:spcPct val="90000"/>
                </a:spcBef>
                <a:buClr>
                  <a:schemeClr val="accent1"/>
                </a:buClr>
                <a:buSzPct val="75000"/>
                <a:buFont typeface="Wingdings" pitchFamily="2" charset="2"/>
                <a:buNone/>
              </a:pPr>
              <a:endParaRPr lang="en-US" sz="2100">
                <a:latin typeface="Times New Roman" pitchFamily="18" charset="0"/>
              </a:endParaRPr>
            </a:p>
          </p:txBody>
        </p:sp>
        <p:sp>
          <p:nvSpPr>
            <p:cNvPr id="204805" name="Line 5"/>
            <p:cNvSpPr>
              <a:spLocks noChangeShapeType="1"/>
            </p:cNvSpPr>
            <p:nvPr/>
          </p:nvSpPr>
          <p:spPr bwMode="auto">
            <a:xfrm>
              <a:off x="2666" y="1422"/>
              <a:ext cx="214" cy="0"/>
            </a:xfrm>
            <a:prstGeom prst="line">
              <a:avLst/>
            </a:prstGeom>
            <a:noFill/>
            <a:ln w="9525">
              <a:noFill/>
              <a:round/>
              <a:headEnd/>
              <a:tailEnd/>
            </a:ln>
            <a:effectLst/>
          </p:spPr>
          <p:txBody>
            <a:bodyPr/>
            <a:lstStyle/>
            <a:p>
              <a:endParaRPr lang="en-US"/>
            </a:p>
          </p:txBody>
        </p:sp>
        <p:sp>
          <p:nvSpPr>
            <p:cNvPr id="204806" name="Line 6"/>
            <p:cNvSpPr>
              <a:spLocks noChangeShapeType="1"/>
            </p:cNvSpPr>
            <p:nvPr/>
          </p:nvSpPr>
          <p:spPr bwMode="auto">
            <a:xfrm>
              <a:off x="1537" y="1979"/>
              <a:ext cx="214" cy="0"/>
            </a:xfrm>
            <a:prstGeom prst="line">
              <a:avLst/>
            </a:prstGeom>
            <a:noFill/>
            <a:ln w="9525">
              <a:noFill/>
              <a:round/>
              <a:headEnd/>
              <a:tailEnd/>
            </a:ln>
            <a:effectLst/>
          </p:spPr>
          <p:txBody>
            <a:bodyPr/>
            <a:lstStyle/>
            <a:p>
              <a:endParaRPr lang="en-US"/>
            </a:p>
          </p:txBody>
        </p:sp>
        <p:sp>
          <p:nvSpPr>
            <p:cNvPr id="204807" name="Line 7"/>
            <p:cNvSpPr>
              <a:spLocks noChangeShapeType="1"/>
            </p:cNvSpPr>
            <p:nvPr/>
          </p:nvSpPr>
          <p:spPr bwMode="auto">
            <a:xfrm>
              <a:off x="2666" y="1704"/>
              <a:ext cx="214" cy="0"/>
            </a:xfrm>
            <a:prstGeom prst="line">
              <a:avLst/>
            </a:prstGeom>
            <a:noFill/>
            <a:ln w="9525">
              <a:noFill/>
              <a:round/>
              <a:headEnd/>
              <a:tailEnd/>
            </a:ln>
            <a:effectLst/>
          </p:spPr>
          <p:txBody>
            <a:bodyPr/>
            <a:lstStyle/>
            <a:p>
              <a:endParaRPr lang="en-US"/>
            </a:p>
          </p:txBody>
        </p:sp>
      </p:grpSp>
      <p:sp>
        <p:nvSpPr>
          <p:cNvPr id="204808" name="Line 8"/>
          <p:cNvSpPr>
            <a:spLocks noChangeShapeType="1"/>
          </p:cNvSpPr>
          <p:nvPr/>
        </p:nvSpPr>
        <p:spPr bwMode="auto">
          <a:xfrm>
            <a:off x="2514600" y="3657600"/>
            <a:ext cx="169863" cy="0"/>
          </a:xfrm>
          <a:prstGeom prst="line">
            <a:avLst/>
          </a:prstGeom>
          <a:noFill/>
          <a:ln w="28575">
            <a:solidFill>
              <a:schemeClr val="tx1"/>
            </a:solidFill>
            <a:round/>
            <a:headEnd/>
            <a:tailEnd/>
          </a:ln>
          <a:effectLst/>
        </p:spPr>
        <p:txBody>
          <a:bodyPr wrap="none" anchor="ctr"/>
          <a:lstStyle/>
          <a:p>
            <a:endParaRPr lang="en-US"/>
          </a:p>
        </p:txBody>
      </p:sp>
      <p:sp>
        <p:nvSpPr>
          <p:cNvPr id="204809" name="Rectangle 9"/>
          <p:cNvSpPr>
            <a:spLocks noChangeArrowheads="1"/>
          </p:cNvSpPr>
          <p:nvPr/>
        </p:nvSpPr>
        <p:spPr bwMode="auto">
          <a:xfrm>
            <a:off x="1249363" y="3402013"/>
            <a:ext cx="5118100" cy="2524125"/>
          </a:xfrm>
          <a:prstGeom prst="rect">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CS 5204 – Operating Systems</a:t>
            </a:r>
          </a:p>
        </p:txBody>
      </p:sp>
      <p:sp>
        <p:nvSpPr>
          <p:cNvPr id="5" name="Slide Number Placeholder 3"/>
          <p:cNvSpPr>
            <a:spLocks noGrp="1"/>
          </p:cNvSpPr>
          <p:nvPr>
            <p:ph type="sldNum" sz="quarter" idx="11"/>
          </p:nvPr>
        </p:nvSpPr>
        <p:spPr/>
        <p:txBody>
          <a:bodyPr/>
          <a:lstStyle/>
          <a:p>
            <a:fld id="{83CE0818-596E-4FF1-9360-27F38EE3D707}" type="slidenum">
              <a:rPr lang="en-US"/>
              <a:pPr/>
              <a:t>9</a:t>
            </a:fld>
            <a:endParaRPr lang="en-US"/>
          </a:p>
        </p:txBody>
      </p:sp>
      <p:sp>
        <p:nvSpPr>
          <p:cNvPr id="205826" name="Rectangle 2"/>
          <p:cNvSpPr>
            <a:spLocks noGrp="1" noChangeArrowheads="1"/>
          </p:cNvSpPr>
          <p:nvPr>
            <p:ph type="title"/>
          </p:nvPr>
        </p:nvSpPr>
        <p:spPr/>
        <p:txBody>
          <a:bodyPr/>
          <a:lstStyle/>
          <a:p>
            <a:r>
              <a:rPr lang="en-US"/>
              <a:t>Equality of Processes</a:t>
            </a:r>
          </a:p>
        </p:txBody>
      </p:sp>
      <p:sp>
        <p:nvSpPr>
          <p:cNvPr id="205827" name="Text Box 3"/>
          <p:cNvSpPr txBox="1">
            <a:spLocks noChangeArrowheads="1"/>
          </p:cNvSpPr>
          <p:nvPr/>
        </p:nvSpPr>
        <p:spPr bwMode="auto">
          <a:xfrm>
            <a:off x="619125" y="1601788"/>
            <a:ext cx="7789863" cy="4186237"/>
          </a:xfrm>
          <a:prstGeom prst="rect">
            <a:avLst/>
          </a:prstGeom>
          <a:noFill/>
          <a:ln w="9525">
            <a:noFill/>
            <a:miter lim="800000"/>
            <a:headEnd/>
            <a:tailEnd/>
          </a:ln>
          <a:effectLst/>
        </p:spPr>
        <p:txBody>
          <a:bodyPr anchor="ctr">
            <a:spAutoFit/>
          </a:bodyPr>
          <a:lstStyle/>
          <a:p>
            <a:pPr>
              <a:spcBef>
                <a:spcPct val="20000"/>
              </a:spcBef>
            </a:pPr>
            <a:r>
              <a:rPr lang="en-US">
                <a:latin typeface="Times New Roman" pitchFamily="18" charset="0"/>
              </a:rPr>
              <a:t>We would like to know if two process have the same </a:t>
            </a:r>
          </a:p>
          <a:p>
            <a:pPr>
              <a:spcBef>
                <a:spcPct val="20000"/>
              </a:spcBef>
            </a:pPr>
            <a:r>
              <a:rPr lang="en-US">
                <a:latin typeface="Times New Roman" pitchFamily="18" charset="0"/>
              </a:rPr>
              <a:t>behavior (interchagable), or if an implementation </a:t>
            </a:r>
          </a:p>
          <a:p>
            <a:pPr>
              <a:spcBef>
                <a:spcPct val="20000"/>
              </a:spcBef>
            </a:pPr>
            <a:r>
              <a:rPr lang="en-US">
                <a:latin typeface="Times New Roman" pitchFamily="18" charset="0"/>
              </a:rPr>
              <a:t>has the behavior required by a given specification</a:t>
            </a:r>
          </a:p>
          <a:p>
            <a:pPr>
              <a:spcBef>
                <a:spcPct val="20000"/>
              </a:spcBef>
            </a:pPr>
            <a:r>
              <a:rPr lang="en-US">
                <a:latin typeface="Times New Roman" pitchFamily="18" charset="0"/>
              </a:rPr>
              <a:t>(conformance). For example:</a:t>
            </a:r>
          </a:p>
          <a:p>
            <a:pPr>
              <a:spcBef>
                <a:spcPct val="20000"/>
              </a:spcBef>
            </a:pPr>
            <a:endParaRPr lang="en-US" sz="2800">
              <a:latin typeface="Times New Roman" pitchFamily="18" charset="0"/>
            </a:endParaRPr>
          </a:p>
          <a:p>
            <a:pPr>
              <a:spcBef>
                <a:spcPct val="20000"/>
              </a:spcBef>
            </a:pPr>
            <a:r>
              <a:rPr lang="en-US" sz="2800">
                <a:latin typeface="Times New Roman" pitchFamily="18" charset="0"/>
              </a:rPr>
              <a:t>       </a:t>
            </a:r>
            <a:r>
              <a:rPr lang="en-US">
                <a:latin typeface="Times New Roman" pitchFamily="18" charset="0"/>
              </a:rPr>
              <a:t>is     Buffer</a:t>
            </a:r>
            <a:r>
              <a:rPr lang="en-US" baseline="-25000">
                <a:latin typeface="Times New Roman" pitchFamily="18" charset="0"/>
              </a:rPr>
              <a:t>0</a:t>
            </a:r>
            <a:r>
              <a:rPr lang="en-US">
                <a:latin typeface="Times New Roman" pitchFamily="18" charset="0"/>
              </a:rPr>
              <a:t> = BufferImpl  ?</a:t>
            </a:r>
          </a:p>
          <a:p>
            <a:pPr>
              <a:spcBef>
                <a:spcPct val="20000"/>
              </a:spcBef>
            </a:pPr>
            <a:r>
              <a:rPr lang="en-US">
                <a:latin typeface="Times New Roman" pitchFamily="18" charset="0"/>
              </a:rPr>
              <a:t>        is     MutexSystem = MutexSpec  ?</a:t>
            </a:r>
          </a:p>
          <a:p>
            <a:pPr>
              <a:spcBef>
                <a:spcPct val="20000"/>
              </a:spcBef>
            </a:pPr>
            <a:endParaRPr lang="en-US" sz="2800">
              <a:latin typeface="Times New Roman" pitchFamily="18" charset="0"/>
            </a:endParaRPr>
          </a:p>
          <a:p>
            <a:pPr>
              <a:spcBef>
                <a:spcPct val="20000"/>
              </a:spcBef>
            </a:pPr>
            <a:r>
              <a:rPr lang="en-US">
                <a:latin typeface="Times New Roman" pitchFamily="18" charset="0"/>
              </a:rPr>
              <a:t>How do we tell if two behaviors are the same?</a:t>
            </a: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FFFFFF"/>
      </a:dk2>
      <a:lt2>
        <a:srgbClr val="808080"/>
      </a:lt2>
      <a:accent1>
        <a:srgbClr val="80000A"/>
      </a:accent1>
      <a:accent2>
        <a:srgbClr val="81460A"/>
      </a:accent2>
      <a:accent3>
        <a:srgbClr val="FFFFFF"/>
      </a:accent3>
      <a:accent4>
        <a:srgbClr val="000000"/>
      </a:accent4>
      <a:accent5>
        <a:srgbClr val="C0AAAA"/>
      </a:accent5>
      <a:accent6>
        <a:srgbClr val="743F08"/>
      </a:accent6>
      <a:hlink>
        <a:srgbClr val="805255"/>
      </a:hlink>
      <a:folHlink>
        <a:srgbClr val="B2B2B2"/>
      </a:folHlink>
    </a:clrScheme>
    <a:fontScheme name="Default Design">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Default Design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Default Design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Default Design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Default Design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Default Design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1062</Words>
  <Application>Microsoft Office PowerPoint</Application>
  <PresentationFormat>On-screen Show (4:3)</PresentationFormat>
  <Paragraphs>216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 Calculus</vt:lpstr>
      <vt:lpstr>A Process with Alternative Behavior</vt:lpstr>
      <vt:lpstr>An Process with Alternative Behavior</vt:lpstr>
      <vt:lpstr>Modeling a Bounded Buffer</vt:lpstr>
      <vt:lpstr>Reusing a Process Definition </vt:lpstr>
      <vt:lpstr>Modeling Mutual Exclusion </vt:lpstr>
      <vt:lpstr>Modeling Mutual Exclusion </vt:lpstr>
      <vt:lpstr>Modeling a Bounded Buffer</vt:lpstr>
      <vt:lpstr>Equality of Processes</vt:lpstr>
      <vt:lpstr>Structural Congruence</vt:lpstr>
      <vt:lpstr>Reaction Rules</vt:lpstr>
      <vt:lpstr>Reaction Rules</vt:lpstr>
      <vt:lpstr>Depicting an Agent's Behavior</vt:lpstr>
      <vt:lpstr>More of the Behavior</vt:lpstr>
      <vt:lpstr>Depicting an Agent's Behavior</vt:lpstr>
      <vt:lpstr>Equivalence of Agents</vt:lpstr>
      <vt:lpstr>Bisimulation</vt:lpstr>
    </vt:vector>
  </TitlesOfParts>
  <Company>Virginia 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 Calculus (Part 2)</dc:title>
  <dc:subject>CS5204</dc:subject>
  <dc:creator>Dennis Kafura</dc:creator>
  <cp:lastModifiedBy>Dennis Kafura</cp:lastModifiedBy>
  <cp:revision>13</cp:revision>
  <dcterms:created xsi:type="dcterms:W3CDTF">2005-01-05T22:58:01Z</dcterms:created>
  <dcterms:modified xsi:type="dcterms:W3CDTF">2010-08-02T13:47:39Z</dcterms:modified>
</cp:coreProperties>
</file>