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0"/>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29" autoAdjust="0"/>
  </p:normalViewPr>
  <p:slideViewPr>
    <p:cSldViewPr>
      <p:cViewPr varScale="1">
        <p:scale>
          <a:sx n="88" d="100"/>
          <a:sy n="88" d="100"/>
        </p:scale>
        <p:origin x="-9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smtClean="0"/>
            </a:lvl1pPr>
          </a:lstStyle>
          <a:p>
            <a:pPr>
              <a:defRPr/>
            </a:pPr>
            <a:fld id="{1D38902D-AF91-4239-B23D-69D92EA6306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lgn="ctr" eaLnBrk="1" hangingPunct="1">
                <a:defRPr/>
              </a:pPr>
              <a:endParaRPr lang="en-US">
                <a:latin typeface="Times New Roman" charset="0"/>
              </a:endParaRPr>
            </a:p>
          </p:txBody>
        </p:sp>
        <p:sp>
          <p:nvSpPr>
            <p:cNvPr id="6" name="Rectangle 4"/>
            <p:cNvSpPr>
              <a:spLocks noChangeArrowheads="1"/>
            </p:cNvSpPr>
            <p:nvPr/>
          </p:nvSpPr>
          <p:spPr bwMode="hidden">
            <a:xfrm>
              <a:off x="1081" y="1065"/>
              <a:ext cx="4679" cy="1596"/>
            </a:xfrm>
            <a:prstGeom prst="rect">
              <a:avLst/>
            </a:prstGeom>
            <a:solidFill>
              <a:schemeClr val="accent1"/>
            </a:solidFill>
            <a:ln w="9525">
              <a:noFill/>
              <a:miter lim="800000"/>
              <a:headEnd/>
              <a:tailEnd/>
            </a:ln>
          </p:spPr>
          <p:txBody>
            <a:bodyPr/>
            <a:lstStyle/>
            <a:p>
              <a:pPr eaLnBrk="1" hangingPunct="1">
                <a:defRPr/>
              </a:pPr>
              <a:endParaRPr lang="en-US">
                <a:latin typeface="Times New Roman" charset="0"/>
              </a:endParaRPr>
            </a:p>
          </p:txBody>
        </p:sp>
        <p:grpSp>
          <p:nvGrpSpPr>
            <p:cNvPr id="7" name="Group 5"/>
            <p:cNvGrpSpPr>
              <a:grpSpLocks/>
            </p:cNvGrpSpPr>
            <p:nvPr userDrawn="1"/>
          </p:nvGrpSpPr>
          <p:grpSpPr bwMode="auto">
            <a:xfrm>
              <a:off x="0" y="672"/>
              <a:ext cx="1806" cy="1989"/>
              <a:chOff x="0" y="672"/>
              <a:chExt cx="1806" cy="1989"/>
            </a:xfrm>
          </p:grpSpPr>
          <p:sp>
            <p:nvSpPr>
              <p:cNvPr id="8" name="Rectangle 6"/>
              <p:cNvSpPr>
                <a:spLocks noChangeArrowheads="1"/>
              </p:cNvSpPr>
              <p:nvPr/>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US">
                  <a:latin typeface="Times New Roman" charset="0"/>
                </a:endParaRPr>
              </a:p>
            </p:txBody>
          </p:sp>
          <p:sp>
            <p:nvSpPr>
              <p:cNvPr id="9" name="Rectangle 7"/>
              <p:cNvSpPr>
                <a:spLocks noChangeArrowheads="1"/>
              </p:cNvSpPr>
              <p:nvPr/>
            </p:nvSpPr>
            <p:spPr bwMode="auto">
              <a:xfrm>
                <a:off x="1081" y="1065"/>
                <a:ext cx="362" cy="405"/>
              </a:xfrm>
              <a:prstGeom prst="rect">
                <a:avLst/>
              </a:prstGeom>
              <a:solidFill>
                <a:schemeClr val="hlink"/>
              </a:solidFill>
              <a:ln w="9525">
                <a:noFill/>
                <a:miter lim="800000"/>
                <a:headEnd/>
                <a:tailEnd/>
              </a:ln>
            </p:spPr>
            <p:txBody>
              <a:bodyPr/>
              <a:lstStyle/>
              <a:p>
                <a:pPr eaLnBrk="1" hangingPunct="1">
                  <a:defRPr/>
                </a:pPr>
                <a:endParaRPr lang="en-US">
                  <a:latin typeface="Times New Roman" charset="0"/>
                </a:endParaRPr>
              </a:p>
            </p:txBody>
          </p:sp>
          <p:sp>
            <p:nvSpPr>
              <p:cNvPr id="10" name="Rectangle 8"/>
              <p:cNvSpPr>
                <a:spLocks noChangeArrowheads="1"/>
              </p:cNvSpPr>
              <p:nvPr/>
            </p:nvSpPr>
            <p:spPr bwMode="auto">
              <a:xfrm>
                <a:off x="1437" y="672"/>
                <a:ext cx="369" cy="400"/>
              </a:xfrm>
              <a:prstGeom prst="rect">
                <a:avLst/>
              </a:prstGeom>
              <a:solidFill>
                <a:schemeClr val="hlink"/>
              </a:solidFill>
              <a:ln w="9525">
                <a:noFill/>
                <a:miter lim="800000"/>
                <a:headEnd/>
                <a:tailEnd/>
              </a:ln>
            </p:spPr>
            <p:txBody>
              <a:bodyPr/>
              <a:lstStyle/>
              <a:p>
                <a:pPr eaLnBrk="1" hangingPunct="1">
                  <a:defRPr/>
                </a:pPr>
                <a:endParaRPr lang="en-US">
                  <a:latin typeface="Times New Roman" charset="0"/>
                </a:endParaRPr>
              </a:p>
            </p:txBody>
          </p:sp>
          <p:sp>
            <p:nvSpPr>
              <p:cNvPr id="11" name="Rectangle 9"/>
              <p:cNvSpPr>
                <a:spLocks noChangeArrowheads="1"/>
              </p:cNvSpPr>
              <p:nvPr/>
            </p:nvSpPr>
            <p:spPr bwMode="auto">
              <a:xfrm>
                <a:off x="719" y="2257"/>
                <a:ext cx="368" cy="404"/>
              </a:xfrm>
              <a:prstGeom prst="rect">
                <a:avLst/>
              </a:prstGeom>
              <a:solidFill>
                <a:schemeClr val="accent1"/>
              </a:solidFill>
              <a:ln w="9525">
                <a:noFill/>
                <a:miter lim="800000"/>
                <a:headEnd/>
                <a:tailEnd/>
              </a:ln>
            </p:spPr>
            <p:txBody>
              <a:bodyPr/>
              <a:lstStyle/>
              <a:p>
                <a:pPr eaLnBrk="1" hangingPunct="1">
                  <a:defRPr/>
                </a:pPr>
                <a:endParaRPr lang="en-US">
                  <a:latin typeface="Times New Roman" charset="0"/>
                </a:endParaRPr>
              </a:p>
            </p:txBody>
          </p:sp>
          <p:sp>
            <p:nvSpPr>
              <p:cNvPr id="12" name="Rectangle 10"/>
              <p:cNvSpPr>
                <a:spLocks noChangeArrowheads="1"/>
              </p:cNvSpPr>
              <p:nvPr/>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US">
                  <a:latin typeface="Times New Roman" charset="0"/>
                </a:endParaRPr>
              </a:p>
            </p:txBody>
          </p:sp>
          <p:sp>
            <p:nvSpPr>
              <p:cNvPr id="13" name="Rectangle 11"/>
              <p:cNvSpPr>
                <a:spLocks noChangeArrowheads="1"/>
              </p:cNvSpPr>
              <p:nvPr/>
            </p:nvSpPr>
            <p:spPr bwMode="auto">
              <a:xfrm>
                <a:off x="719" y="1464"/>
                <a:ext cx="368" cy="399"/>
              </a:xfrm>
              <a:prstGeom prst="rect">
                <a:avLst/>
              </a:prstGeom>
              <a:solidFill>
                <a:schemeClr val="hlink"/>
              </a:solidFill>
              <a:ln w="9525">
                <a:noFill/>
                <a:miter lim="800000"/>
                <a:headEnd/>
                <a:tailEnd/>
              </a:ln>
            </p:spPr>
            <p:txBody>
              <a:bodyPr/>
              <a:lstStyle/>
              <a:p>
                <a:pPr eaLnBrk="1" hangingPunct="1">
                  <a:defRPr/>
                </a:pPr>
                <a:endParaRPr lang="en-US">
                  <a:latin typeface="Times New Roman" charset="0"/>
                </a:endParaRPr>
              </a:p>
            </p:txBody>
          </p:sp>
          <p:sp>
            <p:nvSpPr>
              <p:cNvPr id="14" name="Rectangle 12"/>
              <p:cNvSpPr>
                <a:spLocks noChangeArrowheads="1"/>
              </p:cNvSpPr>
              <p:nvPr/>
            </p:nvSpPr>
            <p:spPr bwMode="auto">
              <a:xfrm>
                <a:off x="0" y="1464"/>
                <a:ext cx="367" cy="399"/>
              </a:xfrm>
              <a:prstGeom prst="rect">
                <a:avLst/>
              </a:prstGeom>
              <a:solidFill>
                <a:schemeClr val="accent1"/>
              </a:solidFill>
              <a:ln w="9525">
                <a:noFill/>
                <a:miter lim="800000"/>
                <a:headEnd/>
                <a:tailEnd/>
              </a:ln>
            </p:spPr>
            <p:txBody>
              <a:bodyPr/>
              <a:lstStyle/>
              <a:p>
                <a:pPr eaLnBrk="1" hangingPunct="1">
                  <a:defRPr/>
                </a:pPr>
                <a:endParaRPr lang="en-US">
                  <a:latin typeface="Times New Roman" charset="0"/>
                </a:endParaRPr>
              </a:p>
            </p:txBody>
          </p:sp>
          <p:sp>
            <p:nvSpPr>
              <p:cNvPr id="15" name="Rectangle 13"/>
              <p:cNvSpPr>
                <a:spLocks noChangeArrowheads="1"/>
              </p:cNvSpPr>
              <p:nvPr/>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US">
                  <a:latin typeface="Times New Roman" charset="0"/>
                </a:endParaRPr>
              </a:p>
            </p:txBody>
          </p:sp>
          <p:sp>
            <p:nvSpPr>
              <p:cNvPr id="16" name="Rectangle 14"/>
              <p:cNvSpPr>
                <a:spLocks noChangeArrowheads="1"/>
              </p:cNvSpPr>
              <p:nvPr/>
            </p:nvSpPr>
            <p:spPr bwMode="auto">
              <a:xfrm>
                <a:off x="361" y="1857"/>
                <a:ext cx="363" cy="406"/>
              </a:xfrm>
              <a:prstGeom prst="rect">
                <a:avLst/>
              </a:prstGeom>
              <a:solidFill>
                <a:schemeClr val="hlink"/>
              </a:solidFill>
              <a:ln w="9525">
                <a:noFill/>
                <a:miter lim="800000"/>
                <a:headEnd/>
                <a:tailEnd/>
              </a:ln>
            </p:spPr>
            <p:txBody>
              <a:bodyPr/>
              <a:lstStyle/>
              <a:p>
                <a:pPr eaLnBrk="1" hangingPunct="1">
                  <a:defRPr/>
                </a:pPr>
                <a:endParaRPr lang="en-US">
                  <a:latin typeface="Times New Roman" charset="0"/>
                </a:endParaRPr>
              </a:p>
            </p:txBody>
          </p:sp>
          <p:sp>
            <p:nvSpPr>
              <p:cNvPr id="17" name="Rectangle 15"/>
              <p:cNvSpPr>
                <a:spLocks noChangeArrowheads="1"/>
              </p:cNvSpPr>
              <p:nvPr/>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US">
                  <a:latin typeface="Times New Roman" charset="0"/>
                </a:endParaRPr>
              </a:p>
            </p:txBody>
          </p:sp>
        </p:grpSp>
      </p:grpSp>
      <p:sp>
        <p:nvSpPr>
          <p:cNvPr id="18" name="Line 21"/>
          <p:cNvSpPr>
            <a:spLocks noChangeShapeType="1"/>
          </p:cNvSpPr>
          <p:nvPr/>
        </p:nvSpPr>
        <p:spPr bwMode="auto">
          <a:xfrm>
            <a:off x="228600" y="6400800"/>
            <a:ext cx="8686800" cy="0"/>
          </a:xfrm>
          <a:prstGeom prst="line">
            <a:avLst/>
          </a:prstGeom>
          <a:noFill/>
          <a:ln w="38100">
            <a:solidFill>
              <a:srgbClr val="A13214"/>
            </a:solidFill>
            <a:round/>
            <a:headEnd/>
            <a:tailEnd/>
          </a:ln>
          <a:effectLst/>
        </p:spPr>
        <p:txBody>
          <a:bodyPr/>
          <a:lstStyle/>
          <a:p>
            <a:pPr>
              <a:defRPr/>
            </a:pPr>
            <a:endParaRPr lang="en-US"/>
          </a:p>
        </p:txBody>
      </p:sp>
      <p:pic>
        <p:nvPicPr>
          <p:cNvPr id="19" name="Picture 22" descr="vtlogo"/>
          <p:cNvPicPr>
            <a:picLocks noChangeAspect="1" noChangeArrowheads="1"/>
          </p:cNvPicPr>
          <p:nvPr/>
        </p:nvPicPr>
        <p:blipFill>
          <a:blip r:embed="rId2" cstate="print"/>
          <a:srcRect/>
          <a:stretch>
            <a:fillRect/>
          </a:stretch>
        </p:blipFill>
        <p:spPr bwMode="auto">
          <a:xfrm>
            <a:off x="457200" y="6450013"/>
            <a:ext cx="935038" cy="407987"/>
          </a:xfrm>
          <a:prstGeom prst="rect">
            <a:avLst/>
          </a:prstGeom>
          <a:noFill/>
          <a:ln w="9525">
            <a:noFill/>
            <a:miter lim="800000"/>
            <a:headEnd/>
            <a:tailEnd/>
          </a:ln>
        </p:spPr>
      </p:pic>
      <p:sp>
        <p:nvSpPr>
          <p:cNvPr id="4115" name="Rectangle 19"/>
          <p:cNvSpPr>
            <a:spLocks noGrp="1" noChangeArrowheads="1"/>
          </p:cNvSpPr>
          <p:nvPr>
            <p:ph type="ctrTitle"/>
          </p:nvPr>
        </p:nvSpPr>
        <p:spPr>
          <a:xfrm>
            <a:off x="2971800" y="1828800"/>
            <a:ext cx="6019800" cy="2209800"/>
          </a:xfrm>
        </p:spPr>
        <p:txBody>
          <a:bodyPr/>
          <a:lstStyle>
            <a:lvl1pPr>
              <a:defRPr sz="2900">
                <a:solidFill>
                  <a:schemeClr val="tx2"/>
                </a:solidFill>
              </a:defRPr>
            </a:lvl1pPr>
          </a:lstStyle>
          <a:p>
            <a:r>
              <a:rPr lang="en-US"/>
              <a:t>Click to edit Master title style</a:t>
            </a:r>
          </a:p>
        </p:txBody>
      </p:sp>
      <p:sp>
        <p:nvSpPr>
          <p:cNvPr id="4116" name="Rectangle 20"/>
          <p:cNvSpPr>
            <a:spLocks noGrp="1" noChangeArrowheads="1"/>
          </p:cNvSpPr>
          <p:nvPr>
            <p:ph type="subTitle" idx="1"/>
          </p:nvPr>
        </p:nvSpPr>
        <p:spPr>
          <a:xfrm>
            <a:off x="2971800" y="4267200"/>
            <a:ext cx="6019800" cy="1752600"/>
          </a:xfrm>
        </p:spPr>
        <p:txBody>
          <a:bodyPr/>
          <a:lstStyle>
            <a:lvl1pPr marL="0" indent="0">
              <a:buFont typeface="Wingdings" charset="2"/>
              <a:buNone/>
              <a:defRPr sz="3200"/>
            </a:lvl1pPr>
          </a:lstStyle>
          <a:p>
            <a:r>
              <a:rPr lang="en-US" dirty="0"/>
              <a:t>Click to edit Master subtitle style</a:t>
            </a:r>
          </a:p>
        </p:txBody>
      </p:sp>
      <p:sp>
        <p:nvSpPr>
          <p:cNvPr id="20"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21" name="Rectangle 17"/>
          <p:cNvSpPr>
            <a:spLocks noGrp="1" noChangeArrowheads="1"/>
          </p:cNvSpPr>
          <p:nvPr>
            <p:ph type="ftr" sz="quarter" idx="11"/>
          </p:nvPr>
        </p:nvSpPr>
        <p:spPr>
          <a:xfrm>
            <a:off x="3124200" y="6248400"/>
            <a:ext cx="3733800" cy="457200"/>
          </a:xfrm>
        </p:spPr>
        <p:txBody>
          <a:bodyPr/>
          <a:lstStyle>
            <a:lvl1pPr>
              <a:defRPr b="1" dirty="0" smtClean="0">
                <a:solidFill>
                  <a:srgbClr val="80000A"/>
                </a:solidFill>
              </a:defRPr>
            </a:lvl1pPr>
          </a:lstStyle>
          <a:p>
            <a:pPr>
              <a:defRPr/>
            </a:pPr>
            <a:r>
              <a:rPr lang="en-US"/>
              <a:t>Dennis </a:t>
            </a:r>
            <a:r>
              <a:rPr lang="en-US" err="1"/>
              <a:t>Kafura</a:t>
            </a:r>
            <a:r>
              <a:rPr lang="en-US"/>
              <a:t> – CS5204 – Operating Systems</a:t>
            </a:r>
          </a:p>
        </p:txBody>
      </p:sp>
      <p:sp>
        <p:nvSpPr>
          <p:cNvPr id="22" name="Rectangle 18"/>
          <p:cNvSpPr>
            <a:spLocks noGrp="1" noChangeArrowheads="1"/>
          </p:cNvSpPr>
          <p:nvPr>
            <p:ph type="sldNum" sz="quarter" idx="12"/>
          </p:nvPr>
        </p:nvSpPr>
        <p:spPr/>
        <p:txBody>
          <a:bodyPr/>
          <a:lstStyle>
            <a:lvl1pPr>
              <a:defRPr smtClean="0"/>
            </a:lvl1pPr>
          </a:lstStyle>
          <a:p>
            <a:pPr>
              <a:defRPr/>
            </a:pPr>
            <a:fld id="{F6301E5F-5E2E-4DA8-916D-8AE1144EE1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5" name="Slide Number Placeholder 4"/>
          <p:cNvSpPr>
            <a:spLocks noGrp="1"/>
          </p:cNvSpPr>
          <p:nvPr>
            <p:ph type="sldNum" sz="quarter" idx="11"/>
          </p:nvPr>
        </p:nvSpPr>
        <p:spPr/>
        <p:txBody>
          <a:bodyPr/>
          <a:lstStyle>
            <a:lvl1pPr>
              <a:defRPr smtClean="0"/>
            </a:lvl1pPr>
          </a:lstStyle>
          <a:p>
            <a:pPr>
              <a:defRPr/>
            </a:pPr>
            <a:fld id="{DB3780E5-F2DD-4D45-99F9-4A6019EEF15C}" type="slidenum">
              <a:rPr lang="en-US"/>
              <a:pPr>
                <a:defRPr/>
              </a:pPr>
              <a:t>‹#›</a:t>
            </a:fld>
            <a:endParaRPr lang="en-US"/>
          </a:p>
        </p:txBody>
      </p:sp>
      <p:sp>
        <p:nvSpPr>
          <p:cNvPr id="6" name="Date Placeholder 5"/>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5" name="Slide Number Placeholder 4"/>
          <p:cNvSpPr>
            <a:spLocks noGrp="1"/>
          </p:cNvSpPr>
          <p:nvPr>
            <p:ph type="sldNum" sz="quarter" idx="11"/>
          </p:nvPr>
        </p:nvSpPr>
        <p:spPr/>
        <p:txBody>
          <a:bodyPr/>
          <a:lstStyle>
            <a:lvl1pPr>
              <a:defRPr smtClean="0"/>
            </a:lvl1pPr>
          </a:lstStyle>
          <a:p>
            <a:pPr>
              <a:defRPr/>
            </a:pPr>
            <a:fld id="{B0290426-8D22-4E16-861D-62855E6E8939}" type="slidenum">
              <a:rPr lang="en-US"/>
              <a:pPr>
                <a:defRPr/>
              </a:pPr>
              <a:t>‹#›</a:t>
            </a:fld>
            <a:endParaRPr lang="en-US"/>
          </a:p>
        </p:txBody>
      </p:sp>
      <p:sp>
        <p:nvSpPr>
          <p:cNvPr id="6" name="Date Placeholder 5"/>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19200"/>
            <a:ext cx="8229600" cy="4648200"/>
          </a:xfrm>
        </p:spPr>
        <p:txBody>
          <a:bodyPr/>
          <a:lstStyle/>
          <a:p>
            <a:endParaRPr lang="en-US"/>
          </a:p>
        </p:txBody>
      </p:sp>
      <p:sp>
        <p:nvSpPr>
          <p:cNvPr id="4" name="Footer Placeholder 3"/>
          <p:cNvSpPr>
            <a:spLocks noGrp="1"/>
          </p:cNvSpPr>
          <p:nvPr>
            <p:ph type="ftr" sz="quarter" idx="10"/>
          </p:nvPr>
        </p:nvSpPr>
        <p:spPr>
          <a:xfrm>
            <a:off x="3124200" y="6248400"/>
            <a:ext cx="2895600" cy="457200"/>
          </a:xfrm>
        </p:spPr>
        <p:txBody>
          <a:bodyPr/>
          <a:lstStyle>
            <a:lvl1pPr>
              <a:defRPr/>
            </a:lvl1pPr>
          </a:lstStyle>
          <a:p>
            <a:r>
              <a:rPr lang="en-US"/>
              <a:t>CS 5204 – Operating Systems</a:t>
            </a:r>
          </a:p>
        </p:txBody>
      </p:sp>
      <p:sp>
        <p:nvSpPr>
          <p:cNvPr id="5" name="Slide Number Placeholder 4"/>
          <p:cNvSpPr>
            <a:spLocks noGrp="1"/>
          </p:cNvSpPr>
          <p:nvPr>
            <p:ph type="sldNum" sz="quarter" idx="11"/>
          </p:nvPr>
        </p:nvSpPr>
        <p:spPr>
          <a:xfrm>
            <a:off x="6553200" y="6248400"/>
            <a:ext cx="2133600" cy="457200"/>
          </a:xfrm>
        </p:spPr>
        <p:txBody>
          <a:bodyPr/>
          <a:lstStyle>
            <a:lvl1pPr>
              <a:defRPr/>
            </a:lvl1pPr>
          </a:lstStyle>
          <a:p>
            <a:fld id="{00698D36-4FA0-42D6-93E3-3F4C86512734}" type="slidenum">
              <a:rPr lang="en-US"/>
              <a:pPr/>
              <a:t>‹#›</a:t>
            </a:fld>
            <a:endParaRPr lang="en-US"/>
          </a:p>
        </p:txBody>
      </p:sp>
      <p:sp>
        <p:nvSpPr>
          <p:cNvPr id="6" name="Date Placeholder 5"/>
          <p:cNvSpPr>
            <a:spLocks noGrp="1"/>
          </p:cNvSpPr>
          <p:nvPr>
            <p:ph type="dt" sz="half" idx="12"/>
          </p:nvPr>
        </p:nvSpPr>
        <p:spPr>
          <a:xfrm>
            <a:off x="457200" y="6245225"/>
            <a:ext cx="2133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5" name="Slide Number Placeholder 4"/>
          <p:cNvSpPr>
            <a:spLocks noGrp="1"/>
          </p:cNvSpPr>
          <p:nvPr>
            <p:ph type="sldNum" sz="quarter" idx="11"/>
          </p:nvPr>
        </p:nvSpPr>
        <p:spPr/>
        <p:txBody>
          <a:bodyPr/>
          <a:lstStyle>
            <a:lvl1pPr>
              <a:defRPr smtClean="0"/>
            </a:lvl1pPr>
          </a:lstStyle>
          <a:p>
            <a:pPr>
              <a:defRPr/>
            </a:pPr>
            <a:fld id="{B028FE22-B6AF-47F6-A03E-AC9F316637AE}" type="slidenum">
              <a:rPr lang="en-US"/>
              <a:pPr>
                <a:defRPr/>
              </a:pPr>
              <a:t>‹#›</a:t>
            </a:fld>
            <a:endParaRPr lang="en-US"/>
          </a:p>
        </p:txBody>
      </p:sp>
      <p:sp>
        <p:nvSpPr>
          <p:cNvPr id="6" name="Date Placeholder 5"/>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5" name="Slide Number Placeholder 4"/>
          <p:cNvSpPr>
            <a:spLocks noGrp="1"/>
          </p:cNvSpPr>
          <p:nvPr>
            <p:ph type="sldNum" sz="quarter" idx="11"/>
          </p:nvPr>
        </p:nvSpPr>
        <p:spPr/>
        <p:txBody>
          <a:bodyPr/>
          <a:lstStyle>
            <a:lvl1pPr>
              <a:defRPr smtClean="0"/>
            </a:lvl1pPr>
          </a:lstStyle>
          <a:p>
            <a:pPr>
              <a:defRPr/>
            </a:pPr>
            <a:fld id="{E6A2A990-60EC-47DC-B3A4-79B4349CA46B}" type="slidenum">
              <a:rPr lang="en-US"/>
              <a:pPr>
                <a:defRPr/>
              </a:pPr>
              <a:t>‹#›</a:t>
            </a:fld>
            <a:endParaRPr lang="en-US"/>
          </a:p>
        </p:txBody>
      </p:sp>
      <p:sp>
        <p:nvSpPr>
          <p:cNvPr id="6" name="Date Placeholder 5"/>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6" name="Slide Number Placeholder 5"/>
          <p:cNvSpPr>
            <a:spLocks noGrp="1"/>
          </p:cNvSpPr>
          <p:nvPr>
            <p:ph type="sldNum" sz="quarter" idx="11"/>
          </p:nvPr>
        </p:nvSpPr>
        <p:spPr/>
        <p:txBody>
          <a:bodyPr/>
          <a:lstStyle>
            <a:lvl1pPr>
              <a:defRPr smtClean="0"/>
            </a:lvl1pPr>
          </a:lstStyle>
          <a:p>
            <a:pPr>
              <a:defRPr/>
            </a:pPr>
            <a:fld id="{787F6F99-F05D-4EBB-87EC-F4333F79402F}" type="slidenum">
              <a:rPr lang="en-US"/>
              <a:pPr>
                <a:defRPr/>
              </a:pPr>
              <a:t>‹#›</a:t>
            </a:fld>
            <a:endParaRPr lang="en-US"/>
          </a:p>
        </p:txBody>
      </p:sp>
      <p:sp>
        <p:nvSpPr>
          <p:cNvPr id="7" name="Date Placeholder 6"/>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8" name="Slide Number Placeholder 7"/>
          <p:cNvSpPr>
            <a:spLocks noGrp="1"/>
          </p:cNvSpPr>
          <p:nvPr>
            <p:ph type="sldNum" sz="quarter" idx="11"/>
          </p:nvPr>
        </p:nvSpPr>
        <p:spPr/>
        <p:txBody>
          <a:bodyPr/>
          <a:lstStyle>
            <a:lvl1pPr>
              <a:defRPr smtClean="0"/>
            </a:lvl1pPr>
          </a:lstStyle>
          <a:p>
            <a:pPr>
              <a:defRPr/>
            </a:pPr>
            <a:fld id="{26820DBF-F6B6-4CAC-A648-43F3744D59E0}" type="slidenum">
              <a:rPr lang="en-US"/>
              <a:pPr>
                <a:defRPr/>
              </a:pPr>
              <a:t>‹#›</a:t>
            </a:fld>
            <a:endParaRPr lang="en-US"/>
          </a:p>
        </p:txBody>
      </p:sp>
      <p:sp>
        <p:nvSpPr>
          <p:cNvPr id="9" name="Date Placeholder 8"/>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4" name="Slide Number Placeholder 3"/>
          <p:cNvSpPr>
            <a:spLocks noGrp="1"/>
          </p:cNvSpPr>
          <p:nvPr>
            <p:ph type="sldNum" sz="quarter" idx="11"/>
          </p:nvPr>
        </p:nvSpPr>
        <p:spPr/>
        <p:txBody>
          <a:bodyPr/>
          <a:lstStyle>
            <a:lvl1pPr>
              <a:defRPr smtClean="0"/>
            </a:lvl1pPr>
          </a:lstStyle>
          <a:p>
            <a:pPr>
              <a:defRPr/>
            </a:pPr>
            <a:fld id="{026BD13E-FD0F-42C4-9F33-8CD817F65A80}" type="slidenum">
              <a:rPr lang="en-US"/>
              <a:pPr>
                <a:defRPr/>
              </a:pPr>
              <a:t>‹#›</a:t>
            </a:fld>
            <a:endParaRPr lang="en-US"/>
          </a:p>
        </p:txBody>
      </p:sp>
      <p:sp>
        <p:nvSpPr>
          <p:cNvPr id="5" name="Date Placeholder 4"/>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3" name="Slide Number Placeholder 2"/>
          <p:cNvSpPr>
            <a:spLocks noGrp="1"/>
          </p:cNvSpPr>
          <p:nvPr>
            <p:ph type="sldNum" sz="quarter" idx="11"/>
          </p:nvPr>
        </p:nvSpPr>
        <p:spPr/>
        <p:txBody>
          <a:bodyPr/>
          <a:lstStyle>
            <a:lvl1pPr>
              <a:defRPr smtClean="0"/>
            </a:lvl1pPr>
          </a:lstStyle>
          <a:p>
            <a:pPr>
              <a:defRPr/>
            </a:pPr>
            <a:fld id="{EA9F0F1D-E1E9-4C85-ADDC-DFD68F1C81FA}" type="slidenum">
              <a:rPr lang="en-US"/>
              <a:pPr>
                <a:defRPr/>
              </a:pPr>
              <a:t>‹#›</a:t>
            </a:fld>
            <a:endParaRPr lang="en-US"/>
          </a:p>
        </p:txBody>
      </p:sp>
      <p:sp>
        <p:nvSpPr>
          <p:cNvPr id="4" name="Date Placeholder 3"/>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6" name="Slide Number Placeholder 5"/>
          <p:cNvSpPr>
            <a:spLocks noGrp="1"/>
          </p:cNvSpPr>
          <p:nvPr>
            <p:ph type="sldNum" sz="quarter" idx="11"/>
          </p:nvPr>
        </p:nvSpPr>
        <p:spPr/>
        <p:txBody>
          <a:bodyPr/>
          <a:lstStyle>
            <a:lvl1pPr>
              <a:defRPr smtClean="0"/>
            </a:lvl1pPr>
          </a:lstStyle>
          <a:p>
            <a:pPr>
              <a:defRPr/>
            </a:pPr>
            <a:fld id="{4C68303F-E4A8-4098-B889-901B9EB2583A}" type="slidenum">
              <a:rPr lang="en-US"/>
              <a:pPr>
                <a:defRPr/>
              </a:pPr>
              <a:t>‹#›</a:t>
            </a:fld>
            <a:endParaRPr lang="en-US"/>
          </a:p>
        </p:txBody>
      </p:sp>
      <p:sp>
        <p:nvSpPr>
          <p:cNvPr id="7" name="Date Placeholder 6"/>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6" name="Slide Number Placeholder 5"/>
          <p:cNvSpPr>
            <a:spLocks noGrp="1"/>
          </p:cNvSpPr>
          <p:nvPr>
            <p:ph type="sldNum" sz="quarter" idx="11"/>
          </p:nvPr>
        </p:nvSpPr>
        <p:spPr/>
        <p:txBody>
          <a:bodyPr/>
          <a:lstStyle>
            <a:lvl1pPr>
              <a:defRPr smtClean="0"/>
            </a:lvl1pPr>
          </a:lstStyle>
          <a:p>
            <a:pPr>
              <a:defRPr/>
            </a:pPr>
            <a:fld id="{F7B11752-EEB6-4386-ADE0-029AE89F2877}" type="slidenum">
              <a:rPr lang="en-US"/>
              <a:pPr>
                <a:defRPr/>
              </a:pPr>
              <a:t>‹#›</a:t>
            </a:fld>
            <a:endParaRPr lang="en-US"/>
          </a:p>
        </p:txBody>
      </p:sp>
      <p:sp>
        <p:nvSpPr>
          <p:cNvPr id="7" name="Date Placeholder 6"/>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
          <p:cNvGrpSpPr>
            <a:grpSpLocks/>
          </p:cNvGrpSpPr>
          <p:nvPr/>
        </p:nvGrpSpPr>
        <p:grpSpPr bwMode="auto">
          <a:xfrm>
            <a:off x="0" y="0"/>
            <a:ext cx="9144000" cy="546100"/>
            <a:chOff x="0" y="0"/>
            <a:chExt cx="5760" cy="344"/>
          </a:xfrm>
        </p:grpSpPr>
        <p:sp>
          <p:nvSpPr>
            <p:cNvPr id="3077" name="Rectangle 5"/>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lgn="ctr" eaLnBrk="1" hangingPunct="1">
                <a:defRPr/>
              </a:pPr>
              <a:endParaRPr lang="en-US">
                <a:latin typeface="Times New Roman" charset="0"/>
              </a:endParaRPr>
            </a:p>
          </p:txBody>
        </p:sp>
        <p:sp>
          <p:nvSpPr>
            <p:cNvPr id="3078"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w="9525">
              <a:noFill/>
              <a:miter lim="800000"/>
              <a:headEnd/>
              <a:tailEnd/>
            </a:ln>
          </p:spPr>
          <p:txBody>
            <a:bodyPr/>
            <a:lstStyle/>
            <a:p>
              <a:pPr eaLnBrk="1" hangingPunct="1">
                <a:defRPr/>
              </a:pPr>
              <a:endParaRPr lang="en-US">
                <a:latin typeface="Times New Roman" charset="0"/>
              </a:endParaRPr>
            </a:p>
          </p:txBody>
        </p:sp>
        <p:sp>
          <p:nvSpPr>
            <p:cNvPr id="3079" name="Rectangle 7"/>
            <p:cNvSpPr>
              <a:spLocks noChangeArrowheads="1"/>
            </p:cNvSpPr>
            <p:nvPr/>
          </p:nvSpPr>
          <p:spPr bwMode="auto">
            <a:xfrm>
              <a:off x="258" y="85"/>
              <a:ext cx="87" cy="89"/>
            </a:xfrm>
            <a:prstGeom prst="rect">
              <a:avLst/>
            </a:prstGeom>
            <a:solidFill>
              <a:schemeClr val="hlink"/>
            </a:solidFill>
            <a:ln w="9525">
              <a:noFill/>
              <a:miter lim="800000"/>
              <a:headEnd/>
              <a:tailEnd/>
            </a:ln>
          </p:spPr>
          <p:txBody>
            <a:bodyPr/>
            <a:lstStyle/>
            <a:p>
              <a:pPr eaLnBrk="1" hangingPunct="1">
                <a:defRPr/>
              </a:pPr>
              <a:endParaRPr lang="en-US" sz="1800">
                <a:solidFill>
                  <a:schemeClr val="hlink"/>
                </a:solidFill>
              </a:endParaRPr>
            </a:p>
          </p:txBody>
        </p:sp>
        <p:sp>
          <p:nvSpPr>
            <p:cNvPr id="3080" name="Rectangle 8"/>
            <p:cNvSpPr>
              <a:spLocks noChangeArrowheads="1"/>
            </p:cNvSpPr>
            <p:nvPr/>
          </p:nvSpPr>
          <p:spPr bwMode="auto">
            <a:xfrm>
              <a:off x="345" y="0"/>
              <a:ext cx="88" cy="87"/>
            </a:xfrm>
            <a:prstGeom prst="rect">
              <a:avLst/>
            </a:prstGeom>
            <a:solidFill>
              <a:schemeClr val="hlink"/>
            </a:solidFill>
            <a:ln w="9525">
              <a:noFill/>
              <a:miter lim="800000"/>
              <a:headEnd/>
              <a:tailEnd/>
            </a:ln>
          </p:spPr>
          <p:txBody>
            <a:bodyPr/>
            <a:lstStyle/>
            <a:p>
              <a:pPr eaLnBrk="1" hangingPunct="1">
                <a:defRPr/>
              </a:pPr>
              <a:endParaRPr lang="en-US" sz="1800">
                <a:solidFill>
                  <a:schemeClr val="hlink"/>
                </a:solidFill>
              </a:endParaRPr>
            </a:p>
          </p:txBody>
        </p:sp>
        <p:sp>
          <p:nvSpPr>
            <p:cNvPr id="308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US" sz="1800">
                <a:solidFill>
                  <a:schemeClr val="accent2"/>
                </a:solidFill>
              </a:endParaRPr>
            </a:p>
          </p:txBody>
        </p:sp>
        <p:sp>
          <p:nvSpPr>
            <p:cNvPr id="3082" name="Rectangle 10"/>
            <p:cNvSpPr>
              <a:spLocks noChangeArrowheads="1"/>
            </p:cNvSpPr>
            <p:nvPr/>
          </p:nvSpPr>
          <p:spPr bwMode="auto">
            <a:xfrm>
              <a:off x="173" y="173"/>
              <a:ext cx="86" cy="87"/>
            </a:xfrm>
            <a:prstGeom prst="rect">
              <a:avLst/>
            </a:prstGeom>
            <a:solidFill>
              <a:schemeClr val="hlink"/>
            </a:solidFill>
            <a:ln w="9525">
              <a:noFill/>
              <a:miter lim="800000"/>
              <a:headEnd/>
              <a:tailEnd/>
            </a:ln>
          </p:spPr>
          <p:txBody>
            <a:bodyPr/>
            <a:lstStyle/>
            <a:p>
              <a:pPr eaLnBrk="1" hangingPunct="1">
                <a:defRPr/>
              </a:pPr>
              <a:endParaRPr lang="en-US" sz="1800">
                <a:solidFill>
                  <a:schemeClr val="hlink"/>
                </a:solidFill>
              </a:endParaRPr>
            </a:p>
          </p:txBody>
        </p:sp>
        <p:sp>
          <p:nvSpPr>
            <p:cNvPr id="3083" name="Rectangle 11"/>
            <p:cNvSpPr>
              <a:spLocks noChangeArrowheads="1"/>
            </p:cNvSpPr>
            <p:nvPr/>
          </p:nvSpPr>
          <p:spPr bwMode="auto">
            <a:xfrm>
              <a:off x="83" y="86"/>
              <a:ext cx="89" cy="87"/>
            </a:xfrm>
            <a:prstGeom prst="rect">
              <a:avLst/>
            </a:prstGeom>
            <a:solidFill>
              <a:schemeClr val="accent1"/>
            </a:solidFill>
            <a:ln w="9525">
              <a:noFill/>
              <a:miter lim="800000"/>
              <a:headEnd/>
              <a:tailEnd/>
            </a:ln>
          </p:spPr>
          <p:txBody>
            <a:bodyPr/>
            <a:lstStyle/>
            <a:p>
              <a:pPr eaLnBrk="1" hangingPunct="1">
                <a:defRPr/>
              </a:pPr>
              <a:endParaRPr lang="en-US">
                <a:latin typeface="Times New Roman" charset="0"/>
              </a:endParaRPr>
            </a:p>
          </p:txBody>
        </p:sp>
        <p:sp>
          <p:nvSpPr>
            <p:cNvPr id="308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US" sz="1800">
                <a:solidFill>
                  <a:schemeClr val="accent2"/>
                </a:solidFill>
              </a:endParaRPr>
            </a:p>
          </p:txBody>
        </p:sp>
        <p:sp>
          <p:nvSpPr>
            <p:cNvPr id="308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US" sz="1800">
                <a:solidFill>
                  <a:schemeClr val="accent2"/>
                </a:solidFill>
              </a:endParaRPr>
            </a:p>
          </p:txBody>
        </p:sp>
      </p:grpSp>
      <p:sp>
        <p:nvSpPr>
          <p:cNvPr id="3074" name="Rectangle 2"/>
          <p:cNvSpPr>
            <a:spLocks noGrp="1" noChangeArrowheads="1"/>
          </p:cNvSpPr>
          <p:nvPr>
            <p:ph type="ftr" sz="quarter" idx="3"/>
          </p:nvPr>
        </p:nvSpPr>
        <p:spPr bwMode="auto">
          <a:xfrm>
            <a:off x="2590800" y="6248400"/>
            <a:ext cx="381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b="1" dirty="0" smtClean="0">
                <a:solidFill>
                  <a:schemeClr val="accent1"/>
                </a:solidFill>
              </a:defRPr>
            </a:lvl1pPr>
          </a:lstStyle>
          <a:p>
            <a:pPr>
              <a:defRPr/>
            </a:pPr>
            <a:r>
              <a:rPr lang="en-US"/>
              <a:t>Dennis </a:t>
            </a:r>
            <a:r>
              <a:rPr lang="en-US" err="1"/>
              <a:t>Kafura</a:t>
            </a:r>
            <a:r>
              <a:rPr lang="en-US"/>
              <a:t> – CS5204 – Operating Systems</a:t>
            </a:r>
          </a:p>
        </p:txBody>
      </p:sp>
      <p:sp>
        <p:nvSpPr>
          <p:cNvPr id="307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mj-lt"/>
              </a:defRPr>
            </a:lvl1pPr>
          </a:lstStyle>
          <a:p>
            <a:pPr>
              <a:defRPr/>
            </a:pPr>
            <a:fld id="{6101B05D-D0AC-4B2B-BB2F-35F4C1BA3B01}" type="slidenum">
              <a:rPr lang="en-US"/>
              <a:pPr>
                <a:defRPr/>
              </a:pPr>
              <a:t>‹#›</a:t>
            </a:fld>
            <a:endParaRPr lang="en-US"/>
          </a:p>
        </p:txBody>
      </p:sp>
      <p:sp>
        <p:nvSpPr>
          <p:cNvPr id="1029" name="Rectangle 14"/>
          <p:cNvSpPr>
            <a:spLocks noGrp="1" noChangeArrowheads="1"/>
          </p:cNvSpPr>
          <p:nvPr>
            <p:ph type="title"/>
          </p:nvPr>
        </p:nvSpPr>
        <p:spPr bwMode="auto">
          <a:xfrm>
            <a:off x="457200" y="4572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30" name="Rectangle 15"/>
          <p:cNvSpPr>
            <a:spLocks noGrp="1" noChangeArrowheads="1"/>
          </p:cNvSpPr>
          <p:nvPr>
            <p:ph type="body" idx="1"/>
          </p:nvPr>
        </p:nvSpPr>
        <p:spPr bwMode="auto">
          <a:xfrm>
            <a:off x="457200" y="1219200"/>
            <a:ext cx="8229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3089" name="Line 17"/>
          <p:cNvSpPr>
            <a:spLocks noChangeShapeType="1"/>
          </p:cNvSpPr>
          <p:nvPr/>
        </p:nvSpPr>
        <p:spPr bwMode="auto">
          <a:xfrm>
            <a:off x="228600" y="6400800"/>
            <a:ext cx="8686800" cy="0"/>
          </a:xfrm>
          <a:prstGeom prst="line">
            <a:avLst/>
          </a:prstGeom>
          <a:noFill/>
          <a:ln w="38100">
            <a:solidFill>
              <a:srgbClr val="A13214"/>
            </a:solidFill>
            <a:round/>
            <a:headEnd/>
            <a:tailEnd/>
          </a:ln>
          <a:effectLst/>
        </p:spPr>
        <p:txBody>
          <a:bodyPr/>
          <a:lstStyle/>
          <a:p>
            <a:pPr>
              <a:defRPr/>
            </a:pPr>
            <a:endParaRPr lang="en-US"/>
          </a:p>
        </p:txBody>
      </p:sp>
      <p:pic>
        <p:nvPicPr>
          <p:cNvPr id="1033" name="Picture 18" descr="vtlogo"/>
          <p:cNvPicPr>
            <a:picLocks noChangeAspect="1" noChangeArrowheads="1"/>
          </p:cNvPicPr>
          <p:nvPr/>
        </p:nvPicPr>
        <p:blipFill>
          <a:blip r:embed="rId14" cstate="print"/>
          <a:srcRect/>
          <a:stretch>
            <a:fillRect/>
          </a:stretch>
        </p:blipFill>
        <p:spPr bwMode="auto">
          <a:xfrm>
            <a:off x="228600" y="6450013"/>
            <a:ext cx="935038" cy="407987"/>
          </a:xfrm>
          <a:prstGeom prst="rect">
            <a:avLst/>
          </a:prstGeom>
          <a:noFill/>
          <a:ln w="9525">
            <a:noFill/>
            <a:miter lim="800000"/>
            <a:headEnd/>
            <a:tailEnd/>
          </a:ln>
        </p:spPr>
      </p:pic>
      <p:sp>
        <p:nvSpPr>
          <p:cNvPr id="3117" name="Text Box 45"/>
          <p:cNvSpPr txBox="1">
            <a:spLocks noChangeArrowheads="1"/>
          </p:cNvSpPr>
          <p:nvPr userDrawn="1"/>
        </p:nvSpPr>
        <p:spPr bwMode="auto">
          <a:xfrm>
            <a:off x="7620000" y="76200"/>
            <a:ext cx="1295400" cy="400110"/>
          </a:xfrm>
          <a:prstGeom prst="rect">
            <a:avLst/>
          </a:prstGeom>
          <a:noFill/>
          <a:ln w="9525">
            <a:noFill/>
            <a:miter lim="800000"/>
            <a:headEnd/>
            <a:tailEnd/>
          </a:ln>
          <a:effectLst/>
        </p:spPr>
        <p:txBody>
          <a:bodyPr wrap="square">
            <a:spAutoFit/>
          </a:bodyPr>
          <a:lstStyle/>
          <a:p>
            <a:pPr>
              <a:spcBef>
                <a:spcPct val="50000"/>
              </a:spcBef>
            </a:pPr>
            <a:r>
              <a:rPr lang="en-US" sz="2000" b="1" dirty="0" smtClean="0">
                <a:latin typeface="Symbol" pitchFamily="18" charset="2"/>
              </a:rPr>
              <a:t>p</a:t>
            </a:r>
            <a:r>
              <a:rPr lang="en-US" sz="1400" b="1" dirty="0" smtClean="0"/>
              <a:t> Calculus</a:t>
            </a:r>
            <a:endParaRPr lang="en-US" sz="1400" b="1" dirty="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hdr="0" dt="0"/>
  <p:txStyles>
    <p:titleStyle>
      <a:lvl1pPr algn="ctr" rtl="0" eaLnBrk="0" fontAlgn="base" hangingPunct="0">
        <a:spcBef>
          <a:spcPct val="0"/>
        </a:spcBef>
        <a:spcAft>
          <a:spcPct val="0"/>
        </a:spcAft>
        <a:defRPr sz="2400">
          <a:solidFill>
            <a:schemeClr val="tx1"/>
          </a:solidFill>
          <a:latin typeface="+mj-lt"/>
          <a:ea typeface="+mj-ea"/>
          <a:cs typeface="+mj-cs"/>
        </a:defRPr>
      </a:lvl1pPr>
      <a:lvl2pPr algn="ctr" rtl="0" eaLnBrk="0" fontAlgn="base" hangingPunct="0">
        <a:spcBef>
          <a:spcPct val="0"/>
        </a:spcBef>
        <a:spcAft>
          <a:spcPct val="0"/>
        </a:spcAft>
        <a:defRPr sz="2400">
          <a:solidFill>
            <a:schemeClr val="tx1"/>
          </a:solidFill>
          <a:latin typeface="Arial Black" charset="0"/>
        </a:defRPr>
      </a:lvl2pPr>
      <a:lvl3pPr algn="ctr" rtl="0" eaLnBrk="0" fontAlgn="base" hangingPunct="0">
        <a:spcBef>
          <a:spcPct val="0"/>
        </a:spcBef>
        <a:spcAft>
          <a:spcPct val="0"/>
        </a:spcAft>
        <a:defRPr sz="2400">
          <a:solidFill>
            <a:schemeClr val="tx1"/>
          </a:solidFill>
          <a:latin typeface="Arial Black" charset="0"/>
        </a:defRPr>
      </a:lvl3pPr>
      <a:lvl4pPr algn="ctr" rtl="0" eaLnBrk="0" fontAlgn="base" hangingPunct="0">
        <a:spcBef>
          <a:spcPct val="0"/>
        </a:spcBef>
        <a:spcAft>
          <a:spcPct val="0"/>
        </a:spcAft>
        <a:defRPr sz="2400">
          <a:solidFill>
            <a:schemeClr val="tx1"/>
          </a:solidFill>
          <a:latin typeface="Arial Black" charset="0"/>
        </a:defRPr>
      </a:lvl4pPr>
      <a:lvl5pPr algn="ctr" rtl="0" eaLnBrk="0" fontAlgn="base" hangingPunct="0">
        <a:spcBef>
          <a:spcPct val="0"/>
        </a:spcBef>
        <a:spcAft>
          <a:spcPct val="0"/>
        </a:spcAft>
        <a:defRPr sz="2400">
          <a:solidFill>
            <a:schemeClr val="tx1"/>
          </a:solidFill>
          <a:latin typeface="Arial Black" charset="0"/>
        </a:defRPr>
      </a:lvl5pPr>
      <a:lvl6pPr marL="457200" algn="ctr" rtl="0" fontAlgn="base">
        <a:spcBef>
          <a:spcPct val="0"/>
        </a:spcBef>
        <a:spcAft>
          <a:spcPct val="0"/>
        </a:spcAft>
        <a:defRPr sz="2400">
          <a:solidFill>
            <a:schemeClr val="tx1"/>
          </a:solidFill>
          <a:latin typeface="Arial Black" charset="0"/>
        </a:defRPr>
      </a:lvl6pPr>
      <a:lvl7pPr marL="914400" algn="ctr" rtl="0" fontAlgn="base">
        <a:spcBef>
          <a:spcPct val="0"/>
        </a:spcBef>
        <a:spcAft>
          <a:spcPct val="0"/>
        </a:spcAft>
        <a:defRPr sz="2400">
          <a:solidFill>
            <a:schemeClr val="tx1"/>
          </a:solidFill>
          <a:latin typeface="Arial Black" charset="0"/>
        </a:defRPr>
      </a:lvl7pPr>
      <a:lvl8pPr marL="1371600" algn="ctr" rtl="0" fontAlgn="base">
        <a:spcBef>
          <a:spcPct val="0"/>
        </a:spcBef>
        <a:spcAft>
          <a:spcPct val="0"/>
        </a:spcAft>
        <a:defRPr sz="2400">
          <a:solidFill>
            <a:schemeClr val="tx1"/>
          </a:solidFill>
          <a:latin typeface="Arial Black" charset="0"/>
        </a:defRPr>
      </a:lvl8pPr>
      <a:lvl9pPr marL="1828800" algn="ctr" rtl="0" fontAlgn="base">
        <a:spcBef>
          <a:spcPct val="0"/>
        </a:spcBef>
        <a:spcAft>
          <a:spcPct val="0"/>
        </a:spcAft>
        <a:defRPr sz="2400">
          <a:solidFill>
            <a:schemeClr val="tx1"/>
          </a:solidFill>
          <a:latin typeface="Arial Black" charset="0"/>
        </a:defRPr>
      </a:lvl9pPr>
    </p:titleStyle>
    <p:bodyStyle>
      <a:lvl1pPr marL="342900" indent="-342900" algn="l" rtl="0" eaLnBrk="0" fontAlgn="base" hangingPunct="0">
        <a:spcBef>
          <a:spcPct val="20000"/>
        </a:spcBef>
        <a:spcAft>
          <a:spcPct val="0"/>
        </a:spcAft>
        <a:buClr>
          <a:schemeClr val="accent1"/>
        </a:buClr>
        <a:buSzPct val="75000"/>
        <a:buFont typeface="Wingdings" charset="2"/>
        <a:buChar char="n"/>
        <a:defRPr sz="30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charset="2"/>
        <a:buChar char="¨"/>
        <a:defRPr sz="2000">
          <a:solidFill>
            <a:schemeClr val="tx1"/>
          </a:solidFill>
          <a:latin typeface="+mj-lt"/>
        </a:defRPr>
      </a:lvl2pPr>
      <a:lvl3pPr marL="1143000" indent="-228600" algn="l" rtl="0" eaLnBrk="0" fontAlgn="base" hangingPunct="0">
        <a:spcBef>
          <a:spcPct val="20000"/>
        </a:spcBef>
        <a:spcAft>
          <a:spcPct val="0"/>
        </a:spcAft>
        <a:buClr>
          <a:schemeClr val="accent1"/>
        </a:buClr>
        <a:buSzPct val="65000"/>
        <a:buFont typeface="Wingdings"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charset="2"/>
        <a:buChar char="¨"/>
        <a:defRPr>
          <a:solidFill>
            <a:schemeClr val="tx1"/>
          </a:solidFill>
          <a:latin typeface="+mj-lt"/>
        </a:defRPr>
      </a:lvl4pPr>
      <a:lvl5pPr marL="2057400" indent="-228600" algn="l" rtl="0" eaLnBrk="0" fontAlgn="base" hangingPunct="0">
        <a:spcBef>
          <a:spcPct val="20000"/>
        </a:spcBef>
        <a:spcAft>
          <a:spcPct val="0"/>
        </a:spcAft>
        <a:buClr>
          <a:schemeClr val="accent1"/>
        </a:buClr>
        <a:buFont typeface="Wingdings"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p:txBody>
          <a:bodyPr/>
          <a:lstStyle/>
          <a:p>
            <a:r>
              <a:rPr lang="en-US" sz="4000">
                <a:latin typeface="Symbol" pitchFamily="18" charset="2"/>
              </a:rPr>
              <a:t>p</a:t>
            </a:r>
            <a:r>
              <a:rPr lang="en-US"/>
              <a:t>-Calculus</a:t>
            </a:r>
          </a:p>
        </p:txBody>
      </p:sp>
      <p:sp>
        <p:nvSpPr>
          <p:cNvPr id="193539" name="Rectangle 3"/>
          <p:cNvSpPr>
            <a:spLocks noGrp="1" noChangeArrowheads="1"/>
          </p:cNvSpPr>
          <p:nvPr>
            <p:ph type="subTitle" idx="1"/>
          </p:nvPr>
        </p:nvSpPr>
        <p:spPr/>
        <p:txBody>
          <a:bodyPr/>
          <a:lstStyle/>
          <a:p>
            <a:r>
              <a:rPr lang="en-US"/>
              <a:t>Reasoning about concurrency and communication (Part 1).</a:t>
            </a:r>
          </a:p>
        </p:txBody>
      </p:sp>
      <p:sp>
        <p:nvSpPr>
          <p:cNvPr id="4" name="Rectangle 17"/>
          <p:cNvSpPr>
            <a:spLocks noGrp="1" noChangeArrowheads="1"/>
          </p:cNvSpPr>
          <p:nvPr>
            <p:ph type="ftr" sz="quarter" idx="11"/>
          </p:nvPr>
        </p:nvSpPr>
        <p:spPr>
          <a:prstGeom prst="rect">
            <a:avLst/>
          </a:prstGeom>
        </p:spPr>
        <p:txBody>
          <a:bodyPr/>
          <a:lstStyle/>
          <a:p>
            <a:r>
              <a:rPr lang="en-US"/>
              <a:t>CS5204 – Operating Systems</a:t>
            </a:r>
          </a:p>
        </p:txBody>
      </p:sp>
      <p:sp>
        <p:nvSpPr>
          <p:cNvPr id="5" name="Rectangle 18"/>
          <p:cNvSpPr>
            <a:spLocks noGrp="1" noChangeArrowheads="1"/>
          </p:cNvSpPr>
          <p:nvPr>
            <p:ph type="sldNum" sz="quarter" idx="12"/>
          </p:nvPr>
        </p:nvSpPr>
        <p:spPr>
          <a:prstGeom prst="rect">
            <a:avLst/>
          </a:prstGeom>
        </p:spPr>
        <p:txBody>
          <a:bodyPr/>
          <a:lstStyle/>
          <a:p>
            <a:fld id="{0D5674CC-7F43-46D9-86FA-6E700804F867}" type="slidenum">
              <a:rPr lang="en-US"/>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2"/>
          <p:cNvSpPr>
            <a:spLocks noGrp="1"/>
          </p:cNvSpPr>
          <p:nvPr>
            <p:ph type="ftr" sz="quarter" idx="10"/>
          </p:nvPr>
        </p:nvSpPr>
        <p:spPr/>
        <p:txBody>
          <a:bodyPr/>
          <a:lstStyle/>
          <a:p>
            <a:r>
              <a:rPr lang="en-US"/>
              <a:t>CS 5204 – Operating Systems</a:t>
            </a:r>
          </a:p>
        </p:txBody>
      </p:sp>
      <p:sp>
        <p:nvSpPr>
          <p:cNvPr id="20" name="Slide Number Placeholder 3"/>
          <p:cNvSpPr>
            <a:spLocks noGrp="1"/>
          </p:cNvSpPr>
          <p:nvPr>
            <p:ph type="sldNum" sz="quarter" idx="11"/>
          </p:nvPr>
        </p:nvSpPr>
        <p:spPr/>
        <p:txBody>
          <a:bodyPr/>
          <a:lstStyle/>
          <a:p>
            <a:fld id="{AE4C9359-8FB1-435E-B464-FA73240087C1}" type="slidenum">
              <a:rPr lang="en-US"/>
              <a:pPr/>
              <a:t>10</a:t>
            </a:fld>
            <a:endParaRPr lang="en-US"/>
          </a:p>
        </p:txBody>
      </p:sp>
      <p:sp>
        <p:nvSpPr>
          <p:cNvPr id="206850" name="Rectangle 2"/>
          <p:cNvSpPr>
            <a:spLocks noGrp="1" noChangeArrowheads="1"/>
          </p:cNvSpPr>
          <p:nvPr>
            <p:ph type="title"/>
          </p:nvPr>
        </p:nvSpPr>
        <p:spPr/>
        <p:txBody>
          <a:bodyPr/>
          <a:lstStyle/>
          <a:p>
            <a:r>
              <a:rPr lang="en-US" sz="2000"/>
              <a:t>Semantics of Concurrent Communication</a:t>
            </a:r>
            <a:endParaRPr lang="en-US"/>
          </a:p>
        </p:txBody>
      </p:sp>
      <p:grpSp>
        <p:nvGrpSpPr>
          <p:cNvPr id="2" name="Group 3"/>
          <p:cNvGrpSpPr>
            <a:grpSpLocks/>
          </p:cNvGrpSpPr>
          <p:nvPr/>
        </p:nvGrpSpPr>
        <p:grpSpPr bwMode="auto">
          <a:xfrm>
            <a:off x="2679700" y="1608138"/>
            <a:ext cx="3211513" cy="519112"/>
            <a:chOff x="1610" y="1068"/>
            <a:chExt cx="2023" cy="327"/>
          </a:xfrm>
        </p:grpSpPr>
        <p:sp>
          <p:nvSpPr>
            <p:cNvPr id="206852" name="Text Box 4"/>
            <p:cNvSpPr txBox="1">
              <a:spLocks noChangeArrowheads="1"/>
            </p:cNvSpPr>
            <p:nvPr/>
          </p:nvSpPr>
          <p:spPr bwMode="auto">
            <a:xfrm>
              <a:off x="1610" y="1068"/>
              <a:ext cx="2023" cy="327"/>
            </a:xfrm>
            <a:prstGeom prst="rect">
              <a:avLst/>
            </a:prstGeom>
            <a:noFill/>
            <a:ln w="9525">
              <a:noFill/>
              <a:miter lim="800000"/>
              <a:headEnd/>
              <a:tailEnd/>
            </a:ln>
            <a:effectLst/>
          </p:spPr>
          <p:txBody>
            <a:bodyPr wrap="none" anchor="ctr">
              <a:spAutoFit/>
            </a:bodyPr>
            <a:lstStyle/>
            <a:p>
              <a:pPr algn="ctr">
                <a:spcBef>
                  <a:spcPct val="20000"/>
                </a:spcBef>
              </a:pPr>
              <a:r>
                <a:rPr lang="en-US" sz="2800">
                  <a:latin typeface="Times New Roman" pitchFamily="18" charset="0"/>
                </a:rPr>
                <a:t>xy.0 | x(u).uv.0 | xz.0</a:t>
              </a:r>
            </a:p>
          </p:txBody>
        </p:sp>
        <p:sp>
          <p:nvSpPr>
            <p:cNvPr id="206853" name="Line 5"/>
            <p:cNvSpPr>
              <a:spLocks noChangeShapeType="1"/>
            </p:cNvSpPr>
            <p:nvPr/>
          </p:nvSpPr>
          <p:spPr bwMode="auto">
            <a:xfrm>
              <a:off x="1652" y="1161"/>
              <a:ext cx="125" cy="0"/>
            </a:xfrm>
            <a:prstGeom prst="line">
              <a:avLst/>
            </a:prstGeom>
            <a:noFill/>
            <a:ln w="9525">
              <a:solidFill>
                <a:schemeClr val="tx1"/>
              </a:solidFill>
              <a:round/>
              <a:headEnd/>
              <a:tailEnd/>
            </a:ln>
            <a:effectLst/>
          </p:spPr>
          <p:txBody>
            <a:bodyPr wrap="none" anchor="ctr"/>
            <a:lstStyle/>
            <a:p>
              <a:endParaRPr lang="en-US"/>
            </a:p>
          </p:txBody>
        </p:sp>
        <p:sp>
          <p:nvSpPr>
            <p:cNvPr id="206854" name="Line 6"/>
            <p:cNvSpPr>
              <a:spLocks noChangeShapeType="1"/>
            </p:cNvSpPr>
            <p:nvPr/>
          </p:nvSpPr>
          <p:spPr bwMode="auto">
            <a:xfrm>
              <a:off x="2636" y="1179"/>
              <a:ext cx="125" cy="0"/>
            </a:xfrm>
            <a:prstGeom prst="line">
              <a:avLst/>
            </a:prstGeom>
            <a:noFill/>
            <a:ln w="9525">
              <a:solidFill>
                <a:schemeClr val="tx1"/>
              </a:solidFill>
              <a:round/>
              <a:headEnd/>
              <a:tailEnd/>
            </a:ln>
            <a:effectLst/>
          </p:spPr>
          <p:txBody>
            <a:bodyPr wrap="none" anchor="ctr"/>
            <a:lstStyle/>
            <a:p>
              <a:endParaRPr lang="en-US"/>
            </a:p>
          </p:txBody>
        </p:sp>
        <p:sp>
          <p:nvSpPr>
            <p:cNvPr id="206855" name="Line 7"/>
            <p:cNvSpPr>
              <a:spLocks noChangeShapeType="1"/>
            </p:cNvSpPr>
            <p:nvPr/>
          </p:nvSpPr>
          <p:spPr bwMode="auto">
            <a:xfrm>
              <a:off x="3184" y="1166"/>
              <a:ext cx="125" cy="0"/>
            </a:xfrm>
            <a:prstGeom prst="line">
              <a:avLst/>
            </a:prstGeom>
            <a:noFill/>
            <a:ln w="9525">
              <a:solidFill>
                <a:schemeClr val="tx1"/>
              </a:solidFill>
              <a:round/>
              <a:headEnd/>
              <a:tailEnd/>
            </a:ln>
            <a:effectLst/>
          </p:spPr>
          <p:txBody>
            <a:bodyPr wrap="none" anchor="ctr"/>
            <a:lstStyle/>
            <a:p>
              <a:endParaRPr lang="en-US"/>
            </a:p>
          </p:txBody>
        </p:sp>
      </p:grpSp>
      <p:grpSp>
        <p:nvGrpSpPr>
          <p:cNvPr id="3" name="Group 8"/>
          <p:cNvGrpSpPr>
            <a:grpSpLocks/>
          </p:cNvGrpSpPr>
          <p:nvPr/>
        </p:nvGrpSpPr>
        <p:grpSpPr bwMode="auto">
          <a:xfrm>
            <a:off x="1285875" y="3340100"/>
            <a:ext cx="2084388" cy="519113"/>
            <a:chOff x="670" y="2058"/>
            <a:chExt cx="1313" cy="327"/>
          </a:xfrm>
        </p:grpSpPr>
        <p:sp>
          <p:nvSpPr>
            <p:cNvPr id="206857" name="Text Box 9"/>
            <p:cNvSpPr txBox="1">
              <a:spLocks noChangeArrowheads="1"/>
            </p:cNvSpPr>
            <p:nvPr/>
          </p:nvSpPr>
          <p:spPr bwMode="auto">
            <a:xfrm>
              <a:off x="670" y="2058"/>
              <a:ext cx="1313" cy="327"/>
            </a:xfrm>
            <a:prstGeom prst="rect">
              <a:avLst/>
            </a:prstGeom>
            <a:noFill/>
            <a:ln w="9525">
              <a:noFill/>
              <a:miter lim="800000"/>
              <a:headEnd/>
              <a:tailEnd/>
            </a:ln>
            <a:effectLst/>
          </p:spPr>
          <p:txBody>
            <a:bodyPr wrap="none" anchor="ctr">
              <a:spAutoFit/>
            </a:bodyPr>
            <a:lstStyle/>
            <a:p>
              <a:pPr algn="ctr">
                <a:spcBef>
                  <a:spcPct val="20000"/>
                </a:spcBef>
              </a:pPr>
              <a:r>
                <a:rPr lang="en-US" sz="2800">
                  <a:latin typeface="Times New Roman" pitchFamily="18" charset="0"/>
                </a:rPr>
                <a:t>0 | yv.0 | xz.0</a:t>
              </a:r>
            </a:p>
          </p:txBody>
        </p:sp>
        <p:sp>
          <p:nvSpPr>
            <p:cNvPr id="206858" name="Line 10"/>
            <p:cNvSpPr>
              <a:spLocks noChangeShapeType="1"/>
            </p:cNvSpPr>
            <p:nvPr/>
          </p:nvSpPr>
          <p:spPr bwMode="auto">
            <a:xfrm>
              <a:off x="990" y="2151"/>
              <a:ext cx="101" cy="0"/>
            </a:xfrm>
            <a:prstGeom prst="line">
              <a:avLst/>
            </a:prstGeom>
            <a:noFill/>
            <a:ln w="9525">
              <a:solidFill>
                <a:schemeClr val="tx1"/>
              </a:solidFill>
              <a:round/>
              <a:headEnd/>
              <a:tailEnd/>
            </a:ln>
            <a:effectLst/>
          </p:spPr>
          <p:txBody>
            <a:bodyPr wrap="none" anchor="ctr"/>
            <a:lstStyle/>
            <a:p>
              <a:endParaRPr lang="en-US"/>
            </a:p>
          </p:txBody>
        </p:sp>
        <p:sp>
          <p:nvSpPr>
            <p:cNvPr id="206859" name="Line 11"/>
            <p:cNvSpPr>
              <a:spLocks noChangeShapeType="1"/>
            </p:cNvSpPr>
            <p:nvPr/>
          </p:nvSpPr>
          <p:spPr bwMode="auto">
            <a:xfrm>
              <a:off x="1554" y="2154"/>
              <a:ext cx="101" cy="0"/>
            </a:xfrm>
            <a:prstGeom prst="line">
              <a:avLst/>
            </a:prstGeom>
            <a:noFill/>
            <a:ln w="9525">
              <a:solidFill>
                <a:schemeClr val="tx1"/>
              </a:solidFill>
              <a:round/>
              <a:headEnd/>
              <a:tailEnd/>
            </a:ln>
            <a:effectLst/>
          </p:spPr>
          <p:txBody>
            <a:bodyPr wrap="none" anchor="ctr"/>
            <a:lstStyle/>
            <a:p>
              <a:endParaRPr lang="en-US"/>
            </a:p>
          </p:txBody>
        </p:sp>
      </p:grpSp>
      <p:grpSp>
        <p:nvGrpSpPr>
          <p:cNvPr id="4" name="Group 12"/>
          <p:cNvGrpSpPr>
            <a:grpSpLocks/>
          </p:cNvGrpSpPr>
          <p:nvPr/>
        </p:nvGrpSpPr>
        <p:grpSpPr bwMode="auto">
          <a:xfrm>
            <a:off x="5280025" y="3317875"/>
            <a:ext cx="2084388" cy="519113"/>
            <a:chOff x="3326" y="2090"/>
            <a:chExt cx="1313" cy="327"/>
          </a:xfrm>
        </p:grpSpPr>
        <p:sp>
          <p:nvSpPr>
            <p:cNvPr id="206861" name="Text Box 13"/>
            <p:cNvSpPr txBox="1">
              <a:spLocks noChangeArrowheads="1"/>
            </p:cNvSpPr>
            <p:nvPr/>
          </p:nvSpPr>
          <p:spPr bwMode="auto">
            <a:xfrm>
              <a:off x="3326" y="2090"/>
              <a:ext cx="1313" cy="327"/>
            </a:xfrm>
            <a:prstGeom prst="rect">
              <a:avLst/>
            </a:prstGeom>
            <a:noFill/>
            <a:ln w="9525">
              <a:noFill/>
              <a:miter lim="800000"/>
              <a:headEnd/>
              <a:tailEnd/>
            </a:ln>
            <a:effectLst/>
          </p:spPr>
          <p:txBody>
            <a:bodyPr wrap="none" anchor="ctr">
              <a:spAutoFit/>
            </a:bodyPr>
            <a:lstStyle/>
            <a:p>
              <a:pPr algn="ctr">
                <a:spcBef>
                  <a:spcPct val="20000"/>
                </a:spcBef>
              </a:pPr>
              <a:r>
                <a:rPr lang="en-US" sz="2800">
                  <a:latin typeface="Times New Roman" pitchFamily="18" charset="0"/>
                </a:rPr>
                <a:t>xy.0 | zv.0 | 0</a:t>
              </a:r>
            </a:p>
          </p:txBody>
        </p:sp>
        <p:sp>
          <p:nvSpPr>
            <p:cNvPr id="206862" name="Line 14"/>
            <p:cNvSpPr>
              <a:spLocks noChangeShapeType="1"/>
            </p:cNvSpPr>
            <p:nvPr/>
          </p:nvSpPr>
          <p:spPr bwMode="auto">
            <a:xfrm>
              <a:off x="3382" y="2198"/>
              <a:ext cx="93" cy="0"/>
            </a:xfrm>
            <a:prstGeom prst="line">
              <a:avLst/>
            </a:prstGeom>
            <a:noFill/>
            <a:ln w="9525">
              <a:solidFill>
                <a:schemeClr val="tx1"/>
              </a:solidFill>
              <a:round/>
              <a:headEnd/>
              <a:tailEnd/>
            </a:ln>
            <a:effectLst/>
          </p:spPr>
          <p:txBody>
            <a:bodyPr wrap="none" anchor="ctr"/>
            <a:lstStyle/>
            <a:p>
              <a:endParaRPr lang="en-US"/>
            </a:p>
          </p:txBody>
        </p:sp>
        <p:sp>
          <p:nvSpPr>
            <p:cNvPr id="206863" name="Line 15"/>
            <p:cNvSpPr>
              <a:spLocks noChangeShapeType="1"/>
            </p:cNvSpPr>
            <p:nvPr/>
          </p:nvSpPr>
          <p:spPr bwMode="auto">
            <a:xfrm>
              <a:off x="3938" y="2208"/>
              <a:ext cx="93" cy="0"/>
            </a:xfrm>
            <a:prstGeom prst="line">
              <a:avLst/>
            </a:prstGeom>
            <a:noFill/>
            <a:ln w="9525">
              <a:solidFill>
                <a:schemeClr val="tx1"/>
              </a:solidFill>
              <a:round/>
              <a:headEnd/>
              <a:tailEnd/>
            </a:ln>
            <a:effectLst/>
          </p:spPr>
          <p:txBody>
            <a:bodyPr wrap="none" anchor="ctr"/>
            <a:lstStyle/>
            <a:p>
              <a:endParaRPr lang="en-US"/>
            </a:p>
          </p:txBody>
        </p:sp>
      </p:grpSp>
      <p:sp>
        <p:nvSpPr>
          <p:cNvPr id="206864" name="Line 16"/>
          <p:cNvSpPr>
            <a:spLocks noChangeShapeType="1"/>
          </p:cNvSpPr>
          <p:nvPr/>
        </p:nvSpPr>
        <p:spPr bwMode="auto">
          <a:xfrm flipH="1">
            <a:off x="2474913" y="2214563"/>
            <a:ext cx="1693862" cy="977900"/>
          </a:xfrm>
          <a:prstGeom prst="line">
            <a:avLst/>
          </a:prstGeom>
          <a:noFill/>
          <a:ln w="9525">
            <a:solidFill>
              <a:schemeClr val="tx1"/>
            </a:solidFill>
            <a:round/>
            <a:headEnd/>
            <a:tailEnd type="triangle" w="med" len="med"/>
          </a:ln>
          <a:effectLst/>
        </p:spPr>
        <p:txBody>
          <a:bodyPr wrap="none" anchor="ctr"/>
          <a:lstStyle/>
          <a:p>
            <a:endParaRPr lang="en-US"/>
          </a:p>
        </p:txBody>
      </p:sp>
      <p:sp>
        <p:nvSpPr>
          <p:cNvPr id="206865" name="Line 17"/>
          <p:cNvSpPr>
            <a:spLocks noChangeShapeType="1"/>
          </p:cNvSpPr>
          <p:nvPr/>
        </p:nvSpPr>
        <p:spPr bwMode="auto">
          <a:xfrm>
            <a:off x="4156075" y="2201863"/>
            <a:ext cx="2041525" cy="1176337"/>
          </a:xfrm>
          <a:prstGeom prst="line">
            <a:avLst/>
          </a:prstGeom>
          <a:noFill/>
          <a:ln w="9525">
            <a:solidFill>
              <a:schemeClr val="tx1"/>
            </a:solidFill>
            <a:round/>
            <a:headEnd/>
            <a:tailEnd type="triangle" w="med" len="med"/>
          </a:ln>
          <a:effectLst/>
        </p:spPr>
        <p:txBody>
          <a:bodyPr wrap="none" anchor="ctr"/>
          <a:lstStyle/>
          <a:p>
            <a:endParaRPr lang="en-US"/>
          </a:p>
        </p:txBody>
      </p:sp>
      <p:sp>
        <p:nvSpPr>
          <p:cNvPr id="206866" name="Text Box 18"/>
          <p:cNvSpPr txBox="1">
            <a:spLocks noChangeArrowheads="1"/>
          </p:cNvSpPr>
          <p:nvPr/>
        </p:nvSpPr>
        <p:spPr bwMode="auto">
          <a:xfrm>
            <a:off x="1023938" y="4716463"/>
            <a:ext cx="6838950" cy="641350"/>
          </a:xfrm>
          <a:prstGeom prst="rect">
            <a:avLst/>
          </a:prstGeom>
          <a:noFill/>
          <a:ln w="9525">
            <a:noFill/>
            <a:miter lim="800000"/>
            <a:headEnd/>
            <a:tailEnd/>
          </a:ln>
          <a:effectLst/>
        </p:spPr>
        <p:txBody>
          <a:bodyPr anchor="ctr">
            <a:spAutoFit/>
          </a:bodyPr>
          <a:lstStyle/>
          <a:p>
            <a:pPr>
              <a:spcBef>
                <a:spcPct val="20000"/>
              </a:spcBef>
            </a:pPr>
            <a:r>
              <a:rPr lang="en-US" sz="1800">
                <a:latin typeface="Times New Roman" pitchFamily="18" charset="0"/>
              </a:rPr>
              <a:t>A system can evolve in different ways depending on the interactions among processes.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ooter Placeholder 2"/>
          <p:cNvSpPr>
            <a:spLocks noGrp="1"/>
          </p:cNvSpPr>
          <p:nvPr>
            <p:ph type="ftr" sz="quarter" idx="10"/>
          </p:nvPr>
        </p:nvSpPr>
        <p:spPr/>
        <p:txBody>
          <a:bodyPr/>
          <a:lstStyle/>
          <a:p>
            <a:r>
              <a:rPr lang="en-US"/>
              <a:t>CS 5204 – Operating Systems</a:t>
            </a:r>
          </a:p>
        </p:txBody>
      </p:sp>
      <p:sp>
        <p:nvSpPr>
          <p:cNvPr id="48" name="Slide Number Placeholder 3"/>
          <p:cNvSpPr>
            <a:spLocks noGrp="1"/>
          </p:cNvSpPr>
          <p:nvPr>
            <p:ph type="sldNum" sz="quarter" idx="11"/>
          </p:nvPr>
        </p:nvSpPr>
        <p:spPr/>
        <p:txBody>
          <a:bodyPr/>
          <a:lstStyle/>
          <a:p>
            <a:fld id="{7EF07C57-DEDF-4CC2-A38D-81D1A7FBFE93}" type="slidenum">
              <a:rPr lang="en-US"/>
              <a:pPr/>
              <a:t>11</a:t>
            </a:fld>
            <a:endParaRPr lang="en-US"/>
          </a:p>
        </p:txBody>
      </p:sp>
      <p:sp>
        <p:nvSpPr>
          <p:cNvPr id="207874" name="Rectangle 2"/>
          <p:cNvSpPr>
            <a:spLocks noGrp="1" noChangeArrowheads="1"/>
          </p:cNvSpPr>
          <p:nvPr>
            <p:ph type="title"/>
          </p:nvPr>
        </p:nvSpPr>
        <p:spPr/>
        <p:txBody>
          <a:bodyPr/>
          <a:lstStyle/>
          <a:p>
            <a:r>
              <a:rPr lang="en-US" sz="2000"/>
              <a:t>Mobility</a:t>
            </a:r>
            <a:endParaRPr lang="en-US"/>
          </a:p>
        </p:txBody>
      </p:sp>
      <p:sp>
        <p:nvSpPr>
          <p:cNvPr id="207875" name="Text Box 3"/>
          <p:cNvSpPr txBox="1">
            <a:spLocks noChangeArrowheads="1"/>
          </p:cNvSpPr>
          <p:nvPr/>
        </p:nvSpPr>
        <p:spPr bwMode="auto">
          <a:xfrm>
            <a:off x="917575" y="971550"/>
            <a:ext cx="7170738" cy="3016250"/>
          </a:xfrm>
          <a:prstGeom prst="rect">
            <a:avLst/>
          </a:prstGeom>
          <a:noFill/>
          <a:ln w="9525">
            <a:noFill/>
            <a:miter lim="800000"/>
            <a:headEnd/>
            <a:tailEnd/>
          </a:ln>
          <a:effectLst/>
        </p:spPr>
        <p:txBody>
          <a:bodyPr anchor="ctr">
            <a:spAutoFit/>
          </a:bodyPr>
          <a:lstStyle/>
          <a:p>
            <a:pPr>
              <a:spcBef>
                <a:spcPct val="20000"/>
              </a:spcBef>
            </a:pPr>
            <a:r>
              <a:rPr lang="en-US" sz="2000">
                <a:latin typeface="Times New Roman" pitchFamily="18" charset="0"/>
              </a:rPr>
              <a:t>Mobility in the </a:t>
            </a:r>
            <a:r>
              <a:rPr lang="en-US" sz="2000">
                <a:latin typeface="Symbol" pitchFamily="18" charset="2"/>
              </a:rPr>
              <a:t>p</a:t>
            </a:r>
            <a:r>
              <a:rPr lang="en-US" sz="2000">
                <a:latin typeface="Times New Roman" pitchFamily="18" charset="0"/>
              </a:rPr>
              <a:t>-calculus:</a:t>
            </a:r>
            <a:br>
              <a:rPr lang="en-US" sz="2000">
                <a:latin typeface="Times New Roman" pitchFamily="18" charset="0"/>
              </a:rPr>
            </a:br>
            <a:endParaRPr lang="en-US" sz="2000">
              <a:latin typeface="Times New Roman" pitchFamily="18" charset="0"/>
            </a:endParaRPr>
          </a:p>
          <a:p>
            <a:pPr lvl="1">
              <a:spcBef>
                <a:spcPct val="20000"/>
              </a:spcBef>
              <a:buFontTx/>
              <a:buChar char="•"/>
            </a:pPr>
            <a:r>
              <a:rPr lang="en-US" sz="2000">
                <a:latin typeface="Times New Roman" pitchFamily="18" charset="0"/>
              </a:rPr>
              <a:t>refers to dynamic change in the communication topology</a:t>
            </a:r>
            <a:br>
              <a:rPr lang="en-US" sz="2000">
                <a:latin typeface="Times New Roman" pitchFamily="18" charset="0"/>
              </a:rPr>
            </a:br>
            <a:r>
              <a:rPr lang="en-US" sz="2000">
                <a:latin typeface="Times New Roman" pitchFamily="18" charset="0"/>
              </a:rPr>
              <a:t> among   processes</a:t>
            </a:r>
          </a:p>
          <a:p>
            <a:pPr lvl="1">
              <a:spcBef>
                <a:spcPct val="20000"/>
              </a:spcBef>
              <a:buFontTx/>
              <a:buChar char="•"/>
            </a:pPr>
            <a:r>
              <a:rPr lang="en-US" sz="2000">
                <a:latin typeface="Times New Roman" pitchFamily="18" charset="0"/>
              </a:rPr>
              <a:t>is accomplished by a process acquiring and losing ports </a:t>
            </a:r>
            <a:br>
              <a:rPr lang="en-US" sz="2000">
                <a:latin typeface="Times New Roman" pitchFamily="18" charset="0"/>
              </a:rPr>
            </a:br>
            <a:r>
              <a:rPr lang="en-US" sz="2000">
                <a:latin typeface="Times New Roman" pitchFamily="18" charset="0"/>
              </a:rPr>
              <a:t>  through which it may communicate with other processes</a:t>
            </a:r>
          </a:p>
          <a:p>
            <a:pPr lvl="1">
              <a:spcBef>
                <a:spcPct val="20000"/>
              </a:spcBef>
              <a:buFontTx/>
              <a:buChar char="•"/>
            </a:pPr>
            <a:r>
              <a:rPr lang="en-US" sz="2000">
                <a:latin typeface="Times New Roman" pitchFamily="18" charset="0"/>
              </a:rPr>
              <a:t>is realized by transmitting the name of a port as the value of   </a:t>
            </a:r>
            <a:br>
              <a:rPr lang="en-US" sz="2000">
                <a:latin typeface="Times New Roman" pitchFamily="18" charset="0"/>
              </a:rPr>
            </a:br>
            <a:r>
              <a:rPr lang="en-US" sz="2000">
                <a:latin typeface="Times New Roman" pitchFamily="18" charset="0"/>
              </a:rPr>
              <a:t>  some communication between two processes allowing the </a:t>
            </a:r>
            <a:br>
              <a:rPr lang="en-US" sz="2000">
                <a:latin typeface="Times New Roman" pitchFamily="18" charset="0"/>
              </a:rPr>
            </a:br>
            <a:r>
              <a:rPr lang="en-US" sz="2000">
                <a:latin typeface="Times New Roman" pitchFamily="18" charset="0"/>
              </a:rPr>
              <a:t>  transmitted port to be known to the receiving process </a:t>
            </a:r>
            <a:endParaRPr lang="en-US" sz="2800">
              <a:latin typeface="Times New Roman" pitchFamily="18" charset="0"/>
            </a:endParaRPr>
          </a:p>
        </p:txBody>
      </p:sp>
      <p:grpSp>
        <p:nvGrpSpPr>
          <p:cNvPr id="2" name="Group 4"/>
          <p:cNvGrpSpPr>
            <a:grpSpLocks/>
          </p:cNvGrpSpPr>
          <p:nvPr/>
        </p:nvGrpSpPr>
        <p:grpSpPr bwMode="auto">
          <a:xfrm>
            <a:off x="1254125" y="4440238"/>
            <a:ext cx="1895475" cy="1465262"/>
            <a:chOff x="790" y="2797"/>
            <a:chExt cx="1194" cy="923"/>
          </a:xfrm>
        </p:grpSpPr>
        <p:sp>
          <p:nvSpPr>
            <p:cNvPr id="207877" name="Oval 5"/>
            <p:cNvSpPr>
              <a:spLocks noChangeArrowheads="1"/>
            </p:cNvSpPr>
            <p:nvPr/>
          </p:nvSpPr>
          <p:spPr bwMode="auto">
            <a:xfrm>
              <a:off x="820" y="2797"/>
              <a:ext cx="296" cy="258"/>
            </a:xfrm>
            <a:prstGeom prst="ellipse">
              <a:avLst/>
            </a:prstGeom>
            <a:noFill/>
            <a:ln w="9525">
              <a:solidFill>
                <a:schemeClr val="tx1"/>
              </a:solidFill>
              <a:round/>
              <a:headEnd/>
              <a:tailEnd/>
            </a:ln>
            <a:effectLst/>
          </p:spPr>
          <p:txBody>
            <a:bodyPr wrap="none" anchor="ctr"/>
            <a:lstStyle/>
            <a:p>
              <a:endParaRPr lang="en-US"/>
            </a:p>
          </p:txBody>
        </p:sp>
        <p:sp>
          <p:nvSpPr>
            <p:cNvPr id="207878" name="Oval 6"/>
            <p:cNvSpPr>
              <a:spLocks noChangeArrowheads="1"/>
            </p:cNvSpPr>
            <p:nvPr/>
          </p:nvSpPr>
          <p:spPr bwMode="auto">
            <a:xfrm>
              <a:off x="806" y="3369"/>
              <a:ext cx="296" cy="258"/>
            </a:xfrm>
            <a:prstGeom prst="ellipse">
              <a:avLst/>
            </a:prstGeom>
            <a:noFill/>
            <a:ln w="9525">
              <a:solidFill>
                <a:schemeClr val="tx1"/>
              </a:solidFill>
              <a:round/>
              <a:headEnd/>
              <a:tailEnd/>
            </a:ln>
            <a:effectLst/>
          </p:spPr>
          <p:txBody>
            <a:bodyPr wrap="none" anchor="ctr"/>
            <a:lstStyle/>
            <a:p>
              <a:endParaRPr lang="en-US"/>
            </a:p>
          </p:txBody>
        </p:sp>
        <p:sp>
          <p:nvSpPr>
            <p:cNvPr id="207879" name="Oval 7"/>
            <p:cNvSpPr>
              <a:spLocks noChangeArrowheads="1"/>
            </p:cNvSpPr>
            <p:nvPr/>
          </p:nvSpPr>
          <p:spPr bwMode="auto">
            <a:xfrm>
              <a:off x="1688" y="3356"/>
              <a:ext cx="296" cy="258"/>
            </a:xfrm>
            <a:prstGeom prst="ellipse">
              <a:avLst/>
            </a:prstGeom>
            <a:noFill/>
            <a:ln w="9525">
              <a:solidFill>
                <a:schemeClr val="tx1"/>
              </a:solidFill>
              <a:round/>
              <a:headEnd/>
              <a:tailEnd/>
            </a:ln>
            <a:effectLst/>
          </p:spPr>
          <p:txBody>
            <a:bodyPr wrap="none" anchor="ctr"/>
            <a:lstStyle/>
            <a:p>
              <a:endParaRPr lang="en-US"/>
            </a:p>
          </p:txBody>
        </p:sp>
        <p:sp>
          <p:nvSpPr>
            <p:cNvPr id="207880" name="Line 8"/>
            <p:cNvSpPr>
              <a:spLocks noChangeShapeType="1"/>
            </p:cNvSpPr>
            <p:nvPr/>
          </p:nvSpPr>
          <p:spPr bwMode="auto">
            <a:xfrm>
              <a:off x="1099" y="3491"/>
              <a:ext cx="592" cy="0"/>
            </a:xfrm>
            <a:prstGeom prst="line">
              <a:avLst/>
            </a:prstGeom>
            <a:noFill/>
            <a:ln w="9525">
              <a:solidFill>
                <a:schemeClr val="tx1"/>
              </a:solidFill>
              <a:round/>
              <a:headEnd/>
              <a:tailEnd/>
            </a:ln>
            <a:effectLst/>
          </p:spPr>
          <p:txBody>
            <a:bodyPr wrap="none" anchor="ctr"/>
            <a:lstStyle/>
            <a:p>
              <a:endParaRPr lang="en-US"/>
            </a:p>
          </p:txBody>
        </p:sp>
        <p:sp>
          <p:nvSpPr>
            <p:cNvPr id="207881" name="Line 9"/>
            <p:cNvSpPr>
              <a:spLocks noChangeShapeType="1"/>
            </p:cNvSpPr>
            <p:nvPr/>
          </p:nvSpPr>
          <p:spPr bwMode="auto">
            <a:xfrm flipV="1">
              <a:off x="958" y="3055"/>
              <a:ext cx="0" cy="319"/>
            </a:xfrm>
            <a:prstGeom prst="line">
              <a:avLst/>
            </a:prstGeom>
            <a:noFill/>
            <a:ln w="9525">
              <a:solidFill>
                <a:schemeClr val="tx1"/>
              </a:solidFill>
              <a:round/>
              <a:headEnd/>
              <a:tailEnd/>
            </a:ln>
            <a:effectLst/>
          </p:spPr>
          <p:txBody>
            <a:bodyPr wrap="none" anchor="ctr"/>
            <a:lstStyle/>
            <a:p>
              <a:endParaRPr lang="en-US"/>
            </a:p>
          </p:txBody>
        </p:sp>
        <p:sp>
          <p:nvSpPr>
            <p:cNvPr id="207882" name="Oval 10"/>
            <p:cNvSpPr>
              <a:spLocks noChangeArrowheads="1"/>
            </p:cNvSpPr>
            <p:nvPr/>
          </p:nvSpPr>
          <p:spPr bwMode="auto">
            <a:xfrm>
              <a:off x="1676" y="3476"/>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7883" name="Oval 11"/>
            <p:cNvSpPr>
              <a:spLocks noChangeArrowheads="1"/>
            </p:cNvSpPr>
            <p:nvPr/>
          </p:nvSpPr>
          <p:spPr bwMode="auto">
            <a:xfrm>
              <a:off x="1101" y="3478"/>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7884" name="Oval 12"/>
            <p:cNvSpPr>
              <a:spLocks noChangeArrowheads="1"/>
            </p:cNvSpPr>
            <p:nvPr/>
          </p:nvSpPr>
          <p:spPr bwMode="auto">
            <a:xfrm>
              <a:off x="940" y="3317"/>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7885" name="Oval 13"/>
            <p:cNvSpPr>
              <a:spLocks noChangeArrowheads="1"/>
            </p:cNvSpPr>
            <p:nvPr/>
          </p:nvSpPr>
          <p:spPr bwMode="auto">
            <a:xfrm>
              <a:off x="934" y="3039"/>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7886" name="Text Box 14"/>
            <p:cNvSpPr txBox="1">
              <a:spLocks noChangeArrowheads="1"/>
            </p:cNvSpPr>
            <p:nvPr/>
          </p:nvSpPr>
          <p:spPr bwMode="auto">
            <a:xfrm>
              <a:off x="860" y="3403"/>
              <a:ext cx="197"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A</a:t>
              </a:r>
              <a:endParaRPr lang="en-US" sz="1200">
                <a:latin typeface="Times New Roman" pitchFamily="18" charset="0"/>
              </a:endParaRPr>
            </a:p>
          </p:txBody>
        </p:sp>
        <p:sp>
          <p:nvSpPr>
            <p:cNvPr id="207887" name="Text Box 15"/>
            <p:cNvSpPr txBox="1">
              <a:spLocks noChangeArrowheads="1"/>
            </p:cNvSpPr>
            <p:nvPr/>
          </p:nvSpPr>
          <p:spPr bwMode="auto">
            <a:xfrm>
              <a:off x="878" y="2827"/>
              <a:ext cx="191"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B</a:t>
              </a:r>
              <a:endParaRPr lang="en-US" sz="2800">
                <a:latin typeface="Times New Roman" pitchFamily="18" charset="0"/>
              </a:endParaRPr>
            </a:p>
          </p:txBody>
        </p:sp>
        <p:sp>
          <p:nvSpPr>
            <p:cNvPr id="207888" name="Text Box 16"/>
            <p:cNvSpPr txBox="1">
              <a:spLocks noChangeArrowheads="1"/>
            </p:cNvSpPr>
            <p:nvPr/>
          </p:nvSpPr>
          <p:spPr bwMode="auto">
            <a:xfrm>
              <a:off x="1744" y="3389"/>
              <a:ext cx="191"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C</a:t>
              </a:r>
              <a:endParaRPr lang="en-US" sz="2800">
                <a:latin typeface="Times New Roman" pitchFamily="18" charset="0"/>
              </a:endParaRPr>
            </a:p>
          </p:txBody>
        </p:sp>
        <p:sp>
          <p:nvSpPr>
            <p:cNvPr id="207889" name="Text Box 17"/>
            <p:cNvSpPr txBox="1">
              <a:spLocks noChangeArrowheads="1"/>
            </p:cNvSpPr>
            <p:nvPr/>
          </p:nvSpPr>
          <p:spPr bwMode="auto">
            <a:xfrm>
              <a:off x="1600" y="3499"/>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x</a:t>
              </a:r>
            </a:p>
          </p:txBody>
        </p:sp>
        <p:sp>
          <p:nvSpPr>
            <p:cNvPr id="207890" name="Text Box 18"/>
            <p:cNvSpPr txBox="1">
              <a:spLocks noChangeArrowheads="1"/>
            </p:cNvSpPr>
            <p:nvPr/>
          </p:nvSpPr>
          <p:spPr bwMode="auto">
            <a:xfrm>
              <a:off x="938" y="3000"/>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y</a:t>
              </a:r>
            </a:p>
          </p:txBody>
        </p:sp>
        <p:grpSp>
          <p:nvGrpSpPr>
            <p:cNvPr id="3" name="Group 19"/>
            <p:cNvGrpSpPr>
              <a:grpSpLocks/>
            </p:cNvGrpSpPr>
            <p:nvPr/>
          </p:nvGrpSpPr>
          <p:grpSpPr bwMode="auto">
            <a:xfrm>
              <a:off x="1061" y="3528"/>
              <a:ext cx="172" cy="192"/>
              <a:chOff x="3219" y="2772"/>
              <a:chExt cx="172" cy="192"/>
            </a:xfrm>
          </p:grpSpPr>
          <p:sp>
            <p:nvSpPr>
              <p:cNvPr id="207892" name="Text Box 20"/>
              <p:cNvSpPr txBox="1">
                <a:spLocks noChangeArrowheads="1"/>
              </p:cNvSpPr>
              <p:nvPr/>
            </p:nvSpPr>
            <p:spPr bwMode="auto">
              <a:xfrm>
                <a:off x="3219" y="2772"/>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x</a:t>
                </a:r>
              </a:p>
            </p:txBody>
          </p:sp>
          <p:sp>
            <p:nvSpPr>
              <p:cNvPr id="207893" name="Line 21"/>
              <p:cNvSpPr>
                <a:spLocks noChangeShapeType="1"/>
              </p:cNvSpPr>
              <p:nvPr/>
            </p:nvSpPr>
            <p:spPr bwMode="auto">
              <a:xfrm>
                <a:off x="3265" y="2821"/>
                <a:ext cx="78" cy="0"/>
              </a:xfrm>
              <a:prstGeom prst="line">
                <a:avLst/>
              </a:prstGeom>
              <a:noFill/>
              <a:ln w="9525">
                <a:solidFill>
                  <a:schemeClr val="tx1"/>
                </a:solidFill>
                <a:round/>
                <a:headEnd/>
                <a:tailEnd/>
              </a:ln>
              <a:effectLst/>
            </p:spPr>
            <p:txBody>
              <a:bodyPr wrap="none" anchor="ctr"/>
              <a:lstStyle/>
              <a:p>
                <a:endParaRPr lang="en-US"/>
              </a:p>
            </p:txBody>
          </p:sp>
        </p:grpSp>
        <p:grpSp>
          <p:nvGrpSpPr>
            <p:cNvPr id="4" name="Group 22"/>
            <p:cNvGrpSpPr>
              <a:grpSpLocks/>
            </p:cNvGrpSpPr>
            <p:nvPr/>
          </p:nvGrpSpPr>
          <p:grpSpPr bwMode="auto">
            <a:xfrm>
              <a:off x="790" y="3227"/>
              <a:ext cx="172" cy="192"/>
              <a:chOff x="3104" y="3258"/>
              <a:chExt cx="172" cy="192"/>
            </a:xfrm>
          </p:grpSpPr>
          <p:sp>
            <p:nvSpPr>
              <p:cNvPr id="207895" name="Text Box 23"/>
              <p:cNvSpPr txBox="1">
                <a:spLocks noChangeArrowheads="1"/>
              </p:cNvSpPr>
              <p:nvPr/>
            </p:nvSpPr>
            <p:spPr bwMode="auto">
              <a:xfrm>
                <a:off x="3104" y="3258"/>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y</a:t>
                </a:r>
              </a:p>
            </p:txBody>
          </p:sp>
          <p:sp>
            <p:nvSpPr>
              <p:cNvPr id="207896" name="Line 24"/>
              <p:cNvSpPr>
                <a:spLocks noChangeShapeType="1"/>
              </p:cNvSpPr>
              <p:nvPr/>
            </p:nvSpPr>
            <p:spPr bwMode="auto">
              <a:xfrm>
                <a:off x="3140" y="3312"/>
                <a:ext cx="94" cy="0"/>
              </a:xfrm>
              <a:prstGeom prst="line">
                <a:avLst/>
              </a:prstGeom>
              <a:noFill/>
              <a:ln w="9525">
                <a:solidFill>
                  <a:schemeClr val="tx1"/>
                </a:solidFill>
                <a:round/>
                <a:headEnd/>
                <a:tailEnd/>
              </a:ln>
              <a:effectLst/>
            </p:spPr>
            <p:txBody>
              <a:bodyPr wrap="none" anchor="ctr"/>
              <a:lstStyle/>
              <a:p>
                <a:endParaRPr lang="en-US"/>
              </a:p>
            </p:txBody>
          </p:sp>
        </p:grpSp>
      </p:grpSp>
      <p:grpSp>
        <p:nvGrpSpPr>
          <p:cNvPr id="5" name="Group 25"/>
          <p:cNvGrpSpPr>
            <a:grpSpLocks/>
          </p:cNvGrpSpPr>
          <p:nvPr/>
        </p:nvGrpSpPr>
        <p:grpSpPr bwMode="auto">
          <a:xfrm>
            <a:off x="5724525" y="4381500"/>
            <a:ext cx="1895475" cy="1419225"/>
            <a:chOff x="3606" y="2760"/>
            <a:chExt cx="1194" cy="894"/>
          </a:xfrm>
        </p:grpSpPr>
        <p:sp>
          <p:nvSpPr>
            <p:cNvPr id="207898" name="Oval 26"/>
            <p:cNvSpPr>
              <a:spLocks noChangeArrowheads="1"/>
            </p:cNvSpPr>
            <p:nvPr/>
          </p:nvSpPr>
          <p:spPr bwMode="auto">
            <a:xfrm>
              <a:off x="3636" y="2760"/>
              <a:ext cx="296" cy="258"/>
            </a:xfrm>
            <a:prstGeom prst="ellipse">
              <a:avLst/>
            </a:prstGeom>
            <a:noFill/>
            <a:ln w="9525">
              <a:solidFill>
                <a:schemeClr val="tx1"/>
              </a:solidFill>
              <a:round/>
              <a:headEnd/>
              <a:tailEnd/>
            </a:ln>
            <a:effectLst/>
          </p:spPr>
          <p:txBody>
            <a:bodyPr wrap="none" anchor="ctr"/>
            <a:lstStyle/>
            <a:p>
              <a:endParaRPr lang="en-US"/>
            </a:p>
          </p:txBody>
        </p:sp>
        <p:sp>
          <p:nvSpPr>
            <p:cNvPr id="207899" name="Oval 27"/>
            <p:cNvSpPr>
              <a:spLocks noChangeArrowheads="1"/>
            </p:cNvSpPr>
            <p:nvPr/>
          </p:nvSpPr>
          <p:spPr bwMode="auto">
            <a:xfrm>
              <a:off x="3622" y="3332"/>
              <a:ext cx="296" cy="258"/>
            </a:xfrm>
            <a:prstGeom prst="ellipse">
              <a:avLst/>
            </a:prstGeom>
            <a:noFill/>
            <a:ln w="9525">
              <a:solidFill>
                <a:schemeClr val="tx1"/>
              </a:solidFill>
              <a:round/>
              <a:headEnd/>
              <a:tailEnd/>
            </a:ln>
            <a:effectLst/>
          </p:spPr>
          <p:txBody>
            <a:bodyPr wrap="none" anchor="ctr"/>
            <a:lstStyle/>
            <a:p>
              <a:endParaRPr lang="en-US"/>
            </a:p>
          </p:txBody>
        </p:sp>
        <p:sp>
          <p:nvSpPr>
            <p:cNvPr id="207900" name="Oval 28"/>
            <p:cNvSpPr>
              <a:spLocks noChangeArrowheads="1"/>
            </p:cNvSpPr>
            <p:nvPr/>
          </p:nvSpPr>
          <p:spPr bwMode="auto">
            <a:xfrm>
              <a:off x="4504" y="3319"/>
              <a:ext cx="296" cy="258"/>
            </a:xfrm>
            <a:prstGeom prst="ellipse">
              <a:avLst/>
            </a:prstGeom>
            <a:noFill/>
            <a:ln w="9525">
              <a:solidFill>
                <a:schemeClr val="tx1"/>
              </a:solidFill>
              <a:round/>
              <a:headEnd/>
              <a:tailEnd/>
            </a:ln>
            <a:effectLst/>
          </p:spPr>
          <p:txBody>
            <a:bodyPr wrap="none" anchor="ctr"/>
            <a:lstStyle/>
            <a:p>
              <a:endParaRPr lang="en-US"/>
            </a:p>
          </p:txBody>
        </p:sp>
        <p:sp>
          <p:nvSpPr>
            <p:cNvPr id="207901" name="Line 29"/>
            <p:cNvSpPr>
              <a:spLocks noChangeShapeType="1"/>
            </p:cNvSpPr>
            <p:nvPr/>
          </p:nvSpPr>
          <p:spPr bwMode="auto">
            <a:xfrm>
              <a:off x="3907" y="2964"/>
              <a:ext cx="584" cy="498"/>
            </a:xfrm>
            <a:prstGeom prst="line">
              <a:avLst/>
            </a:prstGeom>
            <a:noFill/>
            <a:ln w="9525">
              <a:solidFill>
                <a:schemeClr val="tx1"/>
              </a:solidFill>
              <a:round/>
              <a:headEnd/>
              <a:tailEnd/>
            </a:ln>
            <a:effectLst/>
          </p:spPr>
          <p:txBody>
            <a:bodyPr wrap="none" anchor="ctr"/>
            <a:lstStyle/>
            <a:p>
              <a:endParaRPr lang="en-US"/>
            </a:p>
          </p:txBody>
        </p:sp>
        <p:sp>
          <p:nvSpPr>
            <p:cNvPr id="207902" name="Line 30"/>
            <p:cNvSpPr>
              <a:spLocks noChangeShapeType="1"/>
            </p:cNvSpPr>
            <p:nvPr/>
          </p:nvSpPr>
          <p:spPr bwMode="auto">
            <a:xfrm flipV="1">
              <a:off x="3774" y="3018"/>
              <a:ext cx="0" cy="319"/>
            </a:xfrm>
            <a:prstGeom prst="line">
              <a:avLst/>
            </a:prstGeom>
            <a:noFill/>
            <a:ln w="9525">
              <a:solidFill>
                <a:schemeClr val="tx1"/>
              </a:solidFill>
              <a:round/>
              <a:headEnd/>
              <a:tailEnd/>
            </a:ln>
            <a:effectLst/>
          </p:spPr>
          <p:txBody>
            <a:bodyPr wrap="none" anchor="ctr"/>
            <a:lstStyle/>
            <a:p>
              <a:endParaRPr lang="en-US"/>
            </a:p>
          </p:txBody>
        </p:sp>
        <p:sp>
          <p:nvSpPr>
            <p:cNvPr id="207903" name="Oval 31"/>
            <p:cNvSpPr>
              <a:spLocks noChangeArrowheads="1"/>
            </p:cNvSpPr>
            <p:nvPr/>
          </p:nvSpPr>
          <p:spPr bwMode="auto">
            <a:xfrm>
              <a:off x="4492" y="3439"/>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7904" name="Oval 32"/>
            <p:cNvSpPr>
              <a:spLocks noChangeArrowheads="1"/>
            </p:cNvSpPr>
            <p:nvPr/>
          </p:nvSpPr>
          <p:spPr bwMode="auto">
            <a:xfrm>
              <a:off x="3894" y="2942"/>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7905" name="Oval 33"/>
            <p:cNvSpPr>
              <a:spLocks noChangeArrowheads="1"/>
            </p:cNvSpPr>
            <p:nvPr/>
          </p:nvSpPr>
          <p:spPr bwMode="auto">
            <a:xfrm>
              <a:off x="3756" y="3280"/>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7906" name="Oval 34"/>
            <p:cNvSpPr>
              <a:spLocks noChangeArrowheads="1"/>
            </p:cNvSpPr>
            <p:nvPr/>
          </p:nvSpPr>
          <p:spPr bwMode="auto">
            <a:xfrm>
              <a:off x="3750" y="3002"/>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7907" name="Text Box 35"/>
            <p:cNvSpPr txBox="1">
              <a:spLocks noChangeArrowheads="1"/>
            </p:cNvSpPr>
            <p:nvPr/>
          </p:nvSpPr>
          <p:spPr bwMode="auto">
            <a:xfrm>
              <a:off x="3676" y="3366"/>
              <a:ext cx="197"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A</a:t>
              </a:r>
              <a:endParaRPr lang="en-US" sz="1200">
                <a:latin typeface="Times New Roman" pitchFamily="18" charset="0"/>
              </a:endParaRPr>
            </a:p>
          </p:txBody>
        </p:sp>
        <p:sp>
          <p:nvSpPr>
            <p:cNvPr id="207908" name="Text Box 36"/>
            <p:cNvSpPr txBox="1">
              <a:spLocks noChangeArrowheads="1"/>
            </p:cNvSpPr>
            <p:nvPr/>
          </p:nvSpPr>
          <p:spPr bwMode="auto">
            <a:xfrm>
              <a:off x="3694" y="2790"/>
              <a:ext cx="191"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B</a:t>
              </a:r>
              <a:endParaRPr lang="en-US" sz="2800">
                <a:latin typeface="Times New Roman" pitchFamily="18" charset="0"/>
              </a:endParaRPr>
            </a:p>
          </p:txBody>
        </p:sp>
        <p:sp>
          <p:nvSpPr>
            <p:cNvPr id="207909" name="Text Box 37"/>
            <p:cNvSpPr txBox="1">
              <a:spLocks noChangeArrowheads="1"/>
            </p:cNvSpPr>
            <p:nvPr/>
          </p:nvSpPr>
          <p:spPr bwMode="auto">
            <a:xfrm>
              <a:off x="4560" y="3352"/>
              <a:ext cx="191"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C</a:t>
              </a:r>
              <a:endParaRPr lang="en-US" sz="2800">
                <a:latin typeface="Times New Roman" pitchFamily="18" charset="0"/>
              </a:endParaRPr>
            </a:p>
          </p:txBody>
        </p:sp>
        <p:sp>
          <p:nvSpPr>
            <p:cNvPr id="207910" name="Text Box 38"/>
            <p:cNvSpPr txBox="1">
              <a:spLocks noChangeArrowheads="1"/>
            </p:cNvSpPr>
            <p:nvPr/>
          </p:nvSpPr>
          <p:spPr bwMode="auto">
            <a:xfrm>
              <a:off x="4416" y="3462"/>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x</a:t>
              </a:r>
            </a:p>
          </p:txBody>
        </p:sp>
        <p:sp>
          <p:nvSpPr>
            <p:cNvPr id="207911" name="Text Box 39"/>
            <p:cNvSpPr txBox="1">
              <a:spLocks noChangeArrowheads="1"/>
            </p:cNvSpPr>
            <p:nvPr/>
          </p:nvSpPr>
          <p:spPr bwMode="auto">
            <a:xfrm>
              <a:off x="3754" y="2963"/>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y</a:t>
              </a:r>
            </a:p>
          </p:txBody>
        </p:sp>
        <p:grpSp>
          <p:nvGrpSpPr>
            <p:cNvPr id="6" name="Group 40"/>
            <p:cNvGrpSpPr>
              <a:grpSpLocks/>
            </p:cNvGrpSpPr>
            <p:nvPr/>
          </p:nvGrpSpPr>
          <p:grpSpPr bwMode="auto">
            <a:xfrm>
              <a:off x="3955" y="2829"/>
              <a:ext cx="172" cy="192"/>
              <a:chOff x="3219" y="2772"/>
              <a:chExt cx="172" cy="192"/>
            </a:xfrm>
          </p:grpSpPr>
          <p:sp>
            <p:nvSpPr>
              <p:cNvPr id="207913" name="Text Box 41"/>
              <p:cNvSpPr txBox="1">
                <a:spLocks noChangeArrowheads="1"/>
              </p:cNvSpPr>
              <p:nvPr/>
            </p:nvSpPr>
            <p:spPr bwMode="auto">
              <a:xfrm>
                <a:off x="3219" y="2772"/>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x</a:t>
                </a:r>
              </a:p>
            </p:txBody>
          </p:sp>
          <p:sp>
            <p:nvSpPr>
              <p:cNvPr id="207914" name="Line 42"/>
              <p:cNvSpPr>
                <a:spLocks noChangeShapeType="1"/>
              </p:cNvSpPr>
              <p:nvPr/>
            </p:nvSpPr>
            <p:spPr bwMode="auto">
              <a:xfrm>
                <a:off x="3265" y="2821"/>
                <a:ext cx="78" cy="0"/>
              </a:xfrm>
              <a:prstGeom prst="line">
                <a:avLst/>
              </a:prstGeom>
              <a:noFill/>
              <a:ln w="9525">
                <a:solidFill>
                  <a:schemeClr val="tx1"/>
                </a:solidFill>
                <a:round/>
                <a:headEnd/>
                <a:tailEnd/>
              </a:ln>
              <a:effectLst/>
            </p:spPr>
            <p:txBody>
              <a:bodyPr wrap="none" anchor="ctr"/>
              <a:lstStyle/>
              <a:p>
                <a:endParaRPr lang="en-US"/>
              </a:p>
            </p:txBody>
          </p:sp>
        </p:grpSp>
        <p:grpSp>
          <p:nvGrpSpPr>
            <p:cNvPr id="7" name="Group 43"/>
            <p:cNvGrpSpPr>
              <a:grpSpLocks/>
            </p:cNvGrpSpPr>
            <p:nvPr/>
          </p:nvGrpSpPr>
          <p:grpSpPr bwMode="auto">
            <a:xfrm>
              <a:off x="3606" y="3190"/>
              <a:ext cx="172" cy="192"/>
              <a:chOff x="3104" y="3258"/>
              <a:chExt cx="172" cy="192"/>
            </a:xfrm>
          </p:grpSpPr>
          <p:sp>
            <p:nvSpPr>
              <p:cNvPr id="207916" name="Text Box 44"/>
              <p:cNvSpPr txBox="1">
                <a:spLocks noChangeArrowheads="1"/>
              </p:cNvSpPr>
              <p:nvPr/>
            </p:nvSpPr>
            <p:spPr bwMode="auto">
              <a:xfrm>
                <a:off x="3104" y="3258"/>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y</a:t>
                </a:r>
              </a:p>
            </p:txBody>
          </p:sp>
          <p:sp>
            <p:nvSpPr>
              <p:cNvPr id="207917" name="Line 45"/>
              <p:cNvSpPr>
                <a:spLocks noChangeShapeType="1"/>
              </p:cNvSpPr>
              <p:nvPr/>
            </p:nvSpPr>
            <p:spPr bwMode="auto">
              <a:xfrm>
                <a:off x="3140" y="3312"/>
                <a:ext cx="94" cy="0"/>
              </a:xfrm>
              <a:prstGeom prst="line">
                <a:avLst/>
              </a:prstGeom>
              <a:noFill/>
              <a:ln w="9525">
                <a:solidFill>
                  <a:schemeClr val="tx1"/>
                </a:solidFill>
                <a:round/>
                <a:headEnd/>
                <a:tailEnd/>
              </a:ln>
              <a:effectLst/>
            </p:spPr>
            <p:txBody>
              <a:bodyPr wrap="none" anchor="ctr"/>
              <a:lstStyle/>
              <a:p>
                <a:endParaRPr lang="en-US"/>
              </a:p>
            </p:txBody>
          </p:sp>
        </p:grpSp>
      </p:grpSp>
      <p:sp>
        <p:nvSpPr>
          <p:cNvPr id="207918" name="Line 46"/>
          <p:cNvSpPr>
            <a:spLocks noChangeShapeType="1"/>
          </p:cNvSpPr>
          <p:nvPr/>
        </p:nvSpPr>
        <p:spPr bwMode="auto">
          <a:xfrm>
            <a:off x="3735388" y="5133975"/>
            <a:ext cx="1435100" cy="0"/>
          </a:xfrm>
          <a:prstGeom prst="line">
            <a:avLst/>
          </a:prstGeom>
          <a:noFill/>
          <a:ln w="38100" cmpd="dbl">
            <a:solidFill>
              <a:schemeClr val="tx1"/>
            </a:solidFill>
            <a:round/>
            <a:headEnd/>
            <a:tailEnd type="triangle" w="med" len="med"/>
          </a:ln>
          <a:effectLst/>
        </p:spPr>
        <p:txBody>
          <a:bodyPr wrap="none" anchor="ct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Footer Placeholder 2"/>
          <p:cNvSpPr>
            <a:spLocks noGrp="1"/>
          </p:cNvSpPr>
          <p:nvPr>
            <p:ph type="ftr" sz="quarter" idx="10"/>
          </p:nvPr>
        </p:nvSpPr>
        <p:spPr/>
        <p:txBody>
          <a:bodyPr/>
          <a:lstStyle/>
          <a:p>
            <a:r>
              <a:rPr lang="en-US"/>
              <a:t>CS 5204 – Operating Systems</a:t>
            </a:r>
          </a:p>
        </p:txBody>
      </p:sp>
      <p:sp>
        <p:nvSpPr>
          <p:cNvPr id="58" name="Slide Number Placeholder 3"/>
          <p:cNvSpPr>
            <a:spLocks noGrp="1"/>
          </p:cNvSpPr>
          <p:nvPr>
            <p:ph type="sldNum" sz="quarter" idx="11"/>
          </p:nvPr>
        </p:nvSpPr>
        <p:spPr/>
        <p:txBody>
          <a:bodyPr/>
          <a:lstStyle/>
          <a:p>
            <a:fld id="{CCF97504-6A37-497F-84E7-FDE10DFC8AB0}" type="slidenum">
              <a:rPr lang="en-US"/>
              <a:pPr/>
              <a:t>12</a:t>
            </a:fld>
            <a:endParaRPr lang="en-US"/>
          </a:p>
        </p:txBody>
      </p:sp>
      <p:sp>
        <p:nvSpPr>
          <p:cNvPr id="208898" name="Rectangle 2"/>
          <p:cNvSpPr>
            <a:spLocks noGrp="1" noChangeArrowheads="1"/>
          </p:cNvSpPr>
          <p:nvPr>
            <p:ph type="title"/>
          </p:nvPr>
        </p:nvSpPr>
        <p:spPr>
          <a:xfrm>
            <a:off x="587375" y="381000"/>
            <a:ext cx="7772400" cy="457200"/>
          </a:xfrm>
        </p:spPr>
        <p:txBody>
          <a:bodyPr/>
          <a:lstStyle/>
          <a:p>
            <a:r>
              <a:rPr lang="en-US" sz="2000"/>
              <a:t>Mobility</a:t>
            </a:r>
            <a:endParaRPr lang="en-US"/>
          </a:p>
        </p:txBody>
      </p:sp>
      <p:grpSp>
        <p:nvGrpSpPr>
          <p:cNvPr id="2" name="Group 3"/>
          <p:cNvGrpSpPr>
            <a:grpSpLocks/>
          </p:cNvGrpSpPr>
          <p:nvPr/>
        </p:nvGrpSpPr>
        <p:grpSpPr bwMode="auto">
          <a:xfrm>
            <a:off x="1341438" y="1262063"/>
            <a:ext cx="1895475" cy="1465262"/>
            <a:chOff x="790" y="2797"/>
            <a:chExt cx="1194" cy="923"/>
          </a:xfrm>
        </p:grpSpPr>
        <p:sp>
          <p:nvSpPr>
            <p:cNvPr id="208900" name="Oval 4"/>
            <p:cNvSpPr>
              <a:spLocks noChangeArrowheads="1"/>
            </p:cNvSpPr>
            <p:nvPr/>
          </p:nvSpPr>
          <p:spPr bwMode="auto">
            <a:xfrm>
              <a:off x="820" y="2797"/>
              <a:ext cx="296" cy="258"/>
            </a:xfrm>
            <a:prstGeom prst="ellipse">
              <a:avLst/>
            </a:prstGeom>
            <a:noFill/>
            <a:ln w="9525">
              <a:solidFill>
                <a:schemeClr val="tx1"/>
              </a:solidFill>
              <a:round/>
              <a:headEnd/>
              <a:tailEnd/>
            </a:ln>
            <a:effectLst/>
          </p:spPr>
          <p:txBody>
            <a:bodyPr wrap="none" anchor="ctr"/>
            <a:lstStyle/>
            <a:p>
              <a:endParaRPr lang="en-US"/>
            </a:p>
          </p:txBody>
        </p:sp>
        <p:sp>
          <p:nvSpPr>
            <p:cNvPr id="208901" name="Oval 5"/>
            <p:cNvSpPr>
              <a:spLocks noChangeArrowheads="1"/>
            </p:cNvSpPr>
            <p:nvPr/>
          </p:nvSpPr>
          <p:spPr bwMode="auto">
            <a:xfrm>
              <a:off x="806" y="3369"/>
              <a:ext cx="296" cy="258"/>
            </a:xfrm>
            <a:prstGeom prst="ellipse">
              <a:avLst/>
            </a:prstGeom>
            <a:noFill/>
            <a:ln w="9525">
              <a:solidFill>
                <a:schemeClr val="tx1"/>
              </a:solidFill>
              <a:round/>
              <a:headEnd/>
              <a:tailEnd/>
            </a:ln>
            <a:effectLst/>
          </p:spPr>
          <p:txBody>
            <a:bodyPr wrap="none" anchor="ctr"/>
            <a:lstStyle/>
            <a:p>
              <a:endParaRPr lang="en-US"/>
            </a:p>
          </p:txBody>
        </p:sp>
        <p:sp>
          <p:nvSpPr>
            <p:cNvPr id="208902" name="Oval 6"/>
            <p:cNvSpPr>
              <a:spLocks noChangeArrowheads="1"/>
            </p:cNvSpPr>
            <p:nvPr/>
          </p:nvSpPr>
          <p:spPr bwMode="auto">
            <a:xfrm>
              <a:off x="1688" y="3356"/>
              <a:ext cx="296" cy="258"/>
            </a:xfrm>
            <a:prstGeom prst="ellipse">
              <a:avLst/>
            </a:prstGeom>
            <a:noFill/>
            <a:ln w="9525">
              <a:solidFill>
                <a:schemeClr val="tx1"/>
              </a:solidFill>
              <a:round/>
              <a:headEnd/>
              <a:tailEnd/>
            </a:ln>
            <a:effectLst/>
          </p:spPr>
          <p:txBody>
            <a:bodyPr wrap="none" anchor="ctr"/>
            <a:lstStyle/>
            <a:p>
              <a:endParaRPr lang="en-US"/>
            </a:p>
          </p:txBody>
        </p:sp>
        <p:sp>
          <p:nvSpPr>
            <p:cNvPr id="208903" name="Line 7"/>
            <p:cNvSpPr>
              <a:spLocks noChangeShapeType="1"/>
            </p:cNvSpPr>
            <p:nvPr/>
          </p:nvSpPr>
          <p:spPr bwMode="auto">
            <a:xfrm>
              <a:off x="1099" y="3491"/>
              <a:ext cx="592" cy="0"/>
            </a:xfrm>
            <a:prstGeom prst="line">
              <a:avLst/>
            </a:prstGeom>
            <a:noFill/>
            <a:ln w="9525">
              <a:solidFill>
                <a:schemeClr val="tx1"/>
              </a:solidFill>
              <a:round/>
              <a:headEnd/>
              <a:tailEnd/>
            </a:ln>
            <a:effectLst/>
          </p:spPr>
          <p:txBody>
            <a:bodyPr wrap="none" anchor="ctr"/>
            <a:lstStyle/>
            <a:p>
              <a:endParaRPr lang="en-US"/>
            </a:p>
          </p:txBody>
        </p:sp>
        <p:sp>
          <p:nvSpPr>
            <p:cNvPr id="208904" name="Line 8"/>
            <p:cNvSpPr>
              <a:spLocks noChangeShapeType="1"/>
            </p:cNvSpPr>
            <p:nvPr/>
          </p:nvSpPr>
          <p:spPr bwMode="auto">
            <a:xfrm flipV="1">
              <a:off x="958" y="3055"/>
              <a:ext cx="0" cy="319"/>
            </a:xfrm>
            <a:prstGeom prst="line">
              <a:avLst/>
            </a:prstGeom>
            <a:noFill/>
            <a:ln w="9525">
              <a:solidFill>
                <a:schemeClr val="tx1"/>
              </a:solidFill>
              <a:round/>
              <a:headEnd/>
              <a:tailEnd/>
            </a:ln>
            <a:effectLst/>
          </p:spPr>
          <p:txBody>
            <a:bodyPr wrap="none" anchor="ctr"/>
            <a:lstStyle/>
            <a:p>
              <a:endParaRPr lang="en-US"/>
            </a:p>
          </p:txBody>
        </p:sp>
        <p:sp>
          <p:nvSpPr>
            <p:cNvPr id="208905" name="Oval 9"/>
            <p:cNvSpPr>
              <a:spLocks noChangeArrowheads="1"/>
            </p:cNvSpPr>
            <p:nvPr/>
          </p:nvSpPr>
          <p:spPr bwMode="auto">
            <a:xfrm>
              <a:off x="1676" y="3476"/>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8906" name="Oval 10"/>
            <p:cNvSpPr>
              <a:spLocks noChangeArrowheads="1"/>
            </p:cNvSpPr>
            <p:nvPr/>
          </p:nvSpPr>
          <p:spPr bwMode="auto">
            <a:xfrm>
              <a:off x="1101" y="3478"/>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8907" name="Oval 11"/>
            <p:cNvSpPr>
              <a:spLocks noChangeArrowheads="1"/>
            </p:cNvSpPr>
            <p:nvPr/>
          </p:nvSpPr>
          <p:spPr bwMode="auto">
            <a:xfrm>
              <a:off x="940" y="3317"/>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8908" name="Oval 12"/>
            <p:cNvSpPr>
              <a:spLocks noChangeArrowheads="1"/>
            </p:cNvSpPr>
            <p:nvPr/>
          </p:nvSpPr>
          <p:spPr bwMode="auto">
            <a:xfrm>
              <a:off x="934" y="3039"/>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8909" name="Text Box 13"/>
            <p:cNvSpPr txBox="1">
              <a:spLocks noChangeArrowheads="1"/>
            </p:cNvSpPr>
            <p:nvPr/>
          </p:nvSpPr>
          <p:spPr bwMode="auto">
            <a:xfrm>
              <a:off x="860" y="3403"/>
              <a:ext cx="197"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A</a:t>
              </a:r>
              <a:endParaRPr lang="en-US" sz="1200">
                <a:latin typeface="Times New Roman" pitchFamily="18" charset="0"/>
              </a:endParaRPr>
            </a:p>
          </p:txBody>
        </p:sp>
        <p:sp>
          <p:nvSpPr>
            <p:cNvPr id="208910" name="Text Box 14"/>
            <p:cNvSpPr txBox="1">
              <a:spLocks noChangeArrowheads="1"/>
            </p:cNvSpPr>
            <p:nvPr/>
          </p:nvSpPr>
          <p:spPr bwMode="auto">
            <a:xfrm>
              <a:off x="878" y="2827"/>
              <a:ext cx="191"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B</a:t>
              </a:r>
              <a:endParaRPr lang="en-US" sz="2800">
                <a:latin typeface="Times New Roman" pitchFamily="18" charset="0"/>
              </a:endParaRPr>
            </a:p>
          </p:txBody>
        </p:sp>
        <p:sp>
          <p:nvSpPr>
            <p:cNvPr id="208911" name="Text Box 15"/>
            <p:cNvSpPr txBox="1">
              <a:spLocks noChangeArrowheads="1"/>
            </p:cNvSpPr>
            <p:nvPr/>
          </p:nvSpPr>
          <p:spPr bwMode="auto">
            <a:xfrm>
              <a:off x="1744" y="3389"/>
              <a:ext cx="191"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C</a:t>
              </a:r>
              <a:endParaRPr lang="en-US" sz="2800">
                <a:latin typeface="Times New Roman" pitchFamily="18" charset="0"/>
              </a:endParaRPr>
            </a:p>
          </p:txBody>
        </p:sp>
        <p:sp>
          <p:nvSpPr>
            <p:cNvPr id="208912" name="Text Box 16"/>
            <p:cNvSpPr txBox="1">
              <a:spLocks noChangeArrowheads="1"/>
            </p:cNvSpPr>
            <p:nvPr/>
          </p:nvSpPr>
          <p:spPr bwMode="auto">
            <a:xfrm>
              <a:off x="1600" y="3499"/>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x</a:t>
              </a:r>
            </a:p>
          </p:txBody>
        </p:sp>
        <p:sp>
          <p:nvSpPr>
            <p:cNvPr id="208913" name="Text Box 17"/>
            <p:cNvSpPr txBox="1">
              <a:spLocks noChangeArrowheads="1"/>
            </p:cNvSpPr>
            <p:nvPr/>
          </p:nvSpPr>
          <p:spPr bwMode="auto">
            <a:xfrm>
              <a:off x="938" y="3000"/>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y</a:t>
              </a:r>
            </a:p>
          </p:txBody>
        </p:sp>
        <p:grpSp>
          <p:nvGrpSpPr>
            <p:cNvPr id="3" name="Group 18"/>
            <p:cNvGrpSpPr>
              <a:grpSpLocks/>
            </p:cNvGrpSpPr>
            <p:nvPr/>
          </p:nvGrpSpPr>
          <p:grpSpPr bwMode="auto">
            <a:xfrm>
              <a:off x="1061" y="3528"/>
              <a:ext cx="172" cy="192"/>
              <a:chOff x="3219" y="2772"/>
              <a:chExt cx="172" cy="192"/>
            </a:xfrm>
          </p:grpSpPr>
          <p:sp>
            <p:nvSpPr>
              <p:cNvPr id="208915" name="Text Box 19"/>
              <p:cNvSpPr txBox="1">
                <a:spLocks noChangeArrowheads="1"/>
              </p:cNvSpPr>
              <p:nvPr/>
            </p:nvSpPr>
            <p:spPr bwMode="auto">
              <a:xfrm>
                <a:off x="3219" y="2772"/>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x</a:t>
                </a:r>
              </a:p>
            </p:txBody>
          </p:sp>
          <p:sp>
            <p:nvSpPr>
              <p:cNvPr id="208916" name="Line 20"/>
              <p:cNvSpPr>
                <a:spLocks noChangeShapeType="1"/>
              </p:cNvSpPr>
              <p:nvPr/>
            </p:nvSpPr>
            <p:spPr bwMode="auto">
              <a:xfrm>
                <a:off x="3265" y="2821"/>
                <a:ext cx="78" cy="0"/>
              </a:xfrm>
              <a:prstGeom prst="line">
                <a:avLst/>
              </a:prstGeom>
              <a:noFill/>
              <a:ln w="9525">
                <a:solidFill>
                  <a:schemeClr val="tx1"/>
                </a:solidFill>
                <a:round/>
                <a:headEnd/>
                <a:tailEnd/>
              </a:ln>
              <a:effectLst/>
            </p:spPr>
            <p:txBody>
              <a:bodyPr wrap="none" anchor="ctr"/>
              <a:lstStyle/>
              <a:p>
                <a:endParaRPr lang="en-US"/>
              </a:p>
            </p:txBody>
          </p:sp>
        </p:grpSp>
        <p:grpSp>
          <p:nvGrpSpPr>
            <p:cNvPr id="4" name="Group 21"/>
            <p:cNvGrpSpPr>
              <a:grpSpLocks/>
            </p:cNvGrpSpPr>
            <p:nvPr/>
          </p:nvGrpSpPr>
          <p:grpSpPr bwMode="auto">
            <a:xfrm>
              <a:off x="790" y="3227"/>
              <a:ext cx="172" cy="192"/>
              <a:chOff x="3104" y="3258"/>
              <a:chExt cx="172" cy="192"/>
            </a:xfrm>
          </p:grpSpPr>
          <p:sp>
            <p:nvSpPr>
              <p:cNvPr id="208918" name="Text Box 22"/>
              <p:cNvSpPr txBox="1">
                <a:spLocks noChangeArrowheads="1"/>
              </p:cNvSpPr>
              <p:nvPr/>
            </p:nvSpPr>
            <p:spPr bwMode="auto">
              <a:xfrm>
                <a:off x="3104" y="3258"/>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y</a:t>
                </a:r>
              </a:p>
            </p:txBody>
          </p:sp>
          <p:sp>
            <p:nvSpPr>
              <p:cNvPr id="208919" name="Line 23"/>
              <p:cNvSpPr>
                <a:spLocks noChangeShapeType="1"/>
              </p:cNvSpPr>
              <p:nvPr/>
            </p:nvSpPr>
            <p:spPr bwMode="auto">
              <a:xfrm>
                <a:off x="3140" y="3312"/>
                <a:ext cx="94" cy="0"/>
              </a:xfrm>
              <a:prstGeom prst="line">
                <a:avLst/>
              </a:prstGeom>
              <a:noFill/>
              <a:ln w="9525">
                <a:solidFill>
                  <a:schemeClr val="tx1"/>
                </a:solidFill>
                <a:round/>
                <a:headEnd/>
                <a:tailEnd/>
              </a:ln>
              <a:effectLst/>
            </p:spPr>
            <p:txBody>
              <a:bodyPr wrap="none" anchor="ctr"/>
              <a:lstStyle/>
              <a:p>
                <a:endParaRPr lang="en-US"/>
              </a:p>
            </p:txBody>
          </p:sp>
        </p:grpSp>
      </p:grpSp>
      <p:grpSp>
        <p:nvGrpSpPr>
          <p:cNvPr id="5" name="Group 24"/>
          <p:cNvGrpSpPr>
            <a:grpSpLocks/>
          </p:cNvGrpSpPr>
          <p:nvPr/>
        </p:nvGrpSpPr>
        <p:grpSpPr bwMode="auto">
          <a:xfrm>
            <a:off x="5811838" y="1203325"/>
            <a:ext cx="1895475" cy="1419225"/>
            <a:chOff x="3606" y="2760"/>
            <a:chExt cx="1194" cy="894"/>
          </a:xfrm>
        </p:grpSpPr>
        <p:sp>
          <p:nvSpPr>
            <p:cNvPr id="208921" name="Oval 25"/>
            <p:cNvSpPr>
              <a:spLocks noChangeArrowheads="1"/>
            </p:cNvSpPr>
            <p:nvPr/>
          </p:nvSpPr>
          <p:spPr bwMode="auto">
            <a:xfrm>
              <a:off x="3636" y="2760"/>
              <a:ext cx="296" cy="258"/>
            </a:xfrm>
            <a:prstGeom prst="ellipse">
              <a:avLst/>
            </a:prstGeom>
            <a:noFill/>
            <a:ln w="9525">
              <a:solidFill>
                <a:schemeClr val="tx1"/>
              </a:solidFill>
              <a:round/>
              <a:headEnd/>
              <a:tailEnd/>
            </a:ln>
            <a:effectLst/>
          </p:spPr>
          <p:txBody>
            <a:bodyPr wrap="none" anchor="ctr"/>
            <a:lstStyle/>
            <a:p>
              <a:endParaRPr lang="en-US"/>
            </a:p>
          </p:txBody>
        </p:sp>
        <p:sp>
          <p:nvSpPr>
            <p:cNvPr id="208922" name="Oval 26"/>
            <p:cNvSpPr>
              <a:spLocks noChangeArrowheads="1"/>
            </p:cNvSpPr>
            <p:nvPr/>
          </p:nvSpPr>
          <p:spPr bwMode="auto">
            <a:xfrm>
              <a:off x="3622" y="3332"/>
              <a:ext cx="296" cy="258"/>
            </a:xfrm>
            <a:prstGeom prst="ellipse">
              <a:avLst/>
            </a:prstGeom>
            <a:noFill/>
            <a:ln w="9525">
              <a:solidFill>
                <a:schemeClr val="tx1"/>
              </a:solidFill>
              <a:round/>
              <a:headEnd/>
              <a:tailEnd/>
            </a:ln>
            <a:effectLst/>
          </p:spPr>
          <p:txBody>
            <a:bodyPr wrap="none" anchor="ctr"/>
            <a:lstStyle/>
            <a:p>
              <a:endParaRPr lang="en-US"/>
            </a:p>
          </p:txBody>
        </p:sp>
        <p:sp>
          <p:nvSpPr>
            <p:cNvPr id="208923" name="Oval 27"/>
            <p:cNvSpPr>
              <a:spLocks noChangeArrowheads="1"/>
            </p:cNvSpPr>
            <p:nvPr/>
          </p:nvSpPr>
          <p:spPr bwMode="auto">
            <a:xfrm>
              <a:off x="4504" y="3319"/>
              <a:ext cx="296" cy="258"/>
            </a:xfrm>
            <a:prstGeom prst="ellipse">
              <a:avLst/>
            </a:prstGeom>
            <a:noFill/>
            <a:ln w="9525">
              <a:solidFill>
                <a:schemeClr val="tx1"/>
              </a:solidFill>
              <a:round/>
              <a:headEnd/>
              <a:tailEnd/>
            </a:ln>
            <a:effectLst/>
          </p:spPr>
          <p:txBody>
            <a:bodyPr wrap="none" anchor="ctr"/>
            <a:lstStyle/>
            <a:p>
              <a:endParaRPr lang="en-US"/>
            </a:p>
          </p:txBody>
        </p:sp>
        <p:sp>
          <p:nvSpPr>
            <p:cNvPr id="208924" name="Line 28"/>
            <p:cNvSpPr>
              <a:spLocks noChangeShapeType="1"/>
            </p:cNvSpPr>
            <p:nvPr/>
          </p:nvSpPr>
          <p:spPr bwMode="auto">
            <a:xfrm>
              <a:off x="3907" y="2964"/>
              <a:ext cx="584" cy="498"/>
            </a:xfrm>
            <a:prstGeom prst="line">
              <a:avLst/>
            </a:prstGeom>
            <a:noFill/>
            <a:ln w="9525">
              <a:solidFill>
                <a:schemeClr val="tx1"/>
              </a:solidFill>
              <a:round/>
              <a:headEnd/>
              <a:tailEnd/>
            </a:ln>
            <a:effectLst/>
          </p:spPr>
          <p:txBody>
            <a:bodyPr wrap="none" anchor="ctr"/>
            <a:lstStyle/>
            <a:p>
              <a:endParaRPr lang="en-US"/>
            </a:p>
          </p:txBody>
        </p:sp>
        <p:sp>
          <p:nvSpPr>
            <p:cNvPr id="208925" name="Line 29"/>
            <p:cNvSpPr>
              <a:spLocks noChangeShapeType="1"/>
            </p:cNvSpPr>
            <p:nvPr/>
          </p:nvSpPr>
          <p:spPr bwMode="auto">
            <a:xfrm flipV="1">
              <a:off x="3774" y="3018"/>
              <a:ext cx="0" cy="319"/>
            </a:xfrm>
            <a:prstGeom prst="line">
              <a:avLst/>
            </a:prstGeom>
            <a:noFill/>
            <a:ln w="9525">
              <a:solidFill>
                <a:schemeClr val="tx1"/>
              </a:solidFill>
              <a:round/>
              <a:headEnd/>
              <a:tailEnd/>
            </a:ln>
            <a:effectLst/>
          </p:spPr>
          <p:txBody>
            <a:bodyPr wrap="none" anchor="ctr"/>
            <a:lstStyle/>
            <a:p>
              <a:endParaRPr lang="en-US"/>
            </a:p>
          </p:txBody>
        </p:sp>
        <p:sp>
          <p:nvSpPr>
            <p:cNvPr id="208926" name="Oval 30"/>
            <p:cNvSpPr>
              <a:spLocks noChangeArrowheads="1"/>
            </p:cNvSpPr>
            <p:nvPr/>
          </p:nvSpPr>
          <p:spPr bwMode="auto">
            <a:xfrm>
              <a:off x="4492" y="3439"/>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8927" name="Oval 31"/>
            <p:cNvSpPr>
              <a:spLocks noChangeArrowheads="1"/>
            </p:cNvSpPr>
            <p:nvPr/>
          </p:nvSpPr>
          <p:spPr bwMode="auto">
            <a:xfrm>
              <a:off x="3894" y="2942"/>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8928" name="Oval 32"/>
            <p:cNvSpPr>
              <a:spLocks noChangeArrowheads="1"/>
            </p:cNvSpPr>
            <p:nvPr/>
          </p:nvSpPr>
          <p:spPr bwMode="auto">
            <a:xfrm>
              <a:off x="3756" y="3280"/>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8929" name="Oval 33"/>
            <p:cNvSpPr>
              <a:spLocks noChangeArrowheads="1"/>
            </p:cNvSpPr>
            <p:nvPr/>
          </p:nvSpPr>
          <p:spPr bwMode="auto">
            <a:xfrm>
              <a:off x="3750" y="3002"/>
              <a:ext cx="47" cy="47"/>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8930" name="Text Box 34"/>
            <p:cNvSpPr txBox="1">
              <a:spLocks noChangeArrowheads="1"/>
            </p:cNvSpPr>
            <p:nvPr/>
          </p:nvSpPr>
          <p:spPr bwMode="auto">
            <a:xfrm>
              <a:off x="3676" y="3366"/>
              <a:ext cx="197"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A</a:t>
              </a:r>
              <a:endParaRPr lang="en-US" sz="1200">
                <a:latin typeface="Times New Roman" pitchFamily="18" charset="0"/>
              </a:endParaRPr>
            </a:p>
          </p:txBody>
        </p:sp>
        <p:sp>
          <p:nvSpPr>
            <p:cNvPr id="208931" name="Text Box 35"/>
            <p:cNvSpPr txBox="1">
              <a:spLocks noChangeArrowheads="1"/>
            </p:cNvSpPr>
            <p:nvPr/>
          </p:nvSpPr>
          <p:spPr bwMode="auto">
            <a:xfrm>
              <a:off x="3694" y="2790"/>
              <a:ext cx="191"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B</a:t>
              </a:r>
              <a:endParaRPr lang="en-US" sz="2800">
                <a:latin typeface="Times New Roman" pitchFamily="18" charset="0"/>
              </a:endParaRPr>
            </a:p>
          </p:txBody>
        </p:sp>
        <p:sp>
          <p:nvSpPr>
            <p:cNvPr id="208932" name="Text Box 36"/>
            <p:cNvSpPr txBox="1">
              <a:spLocks noChangeArrowheads="1"/>
            </p:cNvSpPr>
            <p:nvPr/>
          </p:nvSpPr>
          <p:spPr bwMode="auto">
            <a:xfrm>
              <a:off x="4560" y="3352"/>
              <a:ext cx="191"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C</a:t>
              </a:r>
              <a:endParaRPr lang="en-US" sz="2800">
                <a:latin typeface="Times New Roman" pitchFamily="18" charset="0"/>
              </a:endParaRPr>
            </a:p>
          </p:txBody>
        </p:sp>
        <p:sp>
          <p:nvSpPr>
            <p:cNvPr id="208933" name="Text Box 37"/>
            <p:cNvSpPr txBox="1">
              <a:spLocks noChangeArrowheads="1"/>
            </p:cNvSpPr>
            <p:nvPr/>
          </p:nvSpPr>
          <p:spPr bwMode="auto">
            <a:xfrm>
              <a:off x="4416" y="3462"/>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x</a:t>
              </a:r>
            </a:p>
          </p:txBody>
        </p:sp>
        <p:sp>
          <p:nvSpPr>
            <p:cNvPr id="208934" name="Text Box 38"/>
            <p:cNvSpPr txBox="1">
              <a:spLocks noChangeArrowheads="1"/>
            </p:cNvSpPr>
            <p:nvPr/>
          </p:nvSpPr>
          <p:spPr bwMode="auto">
            <a:xfrm>
              <a:off x="3754" y="2963"/>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y</a:t>
              </a:r>
            </a:p>
          </p:txBody>
        </p:sp>
        <p:grpSp>
          <p:nvGrpSpPr>
            <p:cNvPr id="6" name="Group 39"/>
            <p:cNvGrpSpPr>
              <a:grpSpLocks/>
            </p:cNvGrpSpPr>
            <p:nvPr/>
          </p:nvGrpSpPr>
          <p:grpSpPr bwMode="auto">
            <a:xfrm>
              <a:off x="3955" y="2829"/>
              <a:ext cx="172" cy="192"/>
              <a:chOff x="3219" y="2772"/>
              <a:chExt cx="172" cy="192"/>
            </a:xfrm>
          </p:grpSpPr>
          <p:sp>
            <p:nvSpPr>
              <p:cNvPr id="208936" name="Text Box 40"/>
              <p:cNvSpPr txBox="1">
                <a:spLocks noChangeArrowheads="1"/>
              </p:cNvSpPr>
              <p:nvPr/>
            </p:nvSpPr>
            <p:spPr bwMode="auto">
              <a:xfrm>
                <a:off x="3219" y="2772"/>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x</a:t>
                </a:r>
              </a:p>
            </p:txBody>
          </p:sp>
          <p:sp>
            <p:nvSpPr>
              <p:cNvPr id="208937" name="Line 41"/>
              <p:cNvSpPr>
                <a:spLocks noChangeShapeType="1"/>
              </p:cNvSpPr>
              <p:nvPr/>
            </p:nvSpPr>
            <p:spPr bwMode="auto">
              <a:xfrm>
                <a:off x="3265" y="2821"/>
                <a:ext cx="78" cy="0"/>
              </a:xfrm>
              <a:prstGeom prst="line">
                <a:avLst/>
              </a:prstGeom>
              <a:noFill/>
              <a:ln w="9525">
                <a:solidFill>
                  <a:schemeClr val="tx1"/>
                </a:solidFill>
                <a:round/>
                <a:headEnd/>
                <a:tailEnd/>
              </a:ln>
              <a:effectLst/>
            </p:spPr>
            <p:txBody>
              <a:bodyPr wrap="none" anchor="ctr"/>
              <a:lstStyle/>
              <a:p>
                <a:endParaRPr lang="en-US"/>
              </a:p>
            </p:txBody>
          </p:sp>
        </p:grpSp>
        <p:grpSp>
          <p:nvGrpSpPr>
            <p:cNvPr id="7" name="Group 42"/>
            <p:cNvGrpSpPr>
              <a:grpSpLocks/>
            </p:cNvGrpSpPr>
            <p:nvPr/>
          </p:nvGrpSpPr>
          <p:grpSpPr bwMode="auto">
            <a:xfrm>
              <a:off x="3606" y="3190"/>
              <a:ext cx="172" cy="192"/>
              <a:chOff x="3104" y="3258"/>
              <a:chExt cx="172" cy="192"/>
            </a:xfrm>
          </p:grpSpPr>
          <p:sp>
            <p:nvSpPr>
              <p:cNvPr id="208939" name="Text Box 43"/>
              <p:cNvSpPr txBox="1">
                <a:spLocks noChangeArrowheads="1"/>
              </p:cNvSpPr>
              <p:nvPr/>
            </p:nvSpPr>
            <p:spPr bwMode="auto">
              <a:xfrm>
                <a:off x="3104" y="3258"/>
                <a:ext cx="172" cy="192"/>
              </a:xfrm>
              <a:prstGeom prst="rect">
                <a:avLst/>
              </a:prstGeom>
              <a:noFill/>
              <a:ln w="9525">
                <a:noFill/>
                <a:miter lim="800000"/>
                <a:headEnd/>
                <a:tailEnd/>
              </a:ln>
              <a:effectLst/>
            </p:spPr>
            <p:txBody>
              <a:bodyPr wrap="none" anchor="ctr">
                <a:spAutoFit/>
              </a:bodyPr>
              <a:lstStyle/>
              <a:p>
                <a:pPr algn="ctr">
                  <a:spcBef>
                    <a:spcPct val="20000"/>
                  </a:spcBef>
                </a:pPr>
                <a:r>
                  <a:rPr lang="en-US" sz="1400">
                    <a:latin typeface="Times New Roman" pitchFamily="18" charset="0"/>
                  </a:rPr>
                  <a:t>y</a:t>
                </a:r>
              </a:p>
            </p:txBody>
          </p:sp>
          <p:sp>
            <p:nvSpPr>
              <p:cNvPr id="208940" name="Line 44"/>
              <p:cNvSpPr>
                <a:spLocks noChangeShapeType="1"/>
              </p:cNvSpPr>
              <p:nvPr/>
            </p:nvSpPr>
            <p:spPr bwMode="auto">
              <a:xfrm>
                <a:off x="3140" y="3312"/>
                <a:ext cx="94" cy="0"/>
              </a:xfrm>
              <a:prstGeom prst="line">
                <a:avLst/>
              </a:prstGeom>
              <a:noFill/>
              <a:ln w="9525">
                <a:solidFill>
                  <a:schemeClr val="tx1"/>
                </a:solidFill>
                <a:round/>
                <a:headEnd/>
                <a:tailEnd/>
              </a:ln>
              <a:effectLst/>
            </p:spPr>
            <p:txBody>
              <a:bodyPr wrap="none" anchor="ctr"/>
              <a:lstStyle/>
              <a:p>
                <a:endParaRPr lang="en-US"/>
              </a:p>
            </p:txBody>
          </p:sp>
        </p:grpSp>
      </p:grpSp>
      <p:sp>
        <p:nvSpPr>
          <p:cNvPr id="208941" name="Line 45"/>
          <p:cNvSpPr>
            <a:spLocks noChangeShapeType="1"/>
          </p:cNvSpPr>
          <p:nvPr/>
        </p:nvSpPr>
        <p:spPr bwMode="auto">
          <a:xfrm>
            <a:off x="3822700" y="1955800"/>
            <a:ext cx="1435100" cy="0"/>
          </a:xfrm>
          <a:prstGeom prst="line">
            <a:avLst/>
          </a:prstGeom>
          <a:noFill/>
          <a:ln w="38100" cmpd="dbl">
            <a:solidFill>
              <a:schemeClr val="tx1"/>
            </a:solidFill>
            <a:round/>
            <a:headEnd/>
            <a:tailEnd type="triangle" w="med" len="med"/>
          </a:ln>
          <a:effectLst/>
        </p:spPr>
        <p:txBody>
          <a:bodyPr wrap="none" anchor="ctr"/>
          <a:lstStyle/>
          <a:p>
            <a:endParaRPr lang="en-US"/>
          </a:p>
        </p:txBody>
      </p:sp>
      <p:grpSp>
        <p:nvGrpSpPr>
          <p:cNvPr id="8" name="Group 46"/>
          <p:cNvGrpSpPr>
            <a:grpSpLocks/>
          </p:cNvGrpSpPr>
          <p:nvPr/>
        </p:nvGrpSpPr>
        <p:grpSpPr bwMode="auto">
          <a:xfrm>
            <a:off x="1298575" y="3228975"/>
            <a:ext cx="6259513" cy="915988"/>
            <a:chOff x="818" y="1792"/>
            <a:chExt cx="3943" cy="577"/>
          </a:xfrm>
        </p:grpSpPr>
        <p:sp>
          <p:nvSpPr>
            <p:cNvPr id="208943" name="Text Box 47"/>
            <p:cNvSpPr txBox="1">
              <a:spLocks noChangeArrowheads="1"/>
            </p:cNvSpPr>
            <p:nvPr/>
          </p:nvSpPr>
          <p:spPr bwMode="auto">
            <a:xfrm>
              <a:off x="875" y="1834"/>
              <a:ext cx="3849" cy="480"/>
            </a:xfrm>
            <a:prstGeom prst="rect">
              <a:avLst/>
            </a:prstGeom>
            <a:noFill/>
            <a:ln w="9525">
              <a:noFill/>
              <a:miter lim="800000"/>
              <a:headEnd/>
              <a:tailEnd/>
            </a:ln>
            <a:effectLst/>
          </p:spPr>
          <p:txBody>
            <a:bodyPr anchor="ctr">
              <a:spAutoFit/>
            </a:bodyPr>
            <a:lstStyle/>
            <a:p>
              <a:pPr>
                <a:spcBef>
                  <a:spcPct val="20000"/>
                </a:spcBef>
              </a:pPr>
              <a:r>
                <a:rPr lang="en-US" sz="2000">
                  <a:latin typeface="Times New Roman" pitchFamily="18" charset="0"/>
                </a:rPr>
                <a:t>A(x,y) = x.A(x,y) + y(x).A’(y)           B(y) = y(z).z.B’(y,z)</a:t>
              </a:r>
            </a:p>
            <a:p>
              <a:pPr>
                <a:spcBef>
                  <a:spcPct val="20000"/>
                </a:spcBef>
              </a:pPr>
              <a:r>
                <a:rPr lang="en-US" sz="2000">
                  <a:latin typeface="Times New Roman" pitchFamily="18" charset="0"/>
                </a:rPr>
                <a:t>A’(y) =  …                                          B’(y,z) = …</a:t>
              </a:r>
            </a:p>
          </p:txBody>
        </p:sp>
        <p:sp>
          <p:nvSpPr>
            <p:cNvPr id="208944" name="Rectangle 48"/>
            <p:cNvSpPr>
              <a:spLocks noChangeArrowheads="1"/>
            </p:cNvSpPr>
            <p:nvPr/>
          </p:nvSpPr>
          <p:spPr bwMode="auto">
            <a:xfrm>
              <a:off x="818" y="1792"/>
              <a:ext cx="3943" cy="577"/>
            </a:xfrm>
            <a:prstGeom prst="rect">
              <a:avLst/>
            </a:prstGeom>
            <a:noFill/>
            <a:ln w="9525">
              <a:solidFill>
                <a:schemeClr val="tx1"/>
              </a:solidFill>
              <a:miter lim="800000"/>
              <a:headEnd/>
              <a:tailEnd/>
            </a:ln>
            <a:effectLst/>
          </p:spPr>
          <p:txBody>
            <a:bodyPr wrap="none" anchor="ctr"/>
            <a:lstStyle/>
            <a:p>
              <a:endParaRPr lang="en-US"/>
            </a:p>
          </p:txBody>
        </p:sp>
        <p:sp>
          <p:nvSpPr>
            <p:cNvPr id="208945" name="Line 49"/>
            <p:cNvSpPr>
              <a:spLocks noChangeShapeType="1"/>
            </p:cNvSpPr>
            <p:nvPr/>
          </p:nvSpPr>
          <p:spPr bwMode="auto">
            <a:xfrm>
              <a:off x="2229" y="1909"/>
              <a:ext cx="93" cy="0"/>
            </a:xfrm>
            <a:prstGeom prst="line">
              <a:avLst/>
            </a:prstGeom>
            <a:noFill/>
            <a:ln w="9525">
              <a:solidFill>
                <a:schemeClr val="tx1"/>
              </a:solidFill>
              <a:round/>
              <a:headEnd/>
              <a:tailEnd/>
            </a:ln>
            <a:effectLst/>
          </p:spPr>
          <p:txBody>
            <a:bodyPr wrap="none" anchor="ctr"/>
            <a:lstStyle/>
            <a:p>
              <a:endParaRPr lang="en-US"/>
            </a:p>
          </p:txBody>
        </p:sp>
        <p:sp>
          <p:nvSpPr>
            <p:cNvPr id="208946" name="Line 50"/>
            <p:cNvSpPr>
              <a:spLocks noChangeShapeType="1"/>
            </p:cNvSpPr>
            <p:nvPr/>
          </p:nvSpPr>
          <p:spPr bwMode="auto">
            <a:xfrm>
              <a:off x="4086" y="1903"/>
              <a:ext cx="93" cy="0"/>
            </a:xfrm>
            <a:prstGeom prst="line">
              <a:avLst/>
            </a:prstGeom>
            <a:noFill/>
            <a:ln w="9525">
              <a:solidFill>
                <a:schemeClr val="tx1"/>
              </a:solidFill>
              <a:round/>
              <a:headEnd/>
              <a:tailEnd/>
            </a:ln>
            <a:effectLst/>
          </p:spPr>
          <p:txBody>
            <a:bodyPr wrap="none" anchor="ctr"/>
            <a:lstStyle/>
            <a:p>
              <a:endParaRPr lang="en-US"/>
            </a:p>
          </p:txBody>
        </p:sp>
      </p:grpSp>
      <p:grpSp>
        <p:nvGrpSpPr>
          <p:cNvPr id="9" name="Group 51"/>
          <p:cNvGrpSpPr>
            <a:grpSpLocks/>
          </p:cNvGrpSpPr>
          <p:nvPr/>
        </p:nvGrpSpPr>
        <p:grpSpPr bwMode="auto">
          <a:xfrm>
            <a:off x="1330325" y="4641850"/>
            <a:ext cx="5875338" cy="762000"/>
            <a:chOff x="854" y="2729"/>
            <a:chExt cx="3701" cy="480"/>
          </a:xfrm>
        </p:grpSpPr>
        <p:sp>
          <p:nvSpPr>
            <p:cNvPr id="208948" name="Text Box 52"/>
            <p:cNvSpPr txBox="1">
              <a:spLocks noChangeArrowheads="1"/>
            </p:cNvSpPr>
            <p:nvPr/>
          </p:nvSpPr>
          <p:spPr bwMode="auto">
            <a:xfrm>
              <a:off x="854" y="2729"/>
              <a:ext cx="3701" cy="480"/>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(A | B | C) = ( x.A(x,y) + y(x).A’(y) | y(z).z.B’(y,z) | C )</a:t>
              </a:r>
            </a:p>
            <a:p>
              <a:pPr>
                <a:spcBef>
                  <a:spcPct val="20000"/>
                </a:spcBef>
              </a:pPr>
              <a:r>
                <a:rPr lang="en-US" sz="2000">
                  <a:latin typeface="Times New Roman" pitchFamily="18" charset="0"/>
                </a:rPr>
                <a:t>                  = (A’(y) | x.B’(y,x) | C )</a:t>
              </a:r>
            </a:p>
          </p:txBody>
        </p:sp>
        <p:sp>
          <p:nvSpPr>
            <p:cNvPr id="208949" name="Line 53"/>
            <p:cNvSpPr>
              <a:spLocks noChangeShapeType="1"/>
            </p:cNvSpPr>
            <p:nvPr/>
          </p:nvSpPr>
          <p:spPr bwMode="auto">
            <a:xfrm>
              <a:off x="2275" y="3023"/>
              <a:ext cx="93" cy="0"/>
            </a:xfrm>
            <a:prstGeom prst="line">
              <a:avLst/>
            </a:prstGeom>
            <a:noFill/>
            <a:ln w="9525">
              <a:solidFill>
                <a:schemeClr val="tx1"/>
              </a:solidFill>
              <a:round/>
              <a:headEnd/>
              <a:tailEnd/>
            </a:ln>
            <a:effectLst/>
          </p:spPr>
          <p:txBody>
            <a:bodyPr wrap="none" anchor="ctr"/>
            <a:lstStyle/>
            <a:p>
              <a:endParaRPr lang="en-US"/>
            </a:p>
          </p:txBody>
        </p:sp>
        <p:sp>
          <p:nvSpPr>
            <p:cNvPr id="208950" name="Line 54"/>
            <p:cNvSpPr>
              <a:spLocks noChangeShapeType="1"/>
            </p:cNvSpPr>
            <p:nvPr/>
          </p:nvSpPr>
          <p:spPr bwMode="auto">
            <a:xfrm>
              <a:off x="3609" y="2807"/>
              <a:ext cx="93" cy="0"/>
            </a:xfrm>
            <a:prstGeom prst="line">
              <a:avLst/>
            </a:prstGeom>
            <a:noFill/>
            <a:ln w="9525">
              <a:solidFill>
                <a:schemeClr val="tx1"/>
              </a:solidFill>
              <a:round/>
              <a:headEnd/>
              <a:tailEnd/>
            </a:ln>
            <a:effectLst/>
          </p:spPr>
          <p:txBody>
            <a:bodyPr wrap="none" anchor="ctr"/>
            <a:lstStyle/>
            <a:p>
              <a:endParaRPr lang="en-US"/>
            </a:p>
          </p:txBody>
        </p:sp>
        <p:sp>
          <p:nvSpPr>
            <p:cNvPr id="208951" name="Line 55"/>
            <p:cNvSpPr>
              <a:spLocks noChangeShapeType="1"/>
            </p:cNvSpPr>
            <p:nvPr/>
          </p:nvSpPr>
          <p:spPr bwMode="auto">
            <a:xfrm>
              <a:off x="2536" y="2802"/>
              <a:ext cx="93" cy="0"/>
            </a:xfrm>
            <a:prstGeom prst="line">
              <a:avLst/>
            </a:prstGeom>
            <a:noFill/>
            <a:ln w="9525">
              <a:solidFill>
                <a:schemeClr val="tx1"/>
              </a:solidFill>
              <a:round/>
              <a:headEnd/>
              <a:tailEnd/>
            </a:ln>
            <a:effectLst/>
          </p:spPr>
          <p:txBody>
            <a:bodyPr wrap="none" anchor="ctr"/>
            <a:lstStyle/>
            <a:p>
              <a:endParaRPr lang="en-US"/>
            </a:p>
          </p:txBody>
        </p:sp>
      </p:grpSp>
      <p:sp>
        <p:nvSpPr>
          <p:cNvPr id="208952" name="Line 56"/>
          <p:cNvSpPr>
            <a:spLocks noChangeShapeType="1"/>
          </p:cNvSpPr>
          <p:nvPr/>
        </p:nvSpPr>
        <p:spPr bwMode="auto">
          <a:xfrm>
            <a:off x="2438400" y="3429000"/>
            <a:ext cx="152400" cy="0"/>
          </a:xfrm>
          <a:prstGeom prst="line">
            <a:avLst/>
          </a:prstGeom>
          <a:noFill/>
          <a:ln w="9525">
            <a:solidFill>
              <a:schemeClr val="tx1"/>
            </a:solidFill>
            <a:round/>
            <a:headEnd/>
            <a:tailEnd/>
          </a:ln>
          <a:effectLst/>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ooter Placeholder 2"/>
          <p:cNvSpPr>
            <a:spLocks noGrp="1"/>
          </p:cNvSpPr>
          <p:nvPr>
            <p:ph type="ftr" sz="quarter" idx="10"/>
          </p:nvPr>
        </p:nvSpPr>
        <p:spPr/>
        <p:txBody>
          <a:bodyPr/>
          <a:lstStyle/>
          <a:p>
            <a:r>
              <a:rPr lang="en-US"/>
              <a:t>CS 5204 – Operating Systems</a:t>
            </a:r>
          </a:p>
        </p:txBody>
      </p:sp>
      <p:sp>
        <p:nvSpPr>
          <p:cNvPr id="38" name="Slide Number Placeholder 3"/>
          <p:cNvSpPr>
            <a:spLocks noGrp="1"/>
          </p:cNvSpPr>
          <p:nvPr>
            <p:ph type="sldNum" sz="quarter" idx="11"/>
          </p:nvPr>
        </p:nvSpPr>
        <p:spPr/>
        <p:txBody>
          <a:bodyPr/>
          <a:lstStyle/>
          <a:p>
            <a:fld id="{87221822-E51E-4B09-8674-95E213B7B794}" type="slidenum">
              <a:rPr lang="en-US"/>
              <a:pPr/>
              <a:t>13</a:t>
            </a:fld>
            <a:endParaRPr lang="en-US"/>
          </a:p>
        </p:txBody>
      </p:sp>
      <p:sp>
        <p:nvSpPr>
          <p:cNvPr id="209922" name="Rectangle 2"/>
          <p:cNvSpPr>
            <a:spLocks noGrp="1" noChangeArrowheads="1"/>
          </p:cNvSpPr>
          <p:nvPr>
            <p:ph type="title"/>
          </p:nvPr>
        </p:nvSpPr>
        <p:spPr/>
        <p:txBody>
          <a:bodyPr/>
          <a:lstStyle/>
          <a:p>
            <a:r>
              <a:rPr lang="en-US" sz="2000"/>
              <a:t>Mobility</a:t>
            </a:r>
            <a:endParaRPr lang="en-US"/>
          </a:p>
        </p:txBody>
      </p:sp>
      <p:grpSp>
        <p:nvGrpSpPr>
          <p:cNvPr id="2" name="Group 3"/>
          <p:cNvGrpSpPr>
            <a:grpSpLocks/>
          </p:cNvGrpSpPr>
          <p:nvPr/>
        </p:nvGrpSpPr>
        <p:grpSpPr bwMode="auto">
          <a:xfrm>
            <a:off x="3340100" y="1693863"/>
            <a:ext cx="1695450" cy="828675"/>
            <a:chOff x="1543" y="1052"/>
            <a:chExt cx="1068" cy="522"/>
          </a:xfrm>
        </p:grpSpPr>
        <p:sp>
          <p:nvSpPr>
            <p:cNvPr id="209924" name="Oval 4"/>
            <p:cNvSpPr>
              <a:spLocks noChangeArrowheads="1"/>
            </p:cNvSpPr>
            <p:nvPr/>
          </p:nvSpPr>
          <p:spPr bwMode="auto">
            <a:xfrm>
              <a:off x="1778" y="1394"/>
              <a:ext cx="125" cy="149"/>
            </a:xfrm>
            <a:prstGeom prst="ellipse">
              <a:avLst/>
            </a:prstGeom>
            <a:noFill/>
            <a:ln w="9525">
              <a:solidFill>
                <a:schemeClr val="tx1"/>
              </a:solidFill>
              <a:round/>
              <a:headEnd/>
              <a:tailEnd/>
            </a:ln>
            <a:effectLst/>
          </p:spPr>
          <p:txBody>
            <a:bodyPr wrap="none" anchor="ctr"/>
            <a:lstStyle/>
            <a:p>
              <a:endParaRPr lang="en-US"/>
            </a:p>
          </p:txBody>
        </p:sp>
        <p:sp>
          <p:nvSpPr>
            <p:cNvPr id="209925" name="Line 5"/>
            <p:cNvSpPr>
              <a:spLocks noChangeShapeType="1"/>
            </p:cNvSpPr>
            <p:nvPr/>
          </p:nvSpPr>
          <p:spPr bwMode="auto">
            <a:xfrm flipV="1">
              <a:off x="1551" y="1068"/>
              <a:ext cx="218" cy="374"/>
            </a:xfrm>
            <a:prstGeom prst="line">
              <a:avLst/>
            </a:prstGeom>
            <a:noFill/>
            <a:ln w="9525">
              <a:solidFill>
                <a:schemeClr val="tx1"/>
              </a:solidFill>
              <a:round/>
              <a:headEnd/>
              <a:tailEnd/>
            </a:ln>
            <a:effectLst/>
          </p:spPr>
          <p:txBody>
            <a:bodyPr wrap="none" anchor="ctr"/>
            <a:lstStyle/>
            <a:p>
              <a:endParaRPr lang="en-US"/>
            </a:p>
          </p:txBody>
        </p:sp>
        <p:sp>
          <p:nvSpPr>
            <p:cNvPr id="209926" name="Line 6"/>
            <p:cNvSpPr>
              <a:spLocks noChangeShapeType="1"/>
            </p:cNvSpPr>
            <p:nvPr/>
          </p:nvSpPr>
          <p:spPr bwMode="auto">
            <a:xfrm>
              <a:off x="1761" y="1060"/>
              <a:ext cx="460" cy="0"/>
            </a:xfrm>
            <a:prstGeom prst="line">
              <a:avLst/>
            </a:prstGeom>
            <a:noFill/>
            <a:ln w="9525">
              <a:solidFill>
                <a:schemeClr val="tx1"/>
              </a:solidFill>
              <a:round/>
              <a:headEnd/>
              <a:tailEnd/>
            </a:ln>
            <a:effectLst/>
          </p:spPr>
          <p:txBody>
            <a:bodyPr wrap="none" anchor="ctr"/>
            <a:lstStyle/>
            <a:p>
              <a:endParaRPr lang="en-US"/>
            </a:p>
          </p:txBody>
        </p:sp>
        <p:sp>
          <p:nvSpPr>
            <p:cNvPr id="209927" name="Line 7"/>
            <p:cNvSpPr>
              <a:spLocks noChangeShapeType="1"/>
            </p:cNvSpPr>
            <p:nvPr/>
          </p:nvSpPr>
          <p:spPr bwMode="auto">
            <a:xfrm>
              <a:off x="2221" y="1052"/>
              <a:ext cx="125" cy="125"/>
            </a:xfrm>
            <a:prstGeom prst="line">
              <a:avLst/>
            </a:prstGeom>
            <a:noFill/>
            <a:ln w="9525">
              <a:solidFill>
                <a:schemeClr val="tx1"/>
              </a:solidFill>
              <a:round/>
              <a:headEnd/>
              <a:tailEnd/>
            </a:ln>
            <a:effectLst/>
          </p:spPr>
          <p:txBody>
            <a:bodyPr wrap="none" anchor="ctr"/>
            <a:lstStyle/>
            <a:p>
              <a:endParaRPr lang="en-US"/>
            </a:p>
          </p:txBody>
        </p:sp>
        <p:sp>
          <p:nvSpPr>
            <p:cNvPr id="209928" name="Line 8"/>
            <p:cNvSpPr>
              <a:spLocks noChangeShapeType="1"/>
            </p:cNvSpPr>
            <p:nvPr/>
          </p:nvSpPr>
          <p:spPr bwMode="auto">
            <a:xfrm>
              <a:off x="2346" y="1177"/>
              <a:ext cx="163" cy="54"/>
            </a:xfrm>
            <a:prstGeom prst="line">
              <a:avLst/>
            </a:prstGeom>
            <a:noFill/>
            <a:ln w="9525">
              <a:solidFill>
                <a:schemeClr val="tx1"/>
              </a:solidFill>
              <a:round/>
              <a:headEnd/>
              <a:tailEnd/>
            </a:ln>
            <a:effectLst/>
          </p:spPr>
          <p:txBody>
            <a:bodyPr wrap="none" anchor="ctr"/>
            <a:lstStyle/>
            <a:p>
              <a:endParaRPr lang="en-US"/>
            </a:p>
          </p:txBody>
        </p:sp>
        <p:sp>
          <p:nvSpPr>
            <p:cNvPr id="209929" name="Line 9"/>
            <p:cNvSpPr>
              <a:spLocks noChangeShapeType="1"/>
            </p:cNvSpPr>
            <p:nvPr/>
          </p:nvSpPr>
          <p:spPr bwMode="auto">
            <a:xfrm>
              <a:off x="2517" y="1224"/>
              <a:ext cx="87" cy="217"/>
            </a:xfrm>
            <a:prstGeom prst="line">
              <a:avLst/>
            </a:prstGeom>
            <a:noFill/>
            <a:ln w="9525">
              <a:solidFill>
                <a:schemeClr val="tx1"/>
              </a:solidFill>
              <a:round/>
              <a:headEnd/>
              <a:tailEnd/>
            </a:ln>
            <a:effectLst/>
          </p:spPr>
          <p:txBody>
            <a:bodyPr wrap="none" anchor="ctr"/>
            <a:lstStyle/>
            <a:p>
              <a:endParaRPr lang="en-US"/>
            </a:p>
          </p:txBody>
        </p:sp>
        <p:sp>
          <p:nvSpPr>
            <p:cNvPr id="209930" name="AutoShape 10"/>
            <p:cNvSpPr>
              <a:spLocks noChangeArrowheads="1"/>
            </p:cNvSpPr>
            <p:nvPr/>
          </p:nvSpPr>
          <p:spPr bwMode="auto">
            <a:xfrm>
              <a:off x="1721" y="1092"/>
              <a:ext cx="296" cy="155"/>
            </a:xfrm>
            <a:prstGeom prst="parallelogram">
              <a:avLst>
                <a:gd name="adj" fmla="val 47998"/>
              </a:avLst>
            </a:prstGeom>
            <a:noFill/>
            <a:ln w="9525">
              <a:solidFill>
                <a:schemeClr val="tx1"/>
              </a:solidFill>
              <a:miter lim="800000"/>
              <a:headEnd/>
              <a:tailEnd/>
            </a:ln>
            <a:effectLst/>
          </p:spPr>
          <p:txBody>
            <a:bodyPr wrap="none" anchor="ctr"/>
            <a:lstStyle/>
            <a:p>
              <a:endParaRPr lang="en-US"/>
            </a:p>
          </p:txBody>
        </p:sp>
        <p:sp>
          <p:nvSpPr>
            <p:cNvPr id="209931" name="AutoShape 11"/>
            <p:cNvSpPr>
              <a:spLocks noChangeArrowheads="1"/>
            </p:cNvSpPr>
            <p:nvPr/>
          </p:nvSpPr>
          <p:spPr bwMode="auto">
            <a:xfrm>
              <a:off x="1692" y="1309"/>
              <a:ext cx="304" cy="265"/>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noFill/>
            <a:ln w="9525">
              <a:solidFill>
                <a:schemeClr val="tx1"/>
              </a:solidFill>
              <a:miter lim="800000"/>
              <a:headEnd/>
              <a:tailEnd/>
            </a:ln>
            <a:effectLst/>
          </p:spPr>
          <p:txBody>
            <a:bodyPr wrap="none" anchor="ctr"/>
            <a:lstStyle/>
            <a:p>
              <a:endParaRPr lang="en-US"/>
            </a:p>
          </p:txBody>
        </p:sp>
        <p:sp>
          <p:nvSpPr>
            <p:cNvPr id="209932" name="Line 12"/>
            <p:cNvSpPr>
              <a:spLocks noChangeShapeType="1"/>
            </p:cNvSpPr>
            <p:nvPr/>
          </p:nvSpPr>
          <p:spPr bwMode="auto">
            <a:xfrm flipH="1">
              <a:off x="2462" y="1434"/>
              <a:ext cx="149" cy="0"/>
            </a:xfrm>
            <a:prstGeom prst="line">
              <a:avLst/>
            </a:prstGeom>
            <a:noFill/>
            <a:ln w="9525">
              <a:solidFill>
                <a:schemeClr val="tx1"/>
              </a:solidFill>
              <a:round/>
              <a:headEnd/>
              <a:tailEnd/>
            </a:ln>
            <a:effectLst/>
          </p:spPr>
          <p:txBody>
            <a:bodyPr wrap="none" anchor="ctr"/>
            <a:lstStyle/>
            <a:p>
              <a:endParaRPr lang="en-US"/>
            </a:p>
          </p:txBody>
        </p:sp>
        <p:sp>
          <p:nvSpPr>
            <p:cNvPr id="209933" name="Line 13"/>
            <p:cNvSpPr>
              <a:spLocks noChangeShapeType="1"/>
            </p:cNvSpPr>
            <p:nvPr/>
          </p:nvSpPr>
          <p:spPr bwMode="auto">
            <a:xfrm>
              <a:off x="1995" y="1442"/>
              <a:ext cx="171" cy="0"/>
            </a:xfrm>
            <a:prstGeom prst="line">
              <a:avLst/>
            </a:prstGeom>
            <a:noFill/>
            <a:ln w="9525">
              <a:solidFill>
                <a:schemeClr val="tx1"/>
              </a:solidFill>
              <a:round/>
              <a:headEnd/>
              <a:tailEnd/>
            </a:ln>
            <a:effectLst/>
          </p:spPr>
          <p:txBody>
            <a:bodyPr wrap="none" anchor="ctr"/>
            <a:lstStyle/>
            <a:p>
              <a:endParaRPr lang="en-US"/>
            </a:p>
          </p:txBody>
        </p:sp>
        <p:sp>
          <p:nvSpPr>
            <p:cNvPr id="209934" name="AutoShape 14"/>
            <p:cNvSpPr>
              <a:spLocks noChangeArrowheads="1"/>
            </p:cNvSpPr>
            <p:nvPr/>
          </p:nvSpPr>
          <p:spPr bwMode="auto">
            <a:xfrm>
              <a:off x="2162" y="1303"/>
              <a:ext cx="304" cy="265"/>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noFill/>
            <a:ln w="9525">
              <a:solidFill>
                <a:schemeClr val="tx1"/>
              </a:solidFill>
              <a:miter lim="800000"/>
              <a:headEnd/>
              <a:tailEnd/>
            </a:ln>
            <a:effectLst/>
          </p:spPr>
          <p:txBody>
            <a:bodyPr wrap="none" anchor="ctr"/>
            <a:lstStyle/>
            <a:p>
              <a:endParaRPr lang="en-US"/>
            </a:p>
          </p:txBody>
        </p:sp>
        <p:sp>
          <p:nvSpPr>
            <p:cNvPr id="209935" name="Line 15"/>
            <p:cNvSpPr>
              <a:spLocks noChangeShapeType="1"/>
            </p:cNvSpPr>
            <p:nvPr/>
          </p:nvSpPr>
          <p:spPr bwMode="auto">
            <a:xfrm flipH="1">
              <a:off x="1543" y="1442"/>
              <a:ext cx="148" cy="0"/>
            </a:xfrm>
            <a:prstGeom prst="line">
              <a:avLst/>
            </a:prstGeom>
            <a:noFill/>
            <a:ln w="9525">
              <a:solidFill>
                <a:schemeClr val="tx1"/>
              </a:solidFill>
              <a:round/>
              <a:headEnd/>
              <a:tailEnd/>
            </a:ln>
            <a:effectLst/>
          </p:spPr>
          <p:txBody>
            <a:bodyPr wrap="none" anchor="ctr"/>
            <a:lstStyle/>
            <a:p>
              <a:endParaRPr lang="en-US"/>
            </a:p>
          </p:txBody>
        </p:sp>
        <p:sp>
          <p:nvSpPr>
            <p:cNvPr id="209936" name="Oval 16"/>
            <p:cNvSpPr>
              <a:spLocks noChangeArrowheads="1"/>
            </p:cNvSpPr>
            <p:nvPr/>
          </p:nvSpPr>
          <p:spPr bwMode="auto">
            <a:xfrm>
              <a:off x="2248" y="1404"/>
              <a:ext cx="125" cy="149"/>
            </a:xfrm>
            <a:prstGeom prst="ellipse">
              <a:avLst/>
            </a:prstGeom>
            <a:noFill/>
            <a:ln w="9525">
              <a:solidFill>
                <a:schemeClr val="tx1"/>
              </a:solidFill>
              <a:round/>
              <a:headEnd/>
              <a:tailEnd/>
            </a:ln>
            <a:effectLst/>
          </p:spPr>
          <p:txBody>
            <a:bodyPr wrap="none" anchor="ctr"/>
            <a:lstStyle/>
            <a:p>
              <a:endParaRPr lang="en-US"/>
            </a:p>
          </p:txBody>
        </p:sp>
        <p:sp>
          <p:nvSpPr>
            <p:cNvPr id="209937" name="AutoShape 17"/>
            <p:cNvSpPr>
              <a:spLocks noChangeArrowheads="1"/>
            </p:cNvSpPr>
            <p:nvPr/>
          </p:nvSpPr>
          <p:spPr bwMode="auto">
            <a:xfrm flipH="1" flipV="1">
              <a:off x="2002" y="1084"/>
              <a:ext cx="289" cy="1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9525">
              <a:solidFill>
                <a:schemeClr val="tx1"/>
              </a:solidFill>
              <a:miter lim="800000"/>
              <a:headEnd/>
              <a:tailEnd/>
            </a:ln>
            <a:effectLst/>
          </p:spPr>
          <p:txBody>
            <a:bodyPr wrap="none" anchor="ctr"/>
            <a:lstStyle/>
            <a:p>
              <a:endParaRPr lang="en-US"/>
            </a:p>
          </p:txBody>
        </p:sp>
      </p:grpSp>
      <p:sp>
        <p:nvSpPr>
          <p:cNvPr id="209938" name="Text Box 18"/>
          <p:cNvSpPr txBox="1">
            <a:spLocks noChangeArrowheads="1"/>
          </p:cNvSpPr>
          <p:nvPr/>
        </p:nvSpPr>
        <p:spPr bwMode="auto">
          <a:xfrm>
            <a:off x="3925888" y="5067300"/>
            <a:ext cx="984250" cy="304800"/>
          </a:xfrm>
          <a:prstGeom prst="rect">
            <a:avLst/>
          </a:prstGeom>
          <a:noFill/>
          <a:ln w="9525">
            <a:noFill/>
            <a:miter lim="800000"/>
            <a:headEnd/>
            <a:tailEnd/>
          </a:ln>
          <a:effectLst/>
        </p:spPr>
        <p:txBody>
          <a:bodyPr wrap="none" anchor="ctr">
            <a:spAutoFit/>
          </a:bodyPr>
          <a:lstStyle/>
          <a:p>
            <a:pPr algn="ctr">
              <a:spcBef>
                <a:spcPct val="20000"/>
              </a:spcBef>
            </a:pPr>
            <a:r>
              <a:rPr lang="en-US" sz="1400" b="1">
                <a:latin typeface="Times New Roman" pitchFamily="18" charset="0"/>
              </a:rPr>
              <a:t>CENTRE</a:t>
            </a:r>
            <a:r>
              <a:rPr lang="en-US" sz="1400" b="1" baseline="-25000">
                <a:latin typeface="Times New Roman" pitchFamily="18" charset="0"/>
              </a:rPr>
              <a:t>1</a:t>
            </a:r>
            <a:endParaRPr lang="en-US" sz="2800">
              <a:latin typeface="Times New Roman" pitchFamily="18" charset="0"/>
            </a:endParaRPr>
          </a:p>
        </p:txBody>
      </p:sp>
      <p:sp>
        <p:nvSpPr>
          <p:cNvPr id="209939" name="Rectangle 19"/>
          <p:cNvSpPr>
            <a:spLocks noChangeArrowheads="1"/>
          </p:cNvSpPr>
          <p:nvPr/>
        </p:nvSpPr>
        <p:spPr bwMode="auto">
          <a:xfrm>
            <a:off x="4008438" y="5022850"/>
            <a:ext cx="814387" cy="393700"/>
          </a:xfrm>
          <a:prstGeom prst="rect">
            <a:avLst/>
          </a:prstGeom>
          <a:noFill/>
          <a:ln w="9525">
            <a:solidFill>
              <a:schemeClr val="tx1"/>
            </a:solidFill>
            <a:miter lim="800000"/>
            <a:headEnd/>
            <a:tailEnd/>
          </a:ln>
          <a:effectLst/>
        </p:spPr>
        <p:txBody>
          <a:bodyPr wrap="none" anchor="ctr"/>
          <a:lstStyle/>
          <a:p>
            <a:endParaRPr lang="en-US"/>
          </a:p>
        </p:txBody>
      </p:sp>
      <p:sp>
        <p:nvSpPr>
          <p:cNvPr id="209940" name="Oval 20"/>
          <p:cNvSpPr>
            <a:spLocks noChangeArrowheads="1"/>
          </p:cNvSpPr>
          <p:nvPr/>
        </p:nvSpPr>
        <p:spPr bwMode="auto">
          <a:xfrm>
            <a:off x="2154238" y="3983038"/>
            <a:ext cx="828675" cy="544512"/>
          </a:xfrm>
          <a:prstGeom prst="ellipse">
            <a:avLst/>
          </a:prstGeom>
          <a:noFill/>
          <a:ln w="9525">
            <a:solidFill>
              <a:schemeClr val="tx1"/>
            </a:solidFill>
            <a:round/>
            <a:headEnd/>
            <a:tailEnd/>
          </a:ln>
          <a:effectLst/>
        </p:spPr>
        <p:txBody>
          <a:bodyPr wrap="none" anchor="ctr"/>
          <a:lstStyle/>
          <a:p>
            <a:endParaRPr lang="en-US"/>
          </a:p>
        </p:txBody>
      </p:sp>
      <p:sp>
        <p:nvSpPr>
          <p:cNvPr id="209941" name="Text Box 21"/>
          <p:cNvSpPr txBox="1">
            <a:spLocks noChangeArrowheads="1"/>
          </p:cNvSpPr>
          <p:nvPr/>
        </p:nvSpPr>
        <p:spPr bwMode="auto">
          <a:xfrm>
            <a:off x="2225675" y="4092575"/>
            <a:ext cx="706438" cy="304800"/>
          </a:xfrm>
          <a:prstGeom prst="rect">
            <a:avLst/>
          </a:prstGeom>
          <a:noFill/>
          <a:ln w="9525">
            <a:noFill/>
            <a:miter lim="800000"/>
            <a:headEnd/>
            <a:tailEnd/>
          </a:ln>
          <a:effectLst/>
        </p:spPr>
        <p:txBody>
          <a:bodyPr wrap="none" anchor="ctr">
            <a:spAutoFit/>
          </a:bodyPr>
          <a:lstStyle/>
          <a:p>
            <a:pPr algn="ctr">
              <a:spcBef>
                <a:spcPct val="20000"/>
              </a:spcBef>
            </a:pPr>
            <a:r>
              <a:rPr lang="en-US" sz="1400" b="1">
                <a:latin typeface="Times New Roman" pitchFamily="18" charset="0"/>
              </a:rPr>
              <a:t>BASE</a:t>
            </a:r>
            <a:r>
              <a:rPr lang="en-US" sz="1400" b="1" baseline="-25000">
                <a:latin typeface="Times New Roman" pitchFamily="18" charset="0"/>
              </a:rPr>
              <a:t>1</a:t>
            </a:r>
            <a:endParaRPr lang="en-US" sz="1400">
              <a:latin typeface="Times New Roman" pitchFamily="18" charset="0"/>
            </a:endParaRPr>
          </a:p>
        </p:txBody>
      </p:sp>
      <p:sp>
        <p:nvSpPr>
          <p:cNvPr id="209942" name="Oval 22"/>
          <p:cNvSpPr>
            <a:spLocks noChangeArrowheads="1"/>
          </p:cNvSpPr>
          <p:nvPr/>
        </p:nvSpPr>
        <p:spPr bwMode="auto">
          <a:xfrm>
            <a:off x="5967413" y="3835400"/>
            <a:ext cx="1058862" cy="742950"/>
          </a:xfrm>
          <a:prstGeom prst="ellipse">
            <a:avLst/>
          </a:prstGeom>
          <a:noFill/>
          <a:ln w="9525">
            <a:solidFill>
              <a:schemeClr val="tx1"/>
            </a:solidFill>
            <a:round/>
            <a:headEnd/>
            <a:tailEnd/>
          </a:ln>
          <a:effectLst/>
        </p:spPr>
        <p:txBody>
          <a:bodyPr wrap="none" anchor="ctr"/>
          <a:lstStyle/>
          <a:p>
            <a:endParaRPr lang="en-US"/>
          </a:p>
        </p:txBody>
      </p:sp>
      <p:sp>
        <p:nvSpPr>
          <p:cNvPr id="209943" name="Text Box 23"/>
          <p:cNvSpPr txBox="1">
            <a:spLocks noChangeArrowheads="1"/>
          </p:cNvSpPr>
          <p:nvPr/>
        </p:nvSpPr>
        <p:spPr bwMode="auto">
          <a:xfrm>
            <a:off x="5929313" y="4037013"/>
            <a:ext cx="1143000" cy="304800"/>
          </a:xfrm>
          <a:prstGeom prst="rect">
            <a:avLst/>
          </a:prstGeom>
          <a:noFill/>
          <a:ln w="9525">
            <a:noFill/>
            <a:miter lim="800000"/>
            <a:headEnd/>
            <a:tailEnd/>
          </a:ln>
          <a:effectLst/>
        </p:spPr>
        <p:txBody>
          <a:bodyPr wrap="none" anchor="ctr">
            <a:spAutoFit/>
          </a:bodyPr>
          <a:lstStyle/>
          <a:p>
            <a:pPr algn="ctr">
              <a:spcBef>
                <a:spcPct val="20000"/>
              </a:spcBef>
            </a:pPr>
            <a:r>
              <a:rPr lang="en-US" sz="1400" b="1">
                <a:latin typeface="Times New Roman" pitchFamily="18" charset="0"/>
              </a:rPr>
              <a:t>IDLEBASE</a:t>
            </a:r>
            <a:r>
              <a:rPr lang="en-US" sz="1400" b="1" baseline="-25000">
                <a:latin typeface="Times New Roman" pitchFamily="18" charset="0"/>
              </a:rPr>
              <a:t>2</a:t>
            </a:r>
            <a:endParaRPr lang="en-US" sz="1600">
              <a:latin typeface="Times New Roman" pitchFamily="18" charset="0"/>
            </a:endParaRPr>
          </a:p>
        </p:txBody>
      </p:sp>
      <p:sp>
        <p:nvSpPr>
          <p:cNvPr id="209944" name="Line 24"/>
          <p:cNvSpPr>
            <a:spLocks noChangeShapeType="1"/>
          </p:cNvSpPr>
          <p:nvPr/>
        </p:nvSpPr>
        <p:spPr bwMode="auto">
          <a:xfrm>
            <a:off x="2994025" y="4256088"/>
            <a:ext cx="1223963" cy="766762"/>
          </a:xfrm>
          <a:prstGeom prst="line">
            <a:avLst/>
          </a:prstGeom>
          <a:noFill/>
          <a:ln w="9525">
            <a:solidFill>
              <a:schemeClr val="tx1"/>
            </a:solidFill>
            <a:round/>
            <a:headEnd/>
            <a:tailEnd/>
          </a:ln>
          <a:effectLst/>
        </p:spPr>
        <p:txBody>
          <a:bodyPr wrap="none" anchor="ctr"/>
          <a:lstStyle/>
          <a:p>
            <a:endParaRPr lang="en-US"/>
          </a:p>
        </p:txBody>
      </p:sp>
      <p:sp>
        <p:nvSpPr>
          <p:cNvPr id="209945" name="Line 25"/>
          <p:cNvSpPr>
            <a:spLocks noChangeShapeType="1"/>
          </p:cNvSpPr>
          <p:nvPr/>
        </p:nvSpPr>
        <p:spPr bwMode="auto">
          <a:xfrm>
            <a:off x="2795588" y="4478338"/>
            <a:ext cx="1212850" cy="742950"/>
          </a:xfrm>
          <a:prstGeom prst="line">
            <a:avLst/>
          </a:prstGeom>
          <a:noFill/>
          <a:ln w="9525">
            <a:solidFill>
              <a:schemeClr val="tx1"/>
            </a:solidFill>
            <a:round/>
            <a:headEnd/>
            <a:tailEnd/>
          </a:ln>
          <a:effectLst/>
        </p:spPr>
        <p:txBody>
          <a:bodyPr wrap="none" anchor="ctr"/>
          <a:lstStyle/>
          <a:p>
            <a:endParaRPr lang="en-US"/>
          </a:p>
        </p:txBody>
      </p:sp>
      <p:sp>
        <p:nvSpPr>
          <p:cNvPr id="209946" name="Line 26"/>
          <p:cNvSpPr>
            <a:spLocks noChangeShapeType="1"/>
          </p:cNvSpPr>
          <p:nvPr/>
        </p:nvSpPr>
        <p:spPr bwMode="auto">
          <a:xfrm flipV="1">
            <a:off x="4602163" y="4330700"/>
            <a:ext cx="1347787" cy="692150"/>
          </a:xfrm>
          <a:prstGeom prst="line">
            <a:avLst/>
          </a:prstGeom>
          <a:noFill/>
          <a:ln w="9525">
            <a:solidFill>
              <a:schemeClr val="tx1"/>
            </a:solidFill>
            <a:round/>
            <a:headEnd/>
            <a:tailEnd/>
          </a:ln>
          <a:effectLst/>
        </p:spPr>
        <p:txBody>
          <a:bodyPr wrap="none" anchor="ctr"/>
          <a:lstStyle/>
          <a:p>
            <a:endParaRPr lang="en-US"/>
          </a:p>
        </p:txBody>
      </p:sp>
      <p:sp>
        <p:nvSpPr>
          <p:cNvPr id="209947" name="Line 27"/>
          <p:cNvSpPr>
            <a:spLocks noChangeShapeType="1"/>
          </p:cNvSpPr>
          <p:nvPr/>
        </p:nvSpPr>
        <p:spPr bwMode="auto">
          <a:xfrm flipV="1">
            <a:off x="4811713" y="4503738"/>
            <a:ext cx="1373187" cy="730250"/>
          </a:xfrm>
          <a:prstGeom prst="line">
            <a:avLst/>
          </a:prstGeom>
          <a:noFill/>
          <a:ln w="9525">
            <a:solidFill>
              <a:schemeClr val="tx1"/>
            </a:solidFill>
            <a:round/>
            <a:headEnd/>
            <a:tailEnd/>
          </a:ln>
          <a:effectLst/>
        </p:spPr>
        <p:txBody>
          <a:bodyPr wrap="none" anchor="ctr"/>
          <a:lstStyle/>
          <a:p>
            <a:endParaRPr lang="en-US"/>
          </a:p>
        </p:txBody>
      </p:sp>
      <p:sp>
        <p:nvSpPr>
          <p:cNvPr id="209948" name="Text Box 28"/>
          <p:cNvSpPr txBox="1">
            <a:spLocks noChangeArrowheads="1"/>
          </p:cNvSpPr>
          <p:nvPr/>
        </p:nvSpPr>
        <p:spPr bwMode="auto">
          <a:xfrm>
            <a:off x="2762250" y="2830513"/>
            <a:ext cx="517525" cy="304800"/>
          </a:xfrm>
          <a:prstGeom prst="rect">
            <a:avLst/>
          </a:prstGeom>
          <a:noFill/>
          <a:ln w="9525">
            <a:noFill/>
            <a:miter lim="800000"/>
            <a:headEnd/>
            <a:tailEnd/>
          </a:ln>
          <a:effectLst/>
        </p:spPr>
        <p:txBody>
          <a:bodyPr wrap="none" anchor="ctr">
            <a:spAutoFit/>
          </a:bodyPr>
          <a:lstStyle/>
          <a:p>
            <a:pPr algn="ctr">
              <a:spcBef>
                <a:spcPct val="20000"/>
              </a:spcBef>
            </a:pPr>
            <a:r>
              <a:rPr lang="en-US" sz="1400" b="1" i="1">
                <a:latin typeface="Times New Roman" pitchFamily="18" charset="0"/>
              </a:rPr>
              <a:t>talk</a:t>
            </a:r>
            <a:r>
              <a:rPr lang="en-US" sz="1400" b="1" i="1" baseline="-25000">
                <a:latin typeface="Times New Roman" pitchFamily="18" charset="0"/>
              </a:rPr>
              <a:t>1</a:t>
            </a:r>
            <a:endParaRPr lang="en-US" sz="2800">
              <a:latin typeface="Times New Roman" pitchFamily="18" charset="0"/>
            </a:endParaRPr>
          </a:p>
        </p:txBody>
      </p:sp>
      <p:sp>
        <p:nvSpPr>
          <p:cNvPr id="209949" name="Text Box 29"/>
          <p:cNvSpPr txBox="1">
            <a:spLocks noChangeArrowheads="1"/>
          </p:cNvSpPr>
          <p:nvPr/>
        </p:nvSpPr>
        <p:spPr bwMode="auto">
          <a:xfrm>
            <a:off x="3390900" y="4292600"/>
            <a:ext cx="577850" cy="304800"/>
          </a:xfrm>
          <a:prstGeom prst="rect">
            <a:avLst/>
          </a:prstGeom>
          <a:noFill/>
          <a:ln w="9525">
            <a:noFill/>
            <a:miter lim="800000"/>
            <a:headEnd/>
            <a:tailEnd/>
          </a:ln>
          <a:effectLst/>
        </p:spPr>
        <p:txBody>
          <a:bodyPr wrap="none" anchor="ctr">
            <a:spAutoFit/>
          </a:bodyPr>
          <a:lstStyle/>
          <a:p>
            <a:pPr algn="ctr">
              <a:spcBef>
                <a:spcPct val="20000"/>
              </a:spcBef>
            </a:pPr>
            <a:r>
              <a:rPr lang="en-US" sz="1400" b="1" i="1">
                <a:latin typeface="Times New Roman" pitchFamily="18" charset="0"/>
              </a:rPr>
              <a:t>alert</a:t>
            </a:r>
            <a:r>
              <a:rPr lang="en-US" sz="1400" b="1" i="1" baseline="-25000">
                <a:latin typeface="Times New Roman" pitchFamily="18" charset="0"/>
              </a:rPr>
              <a:t>1</a:t>
            </a:r>
            <a:endParaRPr lang="en-US" sz="2800">
              <a:latin typeface="Times New Roman" pitchFamily="18" charset="0"/>
            </a:endParaRPr>
          </a:p>
        </p:txBody>
      </p:sp>
      <p:sp>
        <p:nvSpPr>
          <p:cNvPr id="209950" name="Text Box 30"/>
          <p:cNvSpPr txBox="1">
            <a:spLocks noChangeArrowheads="1"/>
          </p:cNvSpPr>
          <p:nvPr/>
        </p:nvSpPr>
        <p:spPr bwMode="auto">
          <a:xfrm>
            <a:off x="3563938" y="3079750"/>
            <a:ext cx="706437" cy="304800"/>
          </a:xfrm>
          <a:prstGeom prst="rect">
            <a:avLst/>
          </a:prstGeom>
          <a:noFill/>
          <a:ln w="9525">
            <a:noFill/>
            <a:miter lim="800000"/>
            <a:headEnd/>
            <a:tailEnd/>
          </a:ln>
          <a:effectLst/>
        </p:spPr>
        <p:txBody>
          <a:bodyPr wrap="none" anchor="ctr">
            <a:spAutoFit/>
          </a:bodyPr>
          <a:lstStyle/>
          <a:p>
            <a:pPr algn="ctr">
              <a:spcBef>
                <a:spcPct val="20000"/>
              </a:spcBef>
            </a:pPr>
            <a:r>
              <a:rPr lang="en-US" sz="1400" b="1" i="1">
                <a:latin typeface="Times New Roman" pitchFamily="18" charset="0"/>
              </a:rPr>
              <a:t>switch</a:t>
            </a:r>
            <a:r>
              <a:rPr lang="en-US" sz="1400" b="1" i="1" baseline="-25000">
                <a:latin typeface="Times New Roman" pitchFamily="18" charset="0"/>
              </a:rPr>
              <a:t>1</a:t>
            </a:r>
            <a:endParaRPr lang="en-US" sz="2800">
              <a:latin typeface="Times New Roman" pitchFamily="18" charset="0"/>
            </a:endParaRPr>
          </a:p>
        </p:txBody>
      </p:sp>
      <p:sp>
        <p:nvSpPr>
          <p:cNvPr id="209951" name="Text Box 31"/>
          <p:cNvSpPr txBox="1">
            <a:spLocks noChangeArrowheads="1"/>
          </p:cNvSpPr>
          <p:nvPr/>
        </p:nvSpPr>
        <p:spPr bwMode="auto">
          <a:xfrm>
            <a:off x="4954588" y="4260850"/>
            <a:ext cx="577850" cy="304800"/>
          </a:xfrm>
          <a:prstGeom prst="rect">
            <a:avLst/>
          </a:prstGeom>
          <a:noFill/>
          <a:ln w="9525">
            <a:noFill/>
            <a:miter lim="800000"/>
            <a:headEnd/>
            <a:tailEnd/>
          </a:ln>
          <a:effectLst/>
        </p:spPr>
        <p:txBody>
          <a:bodyPr wrap="none" anchor="ctr">
            <a:spAutoFit/>
          </a:bodyPr>
          <a:lstStyle/>
          <a:p>
            <a:pPr algn="ctr">
              <a:spcBef>
                <a:spcPct val="20000"/>
              </a:spcBef>
            </a:pPr>
            <a:r>
              <a:rPr lang="en-US" sz="1400" b="1" i="1">
                <a:latin typeface="Times New Roman" pitchFamily="18" charset="0"/>
              </a:rPr>
              <a:t>alert</a:t>
            </a:r>
            <a:r>
              <a:rPr lang="en-US" sz="1400" b="1" i="1" baseline="-25000">
                <a:latin typeface="Times New Roman" pitchFamily="18" charset="0"/>
              </a:rPr>
              <a:t>2</a:t>
            </a:r>
            <a:endParaRPr lang="en-US" sz="2800">
              <a:latin typeface="Times New Roman" pitchFamily="18" charset="0"/>
            </a:endParaRPr>
          </a:p>
        </p:txBody>
      </p:sp>
      <p:sp>
        <p:nvSpPr>
          <p:cNvPr id="209952" name="Text Box 32"/>
          <p:cNvSpPr txBox="1">
            <a:spLocks noChangeArrowheads="1"/>
          </p:cNvSpPr>
          <p:nvPr/>
        </p:nvSpPr>
        <p:spPr bwMode="auto">
          <a:xfrm>
            <a:off x="5435600" y="4833938"/>
            <a:ext cx="538163" cy="304800"/>
          </a:xfrm>
          <a:prstGeom prst="rect">
            <a:avLst/>
          </a:prstGeom>
          <a:noFill/>
          <a:ln w="9525">
            <a:noFill/>
            <a:miter lim="800000"/>
            <a:headEnd/>
            <a:tailEnd/>
          </a:ln>
          <a:effectLst/>
        </p:spPr>
        <p:txBody>
          <a:bodyPr wrap="none" anchor="ctr">
            <a:spAutoFit/>
          </a:bodyPr>
          <a:lstStyle/>
          <a:p>
            <a:pPr algn="ctr">
              <a:spcBef>
                <a:spcPct val="20000"/>
              </a:spcBef>
            </a:pPr>
            <a:r>
              <a:rPr lang="en-US" sz="1400" b="1" i="1">
                <a:latin typeface="Times New Roman" pitchFamily="18" charset="0"/>
              </a:rPr>
              <a:t>give</a:t>
            </a:r>
            <a:r>
              <a:rPr lang="en-US" sz="1400" b="1" i="1" baseline="-25000">
                <a:latin typeface="Times New Roman" pitchFamily="18" charset="0"/>
              </a:rPr>
              <a:t>2</a:t>
            </a:r>
            <a:endParaRPr lang="en-US" sz="2800">
              <a:latin typeface="Times New Roman" pitchFamily="18" charset="0"/>
            </a:endParaRPr>
          </a:p>
        </p:txBody>
      </p:sp>
      <p:sp>
        <p:nvSpPr>
          <p:cNvPr id="209953" name="Text Box 33"/>
          <p:cNvSpPr txBox="1">
            <a:spLocks noChangeArrowheads="1"/>
          </p:cNvSpPr>
          <p:nvPr/>
        </p:nvSpPr>
        <p:spPr bwMode="auto">
          <a:xfrm>
            <a:off x="2913063" y="4887913"/>
            <a:ext cx="538162" cy="304800"/>
          </a:xfrm>
          <a:prstGeom prst="rect">
            <a:avLst/>
          </a:prstGeom>
          <a:noFill/>
          <a:ln w="9525">
            <a:noFill/>
            <a:miter lim="800000"/>
            <a:headEnd/>
            <a:tailEnd/>
          </a:ln>
          <a:effectLst/>
        </p:spPr>
        <p:txBody>
          <a:bodyPr wrap="none" anchor="ctr">
            <a:spAutoFit/>
          </a:bodyPr>
          <a:lstStyle/>
          <a:p>
            <a:pPr algn="ctr">
              <a:spcBef>
                <a:spcPct val="20000"/>
              </a:spcBef>
            </a:pPr>
            <a:r>
              <a:rPr lang="en-US" sz="1400" b="1" i="1">
                <a:latin typeface="Times New Roman" pitchFamily="18" charset="0"/>
              </a:rPr>
              <a:t>give</a:t>
            </a:r>
            <a:r>
              <a:rPr lang="en-US" sz="1400" b="1" i="1" baseline="-25000">
                <a:latin typeface="Times New Roman" pitchFamily="18" charset="0"/>
              </a:rPr>
              <a:t>1</a:t>
            </a:r>
            <a:endParaRPr lang="en-US" sz="2800">
              <a:latin typeface="Times New Roman" pitchFamily="18" charset="0"/>
            </a:endParaRPr>
          </a:p>
        </p:txBody>
      </p:sp>
      <p:sp>
        <p:nvSpPr>
          <p:cNvPr id="209954" name="Line 34"/>
          <p:cNvSpPr>
            <a:spLocks noChangeShapeType="1"/>
          </p:cNvSpPr>
          <p:nvPr/>
        </p:nvSpPr>
        <p:spPr bwMode="auto">
          <a:xfrm flipV="1">
            <a:off x="2882900" y="2622550"/>
            <a:ext cx="1187450" cy="1460500"/>
          </a:xfrm>
          <a:prstGeom prst="line">
            <a:avLst/>
          </a:prstGeom>
          <a:noFill/>
          <a:ln w="9525">
            <a:solidFill>
              <a:schemeClr val="tx1"/>
            </a:solidFill>
            <a:round/>
            <a:headEnd/>
            <a:tailEnd/>
          </a:ln>
          <a:effectLst/>
        </p:spPr>
        <p:txBody>
          <a:bodyPr wrap="none" anchor="ctr"/>
          <a:lstStyle/>
          <a:p>
            <a:endParaRPr lang="en-US"/>
          </a:p>
        </p:txBody>
      </p:sp>
      <p:sp>
        <p:nvSpPr>
          <p:cNvPr id="209955" name="Line 35"/>
          <p:cNvSpPr>
            <a:spLocks noChangeShapeType="1"/>
          </p:cNvSpPr>
          <p:nvPr/>
        </p:nvSpPr>
        <p:spPr bwMode="auto">
          <a:xfrm flipV="1">
            <a:off x="2511425" y="2598738"/>
            <a:ext cx="1125538" cy="1384300"/>
          </a:xfrm>
          <a:prstGeom prst="line">
            <a:avLst/>
          </a:prstGeom>
          <a:noFill/>
          <a:ln w="9525">
            <a:solidFill>
              <a:schemeClr val="tx1"/>
            </a:solidFill>
            <a:round/>
            <a:headEnd/>
            <a:tailEnd/>
          </a:ln>
          <a:effectLst/>
        </p:spPr>
        <p:txBody>
          <a:bodyPr wrap="none" anchor="ctr"/>
          <a:lstStyle/>
          <a:p>
            <a:endParaRPr lang="en-US"/>
          </a:p>
        </p:txBody>
      </p:sp>
      <p:sp>
        <p:nvSpPr>
          <p:cNvPr id="209956" name="Text Box 36"/>
          <p:cNvSpPr txBox="1">
            <a:spLocks noChangeArrowheads="1"/>
          </p:cNvSpPr>
          <p:nvPr/>
        </p:nvSpPr>
        <p:spPr bwMode="auto">
          <a:xfrm>
            <a:off x="4757738" y="1555750"/>
            <a:ext cx="1631950" cy="304800"/>
          </a:xfrm>
          <a:prstGeom prst="rect">
            <a:avLst/>
          </a:prstGeom>
          <a:noFill/>
          <a:ln w="9525">
            <a:noFill/>
            <a:miter lim="800000"/>
            <a:headEnd/>
            <a:tailEnd/>
          </a:ln>
          <a:effectLst/>
        </p:spPr>
        <p:txBody>
          <a:bodyPr wrap="none" anchor="ctr">
            <a:spAutoFit/>
          </a:bodyPr>
          <a:lstStyle/>
          <a:p>
            <a:pPr algn="ctr">
              <a:spcBef>
                <a:spcPct val="20000"/>
              </a:spcBef>
            </a:pPr>
            <a:r>
              <a:rPr lang="en-US" sz="1400" b="1">
                <a:latin typeface="Times New Roman" pitchFamily="18" charset="0"/>
              </a:rPr>
              <a:t>CAR(</a:t>
            </a:r>
            <a:r>
              <a:rPr lang="en-US" sz="1400" b="1" i="1">
                <a:latin typeface="Times New Roman" pitchFamily="18" charset="0"/>
              </a:rPr>
              <a:t>talk</a:t>
            </a:r>
            <a:r>
              <a:rPr lang="en-US" sz="1400" b="1" i="1" baseline="-25000">
                <a:latin typeface="Times New Roman" pitchFamily="18" charset="0"/>
              </a:rPr>
              <a:t>1</a:t>
            </a:r>
            <a:r>
              <a:rPr lang="en-US" sz="1400" b="1">
                <a:latin typeface="Times New Roman" pitchFamily="18" charset="0"/>
              </a:rPr>
              <a:t>, </a:t>
            </a:r>
            <a:r>
              <a:rPr lang="en-US" sz="1400" b="1" i="1">
                <a:latin typeface="Times New Roman" pitchFamily="18" charset="0"/>
              </a:rPr>
              <a:t>switch</a:t>
            </a:r>
            <a:r>
              <a:rPr lang="en-US" sz="1400" b="1" i="1" baseline="-25000">
                <a:latin typeface="Times New Roman" pitchFamily="18" charset="0"/>
              </a:rPr>
              <a:t>1</a:t>
            </a:r>
            <a:r>
              <a:rPr lang="en-US" sz="1400" b="1">
                <a:latin typeface="Times New Roman" pitchFamily="18" charset="0"/>
              </a:rPr>
              <a:t>)</a:t>
            </a:r>
            <a:endParaRPr lang="en-US" sz="2800">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ooter Placeholder 2"/>
          <p:cNvSpPr>
            <a:spLocks noGrp="1"/>
          </p:cNvSpPr>
          <p:nvPr>
            <p:ph type="ftr" sz="quarter" idx="10"/>
          </p:nvPr>
        </p:nvSpPr>
        <p:spPr/>
        <p:txBody>
          <a:bodyPr/>
          <a:lstStyle/>
          <a:p>
            <a:r>
              <a:rPr lang="en-US"/>
              <a:t>CS 5204 – Operating Systems</a:t>
            </a:r>
          </a:p>
        </p:txBody>
      </p:sp>
      <p:sp>
        <p:nvSpPr>
          <p:cNvPr id="38" name="Slide Number Placeholder 3"/>
          <p:cNvSpPr>
            <a:spLocks noGrp="1"/>
          </p:cNvSpPr>
          <p:nvPr>
            <p:ph type="sldNum" sz="quarter" idx="11"/>
          </p:nvPr>
        </p:nvSpPr>
        <p:spPr/>
        <p:txBody>
          <a:bodyPr/>
          <a:lstStyle/>
          <a:p>
            <a:fld id="{17955F99-4F5C-4365-A3E1-5BA7A91DDCD9}" type="slidenum">
              <a:rPr lang="en-US"/>
              <a:pPr/>
              <a:t>14</a:t>
            </a:fld>
            <a:endParaRPr lang="en-US"/>
          </a:p>
        </p:txBody>
      </p:sp>
      <p:sp>
        <p:nvSpPr>
          <p:cNvPr id="210946" name="Rectangle 2"/>
          <p:cNvSpPr>
            <a:spLocks noGrp="1" noChangeArrowheads="1"/>
          </p:cNvSpPr>
          <p:nvPr>
            <p:ph type="title"/>
          </p:nvPr>
        </p:nvSpPr>
        <p:spPr/>
        <p:txBody>
          <a:bodyPr/>
          <a:lstStyle/>
          <a:p>
            <a:r>
              <a:rPr lang="en-US" sz="2000"/>
              <a:t>Mobility</a:t>
            </a:r>
            <a:endParaRPr lang="en-US"/>
          </a:p>
        </p:txBody>
      </p:sp>
      <p:grpSp>
        <p:nvGrpSpPr>
          <p:cNvPr id="2" name="Group 3"/>
          <p:cNvGrpSpPr>
            <a:grpSpLocks/>
          </p:cNvGrpSpPr>
          <p:nvPr/>
        </p:nvGrpSpPr>
        <p:grpSpPr bwMode="auto">
          <a:xfrm>
            <a:off x="3340100" y="1693863"/>
            <a:ext cx="1695450" cy="828675"/>
            <a:chOff x="1543" y="1052"/>
            <a:chExt cx="1068" cy="522"/>
          </a:xfrm>
        </p:grpSpPr>
        <p:sp>
          <p:nvSpPr>
            <p:cNvPr id="210948" name="Oval 4"/>
            <p:cNvSpPr>
              <a:spLocks noChangeArrowheads="1"/>
            </p:cNvSpPr>
            <p:nvPr/>
          </p:nvSpPr>
          <p:spPr bwMode="auto">
            <a:xfrm>
              <a:off x="1778" y="1394"/>
              <a:ext cx="125" cy="149"/>
            </a:xfrm>
            <a:prstGeom prst="ellipse">
              <a:avLst/>
            </a:prstGeom>
            <a:noFill/>
            <a:ln w="9525">
              <a:solidFill>
                <a:schemeClr val="tx1"/>
              </a:solidFill>
              <a:round/>
              <a:headEnd/>
              <a:tailEnd/>
            </a:ln>
            <a:effectLst/>
          </p:spPr>
          <p:txBody>
            <a:bodyPr wrap="none" anchor="ctr"/>
            <a:lstStyle/>
            <a:p>
              <a:endParaRPr lang="en-US"/>
            </a:p>
          </p:txBody>
        </p:sp>
        <p:sp>
          <p:nvSpPr>
            <p:cNvPr id="210949" name="Line 5"/>
            <p:cNvSpPr>
              <a:spLocks noChangeShapeType="1"/>
            </p:cNvSpPr>
            <p:nvPr/>
          </p:nvSpPr>
          <p:spPr bwMode="auto">
            <a:xfrm flipV="1">
              <a:off x="1551" y="1068"/>
              <a:ext cx="218" cy="374"/>
            </a:xfrm>
            <a:prstGeom prst="line">
              <a:avLst/>
            </a:prstGeom>
            <a:noFill/>
            <a:ln w="9525">
              <a:solidFill>
                <a:schemeClr val="tx1"/>
              </a:solidFill>
              <a:round/>
              <a:headEnd/>
              <a:tailEnd/>
            </a:ln>
            <a:effectLst/>
          </p:spPr>
          <p:txBody>
            <a:bodyPr wrap="none" anchor="ctr"/>
            <a:lstStyle/>
            <a:p>
              <a:endParaRPr lang="en-US"/>
            </a:p>
          </p:txBody>
        </p:sp>
        <p:sp>
          <p:nvSpPr>
            <p:cNvPr id="210950" name="Line 6"/>
            <p:cNvSpPr>
              <a:spLocks noChangeShapeType="1"/>
            </p:cNvSpPr>
            <p:nvPr/>
          </p:nvSpPr>
          <p:spPr bwMode="auto">
            <a:xfrm>
              <a:off x="1761" y="1060"/>
              <a:ext cx="460" cy="0"/>
            </a:xfrm>
            <a:prstGeom prst="line">
              <a:avLst/>
            </a:prstGeom>
            <a:noFill/>
            <a:ln w="9525">
              <a:solidFill>
                <a:schemeClr val="tx1"/>
              </a:solidFill>
              <a:round/>
              <a:headEnd/>
              <a:tailEnd/>
            </a:ln>
            <a:effectLst/>
          </p:spPr>
          <p:txBody>
            <a:bodyPr wrap="none" anchor="ctr"/>
            <a:lstStyle/>
            <a:p>
              <a:endParaRPr lang="en-US"/>
            </a:p>
          </p:txBody>
        </p:sp>
        <p:sp>
          <p:nvSpPr>
            <p:cNvPr id="210951" name="Line 7"/>
            <p:cNvSpPr>
              <a:spLocks noChangeShapeType="1"/>
            </p:cNvSpPr>
            <p:nvPr/>
          </p:nvSpPr>
          <p:spPr bwMode="auto">
            <a:xfrm>
              <a:off x="2221" y="1052"/>
              <a:ext cx="125" cy="125"/>
            </a:xfrm>
            <a:prstGeom prst="line">
              <a:avLst/>
            </a:prstGeom>
            <a:noFill/>
            <a:ln w="9525">
              <a:solidFill>
                <a:schemeClr val="tx1"/>
              </a:solidFill>
              <a:round/>
              <a:headEnd/>
              <a:tailEnd/>
            </a:ln>
            <a:effectLst/>
          </p:spPr>
          <p:txBody>
            <a:bodyPr wrap="none" anchor="ctr"/>
            <a:lstStyle/>
            <a:p>
              <a:endParaRPr lang="en-US"/>
            </a:p>
          </p:txBody>
        </p:sp>
        <p:sp>
          <p:nvSpPr>
            <p:cNvPr id="210952" name="Line 8"/>
            <p:cNvSpPr>
              <a:spLocks noChangeShapeType="1"/>
            </p:cNvSpPr>
            <p:nvPr/>
          </p:nvSpPr>
          <p:spPr bwMode="auto">
            <a:xfrm>
              <a:off x="2346" y="1177"/>
              <a:ext cx="163" cy="54"/>
            </a:xfrm>
            <a:prstGeom prst="line">
              <a:avLst/>
            </a:prstGeom>
            <a:noFill/>
            <a:ln w="9525">
              <a:solidFill>
                <a:schemeClr val="tx1"/>
              </a:solidFill>
              <a:round/>
              <a:headEnd/>
              <a:tailEnd/>
            </a:ln>
            <a:effectLst/>
          </p:spPr>
          <p:txBody>
            <a:bodyPr wrap="none" anchor="ctr"/>
            <a:lstStyle/>
            <a:p>
              <a:endParaRPr lang="en-US"/>
            </a:p>
          </p:txBody>
        </p:sp>
        <p:sp>
          <p:nvSpPr>
            <p:cNvPr id="210953" name="Line 9"/>
            <p:cNvSpPr>
              <a:spLocks noChangeShapeType="1"/>
            </p:cNvSpPr>
            <p:nvPr/>
          </p:nvSpPr>
          <p:spPr bwMode="auto">
            <a:xfrm>
              <a:off x="2517" y="1224"/>
              <a:ext cx="87" cy="217"/>
            </a:xfrm>
            <a:prstGeom prst="line">
              <a:avLst/>
            </a:prstGeom>
            <a:noFill/>
            <a:ln w="9525">
              <a:solidFill>
                <a:schemeClr val="tx1"/>
              </a:solidFill>
              <a:round/>
              <a:headEnd/>
              <a:tailEnd/>
            </a:ln>
            <a:effectLst/>
          </p:spPr>
          <p:txBody>
            <a:bodyPr wrap="none" anchor="ctr"/>
            <a:lstStyle/>
            <a:p>
              <a:endParaRPr lang="en-US"/>
            </a:p>
          </p:txBody>
        </p:sp>
        <p:sp>
          <p:nvSpPr>
            <p:cNvPr id="210954" name="AutoShape 10"/>
            <p:cNvSpPr>
              <a:spLocks noChangeArrowheads="1"/>
            </p:cNvSpPr>
            <p:nvPr/>
          </p:nvSpPr>
          <p:spPr bwMode="auto">
            <a:xfrm>
              <a:off x="1721" y="1092"/>
              <a:ext cx="296" cy="155"/>
            </a:xfrm>
            <a:prstGeom prst="parallelogram">
              <a:avLst>
                <a:gd name="adj" fmla="val 47998"/>
              </a:avLst>
            </a:prstGeom>
            <a:noFill/>
            <a:ln w="9525">
              <a:solidFill>
                <a:schemeClr val="tx1"/>
              </a:solidFill>
              <a:miter lim="800000"/>
              <a:headEnd/>
              <a:tailEnd/>
            </a:ln>
            <a:effectLst/>
          </p:spPr>
          <p:txBody>
            <a:bodyPr wrap="none" anchor="ctr"/>
            <a:lstStyle/>
            <a:p>
              <a:endParaRPr lang="en-US"/>
            </a:p>
          </p:txBody>
        </p:sp>
        <p:sp>
          <p:nvSpPr>
            <p:cNvPr id="210955" name="AutoShape 11"/>
            <p:cNvSpPr>
              <a:spLocks noChangeArrowheads="1"/>
            </p:cNvSpPr>
            <p:nvPr/>
          </p:nvSpPr>
          <p:spPr bwMode="auto">
            <a:xfrm>
              <a:off x="1692" y="1309"/>
              <a:ext cx="304" cy="265"/>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noFill/>
            <a:ln w="9525">
              <a:solidFill>
                <a:schemeClr val="tx1"/>
              </a:solidFill>
              <a:miter lim="800000"/>
              <a:headEnd/>
              <a:tailEnd/>
            </a:ln>
            <a:effectLst/>
          </p:spPr>
          <p:txBody>
            <a:bodyPr wrap="none" anchor="ctr"/>
            <a:lstStyle/>
            <a:p>
              <a:endParaRPr lang="en-US"/>
            </a:p>
          </p:txBody>
        </p:sp>
        <p:sp>
          <p:nvSpPr>
            <p:cNvPr id="210956" name="Line 12"/>
            <p:cNvSpPr>
              <a:spLocks noChangeShapeType="1"/>
            </p:cNvSpPr>
            <p:nvPr/>
          </p:nvSpPr>
          <p:spPr bwMode="auto">
            <a:xfrm flipH="1">
              <a:off x="2462" y="1434"/>
              <a:ext cx="149" cy="0"/>
            </a:xfrm>
            <a:prstGeom prst="line">
              <a:avLst/>
            </a:prstGeom>
            <a:noFill/>
            <a:ln w="9525">
              <a:solidFill>
                <a:schemeClr val="tx1"/>
              </a:solidFill>
              <a:round/>
              <a:headEnd/>
              <a:tailEnd/>
            </a:ln>
            <a:effectLst/>
          </p:spPr>
          <p:txBody>
            <a:bodyPr wrap="none" anchor="ctr"/>
            <a:lstStyle/>
            <a:p>
              <a:endParaRPr lang="en-US"/>
            </a:p>
          </p:txBody>
        </p:sp>
        <p:sp>
          <p:nvSpPr>
            <p:cNvPr id="210957" name="Line 13"/>
            <p:cNvSpPr>
              <a:spLocks noChangeShapeType="1"/>
            </p:cNvSpPr>
            <p:nvPr/>
          </p:nvSpPr>
          <p:spPr bwMode="auto">
            <a:xfrm>
              <a:off x="1995" y="1442"/>
              <a:ext cx="171" cy="0"/>
            </a:xfrm>
            <a:prstGeom prst="line">
              <a:avLst/>
            </a:prstGeom>
            <a:noFill/>
            <a:ln w="9525">
              <a:solidFill>
                <a:schemeClr val="tx1"/>
              </a:solidFill>
              <a:round/>
              <a:headEnd/>
              <a:tailEnd/>
            </a:ln>
            <a:effectLst/>
          </p:spPr>
          <p:txBody>
            <a:bodyPr wrap="none" anchor="ctr"/>
            <a:lstStyle/>
            <a:p>
              <a:endParaRPr lang="en-US"/>
            </a:p>
          </p:txBody>
        </p:sp>
        <p:sp>
          <p:nvSpPr>
            <p:cNvPr id="210958" name="AutoShape 14"/>
            <p:cNvSpPr>
              <a:spLocks noChangeArrowheads="1"/>
            </p:cNvSpPr>
            <p:nvPr/>
          </p:nvSpPr>
          <p:spPr bwMode="auto">
            <a:xfrm>
              <a:off x="2162" y="1303"/>
              <a:ext cx="304" cy="265"/>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noFill/>
            <a:ln w="9525">
              <a:solidFill>
                <a:schemeClr val="tx1"/>
              </a:solidFill>
              <a:miter lim="800000"/>
              <a:headEnd/>
              <a:tailEnd/>
            </a:ln>
            <a:effectLst/>
          </p:spPr>
          <p:txBody>
            <a:bodyPr wrap="none" anchor="ctr"/>
            <a:lstStyle/>
            <a:p>
              <a:endParaRPr lang="en-US"/>
            </a:p>
          </p:txBody>
        </p:sp>
        <p:sp>
          <p:nvSpPr>
            <p:cNvPr id="210959" name="Line 15"/>
            <p:cNvSpPr>
              <a:spLocks noChangeShapeType="1"/>
            </p:cNvSpPr>
            <p:nvPr/>
          </p:nvSpPr>
          <p:spPr bwMode="auto">
            <a:xfrm flipH="1">
              <a:off x="1543" y="1442"/>
              <a:ext cx="148" cy="0"/>
            </a:xfrm>
            <a:prstGeom prst="line">
              <a:avLst/>
            </a:prstGeom>
            <a:noFill/>
            <a:ln w="9525">
              <a:solidFill>
                <a:schemeClr val="tx1"/>
              </a:solidFill>
              <a:round/>
              <a:headEnd/>
              <a:tailEnd/>
            </a:ln>
            <a:effectLst/>
          </p:spPr>
          <p:txBody>
            <a:bodyPr wrap="none" anchor="ctr"/>
            <a:lstStyle/>
            <a:p>
              <a:endParaRPr lang="en-US"/>
            </a:p>
          </p:txBody>
        </p:sp>
        <p:sp>
          <p:nvSpPr>
            <p:cNvPr id="210960" name="Oval 16"/>
            <p:cNvSpPr>
              <a:spLocks noChangeArrowheads="1"/>
            </p:cNvSpPr>
            <p:nvPr/>
          </p:nvSpPr>
          <p:spPr bwMode="auto">
            <a:xfrm>
              <a:off x="2248" y="1404"/>
              <a:ext cx="125" cy="149"/>
            </a:xfrm>
            <a:prstGeom prst="ellipse">
              <a:avLst/>
            </a:prstGeom>
            <a:noFill/>
            <a:ln w="9525">
              <a:solidFill>
                <a:schemeClr val="tx1"/>
              </a:solidFill>
              <a:round/>
              <a:headEnd/>
              <a:tailEnd/>
            </a:ln>
            <a:effectLst/>
          </p:spPr>
          <p:txBody>
            <a:bodyPr wrap="none" anchor="ctr"/>
            <a:lstStyle/>
            <a:p>
              <a:endParaRPr lang="en-US"/>
            </a:p>
          </p:txBody>
        </p:sp>
        <p:sp>
          <p:nvSpPr>
            <p:cNvPr id="210961" name="AutoShape 17"/>
            <p:cNvSpPr>
              <a:spLocks noChangeArrowheads="1"/>
            </p:cNvSpPr>
            <p:nvPr/>
          </p:nvSpPr>
          <p:spPr bwMode="auto">
            <a:xfrm flipH="1" flipV="1">
              <a:off x="2002" y="1084"/>
              <a:ext cx="289" cy="1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9525">
              <a:solidFill>
                <a:schemeClr val="tx1"/>
              </a:solidFill>
              <a:miter lim="800000"/>
              <a:headEnd/>
              <a:tailEnd/>
            </a:ln>
            <a:effectLst/>
          </p:spPr>
          <p:txBody>
            <a:bodyPr wrap="none" anchor="ctr"/>
            <a:lstStyle/>
            <a:p>
              <a:endParaRPr lang="en-US"/>
            </a:p>
          </p:txBody>
        </p:sp>
      </p:grpSp>
      <p:sp>
        <p:nvSpPr>
          <p:cNvPr id="210962" name="Text Box 18"/>
          <p:cNvSpPr txBox="1">
            <a:spLocks noChangeArrowheads="1"/>
          </p:cNvSpPr>
          <p:nvPr/>
        </p:nvSpPr>
        <p:spPr bwMode="auto">
          <a:xfrm>
            <a:off x="3925888" y="5067300"/>
            <a:ext cx="984250" cy="304800"/>
          </a:xfrm>
          <a:prstGeom prst="rect">
            <a:avLst/>
          </a:prstGeom>
          <a:noFill/>
          <a:ln w="9525">
            <a:noFill/>
            <a:miter lim="800000"/>
            <a:headEnd/>
            <a:tailEnd/>
          </a:ln>
          <a:effectLst/>
        </p:spPr>
        <p:txBody>
          <a:bodyPr wrap="none" anchor="ctr">
            <a:spAutoFit/>
          </a:bodyPr>
          <a:lstStyle/>
          <a:p>
            <a:pPr algn="ctr">
              <a:spcBef>
                <a:spcPct val="20000"/>
              </a:spcBef>
            </a:pPr>
            <a:r>
              <a:rPr lang="en-US" sz="1400" b="1">
                <a:latin typeface="Times New Roman" pitchFamily="18" charset="0"/>
              </a:rPr>
              <a:t>CENTRE</a:t>
            </a:r>
            <a:r>
              <a:rPr lang="en-US" sz="1400" b="1" baseline="-25000">
                <a:latin typeface="Times New Roman" pitchFamily="18" charset="0"/>
              </a:rPr>
              <a:t>2</a:t>
            </a:r>
            <a:endParaRPr lang="en-US" sz="2800">
              <a:latin typeface="Times New Roman" pitchFamily="18" charset="0"/>
            </a:endParaRPr>
          </a:p>
        </p:txBody>
      </p:sp>
      <p:sp>
        <p:nvSpPr>
          <p:cNvPr id="210963" name="Rectangle 19"/>
          <p:cNvSpPr>
            <a:spLocks noChangeArrowheads="1"/>
          </p:cNvSpPr>
          <p:nvPr/>
        </p:nvSpPr>
        <p:spPr bwMode="auto">
          <a:xfrm>
            <a:off x="4008438" y="5022850"/>
            <a:ext cx="814387" cy="393700"/>
          </a:xfrm>
          <a:prstGeom prst="rect">
            <a:avLst/>
          </a:prstGeom>
          <a:noFill/>
          <a:ln w="9525">
            <a:solidFill>
              <a:schemeClr val="tx1"/>
            </a:solidFill>
            <a:miter lim="800000"/>
            <a:headEnd/>
            <a:tailEnd/>
          </a:ln>
          <a:effectLst/>
        </p:spPr>
        <p:txBody>
          <a:bodyPr wrap="none" anchor="ctr"/>
          <a:lstStyle/>
          <a:p>
            <a:endParaRPr lang="en-US"/>
          </a:p>
        </p:txBody>
      </p:sp>
      <p:sp>
        <p:nvSpPr>
          <p:cNvPr id="210964" name="Oval 20"/>
          <p:cNvSpPr>
            <a:spLocks noChangeArrowheads="1"/>
          </p:cNvSpPr>
          <p:nvPr/>
        </p:nvSpPr>
        <p:spPr bwMode="auto">
          <a:xfrm>
            <a:off x="1931988" y="3944938"/>
            <a:ext cx="1050925" cy="619125"/>
          </a:xfrm>
          <a:prstGeom prst="ellipse">
            <a:avLst/>
          </a:prstGeom>
          <a:noFill/>
          <a:ln w="9525">
            <a:solidFill>
              <a:schemeClr val="tx1"/>
            </a:solidFill>
            <a:round/>
            <a:headEnd/>
            <a:tailEnd/>
          </a:ln>
          <a:effectLst/>
        </p:spPr>
        <p:txBody>
          <a:bodyPr wrap="none" anchor="ctr"/>
          <a:lstStyle/>
          <a:p>
            <a:endParaRPr lang="en-US"/>
          </a:p>
        </p:txBody>
      </p:sp>
      <p:sp>
        <p:nvSpPr>
          <p:cNvPr id="210965" name="Text Box 21"/>
          <p:cNvSpPr txBox="1">
            <a:spLocks noChangeArrowheads="1"/>
          </p:cNvSpPr>
          <p:nvPr/>
        </p:nvSpPr>
        <p:spPr bwMode="auto">
          <a:xfrm>
            <a:off x="1898650" y="4119563"/>
            <a:ext cx="1143000" cy="304800"/>
          </a:xfrm>
          <a:prstGeom prst="rect">
            <a:avLst/>
          </a:prstGeom>
          <a:noFill/>
          <a:ln w="9525">
            <a:noFill/>
            <a:miter lim="800000"/>
            <a:headEnd/>
            <a:tailEnd/>
          </a:ln>
          <a:effectLst/>
        </p:spPr>
        <p:txBody>
          <a:bodyPr wrap="none" anchor="ctr">
            <a:spAutoFit/>
          </a:bodyPr>
          <a:lstStyle/>
          <a:p>
            <a:pPr algn="ctr">
              <a:spcBef>
                <a:spcPct val="20000"/>
              </a:spcBef>
            </a:pPr>
            <a:r>
              <a:rPr lang="en-US" sz="1400" b="1">
                <a:latin typeface="Times New Roman" pitchFamily="18" charset="0"/>
              </a:rPr>
              <a:t>IDLEBASE</a:t>
            </a:r>
            <a:r>
              <a:rPr lang="en-US" sz="1400" b="1" baseline="-25000">
                <a:latin typeface="Times New Roman" pitchFamily="18" charset="0"/>
              </a:rPr>
              <a:t>1</a:t>
            </a:r>
            <a:endParaRPr lang="en-US" sz="1400">
              <a:latin typeface="Times New Roman" pitchFamily="18" charset="0"/>
            </a:endParaRPr>
          </a:p>
        </p:txBody>
      </p:sp>
      <p:sp>
        <p:nvSpPr>
          <p:cNvPr id="210966" name="Oval 22"/>
          <p:cNvSpPr>
            <a:spLocks noChangeArrowheads="1"/>
          </p:cNvSpPr>
          <p:nvPr/>
        </p:nvSpPr>
        <p:spPr bwMode="auto">
          <a:xfrm>
            <a:off x="5967413" y="3835400"/>
            <a:ext cx="1058862" cy="742950"/>
          </a:xfrm>
          <a:prstGeom prst="ellipse">
            <a:avLst/>
          </a:prstGeom>
          <a:noFill/>
          <a:ln w="9525">
            <a:solidFill>
              <a:schemeClr val="tx1"/>
            </a:solidFill>
            <a:round/>
            <a:headEnd/>
            <a:tailEnd/>
          </a:ln>
          <a:effectLst/>
        </p:spPr>
        <p:txBody>
          <a:bodyPr wrap="none" anchor="ctr"/>
          <a:lstStyle/>
          <a:p>
            <a:endParaRPr lang="en-US"/>
          </a:p>
        </p:txBody>
      </p:sp>
      <p:sp>
        <p:nvSpPr>
          <p:cNvPr id="210967" name="Text Box 23"/>
          <p:cNvSpPr txBox="1">
            <a:spLocks noChangeArrowheads="1"/>
          </p:cNvSpPr>
          <p:nvPr/>
        </p:nvSpPr>
        <p:spPr bwMode="auto">
          <a:xfrm>
            <a:off x="6145213" y="4037013"/>
            <a:ext cx="706437" cy="304800"/>
          </a:xfrm>
          <a:prstGeom prst="rect">
            <a:avLst/>
          </a:prstGeom>
          <a:noFill/>
          <a:ln w="9525">
            <a:noFill/>
            <a:miter lim="800000"/>
            <a:headEnd/>
            <a:tailEnd/>
          </a:ln>
          <a:effectLst/>
        </p:spPr>
        <p:txBody>
          <a:bodyPr wrap="none" anchor="ctr">
            <a:spAutoFit/>
          </a:bodyPr>
          <a:lstStyle/>
          <a:p>
            <a:pPr algn="ctr">
              <a:spcBef>
                <a:spcPct val="20000"/>
              </a:spcBef>
            </a:pPr>
            <a:r>
              <a:rPr lang="en-US" sz="1400" b="1">
                <a:latin typeface="Times New Roman" pitchFamily="18" charset="0"/>
              </a:rPr>
              <a:t>BASE</a:t>
            </a:r>
            <a:r>
              <a:rPr lang="en-US" sz="1400" b="1" baseline="-25000">
                <a:latin typeface="Times New Roman" pitchFamily="18" charset="0"/>
              </a:rPr>
              <a:t>2</a:t>
            </a:r>
            <a:endParaRPr lang="en-US" sz="1600">
              <a:latin typeface="Times New Roman" pitchFamily="18" charset="0"/>
            </a:endParaRPr>
          </a:p>
        </p:txBody>
      </p:sp>
      <p:sp>
        <p:nvSpPr>
          <p:cNvPr id="210968" name="Line 24"/>
          <p:cNvSpPr>
            <a:spLocks noChangeShapeType="1"/>
          </p:cNvSpPr>
          <p:nvPr/>
        </p:nvSpPr>
        <p:spPr bwMode="auto">
          <a:xfrm>
            <a:off x="2994025" y="4256088"/>
            <a:ext cx="1223963" cy="766762"/>
          </a:xfrm>
          <a:prstGeom prst="line">
            <a:avLst/>
          </a:prstGeom>
          <a:noFill/>
          <a:ln w="9525">
            <a:solidFill>
              <a:schemeClr val="tx1"/>
            </a:solidFill>
            <a:round/>
            <a:headEnd/>
            <a:tailEnd/>
          </a:ln>
          <a:effectLst/>
        </p:spPr>
        <p:txBody>
          <a:bodyPr wrap="none" anchor="ctr"/>
          <a:lstStyle/>
          <a:p>
            <a:endParaRPr lang="en-US"/>
          </a:p>
        </p:txBody>
      </p:sp>
      <p:sp>
        <p:nvSpPr>
          <p:cNvPr id="210969" name="Line 25"/>
          <p:cNvSpPr>
            <a:spLocks noChangeShapeType="1"/>
          </p:cNvSpPr>
          <p:nvPr/>
        </p:nvSpPr>
        <p:spPr bwMode="auto">
          <a:xfrm>
            <a:off x="2795588" y="4478338"/>
            <a:ext cx="1212850" cy="742950"/>
          </a:xfrm>
          <a:prstGeom prst="line">
            <a:avLst/>
          </a:prstGeom>
          <a:noFill/>
          <a:ln w="9525">
            <a:solidFill>
              <a:schemeClr val="tx1"/>
            </a:solidFill>
            <a:round/>
            <a:headEnd/>
            <a:tailEnd/>
          </a:ln>
          <a:effectLst/>
        </p:spPr>
        <p:txBody>
          <a:bodyPr wrap="none" anchor="ctr"/>
          <a:lstStyle/>
          <a:p>
            <a:endParaRPr lang="en-US"/>
          </a:p>
        </p:txBody>
      </p:sp>
      <p:sp>
        <p:nvSpPr>
          <p:cNvPr id="210970" name="Line 26"/>
          <p:cNvSpPr>
            <a:spLocks noChangeShapeType="1"/>
          </p:cNvSpPr>
          <p:nvPr/>
        </p:nvSpPr>
        <p:spPr bwMode="auto">
          <a:xfrm flipV="1">
            <a:off x="4602163" y="4330700"/>
            <a:ext cx="1347787" cy="692150"/>
          </a:xfrm>
          <a:prstGeom prst="line">
            <a:avLst/>
          </a:prstGeom>
          <a:noFill/>
          <a:ln w="9525">
            <a:solidFill>
              <a:schemeClr val="tx1"/>
            </a:solidFill>
            <a:round/>
            <a:headEnd/>
            <a:tailEnd/>
          </a:ln>
          <a:effectLst/>
        </p:spPr>
        <p:txBody>
          <a:bodyPr wrap="none" anchor="ctr"/>
          <a:lstStyle/>
          <a:p>
            <a:endParaRPr lang="en-US"/>
          </a:p>
        </p:txBody>
      </p:sp>
      <p:sp>
        <p:nvSpPr>
          <p:cNvPr id="210971" name="Line 27"/>
          <p:cNvSpPr>
            <a:spLocks noChangeShapeType="1"/>
          </p:cNvSpPr>
          <p:nvPr/>
        </p:nvSpPr>
        <p:spPr bwMode="auto">
          <a:xfrm flipV="1">
            <a:off x="4811713" y="4503738"/>
            <a:ext cx="1373187" cy="730250"/>
          </a:xfrm>
          <a:prstGeom prst="line">
            <a:avLst/>
          </a:prstGeom>
          <a:noFill/>
          <a:ln w="9525">
            <a:solidFill>
              <a:schemeClr val="tx1"/>
            </a:solidFill>
            <a:round/>
            <a:headEnd/>
            <a:tailEnd/>
          </a:ln>
          <a:effectLst/>
        </p:spPr>
        <p:txBody>
          <a:bodyPr wrap="none" anchor="ctr"/>
          <a:lstStyle/>
          <a:p>
            <a:endParaRPr lang="en-US"/>
          </a:p>
        </p:txBody>
      </p:sp>
      <p:sp>
        <p:nvSpPr>
          <p:cNvPr id="210972" name="Text Box 28"/>
          <p:cNvSpPr txBox="1">
            <a:spLocks noChangeArrowheads="1"/>
          </p:cNvSpPr>
          <p:nvPr/>
        </p:nvSpPr>
        <p:spPr bwMode="auto">
          <a:xfrm>
            <a:off x="5384800" y="2843213"/>
            <a:ext cx="517525" cy="304800"/>
          </a:xfrm>
          <a:prstGeom prst="rect">
            <a:avLst/>
          </a:prstGeom>
          <a:noFill/>
          <a:ln w="9525">
            <a:noFill/>
            <a:miter lim="800000"/>
            <a:headEnd/>
            <a:tailEnd/>
          </a:ln>
          <a:effectLst/>
        </p:spPr>
        <p:txBody>
          <a:bodyPr wrap="none" anchor="ctr">
            <a:spAutoFit/>
          </a:bodyPr>
          <a:lstStyle/>
          <a:p>
            <a:pPr algn="ctr">
              <a:spcBef>
                <a:spcPct val="20000"/>
              </a:spcBef>
            </a:pPr>
            <a:r>
              <a:rPr lang="en-US" sz="1400" b="1" i="1">
                <a:latin typeface="Times New Roman" pitchFamily="18" charset="0"/>
              </a:rPr>
              <a:t>talk</a:t>
            </a:r>
            <a:r>
              <a:rPr lang="en-US" sz="1400" b="1" i="1" baseline="-25000">
                <a:latin typeface="Times New Roman" pitchFamily="18" charset="0"/>
              </a:rPr>
              <a:t>2</a:t>
            </a:r>
            <a:endParaRPr lang="en-US" sz="2800">
              <a:latin typeface="Times New Roman" pitchFamily="18" charset="0"/>
            </a:endParaRPr>
          </a:p>
        </p:txBody>
      </p:sp>
      <p:sp>
        <p:nvSpPr>
          <p:cNvPr id="210973" name="Text Box 29"/>
          <p:cNvSpPr txBox="1">
            <a:spLocks noChangeArrowheads="1"/>
          </p:cNvSpPr>
          <p:nvPr/>
        </p:nvSpPr>
        <p:spPr bwMode="auto">
          <a:xfrm>
            <a:off x="3390900" y="4292600"/>
            <a:ext cx="577850" cy="304800"/>
          </a:xfrm>
          <a:prstGeom prst="rect">
            <a:avLst/>
          </a:prstGeom>
          <a:noFill/>
          <a:ln w="9525">
            <a:noFill/>
            <a:miter lim="800000"/>
            <a:headEnd/>
            <a:tailEnd/>
          </a:ln>
          <a:effectLst/>
        </p:spPr>
        <p:txBody>
          <a:bodyPr wrap="none" anchor="ctr">
            <a:spAutoFit/>
          </a:bodyPr>
          <a:lstStyle/>
          <a:p>
            <a:pPr algn="ctr">
              <a:spcBef>
                <a:spcPct val="20000"/>
              </a:spcBef>
            </a:pPr>
            <a:r>
              <a:rPr lang="en-US" sz="1400" b="1" i="1">
                <a:latin typeface="Times New Roman" pitchFamily="18" charset="0"/>
              </a:rPr>
              <a:t>alert</a:t>
            </a:r>
            <a:r>
              <a:rPr lang="en-US" sz="1400" b="1" i="1" baseline="-25000">
                <a:latin typeface="Times New Roman" pitchFamily="18" charset="0"/>
              </a:rPr>
              <a:t>1</a:t>
            </a:r>
            <a:endParaRPr lang="en-US" sz="2800">
              <a:latin typeface="Times New Roman" pitchFamily="18" charset="0"/>
            </a:endParaRPr>
          </a:p>
        </p:txBody>
      </p:sp>
      <p:sp>
        <p:nvSpPr>
          <p:cNvPr id="210974" name="Text Box 30"/>
          <p:cNvSpPr txBox="1">
            <a:spLocks noChangeArrowheads="1"/>
          </p:cNvSpPr>
          <p:nvPr/>
        </p:nvSpPr>
        <p:spPr bwMode="auto">
          <a:xfrm>
            <a:off x="4306888" y="3068638"/>
            <a:ext cx="706437" cy="304800"/>
          </a:xfrm>
          <a:prstGeom prst="rect">
            <a:avLst/>
          </a:prstGeom>
          <a:noFill/>
          <a:ln w="9525">
            <a:noFill/>
            <a:miter lim="800000"/>
            <a:headEnd/>
            <a:tailEnd/>
          </a:ln>
          <a:effectLst/>
        </p:spPr>
        <p:txBody>
          <a:bodyPr wrap="none" anchor="ctr">
            <a:spAutoFit/>
          </a:bodyPr>
          <a:lstStyle/>
          <a:p>
            <a:pPr algn="ctr">
              <a:spcBef>
                <a:spcPct val="20000"/>
              </a:spcBef>
            </a:pPr>
            <a:r>
              <a:rPr lang="en-US" sz="1400" b="1" i="1">
                <a:latin typeface="Times New Roman" pitchFamily="18" charset="0"/>
              </a:rPr>
              <a:t>switch</a:t>
            </a:r>
            <a:r>
              <a:rPr lang="en-US" sz="1400" b="1" i="1" baseline="-25000">
                <a:latin typeface="Times New Roman" pitchFamily="18" charset="0"/>
              </a:rPr>
              <a:t>2</a:t>
            </a:r>
            <a:endParaRPr lang="en-US" sz="2800">
              <a:latin typeface="Times New Roman" pitchFamily="18" charset="0"/>
            </a:endParaRPr>
          </a:p>
        </p:txBody>
      </p:sp>
      <p:sp>
        <p:nvSpPr>
          <p:cNvPr id="210975" name="Text Box 31"/>
          <p:cNvSpPr txBox="1">
            <a:spLocks noChangeArrowheads="1"/>
          </p:cNvSpPr>
          <p:nvPr/>
        </p:nvSpPr>
        <p:spPr bwMode="auto">
          <a:xfrm>
            <a:off x="4954588" y="4260850"/>
            <a:ext cx="577850" cy="304800"/>
          </a:xfrm>
          <a:prstGeom prst="rect">
            <a:avLst/>
          </a:prstGeom>
          <a:noFill/>
          <a:ln w="9525">
            <a:noFill/>
            <a:miter lim="800000"/>
            <a:headEnd/>
            <a:tailEnd/>
          </a:ln>
          <a:effectLst/>
        </p:spPr>
        <p:txBody>
          <a:bodyPr wrap="none" anchor="ctr">
            <a:spAutoFit/>
          </a:bodyPr>
          <a:lstStyle/>
          <a:p>
            <a:pPr algn="ctr">
              <a:spcBef>
                <a:spcPct val="20000"/>
              </a:spcBef>
            </a:pPr>
            <a:r>
              <a:rPr lang="en-US" sz="1400" b="1" i="1">
                <a:latin typeface="Times New Roman" pitchFamily="18" charset="0"/>
              </a:rPr>
              <a:t>alert</a:t>
            </a:r>
            <a:r>
              <a:rPr lang="en-US" sz="1400" b="1" i="1" baseline="-25000">
                <a:latin typeface="Times New Roman" pitchFamily="18" charset="0"/>
              </a:rPr>
              <a:t>2</a:t>
            </a:r>
            <a:endParaRPr lang="en-US" sz="2800">
              <a:latin typeface="Times New Roman" pitchFamily="18" charset="0"/>
            </a:endParaRPr>
          </a:p>
        </p:txBody>
      </p:sp>
      <p:sp>
        <p:nvSpPr>
          <p:cNvPr id="210976" name="Text Box 32"/>
          <p:cNvSpPr txBox="1">
            <a:spLocks noChangeArrowheads="1"/>
          </p:cNvSpPr>
          <p:nvPr/>
        </p:nvSpPr>
        <p:spPr bwMode="auto">
          <a:xfrm>
            <a:off x="5435600" y="4833938"/>
            <a:ext cx="538163" cy="304800"/>
          </a:xfrm>
          <a:prstGeom prst="rect">
            <a:avLst/>
          </a:prstGeom>
          <a:noFill/>
          <a:ln w="9525">
            <a:noFill/>
            <a:miter lim="800000"/>
            <a:headEnd/>
            <a:tailEnd/>
          </a:ln>
          <a:effectLst/>
        </p:spPr>
        <p:txBody>
          <a:bodyPr wrap="none" anchor="ctr">
            <a:spAutoFit/>
          </a:bodyPr>
          <a:lstStyle/>
          <a:p>
            <a:pPr algn="ctr">
              <a:spcBef>
                <a:spcPct val="20000"/>
              </a:spcBef>
            </a:pPr>
            <a:r>
              <a:rPr lang="en-US" sz="1400" b="1" i="1">
                <a:latin typeface="Times New Roman" pitchFamily="18" charset="0"/>
              </a:rPr>
              <a:t>give</a:t>
            </a:r>
            <a:r>
              <a:rPr lang="en-US" sz="1400" b="1" i="1" baseline="-25000">
                <a:latin typeface="Times New Roman" pitchFamily="18" charset="0"/>
              </a:rPr>
              <a:t>2</a:t>
            </a:r>
            <a:endParaRPr lang="en-US" sz="2800">
              <a:latin typeface="Times New Roman" pitchFamily="18" charset="0"/>
            </a:endParaRPr>
          </a:p>
        </p:txBody>
      </p:sp>
      <p:sp>
        <p:nvSpPr>
          <p:cNvPr id="210977" name="Text Box 33"/>
          <p:cNvSpPr txBox="1">
            <a:spLocks noChangeArrowheads="1"/>
          </p:cNvSpPr>
          <p:nvPr/>
        </p:nvSpPr>
        <p:spPr bwMode="auto">
          <a:xfrm>
            <a:off x="2913063" y="4887913"/>
            <a:ext cx="538162" cy="304800"/>
          </a:xfrm>
          <a:prstGeom prst="rect">
            <a:avLst/>
          </a:prstGeom>
          <a:noFill/>
          <a:ln w="9525">
            <a:noFill/>
            <a:miter lim="800000"/>
            <a:headEnd/>
            <a:tailEnd/>
          </a:ln>
          <a:effectLst/>
        </p:spPr>
        <p:txBody>
          <a:bodyPr wrap="none" anchor="ctr">
            <a:spAutoFit/>
          </a:bodyPr>
          <a:lstStyle/>
          <a:p>
            <a:pPr algn="ctr">
              <a:spcBef>
                <a:spcPct val="20000"/>
              </a:spcBef>
            </a:pPr>
            <a:r>
              <a:rPr lang="en-US" sz="1400" b="1" i="1">
                <a:latin typeface="Times New Roman" pitchFamily="18" charset="0"/>
              </a:rPr>
              <a:t>give</a:t>
            </a:r>
            <a:r>
              <a:rPr lang="en-US" sz="1400" b="1" i="1" baseline="-25000">
                <a:latin typeface="Times New Roman" pitchFamily="18" charset="0"/>
              </a:rPr>
              <a:t>1</a:t>
            </a:r>
            <a:endParaRPr lang="en-US" sz="2800">
              <a:latin typeface="Times New Roman" pitchFamily="18" charset="0"/>
            </a:endParaRPr>
          </a:p>
        </p:txBody>
      </p:sp>
      <p:sp>
        <p:nvSpPr>
          <p:cNvPr id="210978" name="Line 34"/>
          <p:cNvSpPr>
            <a:spLocks noChangeShapeType="1"/>
          </p:cNvSpPr>
          <p:nvPr/>
        </p:nvSpPr>
        <p:spPr bwMode="auto">
          <a:xfrm flipH="1" flipV="1">
            <a:off x="4760913" y="2511425"/>
            <a:ext cx="1622425" cy="1323975"/>
          </a:xfrm>
          <a:prstGeom prst="line">
            <a:avLst/>
          </a:prstGeom>
          <a:noFill/>
          <a:ln w="9525">
            <a:solidFill>
              <a:schemeClr val="tx1"/>
            </a:solidFill>
            <a:round/>
            <a:headEnd/>
            <a:tailEnd/>
          </a:ln>
          <a:effectLst/>
        </p:spPr>
        <p:txBody>
          <a:bodyPr wrap="none" anchor="ctr"/>
          <a:lstStyle/>
          <a:p>
            <a:endParaRPr lang="en-US"/>
          </a:p>
        </p:txBody>
      </p:sp>
      <p:sp>
        <p:nvSpPr>
          <p:cNvPr id="210979" name="Line 35"/>
          <p:cNvSpPr>
            <a:spLocks noChangeShapeType="1"/>
          </p:cNvSpPr>
          <p:nvPr/>
        </p:nvSpPr>
        <p:spPr bwMode="auto">
          <a:xfrm flipH="1" flipV="1">
            <a:off x="4206875" y="2513013"/>
            <a:ext cx="1843088" cy="1508125"/>
          </a:xfrm>
          <a:prstGeom prst="line">
            <a:avLst/>
          </a:prstGeom>
          <a:noFill/>
          <a:ln w="9525">
            <a:solidFill>
              <a:schemeClr val="tx1"/>
            </a:solidFill>
            <a:round/>
            <a:headEnd/>
            <a:tailEnd/>
          </a:ln>
          <a:effectLst/>
        </p:spPr>
        <p:txBody>
          <a:bodyPr wrap="none" anchor="ctr"/>
          <a:lstStyle/>
          <a:p>
            <a:endParaRPr lang="en-US"/>
          </a:p>
        </p:txBody>
      </p:sp>
      <p:sp>
        <p:nvSpPr>
          <p:cNvPr id="210980" name="Text Box 36"/>
          <p:cNvSpPr txBox="1">
            <a:spLocks noChangeArrowheads="1"/>
          </p:cNvSpPr>
          <p:nvPr/>
        </p:nvSpPr>
        <p:spPr bwMode="auto">
          <a:xfrm>
            <a:off x="4757738" y="1555750"/>
            <a:ext cx="1631950" cy="304800"/>
          </a:xfrm>
          <a:prstGeom prst="rect">
            <a:avLst/>
          </a:prstGeom>
          <a:noFill/>
          <a:ln w="9525">
            <a:noFill/>
            <a:miter lim="800000"/>
            <a:headEnd/>
            <a:tailEnd/>
          </a:ln>
          <a:effectLst/>
        </p:spPr>
        <p:txBody>
          <a:bodyPr wrap="none" anchor="ctr">
            <a:spAutoFit/>
          </a:bodyPr>
          <a:lstStyle/>
          <a:p>
            <a:pPr algn="ctr">
              <a:spcBef>
                <a:spcPct val="20000"/>
              </a:spcBef>
            </a:pPr>
            <a:r>
              <a:rPr lang="en-US" sz="1400" b="1">
                <a:latin typeface="Times New Roman" pitchFamily="18" charset="0"/>
              </a:rPr>
              <a:t>CAR(</a:t>
            </a:r>
            <a:r>
              <a:rPr lang="en-US" sz="1400" b="1" i="1">
                <a:latin typeface="Times New Roman" pitchFamily="18" charset="0"/>
              </a:rPr>
              <a:t>talk</a:t>
            </a:r>
            <a:r>
              <a:rPr lang="en-US" sz="1400" b="1" i="1" baseline="-25000">
                <a:latin typeface="Times New Roman" pitchFamily="18" charset="0"/>
              </a:rPr>
              <a:t>2</a:t>
            </a:r>
            <a:r>
              <a:rPr lang="en-US" sz="1400" b="1">
                <a:latin typeface="Times New Roman" pitchFamily="18" charset="0"/>
              </a:rPr>
              <a:t>, </a:t>
            </a:r>
            <a:r>
              <a:rPr lang="en-US" sz="1400" b="1" i="1">
                <a:latin typeface="Times New Roman" pitchFamily="18" charset="0"/>
              </a:rPr>
              <a:t>switch</a:t>
            </a:r>
            <a:r>
              <a:rPr lang="en-US" sz="1400" b="1" i="1" baseline="-25000">
                <a:latin typeface="Times New Roman" pitchFamily="18" charset="0"/>
              </a:rPr>
              <a:t>2</a:t>
            </a:r>
            <a:r>
              <a:rPr lang="en-US" sz="1400" b="1">
                <a:latin typeface="Times New Roman" pitchFamily="18" charset="0"/>
              </a:rPr>
              <a:t>)</a:t>
            </a:r>
            <a:endParaRPr lang="en-US" sz="2800">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2"/>
          <p:cNvSpPr>
            <a:spLocks noGrp="1"/>
          </p:cNvSpPr>
          <p:nvPr>
            <p:ph type="ftr" sz="quarter" idx="10"/>
          </p:nvPr>
        </p:nvSpPr>
        <p:spPr/>
        <p:txBody>
          <a:bodyPr/>
          <a:lstStyle/>
          <a:p>
            <a:r>
              <a:rPr lang="en-US"/>
              <a:t>CS 5204 – Operating Systems</a:t>
            </a:r>
          </a:p>
        </p:txBody>
      </p:sp>
      <p:sp>
        <p:nvSpPr>
          <p:cNvPr id="14" name="Slide Number Placeholder 3"/>
          <p:cNvSpPr>
            <a:spLocks noGrp="1"/>
          </p:cNvSpPr>
          <p:nvPr>
            <p:ph type="sldNum" sz="quarter" idx="11"/>
          </p:nvPr>
        </p:nvSpPr>
        <p:spPr/>
        <p:txBody>
          <a:bodyPr/>
          <a:lstStyle/>
          <a:p>
            <a:fld id="{984785EB-BB0D-434E-B8D5-7CE9CF83F9B4}" type="slidenum">
              <a:rPr lang="en-US"/>
              <a:pPr/>
              <a:t>15</a:t>
            </a:fld>
            <a:endParaRPr lang="en-US"/>
          </a:p>
        </p:txBody>
      </p:sp>
      <p:grpSp>
        <p:nvGrpSpPr>
          <p:cNvPr id="2" name="Group 2"/>
          <p:cNvGrpSpPr>
            <a:grpSpLocks/>
          </p:cNvGrpSpPr>
          <p:nvPr/>
        </p:nvGrpSpPr>
        <p:grpSpPr bwMode="auto">
          <a:xfrm>
            <a:off x="1112838" y="4651375"/>
            <a:ext cx="6767512" cy="915988"/>
            <a:chOff x="701" y="2930"/>
            <a:chExt cx="4263" cy="577"/>
          </a:xfrm>
        </p:grpSpPr>
        <p:sp>
          <p:nvSpPr>
            <p:cNvPr id="211971" name="Text Box 3"/>
            <p:cNvSpPr txBox="1">
              <a:spLocks noChangeArrowheads="1"/>
            </p:cNvSpPr>
            <p:nvPr/>
          </p:nvSpPr>
          <p:spPr bwMode="auto">
            <a:xfrm>
              <a:off x="862" y="3005"/>
              <a:ext cx="3596" cy="397"/>
            </a:xfrm>
            <a:prstGeom prst="rect">
              <a:avLst/>
            </a:prstGeom>
            <a:noFill/>
            <a:ln w="9525">
              <a:noFill/>
              <a:miter lim="800000"/>
              <a:headEnd/>
              <a:tailEnd/>
            </a:ln>
            <a:effectLst/>
          </p:spPr>
          <p:txBody>
            <a:bodyPr wrap="none" anchor="ctr">
              <a:spAutoFit/>
            </a:bodyPr>
            <a:lstStyle/>
            <a:p>
              <a:pPr>
                <a:spcBef>
                  <a:spcPct val="20000"/>
                </a:spcBef>
              </a:pPr>
              <a:r>
                <a:rPr lang="en-US" sz="1600" b="1">
                  <a:latin typeface="Times New Roman" pitchFamily="18" charset="0"/>
                </a:rPr>
                <a:t>CAR(talk, switch)  =  talk.CAR(talk, switch) </a:t>
              </a:r>
            </a:p>
            <a:p>
              <a:pPr>
                <a:spcBef>
                  <a:spcPct val="20000"/>
                </a:spcBef>
              </a:pPr>
              <a:r>
                <a:rPr lang="en-US" sz="1600" b="1">
                  <a:latin typeface="Times New Roman" pitchFamily="18" charset="0"/>
                </a:rPr>
                <a:t>                                    + switch(talk’ switch’).CAR(talk’, switch’)</a:t>
              </a:r>
              <a:endParaRPr lang="en-US" sz="1800">
                <a:latin typeface="Times New Roman" pitchFamily="18" charset="0"/>
              </a:endParaRPr>
            </a:p>
          </p:txBody>
        </p:sp>
        <p:sp>
          <p:nvSpPr>
            <p:cNvPr id="211972" name="Rectangle 4"/>
            <p:cNvSpPr>
              <a:spLocks noChangeArrowheads="1"/>
            </p:cNvSpPr>
            <p:nvPr/>
          </p:nvSpPr>
          <p:spPr bwMode="auto">
            <a:xfrm>
              <a:off x="701" y="2930"/>
              <a:ext cx="4263" cy="577"/>
            </a:xfrm>
            <a:prstGeom prst="rect">
              <a:avLst/>
            </a:prstGeom>
            <a:noFill/>
            <a:ln w="9525">
              <a:solidFill>
                <a:schemeClr val="tx1"/>
              </a:solidFill>
              <a:miter lim="800000"/>
              <a:headEnd/>
              <a:tailEnd/>
            </a:ln>
            <a:effectLst/>
          </p:spPr>
          <p:txBody>
            <a:bodyPr wrap="none" anchor="ctr"/>
            <a:lstStyle/>
            <a:p>
              <a:endParaRPr lang="en-US"/>
            </a:p>
          </p:txBody>
        </p:sp>
        <p:sp>
          <p:nvSpPr>
            <p:cNvPr id="211973" name="Line 5"/>
            <p:cNvSpPr>
              <a:spLocks noChangeShapeType="1"/>
            </p:cNvSpPr>
            <p:nvPr/>
          </p:nvSpPr>
          <p:spPr bwMode="auto">
            <a:xfrm>
              <a:off x="2088" y="3039"/>
              <a:ext cx="226" cy="0"/>
            </a:xfrm>
            <a:prstGeom prst="line">
              <a:avLst/>
            </a:prstGeom>
            <a:noFill/>
            <a:ln w="9525">
              <a:solidFill>
                <a:schemeClr val="tx1"/>
              </a:solidFill>
              <a:round/>
              <a:headEnd/>
              <a:tailEnd/>
            </a:ln>
            <a:effectLst/>
          </p:spPr>
          <p:txBody>
            <a:bodyPr wrap="none" anchor="ctr"/>
            <a:lstStyle/>
            <a:p>
              <a:endParaRPr lang="en-US"/>
            </a:p>
          </p:txBody>
        </p:sp>
      </p:grpSp>
      <p:sp>
        <p:nvSpPr>
          <p:cNvPr id="211974" name="Rectangle 6"/>
          <p:cNvSpPr>
            <a:spLocks noGrp="1" noChangeArrowheads="1"/>
          </p:cNvSpPr>
          <p:nvPr>
            <p:ph type="title"/>
          </p:nvPr>
        </p:nvSpPr>
        <p:spPr/>
        <p:txBody>
          <a:bodyPr/>
          <a:lstStyle/>
          <a:p>
            <a:r>
              <a:rPr lang="en-US" sz="2000"/>
              <a:t>Mobility</a:t>
            </a:r>
            <a:endParaRPr lang="en-US"/>
          </a:p>
        </p:txBody>
      </p:sp>
      <p:sp>
        <p:nvSpPr>
          <p:cNvPr id="211975" name="Text Box 7"/>
          <p:cNvSpPr txBox="1">
            <a:spLocks noChangeArrowheads="1"/>
          </p:cNvSpPr>
          <p:nvPr/>
        </p:nvSpPr>
        <p:spPr bwMode="auto">
          <a:xfrm>
            <a:off x="573088" y="1262063"/>
            <a:ext cx="3235325" cy="396875"/>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The bases can be modeled by:</a:t>
            </a:r>
          </a:p>
        </p:txBody>
      </p:sp>
      <p:sp>
        <p:nvSpPr>
          <p:cNvPr id="211976" name="Text Box 8"/>
          <p:cNvSpPr txBox="1">
            <a:spLocks noChangeArrowheads="1"/>
          </p:cNvSpPr>
          <p:nvPr/>
        </p:nvSpPr>
        <p:spPr bwMode="auto">
          <a:xfrm>
            <a:off x="649288" y="3957638"/>
            <a:ext cx="4184650" cy="396875"/>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The car’s behavior can be described as:</a:t>
            </a:r>
            <a:endParaRPr lang="en-US" sz="2800">
              <a:latin typeface="Times New Roman" pitchFamily="18" charset="0"/>
            </a:endParaRPr>
          </a:p>
        </p:txBody>
      </p:sp>
      <p:grpSp>
        <p:nvGrpSpPr>
          <p:cNvPr id="3" name="Group 9"/>
          <p:cNvGrpSpPr>
            <a:grpSpLocks/>
          </p:cNvGrpSpPr>
          <p:nvPr/>
        </p:nvGrpSpPr>
        <p:grpSpPr bwMode="auto">
          <a:xfrm>
            <a:off x="704850" y="1968500"/>
            <a:ext cx="8015288" cy="1633538"/>
            <a:chOff x="444" y="1240"/>
            <a:chExt cx="5049" cy="1029"/>
          </a:xfrm>
        </p:grpSpPr>
        <p:sp>
          <p:nvSpPr>
            <p:cNvPr id="211978" name="Text Box 10"/>
            <p:cNvSpPr txBox="1">
              <a:spLocks noChangeArrowheads="1"/>
            </p:cNvSpPr>
            <p:nvPr/>
          </p:nvSpPr>
          <p:spPr bwMode="auto">
            <a:xfrm>
              <a:off x="516" y="1370"/>
              <a:ext cx="4883" cy="767"/>
            </a:xfrm>
            <a:prstGeom prst="rect">
              <a:avLst/>
            </a:prstGeom>
            <a:noFill/>
            <a:ln w="9525">
              <a:noFill/>
              <a:miter lim="800000"/>
              <a:headEnd/>
              <a:tailEnd/>
            </a:ln>
            <a:effectLst/>
          </p:spPr>
          <p:txBody>
            <a:bodyPr wrap="none" anchor="ctr">
              <a:spAutoFit/>
            </a:bodyPr>
            <a:lstStyle/>
            <a:p>
              <a:pPr>
                <a:spcBef>
                  <a:spcPct val="20000"/>
                </a:spcBef>
              </a:pPr>
              <a:r>
                <a:rPr lang="en-US" sz="1600" b="1">
                  <a:latin typeface="Times New Roman" pitchFamily="18" charset="0"/>
                </a:rPr>
                <a:t>BASE(talk, switch, give, alert) =   talk.BASE(talk, switch, give, alert)</a:t>
              </a:r>
            </a:p>
            <a:p>
              <a:pPr>
                <a:spcBef>
                  <a:spcPct val="20000"/>
                </a:spcBef>
              </a:pPr>
              <a:r>
                <a:rPr lang="en-US" sz="1600" b="1">
                  <a:latin typeface="Times New Roman" pitchFamily="18" charset="0"/>
                </a:rPr>
                <a:t>                                                   + give(t, s).switch t s .IDLEBASE(talk, switch, give, alert)</a:t>
              </a:r>
            </a:p>
            <a:p>
              <a:pPr>
                <a:spcBef>
                  <a:spcPct val="20000"/>
                </a:spcBef>
              </a:pPr>
              <a:endParaRPr lang="en-US" sz="1600" b="1">
                <a:latin typeface="Times New Roman" pitchFamily="18" charset="0"/>
              </a:endParaRPr>
            </a:p>
            <a:p>
              <a:pPr>
                <a:spcBef>
                  <a:spcPct val="20000"/>
                </a:spcBef>
              </a:pPr>
              <a:r>
                <a:rPr lang="en-US" sz="1600" b="1">
                  <a:latin typeface="Times New Roman" pitchFamily="18" charset="0"/>
                </a:rPr>
                <a:t>IDLEBASE(talk, switch, give, alert)  =  alert.BASE(talk, switch, give, alert)</a:t>
              </a:r>
            </a:p>
          </p:txBody>
        </p:sp>
        <p:sp>
          <p:nvSpPr>
            <p:cNvPr id="211979" name="Rectangle 11"/>
            <p:cNvSpPr>
              <a:spLocks noChangeArrowheads="1"/>
            </p:cNvSpPr>
            <p:nvPr/>
          </p:nvSpPr>
          <p:spPr bwMode="auto">
            <a:xfrm>
              <a:off x="444" y="1240"/>
              <a:ext cx="5049" cy="1029"/>
            </a:xfrm>
            <a:prstGeom prst="rect">
              <a:avLst/>
            </a:prstGeom>
            <a:noFill/>
            <a:ln w="9525">
              <a:solidFill>
                <a:schemeClr val="tx1"/>
              </a:solidFill>
              <a:miter lim="800000"/>
              <a:headEnd/>
              <a:tailEnd/>
            </a:ln>
            <a:effectLst/>
          </p:spPr>
          <p:txBody>
            <a:bodyPr wrap="none" anchor="ctr"/>
            <a:lstStyle/>
            <a:p>
              <a:endParaRPr lang="en-US"/>
            </a:p>
          </p:txBody>
        </p:sp>
        <p:sp>
          <p:nvSpPr>
            <p:cNvPr id="211980" name="Line 12"/>
            <p:cNvSpPr>
              <a:spLocks noChangeShapeType="1"/>
            </p:cNvSpPr>
            <p:nvPr/>
          </p:nvSpPr>
          <p:spPr bwMode="auto">
            <a:xfrm>
              <a:off x="2805" y="1598"/>
              <a:ext cx="335" cy="0"/>
            </a:xfrm>
            <a:prstGeom prst="line">
              <a:avLst/>
            </a:prstGeom>
            <a:noFill/>
            <a:ln w="9525">
              <a:solidFill>
                <a:schemeClr val="tx1"/>
              </a:solidFill>
              <a:round/>
              <a:headEnd/>
              <a:tailEnd/>
            </a:ln>
            <a:effectLst/>
          </p:spPr>
          <p:txBody>
            <a:bodyPr wrap="none" anchor="ctr"/>
            <a:lstStyle/>
            <a:p>
              <a:endParaRPr lang="en-US"/>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2"/>
          <p:cNvSpPr>
            <a:spLocks noGrp="1"/>
          </p:cNvSpPr>
          <p:nvPr>
            <p:ph type="ftr" sz="quarter" idx="10"/>
          </p:nvPr>
        </p:nvSpPr>
        <p:spPr/>
        <p:txBody>
          <a:bodyPr/>
          <a:lstStyle/>
          <a:p>
            <a:r>
              <a:rPr lang="en-US"/>
              <a:t>CS 5204 – Operating Systems</a:t>
            </a:r>
          </a:p>
        </p:txBody>
      </p:sp>
      <p:sp>
        <p:nvSpPr>
          <p:cNvPr id="15" name="Slide Number Placeholder 3"/>
          <p:cNvSpPr>
            <a:spLocks noGrp="1"/>
          </p:cNvSpPr>
          <p:nvPr>
            <p:ph type="sldNum" sz="quarter" idx="11"/>
          </p:nvPr>
        </p:nvSpPr>
        <p:spPr/>
        <p:txBody>
          <a:bodyPr/>
          <a:lstStyle/>
          <a:p>
            <a:fld id="{08013582-3039-4667-BDB8-5643E64E7B5C}" type="slidenum">
              <a:rPr lang="en-US"/>
              <a:pPr/>
              <a:t>16</a:t>
            </a:fld>
            <a:endParaRPr lang="en-US"/>
          </a:p>
        </p:txBody>
      </p:sp>
      <p:sp>
        <p:nvSpPr>
          <p:cNvPr id="212994" name="Rectangle 2"/>
          <p:cNvSpPr>
            <a:spLocks noGrp="1" noChangeArrowheads="1"/>
          </p:cNvSpPr>
          <p:nvPr>
            <p:ph type="title"/>
          </p:nvPr>
        </p:nvSpPr>
        <p:spPr/>
        <p:txBody>
          <a:bodyPr/>
          <a:lstStyle/>
          <a:p>
            <a:r>
              <a:rPr lang="en-US" sz="2000"/>
              <a:t>Mobility</a:t>
            </a:r>
            <a:endParaRPr lang="en-US"/>
          </a:p>
        </p:txBody>
      </p:sp>
      <p:sp>
        <p:nvSpPr>
          <p:cNvPr id="212995" name="Text Box 3"/>
          <p:cNvSpPr txBox="1">
            <a:spLocks noChangeArrowheads="1"/>
          </p:cNvSpPr>
          <p:nvPr/>
        </p:nvSpPr>
        <p:spPr bwMode="auto">
          <a:xfrm>
            <a:off x="765175" y="1149350"/>
            <a:ext cx="7102475" cy="701675"/>
          </a:xfrm>
          <a:prstGeom prst="rect">
            <a:avLst/>
          </a:prstGeom>
          <a:noFill/>
          <a:ln w="9525">
            <a:noFill/>
            <a:miter lim="800000"/>
            <a:headEnd/>
            <a:tailEnd/>
          </a:ln>
          <a:effectLst/>
        </p:spPr>
        <p:txBody>
          <a:bodyPr anchor="ctr">
            <a:spAutoFit/>
          </a:bodyPr>
          <a:lstStyle/>
          <a:p>
            <a:pPr>
              <a:spcBef>
                <a:spcPct val="20000"/>
              </a:spcBef>
            </a:pPr>
            <a:r>
              <a:rPr lang="en-US" sz="2000">
                <a:latin typeface="Times New Roman" pitchFamily="18" charset="0"/>
              </a:rPr>
              <a:t>A simple control system, that alternates between the two transmitters, is given by:</a:t>
            </a:r>
          </a:p>
        </p:txBody>
      </p:sp>
      <p:grpSp>
        <p:nvGrpSpPr>
          <p:cNvPr id="2" name="Group 4"/>
          <p:cNvGrpSpPr>
            <a:grpSpLocks/>
          </p:cNvGrpSpPr>
          <p:nvPr/>
        </p:nvGrpSpPr>
        <p:grpSpPr bwMode="auto">
          <a:xfrm>
            <a:off x="1533525" y="2054225"/>
            <a:ext cx="5516563" cy="1214438"/>
            <a:chOff x="966" y="1294"/>
            <a:chExt cx="3475" cy="765"/>
          </a:xfrm>
        </p:grpSpPr>
        <p:sp>
          <p:nvSpPr>
            <p:cNvPr id="212997" name="Text Box 5"/>
            <p:cNvSpPr txBox="1">
              <a:spLocks noChangeArrowheads="1"/>
            </p:cNvSpPr>
            <p:nvPr/>
          </p:nvSpPr>
          <p:spPr bwMode="auto">
            <a:xfrm>
              <a:off x="1161" y="1437"/>
              <a:ext cx="3280" cy="607"/>
            </a:xfrm>
            <a:prstGeom prst="rect">
              <a:avLst/>
            </a:prstGeom>
            <a:noFill/>
            <a:ln w="9525">
              <a:noFill/>
              <a:miter lim="800000"/>
              <a:headEnd/>
              <a:tailEnd/>
            </a:ln>
            <a:effectLst/>
          </p:spPr>
          <p:txBody>
            <a:bodyPr anchor="ctr">
              <a:spAutoFit/>
            </a:bodyPr>
            <a:lstStyle/>
            <a:p>
              <a:pPr>
                <a:lnSpc>
                  <a:spcPct val="120000"/>
                </a:lnSpc>
                <a:spcBef>
                  <a:spcPct val="20000"/>
                </a:spcBef>
              </a:pPr>
              <a:r>
                <a:rPr lang="en-US" sz="1600" b="1">
                  <a:latin typeface="Times New Roman" pitchFamily="18" charset="0"/>
                </a:rPr>
                <a:t>CENTRE</a:t>
              </a:r>
              <a:r>
                <a:rPr lang="en-US" sz="1600" b="1" baseline="-25000">
                  <a:latin typeface="Times New Roman" pitchFamily="18" charset="0"/>
                </a:rPr>
                <a:t>1</a:t>
              </a:r>
              <a:r>
                <a:rPr lang="en-US" sz="1600" b="1">
                  <a:latin typeface="Times New Roman" pitchFamily="18" charset="0"/>
                </a:rPr>
                <a:t>    =  give</a:t>
              </a:r>
              <a:r>
                <a:rPr lang="en-US" sz="1600" b="1" baseline="-25000">
                  <a:latin typeface="Times New Roman" pitchFamily="18" charset="0"/>
                </a:rPr>
                <a:t>1</a:t>
              </a:r>
              <a:r>
                <a:rPr lang="en-US" sz="1600" b="1">
                  <a:latin typeface="Times New Roman" pitchFamily="18" charset="0"/>
                </a:rPr>
                <a:t> talk</a:t>
              </a:r>
              <a:r>
                <a:rPr lang="en-US" sz="1600" b="1" baseline="-25000">
                  <a:latin typeface="Times New Roman" pitchFamily="18" charset="0"/>
                </a:rPr>
                <a:t>2</a:t>
              </a:r>
              <a:r>
                <a:rPr lang="en-US" sz="1600" b="1">
                  <a:latin typeface="Times New Roman" pitchFamily="18" charset="0"/>
                </a:rPr>
                <a:t> switch</a:t>
              </a:r>
              <a:r>
                <a:rPr lang="en-US" sz="1600" b="1" baseline="-25000">
                  <a:latin typeface="Times New Roman" pitchFamily="18" charset="0"/>
                </a:rPr>
                <a:t>2</a:t>
              </a:r>
              <a:r>
                <a:rPr lang="en-US" sz="1600" b="1">
                  <a:latin typeface="Times New Roman" pitchFamily="18" charset="0"/>
                </a:rPr>
                <a:t> .alert</a:t>
              </a:r>
              <a:r>
                <a:rPr lang="en-US" sz="1600" b="1" baseline="-25000">
                  <a:latin typeface="Times New Roman" pitchFamily="18" charset="0"/>
                </a:rPr>
                <a:t>2</a:t>
              </a:r>
              <a:r>
                <a:rPr lang="en-US" sz="1600" b="1">
                  <a:latin typeface="Times New Roman" pitchFamily="18" charset="0"/>
                </a:rPr>
                <a:t>.CENTRE</a:t>
              </a:r>
              <a:r>
                <a:rPr lang="en-US" sz="1600" b="1" baseline="-25000">
                  <a:latin typeface="Times New Roman" pitchFamily="18" charset="0"/>
                </a:rPr>
                <a:t>2</a:t>
              </a:r>
              <a:endParaRPr lang="en-US" sz="1600" b="1">
                <a:latin typeface="Times New Roman" pitchFamily="18" charset="0"/>
              </a:endParaRPr>
            </a:p>
            <a:p>
              <a:pPr>
                <a:lnSpc>
                  <a:spcPct val="120000"/>
                </a:lnSpc>
                <a:spcBef>
                  <a:spcPct val="20000"/>
                </a:spcBef>
              </a:pPr>
              <a:r>
                <a:rPr lang="en-US" sz="1600" b="1">
                  <a:latin typeface="Times New Roman" pitchFamily="18" charset="0"/>
                </a:rPr>
                <a:t>CENTRE</a:t>
              </a:r>
              <a:r>
                <a:rPr lang="en-US" sz="1600" b="1" baseline="-25000">
                  <a:latin typeface="Times New Roman" pitchFamily="18" charset="0"/>
                </a:rPr>
                <a:t>2</a:t>
              </a:r>
              <a:r>
                <a:rPr lang="en-US" sz="1600" b="1">
                  <a:latin typeface="Times New Roman" pitchFamily="18" charset="0"/>
                </a:rPr>
                <a:t>    =  give</a:t>
              </a:r>
              <a:r>
                <a:rPr lang="en-US" sz="1600" b="1" baseline="-25000">
                  <a:latin typeface="Times New Roman" pitchFamily="18" charset="0"/>
                </a:rPr>
                <a:t>2</a:t>
              </a:r>
              <a:r>
                <a:rPr lang="en-US" sz="1600" b="1">
                  <a:latin typeface="Times New Roman" pitchFamily="18" charset="0"/>
                </a:rPr>
                <a:t> talk</a:t>
              </a:r>
              <a:r>
                <a:rPr lang="en-US" sz="1600" b="1" baseline="-25000">
                  <a:latin typeface="Times New Roman" pitchFamily="18" charset="0"/>
                </a:rPr>
                <a:t>1</a:t>
              </a:r>
              <a:r>
                <a:rPr lang="en-US" sz="1600" b="1">
                  <a:latin typeface="Times New Roman" pitchFamily="18" charset="0"/>
                </a:rPr>
                <a:t> switch</a:t>
              </a:r>
              <a:r>
                <a:rPr lang="en-US" sz="1600" b="1" baseline="-25000">
                  <a:latin typeface="Times New Roman" pitchFamily="18" charset="0"/>
                </a:rPr>
                <a:t>1</a:t>
              </a:r>
              <a:r>
                <a:rPr lang="en-US" sz="1600" b="1">
                  <a:latin typeface="Times New Roman" pitchFamily="18" charset="0"/>
                </a:rPr>
                <a:t> .alert</a:t>
              </a:r>
              <a:r>
                <a:rPr lang="en-US" sz="1600" b="1" baseline="-25000">
                  <a:latin typeface="Times New Roman" pitchFamily="18" charset="0"/>
                </a:rPr>
                <a:t>1</a:t>
              </a:r>
              <a:r>
                <a:rPr lang="en-US" sz="1600" b="1">
                  <a:latin typeface="Times New Roman" pitchFamily="18" charset="0"/>
                </a:rPr>
                <a:t>.CENTRE1</a:t>
              </a:r>
            </a:p>
            <a:p>
              <a:pPr>
                <a:lnSpc>
                  <a:spcPct val="120000"/>
                </a:lnSpc>
                <a:spcBef>
                  <a:spcPct val="20000"/>
                </a:spcBef>
              </a:pPr>
              <a:endParaRPr lang="en-US" sz="1600" b="1" baseline="-25000">
                <a:latin typeface="Times New Roman" pitchFamily="18" charset="0"/>
              </a:endParaRPr>
            </a:p>
          </p:txBody>
        </p:sp>
        <p:sp>
          <p:nvSpPr>
            <p:cNvPr id="212998" name="Line 6"/>
            <p:cNvSpPr>
              <a:spLocks noChangeShapeType="1"/>
            </p:cNvSpPr>
            <p:nvPr/>
          </p:nvSpPr>
          <p:spPr bwMode="auto">
            <a:xfrm>
              <a:off x="3125" y="1497"/>
              <a:ext cx="249" cy="0"/>
            </a:xfrm>
            <a:prstGeom prst="line">
              <a:avLst/>
            </a:prstGeom>
            <a:noFill/>
            <a:ln w="9525">
              <a:solidFill>
                <a:schemeClr val="tx1"/>
              </a:solidFill>
              <a:round/>
              <a:headEnd/>
              <a:tailEnd/>
            </a:ln>
            <a:effectLst/>
          </p:spPr>
          <p:txBody>
            <a:bodyPr wrap="none" anchor="ctr"/>
            <a:lstStyle/>
            <a:p>
              <a:endParaRPr lang="en-US"/>
            </a:p>
          </p:txBody>
        </p:sp>
        <p:sp>
          <p:nvSpPr>
            <p:cNvPr id="212999" name="Line 7"/>
            <p:cNvSpPr>
              <a:spLocks noChangeShapeType="1"/>
            </p:cNvSpPr>
            <p:nvPr/>
          </p:nvSpPr>
          <p:spPr bwMode="auto">
            <a:xfrm>
              <a:off x="2049" y="1511"/>
              <a:ext cx="265" cy="0"/>
            </a:xfrm>
            <a:prstGeom prst="line">
              <a:avLst/>
            </a:prstGeom>
            <a:noFill/>
            <a:ln w="9525">
              <a:solidFill>
                <a:schemeClr val="tx1"/>
              </a:solidFill>
              <a:round/>
              <a:headEnd/>
              <a:tailEnd/>
            </a:ln>
            <a:effectLst/>
          </p:spPr>
          <p:txBody>
            <a:bodyPr wrap="none" anchor="ctr"/>
            <a:lstStyle/>
            <a:p>
              <a:endParaRPr lang="en-US"/>
            </a:p>
          </p:txBody>
        </p:sp>
        <p:sp>
          <p:nvSpPr>
            <p:cNvPr id="213000" name="Line 8"/>
            <p:cNvSpPr>
              <a:spLocks noChangeShapeType="1"/>
            </p:cNvSpPr>
            <p:nvPr/>
          </p:nvSpPr>
          <p:spPr bwMode="auto">
            <a:xfrm>
              <a:off x="2049" y="1745"/>
              <a:ext cx="257" cy="0"/>
            </a:xfrm>
            <a:prstGeom prst="line">
              <a:avLst/>
            </a:prstGeom>
            <a:noFill/>
            <a:ln w="9525">
              <a:solidFill>
                <a:schemeClr val="tx1"/>
              </a:solidFill>
              <a:round/>
              <a:headEnd/>
              <a:tailEnd/>
            </a:ln>
            <a:effectLst/>
          </p:spPr>
          <p:txBody>
            <a:bodyPr wrap="none" anchor="ctr"/>
            <a:lstStyle/>
            <a:p>
              <a:endParaRPr lang="en-US"/>
            </a:p>
          </p:txBody>
        </p:sp>
        <p:sp>
          <p:nvSpPr>
            <p:cNvPr id="213001" name="Line 9"/>
            <p:cNvSpPr>
              <a:spLocks noChangeShapeType="1"/>
            </p:cNvSpPr>
            <p:nvPr/>
          </p:nvSpPr>
          <p:spPr bwMode="auto">
            <a:xfrm>
              <a:off x="3108" y="1721"/>
              <a:ext cx="258" cy="0"/>
            </a:xfrm>
            <a:prstGeom prst="line">
              <a:avLst/>
            </a:prstGeom>
            <a:noFill/>
            <a:ln w="9525">
              <a:solidFill>
                <a:schemeClr val="tx1"/>
              </a:solidFill>
              <a:round/>
              <a:headEnd/>
              <a:tailEnd/>
            </a:ln>
            <a:effectLst/>
          </p:spPr>
          <p:txBody>
            <a:bodyPr wrap="none" anchor="ctr"/>
            <a:lstStyle/>
            <a:p>
              <a:endParaRPr lang="en-US"/>
            </a:p>
          </p:txBody>
        </p:sp>
        <p:sp>
          <p:nvSpPr>
            <p:cNvPr id="213002" name="Rectangle 10"/>
            <p:cNvSpPr>
              <a:spLocks noChangeArrowheads="1"/>
            </p:cNvSpPr>
            <p:nvPr/>
          </p:nvSpPr>
          <p:spPr bwMode="auto">
            <a:xfrm>
              <a:off x="966" y="1294"/>
              <a:ext cx="3405" cy="765"/>
            </a:xfrm>
            <a:prstGeom prst="rect">
              <a:avLst/>
            </a:prstGeom>
            <a:noFill/>
            <a:ln w="9525">
              <a:solidFill>
                <a:schemeClr val="tx1"/>
              </a:solidFill>
              <a:miter lim="800000"/>
              <a:headEnd/>
              <a:tailEnd/>
            </a:ln>
            <a:effectLst/>
          </p:spPr>
          <p:txBody>
            <a:bodyPr wrap="none" anchor="ctr"/>
            <a:lstStyle/>
            <a:p>
              <a:endParaRPr lang="en-US"/>
            </a:p>
          </p:txBody>
        </p:sp>
      </p:grpSp>
      <p:sp>
        <p:nvSpPr>
          <p:cNvPr id="213003" name="Text Box 11"/>
          <p:cNvSpPr txBox="1">
            <a:spLocks noChangeArrowheads="1"/>
          </p:cNvSpPr>
          <p:nvPr/>
        </p:nvSpPr>
        <p:spPr bwMode="auto">
          <a:xfrm>
            <a:off x="798513" y="3449638"/>
            <a:ext cx="3757612" cy="396875"/>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The mobile transmission system is:</a:t>
            </a:r>
            <a:endParaRPr lang="en-US" sz="2800">
              <a:latin typeface="Times New Roman" pitchFamily="18" charset="0"/>
            </a:endParaRPr>
          </a:p>
        </p:txBody>
      </p:sp>
      <p:sp>
        <p:nvSpPr>
          <p:cNvPr id="213004" name="Text Box 12"/>
          <p:cNvSpPr txBox="1">
            <a:spLocks noChangeArrowheads="1"/>
          </p:cNvSpPr>
          <p:nvPr/>
        </p:nvSpPr>
        <p:spPr bwMode="auto">
          <a:xfrm>
            <a:off x="1397000" y="4324350"/>
            <a:ext cx="6386513" cy="1511300"/>
          </a:xfrm>
          <a:prstGeom prst="rect">
            <a:avLst/>
          </a:prstGeom>
          <a:noFill/>
          <a:ln w="9525">
            <a:noFill/>
            <a:miter lim="800000"/>
            <a:headEnd/>
            <a:tailEnd/>
          </a:ln>
          <a:effectLst/>
        </p:spPr>
        <p:txBody>
          <a:bodyPr anchor="ctr">
            <a:spAutoFit/>
          </a:bodyPr>
          <a:lstStyle/>
          <a:p>
            <a:pPr>
              <a:spcBef>
                <a:spcPct val="20000"/>
              </a:spcBef>
            </a:pPr>
            <a:r>
              <a:rPr lang="en-US" sz="1600" b="1">
                <a:latin typeface="Times New Roman" pitchFamily="18" charset="0"/>
              </a:rPr>
              <a:t>SYSTEM</a:t>
            </a:r>
            <a:r>
              <a:rPr lang="en-US" sz="1600" b="1" baseline="-25000">
                <a:latin typeface="Times New Roman" pitchFamily="18" charset="0"/>
              </a:rPr>
              <a:t>1</a:t>
            </a:r>
            <a:r>
              <a:rPr lang="en-US" sz="1600" b="1">
                <a:latin typeface="Times New Roman" pitchFamily="18" charset="0"/>
              </a:rPr>
              <a:t>  =  (</a:t>
            </a:r>
            <a:r>
              <a:rPr lang="en-US" sz="1600" b="1">
                <a:latin typeface="Symbol" pitchFamily="18" charset="2"/>
              </a:rPr>
              <a:t>n</a:t>
            </a:r>
            <a:r>
              <a:rPr lang="en-US" sz="1600" b="1">
                <a:latin typeface="Times New Roman" pitchFamily="18" charset="0"/>
              </a:rPr>
              <a:t>  talk</a:t>
            </a:r>
            <a:r>
              <a:rPr lang="en-US" sz="1600" b="1" baseline="-25000">
                <a:latin typeface="Times New Roman" pitchFamily="18" charset="0"/>
              </a:rPr>
              <a:t>1</a:t>
            </a:r>
            <a:r>
              <a:rPr lang="en-US" sz="1600" b="1">
                <a:latin typeface="Times New Roman" pitchFamily="18" charset="0"/>
              </a:rPr>
              <a:t>, switch</a:t>
            </a:r>
            <a:r>
              <a:rPr lang="en-US" sz="1600" b="1" baseline="-25000">
                <a:latin typeface="Times New Roman" pitchFamily="18" charset="0"/>
              </a:rPr>
              <a:t>1</a:t>
            </a:r>
            <a:r>
              <a:rPr lang="en-US" sz="1600" b="1">
                <a:latin typeface="Times New Roman" pitchFamily="18" charset="0"/>
              </a:rPr>
              <a:t>, give</a:t>
            </a:r>
            <a:r>
              <a:rPr lang="en-US" sz="1600" b="1" baseline="-25000">
                <a:latin typeface="Times New Roman" pitchFamily="18" charset="0"/>
              </a:rPr>
              <a:t>1</a:t>
            </a:r>
            <a:r>
              <a:rPr lang="en-US" sz="1600" b="1">
                <a:latin typeface="Times New Roman" pitchFamily="18" charset="0"/>
              </a:rPr>
              <a:t>, alert</a:t>
            </a:r>
            <a:r>
              <a:rPr lang="en-US" sz="1600" b="1" baseline="-25000">
                <a:latin typeface="Times New Roman" pitchFamily="18" charset="0"/>
              </a:rPr>
              <a:t>1</a:t>
            </a:r>
            <a:r>
              <a:rPr lang="en-US" sz="1600" b="1">
                <a:latin typeface="Times New Roman" pitchFamily="18" charset="0"/>
              </a:rPr>
              <a:t>, talk</a:t>
            </a:r>
            <a:r>
              <a:rPr lang="en-US" sz="1600" b="1" baseline="-25000">
                <a:latin typeface="Times New Roman" pitchFamily="18" charset="0"/>
              </a:rPr>
              <a:t>2</a:t>
            </a:r>
            <a:r>
              <a:rPr lang="en-US" sz="1600" b="1">
                <a:latin typeface="Times New Roman" pitchFamily="18" charset="0"/>
              </a:rPr>
              <a:t>, switch</a:t>
            </a:r>
            <a:r>
              <a:rPr lang="en-US" sz="1600" b="1" baseline="-25000">
                <a:latin typeface="Times New Roman" pitchFamily="18" charset="0"/>
              </a:rPr>
              <a:t>2</a:t>
            </a:r>
            <a:r>
              <a:rPr lang="en-US" sz="1600" b="1">
                <a:latin typeface="Times New Roman" pitchFamily="18" charset="0"/>
              </a:rPr>
              <a:t>, give</a:t>
            </a:r>
            <a:r>
              <a:rPr lang="en-US" sz="1600" b="1" baseline="-25000">
                <a:latin typeface="Times New Roman" pitchFamily="18" charset="0"/>
              </a:rPr>
              <a:t>2</a:t>
            </a:r>
            <a:r>
              <a:rPr lang="en-US" sz="1600" b="1">
                <a:latin typeface="Times New Roman" pitchFamily="18" charset="0"/>
              </a:rPr>
              <a:t>, alert</a:t>
            </a:r>
            <a:r>
              <a:rPr lang="en-US" sz="1600" b="1" baseline="-25000">
                <a:latin typeface="Times New Roman" pitchFamily="18" charset="0"/>
              </a:rPr>
              <a:t>2</a:t>
            </a:r>
            <a:r>
              <a:rPr lang="en-US" sz="1600" b="1">
                <a:latin typeface="Times New Roman" pitchFamily="18" charset="0"/>
              </a:rPr>
              <a:t>)</a:t>
            </a:r>
          </a:p>
          <a:p>
            <a:pPr>
              <a:spcBef>
                <a:spcPct val="20000"/>
              </a:spcBef>
            </a:pPr>
            <a:r>
              <a:rPr lang="en-US" sz="1600" b="1">
                <a:latin typeface="Times New Roman" pitchFamily="18" charset="0"/>
              </a:rPr>
              <a:t>                     (Car(talk</a:t>
            </a:r>
            <a:r>
              <a:rPr lang="en-US" sz="1600" b="1" baseline="-25000">
                <a:latin typeface="Times New Roman" pitchFamily="18" charset="0"/>
              </a:rPr>
              <a:t>1</a:t>
            </a:r>
            <a:r>
              <a:rPr lang="en-US" sz="1600" b="1">
                <a:latin typeface="Times New Roman" pitchFamily="18" charset="0"/>
              </a:rPr>
              <a:t>, switch</a:t>
            </a:r>
            <a:r>
              <a:rPr lang="en-US" sz="1600" b="1" baseline="-25000">
                <a:latin typeface="Times New Roman" pitchFamily="18" charset="0"/>
              </a:rPr>
              <a:t>1</a:t>
            </a:r>
            <a:r>
              <a:rPr lang="en-US" sz="1600" b="1">
                <a:latin typeface="Times New Roman" pitchFamily="18" charset="0"/>
              </a:rPr>
              <a:t>) | BASE</a:t>
            </a:r>
            <a:r>
              <a:rPr lang="en-US" sz="1600" b="1" baseline="-25000">
                <a:latin typeface="Times New Roman" pitchFamily="18" charset="0"/>
              </a:rPr>
              <a:t>1</a:t>
            </a:r>
            <a:r>
              <a:rPr lang="en-US" sz="1600" b="1">
                <a:latin typeface="Times New Roman" pitchFamily="18" charset="0"/>
              </a:rPr>
              <a:t> | IDLEBASE</a:t>
            </a:r>
            <a:r>
              <a:rPr lang="en-US" sz="1600" b="1" baseline="-25000">
                <a:latin typeface="Times New Roman" pitchFamily="18" charset="0"/>
              </a:rPr>
              <a:t>2</a:t>
            </a:r>
            <a:r>
              <a:rPr lang="en-US" sz="1600" b="1">
                <a:latin typeface="Times New Roman" pitchFamily="18" charset="0"/>
              </a:rPr>
              <a:t> | CENTRE</a:t>
            </a:r>
            <a:r>
              <a:rPr lang="en-US" sz="1600" b="1" baseline="-25000">
                <a:latin typeface="Times New Roman" pitchFamily="18" charset="0"/>
              </a:rPr>
              <a:t>1</a:t>
            </a:r>
            <a:r>
              <a:rPr lang="en-US" sz="1600" b="1">
                <a:latin typeface="Times New Roman" pitchFamily="18" charset="0"/>
              </a:rPr>
              <a:t>)</a:t>
            </a:r>
          </a:p>
          <a:p>
            <a:pPr>
              <a:spcBef>
                <a:spcPct val="20000"/>
              </a:spcBef>
            </a:pPr>
            <a:endParaRPr lang="en-US" sz="1600" b="1">
              <a:latin typeface="Times New Roman" pitchFamily="18" charset="0"/>
            </a:endParaRPr>
          </a:p>
          <a:p>
            <a:pPr>
              <a:spcBef>
                <a:spcPct val="20000"/>
              </a:spcBef>
            </a:pPr>
            <a:r>
              <a:rPr lang="en-US" sz="1600" b="1">
                <a:latin typeface="Times New Roman" pitchFamily="18" charset="0"/>
              </a:rPr>
              <a:t>where  BASE</a:t>
            </a:r>
            <a:r>
              <a:rPr lang="en-US" sz="1600" b="1" baseline="-25000">
                <a:latin typeface="Times New Roman" pitchFamily="18" charset="0"/>
              </a:rPr>
              <a:t>i</a:t>
            </a:r>
            <a:r>
              <a:rPr lang="en-US" sz="1600" b="1">
                <a:latin typeface="Times New Roman" pitchFamily="18" charset="0"/>
              </a:rPr>
              <a:t>  =  BASE(talk</a:t>
            </a:r>
            <a:r>
              <a:rPr lang="en-US" sz="1600" b="1" baseline="-25000">
                <a:latin typeface="Times New Roman" pitchFamily="18" charset="0"/>
              </a:rPr>
              <a:t>i</a:t>
            </a:r>
            <a:r>
              <a:rPr lang="en-US" sz="1600" b="1">
                <a:latin typeface="Times New Roman" pitchFamily="18" charset="0"/>
              </a:rPr>
              <a:t>, switch</a:t>
            </a:r>
            <a:r>
              <a:rPr lang="en-US" sz="1600" b="1" baseline="-25000">
                <a:latin typeface="Times New Roman" pitchFamily="18" charset="0"/>
              </a:rPr>
              <a:t>i</a:t>
            </a:r>
            <a:r>
              <a:rPr lang="en-US" sz="1600" b="1">
                <a:latin typeface="Times New Roman" pitchFamily="18" charset="0"/>
              </a:rPr>
              <a:t>, give</a:t>
            </a:r>
            <a:r>
              <a:rPr lang="en-US" sz="1600" b="1" baseline="-25000">
                <a:latin typeface="Times New Roman" pitchFamily="18" charset="0"/>
              </a:rPr>
              <a:t>i</a:t>
            </a:r>
            <a:r>
              <a:rPr lang="en-US" sz="1600" b="1">
                <a:latin typeface="Times New Roman" pitchFamily="18" charset="0"/>
              </a:rPr>
              <a:t>, alert</a:t>
            </a:r>
            <a:r>
              <a:rPr lang="en-US" sz="1600" b="1" baseline="-25000">
                <a:latin typeface="Times New Roman" pitchFamily="18" charset="0"/>
              </a:rPr>
              <a:t>i</a:t>
            </a:r>
            <a:r>
              <a:rPr lang="en-US" sz="1600" b="1">
                <a:latin typeface="Times New Roman" pitchFamily="18" charset="0"/>
              </a:rPr>
              <a:t>)   for i = 1,2</a:t>
            </a:r>
          </a:p>
          <a:p>
            <a:pPr>
              <a:spcBef>
                <a:spcPct val="20000"/>
              </a:spcBef>
            </a:pPr>
            <a:r>
              <a:rPr lang="en-US" sz="1600" b="1">
                <a:latin typeface="Times New Roman" pitchFamily="18" charset="0"/>
              </a:rPr>
              <a:t>            IDLEBASE</a:t>
            </a:r>
            <a:r>
              <a:rPr lang="en-US" sz="1600" b="1" baseline="-25000">
                <a:latin typeface="Times New Roman" pitchFamily="18" charset="0"/>
              </a:rPr>
              <a:t>i</a:t>
            </a:r>
            <a:r>
              <a:rPr lang="en-US" sz="1600" b="1">
                <a:latin typeface="Times New Roman" pitchFamily="18" charset="0"/>
              </a:rPr>
              <a:t> =  IDLEBASE(talk</a:t>
            </a:r>
            <a:r>
              <a:rPr lang="en-US" sz="1600" b="1" baseline="-25000">
                <a:latin typeface="Times New Roman" pitchFamily="18" charset="0"/>
              </a:rPr>
              <a:t>i</a:t>
            </a:r>
            <a:r>
              <a:rPr lang="en-US" sz="1600" b="1">
                <a:latin typeface="Times New Roman" pitchFamily="18" charset="0"/>
              </a:rPr>
              <a:t>, switch</a:t>
            </a:r>
            <a:r>
              <a:rPr lang="en-US" sz="1600" b="1" baseline="-25000">
                <a:latin typeface="Times New Roman" pitchFamily="18" charset="0"/>
              </a:rPr>
              <a:t>i</a:t>
            </a:r>
            <a:r>
              <a:rPr lang="en-US" sz="1600" b="1">
                <a:latin typeface="Times New Roman" pitchFamily="18" charset="0"/>
              </a:rPr>
              <a:t>, give</a:t>
            </a:r>
            <a:r>
              <a:rPr lang="en-US" sz="1600" b="1" baseline="-25000">
                <a:latin typeface="Times New Roman" pitchFamily="18" charset="0"/>
              </a:rPr>
              <a:t>i</a:t>
            </a:r>
            <a:r>
              <a:rPr lang="en-US" sz="1600" b="1">
                <a:latin typeface="Times New Roman" pitchFamily="18" charset="0"/>
              </a:rPr>
              <a:t>, alert</a:t>
            </a:r>
            <a:r>
              <a:rPr lang="en-US" sz="1600" b="1" baseline="-25000">
                <a:latin typeface="Times New Roman" pitchFamily="18" charset="0"/>
              </a:rPr>
              <a:t>i</a:t>
            </a:r>
            <a:r>
              <a:rPr lang="en-US" sz="1600" b="1">
                <a:latin typeface="Times New Roman" pitchFamily="18" charset="0"/>
              </a:rPr>
              <a:t>)   for i = 1,2</a:t>
            </a:r>
          </a:p>
        </p:txBody>
      </p:sp>
      <p:sp>
        <p:nvSpPr>
          <p:cNvPr id="213005" name="Rectangle 13"/>
          <p:cNvSpPr>
            <a:spLocks noChangeArrowheads="1"/>
          </p:cNvSpPr>
          <p:nvPr/>
        </p:nvSpPr>
        <p:spPr bwMode="auto">
          <a:xfrm>
            <a:off x="1323975" y="4071938"/>
            <a:ext cx="6505575" cy="1954212"/>
          </a:xfrm>
          <a:prstGeom prst="rect">
            <a:avLst/>
          </a:prstGeom>
          <a:no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2"/>
          <p:cNvSpPr>
            <a:spLocks noGrp="1"/>
          </p:cNvSpPr>
          <p:nvPr>
            <p:ph type="ftr" sz="quarter" idx="10"/>
          </p:nvPr>
        </p:nvSpPr>
        <p:spPr/>
        <p:txBody>
          <a:bodyPr/>
          <a:lstStyle/>
          <a:p>
            <a:r>
              <a:rPr lang="en-US"/>
              <a:t>CS 5204 – Operating Systems</a:t>
            </a:r>
          </a:p>
        </p:txBody>
      </p:sp>
      <p:sp>
        <p:nvSpPr>
          <p:cNvPr id="14" name="Slide Number Placeholder 3"/>
          <p:cNvSpPr>
            <a:spLocks noGrp="1"/>
          </p:cNvSpPr>
          <p:nvPr>
            <p:ph type="sldNum" sz="quarter" idx="11"/>
          </p:nvPr>
        </p:nvSpPr>
        <p:spPr/>
        <p:txBody>
          <a:bodyPr/>
          <a:lstStyle/>
          <a:p>
            <a:fld id="{6CEF1DA6-3B49-42BD-8737-D713BDA035CB}" type="slidenum">
              <a:rPr lang="en-US"/>
              <a:pPr/>
              <a:t>17</a:t>
            </a:fld>
            <a:endParaRPr lang="en-US"/>
          </a:p>
        </p:txBody>
      </p:sp>
      <p:sp>
        <p:nvSpPr>
          <p:cNvPr id="214018" name="Rectangle 2"/>
          <p:cNvSpPr>
            <a:spLocks noGrp="1" noChangeArrowheads="1"/>
          </p:cNvSpPr>
          <p:nvPr>
            <p:ph type="title"/>
          </p:nvPr>
        </p:nvSpPr>
        <p:spPr/>
        <p:txBody>
          <a:bodyPr/>
          <a:lstStyle/>
          <a:p>
            <a:r>
              <a:rPr lang="en-US" sz="2000"/>
              <a:t>Replication</a:t>
            </a:r>
            <a:endParaRPr lang="en-US"/>
          </a:p>
        </p:txBody>
      </p:sp>
      <p:grpSp>
        <p:nvGrpSpPr>
          <p:cNvPr id="2" name="Group 3"/>
          <p:cNvGrpSpPr>
            <a:grpSpLocks/>
          </p:cNvGrpSpPr>
          <p:nvPr/>
        </p:nvGrpSpPr>
        <p:grpSpPr bwMode="auto">
          <a:xfrm>
            <a:off x="685800" y="1943100"/>
            <a:ext cx="7586663" cy="376238"/>
            <a:chOff x="377" y="1139"/>
            <a:chExt cx="4779" cy="237"/>
          </a:xfrm>
        </p:grpSpPr>
        <p:sp>
          <p:nvSpPr>
            <p:cNvPr id="214020" name="Text Box 4"/>
            <p:cNvSpPr txBox="1">
              <a:spLocks noChangeArrowheads="1"/>
            </p:cNvSpPr>
            <p:nvPr/>
          </p:nvSpPr>
          <p:spPr bwMode="auto">
            <a:xfrm>
              <a:off x="377" y="1139"/>
              <a:ext cx="4779" cy="237"/>
            </a:xfrm>
            <a:prstGeom prst="rect">
              <a:avLst/>
            </a:prstGeom>
            <a:noFill/>
            <a:ln w="9525">
              <a:solidFill>
                <a:schemeClr val="tx1"/>
              </a:solidFill>
              <a:miter lim="800000"/>
              <a:headEnd/>
              <a:tailEnd/>
            </a:ln>
            <a:effectLst/>
          </p:spPr>
          <p:txBody>
            <a:bodyPr wrap="none" anchor="ctr">
              <a:spAutoFit/>
            </a:bodyPr>
            <a:lstStyle/>
            <a:p>
              <a:pPr>
                <a:spcBef>
                  <a:spcPct val="20000"/>
                </a:spcBef>
              </a:pPr>
              <a:r>
                <a:rPr lang="en-US" sz="1800">
                  <a:latin typeface="Times New Roman" pitchFamily="18" charset="0"/>
                </a:rPr>
                <a:t>Client(open, close, request, reply) =  open.request</a:t>
              </a:r>
              <a:r>
                <a:rPr lang="en-US" sz="1800" baseline="-25000">
                  <a:latin typeface="Times New Roman" pitchFamily="18" charset="0"/>
                </a:rPr>
                <a:t>1</a:t>
              </a:r>
              <a:r>
                <a:rPr lang="en-US" sz="1800">
                  <a:latin typeface="Times New Roman" pitchFamily="18" charset="0"/>
                </a:rPr>
                <a:t>.reply</a:t>
              </a:r>
              <a:r>
                <a:rPr lang="en-US" sz="1800" baseline="-25000">
                  <a:latin typeface="Times New Roman" pitchFamily="18" charset="0"/>
                </a:rPr>
                <a:t>1</a:t>
              </a:r>
              <a:r>
                <a:rPr lang="en-US" sz="1800">
                  <a:latin typeface="Times New Roman" pitchFamily="18" charset="0"/>
                </a:rPr>
                <a:t>. request</a:t>
              </a:r>
              <a:r>
                <a:rPr lang="en-US" sz="1800" baseline="-25000">
                  <a:latin typeface="Times New Roman" pitchFamily="18" charset="0"/>
                </a:rPr>
                <a:t>2</a:t>
              </a:r>
              <a:r>
                <a:rPr lang="en-US" sz="1800">
                  <a:latin typeface="Times New Roman" pitchFamily="18" charset="0"/>
                </a:rPr>
                <a:t>.reply</a:t>
              </a:r>
              <a:r>
                <a:rPr lang="en-US" sz="1800" baseline="-25000">
                  <a:latin typeface="Times New Roman" pitchFamily="18" charset="0"/>
                </a:rPr>
                <a:t>2</a:t>
              </a:r>
              <a:r>
                <a:rPr lang="en-US" sz="1800">
                  <a:latin typeface="Times New Roman" pitchFamily="18" charset="0"/>
                </a:rPr>
                <a:t>.close.0</a:t>
              </a:r>
            </a:p>
          </p:txBody>
        </p:sp>
        <p:sp>
          <p:nvSpPr>
            <p:cNvPr id="214021" name="Line 5"/>
            <p:cNvSpPr>
              <a:spLocks noChangeShapeType="1"/>
            </p:cNvSpPr>
            <p:nvPr/>
          </p:nvSpPr>
          <p:spPr bwMode="auto">
            <a:xfrm>
              <a:off x="2595" y="1219"/>
              <a:ext cx="265" cy="0"/>
            </a:xfrm>
            <a:prstGeom prst="line">
              <a:avLst/>
            </a:prstGeom>
            <a:noFill/>
            <a:ln w="9525">
              <a:solidFill>
                <a:schemeClr val="tx1"/>
              </a:solidFill>
              <a:round/>
              <a:headEnd/>
              <a:tailEnd/>
            </a:ln>
            <a:effectLst/>
          </p:spPr>
          <p:txBody>
            <a:bodyPr wrap="none" anchor="ctr"/>
            <a:lstStyle/>
            <a:p>
              <a:endParaRPr lang="en-US"/>
            </a:p>
          </p:txBody>
        </p:sp>
        <p:sp>
          <p:nvSpPr>
            <p:cNvPr id="214022" name="Line 6"/>
            <p:cNvSpPr>
              <a:spLocks noChangeShapeType="1"/>
            </p:cNvSpPr>
            <p:nvPr/>
          </p:nvSpPr>
          <p:spPr bwMode="auto">
            <a:xfrm>
              <a:off x="2914" y="1227"/>
              <a:ext cx="398" cy="0"/>
            </a:xfrm>
            <a:prstGeom prst="line">
              <a:avLst/>
            </a:prstGeom>
            <a:noFill/>
            <a:ln w="9525">
              <a:solidFill>
                <a:schemeClr val="tx1"/>
              </a:solidFill>
              <a:round/>
              <a:headEnd/>
              <a:tailEnd/>
            </a:ln>
            <a:effectLst/>
          </p:spPr>
          <p:txBody>
            <a:bodyPr wrap="none" anchor="ctr"/>
            <a:lstStyle/>
            <a:p>
              <a:endParaRPr lang="en-US"/>
            </a:p>
          </p:txBody>
        </p:sp>
        <p:sp>
          <p:nvSpPr>
            <p:cNvPr id="214023" name="Line 7"/>
            <p:cNvSpPr>
              <a:spLocks noChangeShapeType="1"/>
            </p:cNvSpPr>
            <p:nvPr/>
          </p:nvSpPr>
          <p:spPr bwMode="auto">
            <a:xfrm>
              <a:off x="3826" y="1213"/>
              <a:ext cx="382" cy="0"/>
            </a:xfrm>
            <a:prstGeom prst="line">
              <a:avLst/>
            </a:prstGeom>
            <a:noFill/>
            <a:ln w="9525">
              <a:solidFill>
                <a:schemeClr val="tx1"/>
              </a:solidFill>
              <a:round/>
              <a:headEnd/>
              <a:tailEnd/>
            </a:ln>
            <a:effectLst/>
          </p:spPr>
          <p:txBody>
            <a:bodyPr wrap="none" anchor="ctr"/>
            <a:lstStyle/>
            <a:p>
              <a:endParaRPr lang="en-US"/>
            </a:p>
          </p:txBody>
        </p:sp>
        <p:sp>
          <p:nvSpPr>
            <p:cNvPr id="214024" name="Line 8"/>
            <p:cNvSpPr>
              <a:spLocks noChangeShapeType="1"/>
            </p:cNvSpPr>
            <p:nvPr/>
          </p:nvSpPr>
          <p:spPr bwMode="auto">
            <a:xfrm>
              <a:off x="4698" y="1201"/>
              <a:ext cx="289" cy="0"/>
            </a:xfrm>
            <a:prstGeom prst="line">
              <a:avLst/>
            </a:prstGeom>
            <a:noFill/>
            <a:ln w="9525">
              <a:solidFill>
                <a:schemeClr val="tx1"/>
              </a:solidFill>
              <a:round/>
              <a:headEnd/>
              <a:tailEnd/>
            </a:ln>
            <a:effectLst/>
          </p:spPr>
          <p:txBody>
            <a:bodyPr wrap="none" anchor="ctr"/>
            <a:lstStyle/>
            <a:p>
              <a:endParaRPr lang="en-US"/>
            </a:p>
          </p:txBody>
        </p:sp>
      </p:grpSp>
      <p:sp>
        <p:nvSpPr>
          <p:cNvPr id="214025" name="Text Box 9"/>
          <p:cNvSpPr txBox="1">
            <a:spLocks noChangeArrowheads="1"/>
          </p:cNvSpPr>
          <p:nvPr/>
        </p:nvSpPr>
        <p:spPr bwMode="auto">
          <a:xfrm>
            <a:off x="423863" y="1263650"/>
            <a:ext cx="6080125" cy="366713"/>
          </a:xfrm>
          <a:prstGeom prst="rect">
            <a:avLst/>
          </a:prstGeom>
          <a:noFill/>
          <a:ln w="9525">
            <a:noFill/>
            <a:miter lim="800000"/>
            <a:headEnd/>
            <a:tailEnd/>
          </a:ln>
          <a:effectLst/>
        </p:spPr>
        <p:txBody>
          <a:bodyPr anchor="ctr">
            <a:spAutoFit/>
          </a:bodyPr>
          <a:lstStyle/>
          <a:p>
            <a:pPr>
              <a:spcBef>
                <a:spcPct val="20000"/>
              </a:spcBef>
            </a:pPr>
            <a:r>
              <a:rPr lang="en-US" sz="1800">
                <a:latin typeface="Times New Roman" pitchFamily="18" charset="0"/>
              </a:rPr>
              <a:t>The terminating process definition:</a:t>
            </a:r>
          </a:p>
        </p:txBody>
      </p:sp>
      <p:sp>
        <p:nvSpPr>
          <p:cNvPr id="214026" name="Text Box 10"/>
          <p:cNvSpPr txBox="1">
            <a:spLocks noChangeArrowheads="1"/>
          </p:cNvSpPr>
          <p:nvPr/>
        </p:nvSpPr>
        <p:spPr bwMode="auto">
          <a:xfrm>
            <a:off x="514350" y="2859088"/>
            <a:ext cx="7226300" cy="366712"/>
          </a:xfrm>
          <a:prstGeom prst="rect">
            <a:avLst/>
          </a:prstGeom>
          <a:noFill/>
          <a:ln w="9525">
            <a:noFill/>
            <a:miter lim="800000"/>
            <a:headEnd/>
            <a:tailEnd/>
          </a:ln>
          <a:effectLst/>
        </p:spPr>
        <p:txBody>
          <a:bodyPr wrap="none" anchor="ctr">
            <a:spAutoFit/>
          </a:bodyPr>
          <a:lstStyle/>
          <a:p>
            <a:pPr>
              <a:spcBef>
                <a:spcPct val="20000"/>
              </a:spcBef>
            </a:pPr>
            <a:r>
              <a:rPr lang="en-US" sz="1800">
                <a:latin typeface="Times New Roman" pitchFamily="18" charset="0"/>
              </a:rPr>
              <a:t>can be used to describe a longer-running system using replication as follows:</a:t>
            </a:r>
          </a:p>
        </p:txBody>
      </p:sp>
      <p:sp>
        <p:nvSpPr>
          <p:cNvPr id="214027" name="Text Box 11"/>
          <p:cNvSpPr txBox="1">
            <a:spLocks noChangeArrowheads="1"/>
          </p:cNvSpPr>
          <p:nvPr/>
        </p:nvSpPr>
        <p:spPr bwMode="auto">
          <a:xfrm>
            <a:off x="2876550" y="3868738"/>
            <a:ext cx="3054350" cy="376237"/>
          </a:xfrm>
          <a:prstGeom prst="rect">
            <a:avLst/>
          </a:prstGeom>
          <a:noFill/>
          <a:ln w="9525">
            <a:solidFill>
              <a:schemeClr val="tx1"/>
            </a:solidFill>
            <a:miter lim="800000"/>
            <a:headEnd/>
            <a:tailEnd/>
          </a:ln>
          <a:effectLst/>
        </p:spPr>
        <p:txBody>
          <a:bodyPr wrap="none" anchor="ctr">
            <a:spAutoFit/>
          </a:bodyPr>
          <a:lstStyle/>
          <a:p>
            <a:pPr>
              <a:spcBef>
                <a:spcPct val="20000"/>
              </a:spcBef>
            </a:pPr>
            <a:r>
              <a:rPr lang="en-US" sz="1800">
                <a:latin typeface="Times New Roman" pitchFamily="18" charset="0"/>
              </a:rPr>
              <a:t>SYSTEM = ( ! Client | Server )</a:t>
            </a:r>
          </a:p>
        </p:txBody>
      </p:sp>
      <p:sp>
        <p:nvSpPr>
          <p:cNvPr id="214028" name="Text Box 12"/>
          <p:cNvSpPr txBox="1">
            <a:spLocks noChangeArrowheads="1"/>
          </p:cNvSpPr>
          <p:nvPr/>
        </p:nvSpPr>
        <p:spPr bwMode="auto">
          <a:xfrm>
            <a:off x="600075" y="4803775"/>
            <a:ext cx="7518400" cy="641350"/>
          </a:xfrm>
          <a:prstGeom prst="rect">
            <a:avLst/>
          </a:prstGeom>
          <a:noFill/>
          <a:ln w="9525">
            <a:noFill/>
            <a:miter lim="800000"/>
            <a:headEnd/>
            <a:tailEnd/>
          </a:ln>
          <a:effectLst/>
        </p:spPr>
        <p:txBody>
          <a:bodyPr anchor="ctr">
            <a:spAutoFit/>
          </a:bodyPr>
          <a:lstStyle/>
          <a:p>
            <a:pPr>
              <a:spcBef>
                <a:spcPct val="20000"/>
              </a:spcBef>
            </a:pPr>
            <a:r>
              <a:rPr lang="en-US" sz="1800">
                <a:latin typeface="Times New Roman" pitchFamily="18" charset="0"/>
              </a:rPr>
              <a:t>Which is equivalent to spawning/forking as many copies of the Client process as desired.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2"/>
          <p:cNvSpPr>
            <a:spLocks noGrp="1"/>
          </p:cNvSpPr>
          <p:nvPr>
            <p:ph type="ftr" sz="quarter" idx="10"/>
          </p:nvPr>
        </p:nvSpPr>
        <p:spPr/>
        <p:txBody>
          <a:bodyPr/>
          <a:lstStyle/>
          <a:p>
            <a:r>
              <a:rPr lang="en-US"/>
              <a:t>CS 5204 – Operating Systems</a:t>
            </a:r>
          </a:p>
        </p:txBody>
      </p:sp>
      <p:sp>
        <p:nvSpPr>
          <p:cNvPr id="20" name="Slide Number Placeholder 3"/>
          <p:cNvSpPr>
            <a:spLocks noGrp="1"/>
          </p:cNvSpPr>
          <p:nvPr>
            <p:ph type="sldNum" sz="quarter" idx="11"/>
          </p:nvPr>
        </p:nvSpPr>
        <p:spPr/>
        <p:txBody>
          <a:bodyPr/>
          <a:lstStyle/>
          <a:p>
            <a:fld id="{8E4A0ABB-6D22-4514-A752-B0D5C1C48FFE}" type="slidenum">
              <a:rPr lang="en-US"/>
              <a:pPr/>
              <a:t>18</a:t>
            </a:fld>
            <a:endParaRPr lang="en-US"/>
          </a:p>
        </p:txBody>
      </p:sp>
      <p:sp>
        <p:nvSpPr>
          <p:cNvPr id="215042" name="Rectangle 2"/>
          <p:cNvSpPr>
            <a:spLocks noGrp="1" noChangeArrowheads="1"/>
          </p:cNvSpPr>
          <p:nvPr>
            <p:ph type="title"/>
          </p:nvPr>
        </p:nvSpPr>
        <p:spPr/>
        <p:txBody>
          <a:bodyPr/>
          <a:lstStyle/>
          <a:p>
            <a:r>
              <a:rPr lang="en-US" sz="2000"/>
              <a:t>Restriction</a:t>
            </a:r>
            <a:endParaRPr lang="en-US"/>
          </a:p>
        </p:txBody>
      </p:sp>
      <p:sp>
        <p:nvSpPr>
          <p:cNvPr id="215043" name="Text Box 3"/>
          <p:cNvSpPr txBox="1">
            <a:spLocks noChangeArrowheads="1"/>
          </p:cNvSpPr>
          <p:nvPr/>
        </p:nvSpPr>
        <p:spPr bwMode="auto">
          <a:xfrm>
            <a:off x="650875" y="1017588"/>
            <a:ext cx="7593013" cy="1631950"/>
          </a:xfrm>
          <a:prstGeom prst="rect">
            <a:avLst/>
          </a:prstGeom>
          <a:noFill/>
          <a:ln w="9525">
            <a:noFill/>
            <a:miter lim="800000"/>
            <a:headEnd/>
            <a:tailEnd/>
          </a:ln>
          <a:effectLst/>
        </p:spPr>
        <p:txBody>
          <a:bodyPr anchor="ctr">
            <a:spAutoFit/>
          </a:bodyPr>
          <a:lstStyle/>
          <a:p>
            <a:pPr>
              <a:spcBef>
                <a:spcPct val="20000"/>
              </a:spcBef>
            </a:pPr>
            <a:r>
              <a:rPr lang="en-US" sz="1800">
                <a:latin typeface="Times New Roman" pitchFamily="18" charset="0"/>
              </a:rPr>
              <a:t>A name that is private to a process or a group of collaborating processes can be</a:t>
            </a:r>
          </a:p>
          <a:p>
            <a:pPr>
              <a:spcBef>
                <a:spcPct val="20000"/>
              </a:spcBef>
            </a:pPr>
            <a:r>
              <a:rPr lang="en-US" sz="1800">
                <a:latin typeface="Times New Roman" pitchFamily="18" charset="0"/>
              </a:rPr>
              <a:t>defined by restriction similar to the effect of scoping or encapsulation. </a:t>
            </a:r>
          </a:p>
          <a:p>
            <a:pPr>
              <a:spcBef>
                <a:spcPct val="20000"/>
              </a:spcBef>
            </a:pPr>
            <a:endParaRPr lang="en-US" sz="1800">
              <a:latin typeface="Times New Roman" pitchFamily="18" charset="0"/>
            </a:endParaRPr>
          </a:p>
          <a:p>
            <a:pPr>
              <a:spcBef>
                <a:spcPct val="20000"/>
              </a:spcBef>
            </a:pPr>
            <a:r>
              <a:rPr lang="en-US" sz="1800">
                <a:latin typeface="Times New Roman" pitchFamily="18" charset="0"/>
              </a:rPr>
              <a:t>Suppose that two different process are each attempting to communicate two values to a process using port x. The following will not work correctly:</a:t>
            </a:r>
          </a:p>
        </p:txBody>
      </p:sp>
      <p:sp>
        <p:nvSpPr>
          <p:cNvPr id="215044" name="Text Box 4"/>
          <p:cNvSpPr txBox="1">
            <a:spLocks noChangeArrowheads="1"/>
          </p:cNvSpPr>
          <p:nvPr/>
        </p:nvSpPr>
        <p:spPr bwMode="auto">
          <a:xfrm>
            <a:off x="650875" y="3862388"/>
            <a:ext cx="7618413" cy="915987"/>
          </a:xfrm>
          <a:prstGeom prst="rect">
            <a:avLst/>
          </a:prstGeom>
          <a:noFill/>
          <a:ln w="9525">
            <a:noFill/>
            <a:miter lim="800000"/>
            <a:headEnd/>
            <a:tailEnd/>
          </a:ln>
          <a:effectLst/>
        </p:spPr>
        <p:txBody>
          <a:bodyPr anchor="ctr">
            <a:spAutoFit/>
          </a:bodyPr>
          <a:lstStyle/>
          <a:p>
            <a:pPr>
              <a:spcBef>
                <a:spcPct val="20000"/>
              </a:spcBef>
            </a:pPr>
            <a:r>
              <a:rPr lang="en-US" sz="1800">
                <a:latin typeface="Times New Roman" pitchFamily="18" charset="0"/>
              </a:rPr>
              <a:t>Because the middle process could receive the a from the left process and the c from the right process. Encapsulation can be used to create a “private” link along which the values can be passed with interference, as in:</a:t>
            </a:r>
          </a:p>
        </p:txBody>
      </p:sp>
      <p:grpSp>
        <p:nvGrpSpPr>
          <p:cNvPr id="2" name="Group 5"/>
          <p:cNvGrpSpPr>
            <a:grpSpLocks/>
          </p:cNvGrpSpPr>
          <p:nvPr/>
        </p:nvGrpSpPr>
        <p:grpSpPr bwMode="auto">
          <a:xfrm>
            <a:off x="2444750" y="3103563"/>
            <a:ext cx="3098800" cy="376237"/>
            <a:chOff x="1540" y="1955"/>
            <a:chExt cx="1952" cy="237"/>
          </a:xfrm>
        </p:grpSpPr>
        <p:sp>
          <p:nvSpPr>
            <p:cNvPr id="215046" name="Text Box 6"/>
            <p:cNvSpPr txBox="1">
              <a:spLocks noChangeArrowheads="1"/>
            </p:cNvSpPr>
            <p:nvPr/>
          </p:nvSpPr>
          <p:spPr bwMode="auto">
            <a:xfrm>
              <a:off x="1540" y="1955"/>
              <a:ext cx="1952" cy="237"/>
            </a:xfrm>
            <a:prstGeom prst="rect">
              <a:avLst/>
            </a:prstGeom>
            <a:noFill/>
            <a:ln w="9525">
              <a:solidFill>
                <a:schemeClr val="tx1"/>
              </a:solidFill>
              <a:miter lim="800000"/>
              <a:headEnd/>
              <a:tailEnd/>
            </a:ln>
            <a:effectLst/>
          </p:spPr>
          <p:txBody>
            <a:bodyPr wrap="none" anchor="ctr">
              <a:spAutoFit/>
            </a:bodyPr>
            <a:lstStyle/>
            <a:p>
              <a:pPr>
                <a:spcBef>
                  <a:spcPct val="20000"/>
                </a:spcBef>
              </a:pPr>
              <a:r>
                <a:rPr lang="en-US" sz="1800">
                  <a:latin typeface="Times New Roman" pitchFamily="18" charset="0"/>
                </a:rPr>
                <a:t>xa. xb…. | x(f).x(g)…. | xc.xd...</a:t>
              </a:r>
            </a:p>
          </p:txBody>
        </p:sp>
        <p:sp>
          <p:nvSpPr>
            <p:cNvPr id="215047" name="Line 7"/>
            <p:cNvSpPr>
              <a:spLocks noChangeShapeType="1"/>
            </p:cNvSpPr>
            <p:nvPr/>
          </p:nvSpPr>
          <p:spPr bwMode="auto">
            <a:xfrm>
              <a:off x="1590" y="2026"/>
              <a:ext cx="70" cy="0"/>
            </a:xfrm>
            <a:prstGeom prst="line">
              <a:avLst/>
            </a:prstGeom>
            <a:noFill/>
            <a:ln w="9525">
              <a:solidFill>
                <a:schemeClr val="tx1"/>
              </a:solidFill>
              <a:round/>
              <a:headEnd/>
              <a:tailEnd/>
            </a:ln>
            <a:effectLst/>
          </p:spPr>
          <p:txBody>
            <a:bodyPr wrap="none" anchor="ctr"/>
            <a:lstStyle/>
            <a:p>
              <a:endParaRPr lang="en-US"/>
            </a:p>
          </p:txBody>
        </p:sp>
        <p:sp>
          <p:nvSpPr>
            <p:cNvPr id="215048" name="Line 8"/>
            <p:cNvSpPr>
              <a:spLocks noChangeShapeType="1"/>
            </p:cNvSpPr>
            <p:nvPr/>
          </p:nvSpPr>
          <p:spPr bwMode="auto">
            <a:xfrm>
              <a:off x="1803" y="2028"/>
              <a:ext cx="70" cy="0"/>
            </a:xfrm>
            <a:prstGeom prst="line">
              <a:avLst/>
            </a:prstGeom>
            <a:noFill/>
            <a:ln w="9525">
              <a:solidFill>
                <a:schemeClr val="tx1"/>
              </a:solidFill>
              <a:round/>
              <a:headEnd/>
              <a:tailEnd/>
            </a:ln>
            <a:effectLst/>
          </p:spPr>
          <p:txBody>
            <a:bodyPr wrap="none" anchor="ctr"/>
            <a:lstStyle/>
            <a:p>
              <a:endParaRPr lang="en-US"/>
            </a:p>
          </p:txBody>
        </p:sp>
        <p:sp>
          <p:nvSpPr>
            <p:cNvPr id="215049" name="Line 9"/>
            <p:cNvSpPr>
              <a:spLocks noChangeShapeType="1"/>
            </p:cNvSpPr>
            <p:nvPr/>
          </p:nvSpPr>
          <p:spPr bwMode="auto">
            <a:xfrm>
              <a:off x="3003" y="2036"/>
              <a:ext cx="70" cy="0"/>
            </a:xfrm>
            <a:prstGeom prst="line">
              <a:avLst/>
            </a:prstGeom>
            <a:noFill/>
            <a:ln w="9525">
              <a:solidFill>
                <a:schemeClr val="tx1"/>
              </a:solidFill>
              <a:round/>
              <a:headEnd/>
              <a:tailEnd/>
            </a:ln>
            <a:effectLst/>
          </p:spPr>
          <p:txBody>
            <a:bodyPr wrap="none" anchor="ctr"/>
            <a:lstStyle/>
            <a:p>
              <a:endParaRPr lang="en-US"/>
            </a:p>
          </p:txBody>
        </p:sp>
        <p:sp>
          <p:nvSpPr>
            <p:cNvPr id="215050" name="Line 10"/>
            <p:cNvSpPr>
              <a:spLocks noChangeShapeType="1"/>
            </p:cNvSpPr>
            <p:nvPr/>
          </p:nvSpPr>
          <p:spPr bwMode="auto">
            <a:xfrm>
              <a:off x="3175" y="2020"/>
              <a:ext cx="70" cy="0"/>
            </a:xfrm>
            <a:prstGeom prst="line">
              <a:avLst/>
            </a:prstGeom>
            <a:noFill/>
            <a:ln w="9525">
              <a:solidFill>
                <a:schemeClr val="tx1"/>
              </a:solidFill>
              <a:round/>
              <a:headEnd/>
              <a:tailEnd/>
            </a:ln>
            <a:effectLst/>
          </p:spPr>
          <p:txBody>
            <a:bodyPr wrap="none" anchor="ctr"/>
            <a:lstStyle/>
            <a:p>
              <a:endParaRPr lang="en-US"/>
            </a:p>
          </p:txBody>
        </p:sp>
      </p:grpSp>
      <p:grpSp>
        <p:nvGrpSpPr>
          <p:cNvPr id="3" name="Group 11"/>
          <p:cNvGrpSpPr>
            <a:grpSpLocks/>
          </p:cNvGrpSpPr>
          <p:nvPr/>
        </p:nvGrpSpPr>
        <p:grpSpPr bwMode="auto">
          <a:xfrm>
            <a:off x="1812925" y="5281613"/>
            <a:ext cx="5241925" cy="376237"/>
            <a:chOff x="1142" y="3327"/>
            <a:chExt cx="3302" cy="237"/>
          </a:xfrm>
        </p:grpSpPr>
        <p:sp>
          <p:nvSpPr>
            <p:cNvPr id="215052" name="Text Box 12"/>
            <p:cNvSpPr txBox="1">
              <a:spLocks noChangeArrowheads="1"/>
            </p:cNvSpPr>
            <p:nvPr/>
          </p:nvSpPr>
          <p:spPr bwMode="auto">
            <a:xfrm>
              <a:off x="1142" y="3327"/>
              <a:ext cx="3302" cy="237"/>
            </a:xfrm>
            <a:prstGeom prst="rect">
              <a:avLst/>
            </a:prstGeom>
            <a:noFill/>
            <a:ln w="9525">
              <a:solidFill>
                <a:schemeClr val="tx1"/>
              </a:solidFill>
              <a:miter lim="800000"/>
              <a:headEnd/>
              <a:tailEnd/>
            </a:ln>
            <a:effectLst/>
          </p:spPr>
          <p:txBody>
            <a:bodyPr wrap="none" anchor="ctr">
              <a:spAutoFit/>
            </a:bodyPr>
            <a:lstStyle/>
            <a:p>
              <a:pPr>
                <a:spcBef>
                  <a:spcPct val="20000"/>
                </a:spcBef>
              </a:pPr>
              <a:r>
                <a:rPr lang="en-US" sz="1800">
                  <a:latin typeface="Times New Roman" pitchFamily="18" charset="0"/>
                </a:rPr>
                <a:t>(</a:t>
              </a:r>
              <a:r>
                <a:rPr lang="en-US" sz="1800">
                  <a:latin typeface="Symbol" pitchFamily="18" charset="2"/>
                </a:rPr>
                <a:t>n</a:t>
              </a:r>
              <a:r>
                <a:rPr lang="en-US" sz="1800">
                  <a:latin typeface="Times New Roman" pitchFamily="18" charset="0"/>
                </a:rPr>
                <a:t> w)(xw.wa.wb …) | x(u).u(f).u(g)… | (</a:t>
              </a:r>
              <a:r>
                <a:rPr lang="en-US" sz="1800">
                  <a:latin typeface="Symbol" pitchFamily="18" charset="2"/>
                </a:rPr>
                <a:t>n</a:t>
              </a:r>
              <a:r>
                <a:rPr lang="en-US" sz="1800">
                  <a:latin typeface="Times New Roman" pitchFamily="18" charset="0"/>
                </a:rPr>
                <a:t> t)(xt.tc.td…)</a:t>
              </a:r>
            </a:p>
          </p:txBody>
        </p:sp>
        <p:sp>
          <p:nvSpPr>
            <p:cNvPr id="215053" name="Line 13"/>
            <p:cNvSpPr>
              <a:spLocks noChangeShapeType="1"/>
            </p:cNvSpPr>
            <p:nvPr/>
          </p:nvSpPr>
          <p:spPr bwMode="auto">
            <a:xfrm>
              <a:off x="1551" y="3398"/>
              <a:ext cx="62" cy="0"/>
            </a:xfrm>
            <a:prstGeom prst="line">
              <a:avLst/>
            </a:prstGeom>
            <a:noFill/>
            <a:ln w="9525">
              <a:solidFill>
                <a:schemeClr val="tx1"/>
              </a:solidFill>
              <a:round/>
              <a:headEnd/>
              <a:tailEnd/>
            </a:ln>
            <a:effectLst/>
          </p:spPr>
          <p:txBody>
            <a:bodyPr wrap="none" anchor="ctr"/>
            <a:lstStyle/>
            <a:p>
              <a:endParaRPr lang="en-US"/>
            </a:p>
          </p:txBody>
        </p:sp>
        <p:sp>
          <p:nvSpPr>
            <p:cNvPr id="215054" name="Line 14"/>
            <p:cNvSpPr>
              <a:spLocks noChangeShapeType="1"/>
            </p:cNvSpPr>
            <p:nvPr/>
          </p:nvSpPr>
          <p:spPr bwMode="auto">
            <a:xfrm>
              <a:off x="1788" y="3416"/>
              <a:ext cx="62" cy="0"/>
            </a:xfrm>
            <a:prstGeom prst="line">
              <a:avLst/>
            </a:prstGeom>
            <a:noFill/>
            <a:ln w="9525">
              <a:solidFill>
                <a:schemeClr val="tx1"/>
              </a:solidFill>
              <a:round/>
              <a:headEnd/>
              <a:tailEnd/>
            </a:ln>
            <a:effectLst/>
          </p:spPr>
          <p:txBody>
            <a:bodyPr wrap="none" anchor="ctr"/>
            <a:lstStyle/>
            <a:p>
              <a:endParaRPr lang="en-US"/>
            </a:p>
          </p:txBody>
        </p:sp>
        <p:sp>
          <p:nvSpPr>
            <p:cNvPr id="215055" name="Line 15"/>
            <p:cNvSpPr>
              <a:spLocks noChangeShapeType="1"/>
            </p:cNvSpPr>
            <p:nvPr/>
          </p:nvSpPr>
          <p:spPr bwMode="auto">
            <a:xfrm>
              <a:off x="1990" y="3416"/>
              <a:ext cx="62" cy="0"/>
            </a:xfrm>
            <a:prstGeom prst="line">
              <a:avLst/>
            </a:prstGeom>
            <a:noFill/>
            <a:ln w="9525">
              <a:solidFill>
                <a:schemeClr val="tx1"/>
              </a:solidFill>
              <a:round/>
              <a:headEnd/>
              <a:tailEnd/>
            </a:ln>
            <a:effectLst/>
          </p:spPr>
          <p:txBody>
            <a:bodyPr wrap="none" anchor="ctr"/>
            <a:lstStyle/>
            <a:p>
              <a:endParaRPr lang="en-US"/>
            </a:p>
          </p:txBody>
        </p:sp>
        <p:sp>
          <p:nvSpPr>
            <p:cNvPr id="215056" name="Line 16"/>
            <p:cNvSpPr>
              <a:spLocks noChangeShapeType="1"/>
            </p:cNvSpPr>
            <p:nvPr/>
          </p:nvSpPr>
          <p:spPr bwMode="auto">
            <a:xfrm>
              <a:off x="3783" y="3416"/>
              <a:ext cx="62" cy="0"/>
            </a:xfrm>
            <a:prstGeom prst="line">
              <a:avLst/>
            </a:prstGeom>
            <a:noFill/>
            <a:ln w="9525">
              <a:solidFill>
                <a:schemeClr val="tx1"/>
              </a:solidFill>
              <a:round/>
              <a:headEnd/>
              <a:tailEnd/>
            </a:ln>
            <a:effectLst/>
          </p:spPr>
          <p:txBody>
            <a:bodyPr wrap="none" anchor="ctr"/>
            <a:lstStyle/>
            <a:p>
              <a:endParaRPr lang="en-US"/>
            </a:p>
          </p:txBody>
        </p:sp>
        <p:sp>
          <p:nvSpPr>
            <p:cNvPr id="215057" name="Line 17"/>
            <p:cNvSpPr>
              <a:spLocks noChangeShapeType="1"/>
            </p:cNvSpPr>
            <p:nvPr/>
          </p:nvSpPr>
          <p:spPr bwMode="auto">
            <a:xfrm>
              <a:off x="3901" y="3387"/>
              <a:ext cx="62" cy="0"/>
            </a:xfrm>
            <a:prstGeom prst="line">
              <a:avLst/>
            </a:prstGeom>
            <a:noFill/>
            <a:ln w="9525">
              <a:solidFill>
                <a:schemeClr val="tx1"/>
              </a:solidFill>
              <a:round/>
              <a:headEnd/>
              <a:tailEnd/>
            </a:ln>
            <a:effectLst/>
          </p:spPr>
          <p:txBody>
            <a:bodyPr wrap="none" anchor="ctr"/>
            <a:lstStyle/>
            <a:p>
              <a:endParaRPr lang="en-US"/>
            </a:p>
          </p:txBody>
        </p:sp>
        <p:sp>
          <p:nvSpPr>
            <p:cNvPr id="215058" name="Line 18"/>
            <p:cNvSpPr>
              <a:spLocks noChangeShapeType="1"/>
            </p:cNvSpPr>
            <p:nvPr/>
          </p:nvSpPr>
          <p:spPr bwMode="auto">
            <a:xfrm>
              <a:off x="4049" y="3395"/>
              <a:ext cx="62" cy="0"/>
            </a:xfrm>
            <a:prstGeom prst="line">
              <a:avLst/>
            </a:prstGeom>
            <a:noFill/>
            <a:ln w="9525">
              <a:solidFill>
                <a:schemeClr val="tx1"/>
              </a:solidFill>
              <a:round/>
              <a:headEnd/>
              <a:tailEnd/>
            </a:ln>
            <a:effectLst/>
          </p:spPr>
          <p:txBody>
            <a:bodyPr wrap="none" anchor="ctr"/>
            <a:lstStyle/>
            <a:p>
              <a:endParaRPr 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p>
            <a:r>
              <a:rPr lang="en-US"/>
              <a:t>CS 5204 – Operating Systems</a:t>
            </a:r>
          </a:p>
        </p:txBody>
      </p:sp>
      <p:sp>
        <p:nvSpPr>
          <p:cNvPr id="6" name="Slide Number Placeholder 3"/>
          <p:cNvSpPr>
            <a:spLocks noGrp="1"/>
          </p:cNvSpPr>
          <p:nvPr>
            <p:ph type="sldNum" sz="quarter" idx="11"/>
          </p:nvPr>
        </p:nvSpPr>
        <p:spPr/>
        <p:txBody>
          <a:bodyPr/>
          <a:lstStyle/>
          <a:p>
            <a:fld id="{1E2EDF5E-50F9-428B-AB0B-18513FEBC1D4}" type="slidenum">
              <a:rPr lang="en-US"/>
              <a:pPr/>
              <a:t>2</a:t>
            </a:fld>
            <a:endParaRPr lang="en-US"/>
          </a:p>
        </p:txBody>
      </p:sp>
      <p:sp>
        <p:nvSpPr>
          <p:cNvPr id="198658" name="Rectangle 2"/>
          <p:cNvSpPr>
            <a:spLocks noGrp="1" noChangeArrowheads="1"/>
          </p:cNvSpPr>
          <p:nvPr>
            <p:ph type="title"/>
          </p:nvPr>
        </p:nvSpPr>
        <p:spPr/>
        <p:txBody>
          <a:bodyPr/>
          <a:lstStyle/>
          <a:p>
            <a:r>
              <a:rPr lang="en-US" sz="2000"/>
              <a:t>Theoretical Foundations of Concurrency</a:t>
            </a:r>
            <a:endParaRPr lang="en-US"/>
          </a:p>
        </p:txBody>
      </p:sp>
      <p:sp>
        <p:nvSpPr>
          <p:cNvPr id="198659" name="Text Box 3"/>
          <p:cNvSpPr txBox="1">
            <a:spLocks noChangeArrowheads="1"/>
          </p:cNvSpPr>
          <p:nvPr/>
        </p:nvSpPr>
        <p:spPr bwMode="auto">
          <a:xfrm>
            <a:off x="1204913" y="1698625"/>
            <a:ext cx="5559425" cy="1357313"/>
          </a:xfrm>
          <a:prstGeom prst="rect">
            <a:avLst/>
          </a:prstGeom>
          <a:noFill/>
          <a:ln w="9525">
            <a:noFill/>
            <a:miter lim="800000"/>
            <a:headEnd/>
            <a:tailEnd/>
          </a:ln>
          <a:effectLst/>
        </p:spPr>
        <p:txBody>
          <a:bodyPr wrap="none" anchor="ctr">
            <a:spAutoFit/>
          </a:bodyPr>
          <a:lstStyle/>
          <a:p>
            <a:pPr>
              <a:spcBef>
                <a:spcPct val="20000"/>
              </a:spcBef>
            </a:pPr>
            <a:r>
              <a:rPr lang="en-US" sz="1800">
                <a:latin typeface="Times New Roman" pitchFamily="18" charset="0"/>
              </a:rPr>
              <a:t>A formal study of concurrency enables:</a:t>
            </a:r>
          </a:p>
          <a:p>
            <a:pPr lvl="1">
              <a:spcBef>
                <a:spcPct val="20000"/>
              </a:spcBef>
              <a:buFontTx/>
              <a:buChar char="•"/>
            </a:pPr>
            <a:r>
              <a:rPr lang="en-US" sz="1800">
                <a:latin typeface="Times New Roman" pitchFamily="18" charset="0"/>
              </a:rPr>
              <a:t>understanding the essential nature of concurrency</a:t>
            </a:r>
          </a:p>
          <a:p>
            <a:pPr lvl="1">
              <a:spcBef>
                <a:spcPct val="20000"/>
              </a:spcBef>
              <a:buFontTx/>
              <a:buChar char="•"/>
            </a:pPr>
            <a:r>
              <a:rPr lang="en-US" sz="1800">
                <a:latin typeface="Times New Roman" pitchFamily="18" charset="0"/>
              </a:rPr>
              <a:t>reasoning about the behavior of concurrent systems</a:t>
            </a:r>
          </a:p>
          <a:p>
            <a:pPr lvl="1">
              <a:spcBef>
                <a:spcPct val="20000"/>
              </a:spcBef>
              <a:buFontTx/>
              <a:buChar char="•"/>
            </a:pPr>
            <a:r>
              <a:rPr lang="en-US" sz="1800">
                <a:latin typeface="Times New Roman" pitchFamily="18" charset="0"/>
              </a:rPr>
              <a:t>developing tools to aid in producing correct systems </a:t>
            </a:r>
          </a:p>
        </p:txBody>
      </p:sp>
      <p:sp>
        <p:nvSpPr>
          <p:cNvPr id="198660" name="Text Box 4"/>
          <p:cNvSpPr txBox="1">
            <a:spLocks noChangeArrowheads="1"/>
          </p:cNvSpPr>
          <p:nvPr/>
        </p:nvSpPr>
        <p:spPr bwMode="auto">
          <a:xfrm>
            <a:off x="1130300" y="3965575"/>
            <a:ext cx="6702425" cy="1027113"/>
          </a:xfrm>
          <a:prstGeom prst="rect">
            <a:avLst/>
          </a:prstGeom>
          <a:noFill/>
          <a:ln w="9525">
            <a:noFill/>
            <a:miter lim="800000"/>
            <a:headEnd/>
            <a:tailEnd/>
          </a:ln>
          <a:effectLst/>
        </p:spPr>
        <p:txBody>
          <a:bodyPr wrap="none" anchor="ctr">
            <a:spAutoFit/>
          </a:bodyPr>
          <a:lstStyle/>
          <a:p>
            <a:pPr>
              <a:spcBef>
                <a:spcPct val="20000"/>
              </a:spcBef>
            </a:pPr>
            <a:r>
              <a:rPr lang="en-US" sz="1800">
                <a:latin typeface="Times New Roman" pitchFamily="18" charset="0"/>
              </a:rPr>
              <a:t>The </a:t>
            </a:r>
            <a:r>
              <a:rPr lang="en-US" sz="1800">
                <a:latin typeface="Symbol" pitchFamily="18" charset="2"/>
              </a:rPr>
              <a:t>p</a:t>
            </a:r>
            <a:r>
              <a:rPr lang="en-US" sz="1800">
                <a:latin typeface="Times New Roman" pitchFamily="18" charset="0"/>
              </a:rPr>
              <a:t>-calculus of Robin Milner:</a:t>
            </a:r>
          </a:p>
          <a:p>
            <a:pPr lvl="1">
              <a:spcBef>
                <a:spcPct val="20000"/>
              </a:spcBef>
              <a:buFontTx/>
              <a:buChar char="•"/>
            </a:pPr>
            <a:r>
              <a:rPr lang="en-US" sz="1800">
                <a:latin typeface="Times New Roman" pitchFamily="18" charset="0"/>
              </a:rPr>
              <a:t>an algebra (operators, expressions, reaction rules)</a:t>
            </a:r>
          </a:p>
          <a:p>
            <a:pPr lvl="1">
              <a:spcBef>
                <a:spcPct val="20000"/>
              </a:spcBef>
              <a:buFontTx/>
              <a:buChar char="•"/>
            </a:pPr>
            <a:r>
              <a:rPr lang="en-US" sz="1800">
                <a:latin typeface="Times New Roman" pitchFamily="18" charset="0"/>
              </a:rPr>
              <a:t>an interpretation for concurrent/communicating/mobile processes</a:t>
            </a:r>
            <a:endParaRPr lang="en-US" sz="2800">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t>CS 5204 – Operating Systems</a:t>
            </a:r>
          </a:p>
        </p:txBody>
      </p:sp>
      <p:sp>
        <p:nvSpPr>
          <p:cNvPr id="6" name="Slide Number Placeholder 4"/>
          <p:cNvSpPr>
            <a:spLocks noGrp="1"/>
          </p:cNvSpPr>
          <p:nvPr>
            <p:ph type="sldNum" sz="quarter" idx="11"/>
          </p:nvPr>
        </p:nvSpPr>
        <p:spPr/>
        <p:txBody>
          <a:bodyPr/>
          <a:lstStyle/>
          <a:p>
            <a:fld id="{D168ABE1-CD83-4FC9-926B-EC06B40C8995}" type="slidenum">
              <a:rPr lang="en-US"/>
              <a:pPr/>
              <a:t>3</a:t>
            </a:fld>
            <a:endParaRPr lang="en-US"/>
          </a:p>
        </p:txBody>
      </p:sp>
      <p:sp>
        <p:nvSpPr>
          <p:cNvPr id="199682" name="Rectangle 2"/>
          <p:cNvSpPr>
            <a:spLocks noGrp="1" noChangeArrowheads="1"/>
          </p:cNvSpPr>
          <p:nvPr>
            <p:ph type="title"/>
          </p:nvPr>
        </p:nvSpPr>
        <p:spPr/>
        <p:txBody>
          <a:bodyPr/>
          <a:lstStyle/>
          <a:p>
            <a:r>
              <a:rPr lang="en-US" sz="2000"/>
              <a:t>A Quick Overview</a:t>
            </a:r>
            <a:endParaRPr lang="en-US"/>
          </a:p>
        </p:txBody>
      </p:sp>
      <p:graphicFrame>
        <p:nvGraphicFramePr>
          <p:cNvPr id="199683" name="Object 3"/>
          <p:cNvGraphicFramePr>
            <a:graphicFrameLocks noChangeAspect="1"/>
          </p:cNvGraphicFramePr>
          <p:nvPr>
            <p:ph type="tbl" idx="1"/>
          </p:nvPr>
        </p:nvGraphicFramePr>
        <p:xfrm>
          <a:off x="622300" y="1463675"/>
          <a:ext cx="7767638" cy="4303713"/>
        </p:xfrm>
        <a:graphic>
          <a:graphicData uri="http://schemas.openxmlformats.org/presentationml/2006/ole">
            <p:oleObj spid="_x0000_s1026" name="Document" r:id="rId3" imgW="7443360" imgH="4576680" progId="Word.Document.8">
              <p:embed/>
            </p:oleObj>
          </a:graphicData>
        </a:graphic>
      </p:graphicFrame>
      <p:sp>
        <p:nvSpPr>
          <p:cNvPr id="199684" name="Line 4"/>
          <p:cNvSpPr>
            <a:spLocks noChangeShapeType="1"/>
          </p:cNvSpPr>
          <p:nvPr/>
        </p:nvSpPr>
        <p:spPr bwMode="auto">
          <a:xfrm>
            <a:off x="4752975" y="2895600"/>
            <a:ext cx="133350" cy="0"/>
          </a:xfrm>
          <a:prstGeom prst="line">
            <a:avLst/>
          </a:prstGeom>
          <a:noFill/>
          <a:ln w="19050">
            <a:solidFill>
              <a:schemeClr val="tx1"/>
            </a:solidFill>
            <a:round/>
            <a:headEnd/>
            <a:tailEnd/>
          </a:ln>
          <a:effectLst/>
        </p:spPr>
        <p:txBody>
          <a:bodyPr wrap="none" anchor="ct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ooter Placeholder 3"/>
          <p:cNvSpPr>
            <a:spLocks noGrp="1"/>
          </p:cNvSpPr>
          <p:nvPr>
            <p:ph type="ftr" sz="quarter" idx="10"/>
          </p:nvPr>
        </p:nvSpPr>
        <p:spPr/>
        <p:txBody>
          <a:bodyPr/>
          <a:lstStyle/>
          <a:p>
            <a:r>
              <a:rPr lang="en-US"/>
              <a:t>CS 5204 – Operating Systems</a:t>
            </a:r>
          </a:p>
        </p:txBody>
      </p:sp>
      <p:sp>
        <p:nvSpPr>
          <p:cNvPr id="21" name="Slide Number Placeholder 4"/>
          <p:cNvSpPr>
            <a:spLocks noGrp="1"/>
          </p:cNvSpPr>
          <p:nvPr>
            <p:ph type="sldNum" sz="quarter" idx="11"/>
          </p:nvPr>
        </p:nvSpPr>
        <p:spPr/>
        <p:txBody>
          <a:bodyPr/>
          <a:lstStyle/>
          <a:p>
            <a:fld id="{3E289CBD-94A9-4567-A59C-46217C3905BE}" type="slidenum">
              <a:rPr lang="en-US"/>
              <a:pPr/>
              <a:t>4</a:t>
            </a:fld>
            <a:endParaRPr lang="en-US"/>
          </a:p>
        </p:txBody>
      </p:sp>
      <p:sp>
        <p:nvSpPr>
          <p:cNvPr id="200706" name="Rectangle 2"/>
          <p:cNvSpPr>
            <a:spLocks noGrp="1" noChangeArrowheads="1"/>
          </p:cNvSpPr>
          <p:nvPr>
            <p:ph type="title"/>
          </p:nvPr>
        </p:nvSpPr>
        <p:spPr/>
        <p:txBody>
          <a:bodyPr/>
          <a:lstStyle/>
          <a:p>
            <a:r>
              <a:rPr lang="en-US" sz="2000"/>
              <a:t>The Structure of a Process</a:t>
            </a:r>
            <a:r>
              <a:rPr lang="en-US"/>
              <a:t> </a:t>
            </a:r>
          </a:p>
        </p:txBody>
      </p:sp>
      <p:sp>
        <p:nvSpPr>
          <p:cNvPr id="200707" name="Rectangle 3"/>
          <p:cNvSpPr>
            <a:spLocks noGrp="1" noChangeArrowheads="1"/>
          </p:cNvSpPr>
          <p:nvPr>
            <p:ph type="body" idx="1"/>
          </p:nvPr>
        </p:nvSpPr>
        <p:spPr>
          <a:xfrm>
            <a:off x="534988" y="1096963"/>
            <a:ext cx="8099425" cy="2527300"/>
          </a:xfrm>
        </p:spPr>
        <p:txBody>
          <a:bodyPr/>
          <a:lstStyle/>
          <a:p>
            <a:pPr marL="0" indent="0">
              <a:lnSpc>
                <a:spcPct val="85000"/>
              </a:lnSpc>
              <a:buFont typeface="Wingdings" pitchFamily="2" charset="2"/>
              <a:buNone/>
            </a:pPr>
            <a:r>
              <a:rPr lang="en-US" sz="1700"/>
              <a:t>A process is  an autonomous entity possessing named ports through which it may communicate with other processes. The name of the process and its ports are introduced as:</a:t>
            </a:r>
          </a:p>
          <a:p>
            <a:pPr marL="0" indent="0" algn="ctr">
              <a:lnSpc>
                <a:spcPct val="85000"/>
              </a:lnSpc>
              <a:buFont typeface="Wingdings" pitchFamily="2" charset="2"/>
              <a:buNone/>
            </a:pPr>
            <a:r>
              <a:rPr lang="en-US" sz="1700" i="1"/>
              <a:t>ProcessName</a:t>
            </a:r>
            <a:r>
              <a:rPr lang="en-US" sz="1700"/>
              <a:t>(</a:t>
            </a:r>
            <a:r>
              <a:rPr lang="en-US" sz="1700" i="1"/>
              <a:t>port-list</a:t>
            </a:r>
            <a:r>
              <a:rPr lang="en-US" sz="1700"/>
              <a:t>) = </a:t>
            </a:r>
            <a:r>
              <a:rPr lang="en-US" sz="1700" i="1"/>
              <a:t> behavior of the process </a:t>
            </a:r>
            <a:endParaRPr lang="en-US" sz="1700"/>
          </a:p>
          <a:p>
            <a:pPr marL="0" indent="0">
              <a:lnSpc>
                <a:spcPct val="85000"/>
              </a:lnSpc>
              <a:buFont typeface="Wingdings" pitchFamily="2" charset="2"/>
              <a:buNone/>
            </a:pPr>
            <a:endParaRPr lang="en-US" sz="1700"/>
          </a:p>
          <a:p>
            <a:pPr marL="0" indent="0">
              <a:lnSpc>
                <a:spcPct val="85000"/>
              </a:lnSpc>
              <a:buFont typeface="Wingdings" pitchFamily="2" charset="2"/>
              <a:buNone/>
            </a:pPr>
            <a:r>
              <a:rPr lang="en-US" sz="1700"/>
              <a:t>In the description of the process’ behavior, port names with overbars are interpreted as “output” ports while names without overbars are often interpreted as “input’” ports. </a:t>
            </a:r>
          </a:p>
          <a:p>
            <a:pPr marL="0" indent="0">
              <a:lnSpc>
                <a:spcPct val="85000"/>
              </a:lnSpc>
              <a:spcBef>
                <a:spcPct val="60000"/>
              </a:spcBef>
              <a:buFont typeface="Wingdings" pitchFamily="2" charset="2"/>
              <a:buNone/>
            </a:pPr>
            <a:r>
              <a:rPr lang="en-US" sz="1700"/>
              <a:t>The process below models a simple client that has one output port, “request” and one input port, “reply”.</a:t>
            </a:r>
          </a:p>
          <a:p>
            <a:pPr marL="0" indent="0">
              <a:lnSpc>
                <a:spcPct val="85000"/>
              </a:lnSpc>
              <a:buFont typeface="Wingdings" pitchFamily="2" charset="2"/>
              <a:buNone/>
            </a:pPr>
            <a:endParaRPr lang="en-US" sz="1700"/>
          </a:p>
        </p:txBody>
      </p:sp>
      <p:sp>
        <p:nvSpPr>
          <p:cNvPr id="200708" name="Text Box 4"/>
          <p:cNvSpPr txBox="1">
            <a:spLocks noChangeArrowheads="1"/>
          </p:cNvSpPr>
          <p:nvPr/>
        </p:nvSpPr>
        <p:spPr bwMode="auto">
          <a:xfrm>
            <a:off x="774700" y="5715000"/>
            <a:ext cx="7827963" cy="641350"/>
          </a:xfrm>
          <a:prstGeom prst="rect">
            <a:avLst/>
          </a:prstGeom>
          <a:noFill/>
          <a:ln w="9525">
            <a:noFill/>
            <a:miter lim="800000"/>
            <a:headEnd/>
            <a:tailEnd/>
          </a:ln>
          <a:effectLst/>
        </p:spPr>
        <p:txBody>
          <a:bodyPr anchor="ctr">
            <a:spAutoFit/>
          </a:bodyPr>
          <a:lstStyle/>
          <a:p>
            <a:pPr>
              <a:spcBef>
                <a:spcPct val="20000"/>
              </a:spcBef>
            </a:pPr>
            <a:r>
              <a:rPr lang="en-US" sz="1800">
                <a:latin typeface="Times New Roman" pitchFamily="18" charset="0"/>
              </a:rPr>
              <a:t>The special behavior “0” (zero) represents a terminated process (e.g., a process that takes no action).</a:t>
            </a:r>
          </a:p>
        </p:txBody>
      </p:sp>
      <p:grpSp>
        <p:nvGrpSpPr>
          <p:cNvPr id="2" name="Group 5"/>
          <p:cNvGrpSpPr>
            <a:grpSpLocks/>
          </p:cNvGrpSpPr>
          <p:nvPr/>
        </p:nvGrpSpPr>
        <p:grpSpPr bwMode="auto">
          <a:xfrm>
            <a:off x="433388" y="3857625"/>
            <a:ext cx="3348037" cy="1576388"/>
            <a:chOff x="265" y="2493"/>
            <a:chExt cx="2109" cy="993"/>
          </a:xfrm>
        </p:grpSpPr>
        <p:sp>
          <p:nvSpPr>
            <p:cNvPr id="200710" name="Rectangle 6"/>
            <p:cNvSpPr>
              <a:spLocks noChangeArrowheads="1"/>
            </p:cNvSpPr>
            <p:nvPr/>
          </p:nvSpPr>
          <p:spPr bwMode="auto">
            <a:xfrm>
              <a:off x="265" y="2493"/>
              <a:ext cx="2065" cy="982"/>
            </a:xfrm>
            <a:prstGeom prst="rect">
              <a:avLst/>
            </a:prstGeom>
            <a:noFill/>
            <a:ln w="9525">
              <a:solidFill>
                <a:schemeClr val="tx1"/>
              </a:solidFill>
              <a:miter lim="800000"/>
              <a:headEnd/>
              <a:tailEnd/>
            </a:ln>
            <a:effectLst/>
          </p:spPr>
          <p:txBody>
            <a:bodyPr wrap="none" anchor="ctr"/>
            <a:lstStyle/>
            <a:p>
              <a:pPr algn="ctr">
                <a:spcBef>
                  <a:spcPct val="20000"/>
                </a:spcBef>
              </a:pPr>
              <a:endParaRPr lang="en-US" sz="2800">
                <a:latin typeface="Times New Roman" pitchFamily="18" charset="0"/>
              </a:endParaRPr>
            </a:p>
          </p:txBody>
        </p:sp>
        <p:sp>
          <p:nvSpPr>
            <p:cNvPr id="200711" name="Oval 7"/>
            <p:cNvSpPr>
              <a:spLocks noChangeArrowheads="1"/>
            </p:cNvSpPr>
            <p:nvPr/>
          </p:nvSpPr>
          <p:spPr bwMode="auto">
            <a:xfrm>
              <a:off x="447" y="2650"/>
              <a:ext cx="708" cy="598"/>
            </a:xfrm>
            <a:prstGeom prst="ellipse">
              <a:avLst/>
            </a:prstGeom>
            <a:noFill/>
            <a:ln w="9525">
              <a:solidFill>
                <a:schemeClr val="tx1"/>
              </a:solidFill>
              <a:round/>
              <a:headEnd/>
              <a:tailEnd/>
            </a:ln>
            <a:effectLst/>
          </p:spPr>
          <p:txBody>
            <a:bodyPr wrap="none" anchor="ctr"/>
            <a:lstStyle/>
            <a:p>
              <a:pPr algn="ctr">
                <a:spcBef>
                  <a:spcPct val="20000"/>
                </a:spcBef>
              </a:pPr>
              <a:endParaRPr lang="en-US" sz="2800">
                <a:latin typeface="Times New Roman" pitchFamily="18" charset="0"/>
              </a:endParaRPr>
            </a:p>
          </p:txBody>
        </p:sp>
        <p:sp>
          <p:nvSpPr>
            <p:cNvPr id="200712" name="Line 8"/>
            <p:cNvSpPr>
              <a:spLocks noChangeShapeType="1"/>
            </p:cNvSpPr>
            <p:nvPr/>
          </p:nvSpPr>
          <p:spPr bwMode="auto">
            <a:xfrm flipH="1">
              <a:off x="1125" y="2802"/>
              <a:ext cx="1007" cy="0"/>
            </a:xfrm>
            <a:prstGeom prst="line">
              <a:avLst/>
            </a:prstGeom>
            <a:noFill/>
            <a:ln w="12700">
              <a:solidFill>
                <a:schemeClr val="tx1"/>
              </a:solidFill>
              <a:round/>
              <a:headEnd/>
              <a:tailEnd type="none" w="lg" len="lg"/>
            </a:ln>
            <a:effectLst/>
          </p:spPr>
          <p:txBody>
            <a:bodyPr wrap="none" anchor="ctr"/>
            <a:lstStyle/>
            <a:p>
              <a:endParaRPr lang="en-US"/>
            </a:p>
          </p:txBody>
        </p:sp>
        <p:sp>
          <p:nvSpPr>
            <p:cNvPr id="200713" name="Text Box 9"/>
            <p:cNvSpPr txBox="1">
              <a:spLocks noChangeArrowheads="1"/>
            </p:cNvSpPr>
            <p:nvPr/>
          </p:nvSpPr>
          <p:spPr bwMode="auto">
            <a:xfrm>
              <a:off x="1290" y="2927"/>
              <a:ext cx="436" cy="231"/>
            </a:xfrm>
            <a:prstGeom prst="rect">
              <a:avLst/>
            </a:prstGeom>
            <a:noFill/>
            <a:ln w="9525">
              <a:noFill/>
              <a:miter lim="800000"/>
              <a:headEnd/>
              <a:tailEnd/>
            </a:ln>
            <a:effectLst/>
          </p:spPr>
          <p:txBody>
            <a:bodyPr wrap="none" anchor="ctr">
              <a:spAutoFit/>
            </a:bodyPr>
            <a:lstStyle/>
            <a:p>
              <a:pPr algn="ctr">
                <a:spcBef>
                  <a:spcPct val="50000"/>
                </a:spcBef>
              </a:pPr>
              <a:r>
                <a:rPr lang="en-US" sz="1800" b="1">
                  <a:latin typeface="Times New Roman" pitchFamily="18" charset="0"/>
                </a:rPr>
                <a:t>reply</a:t>
              </a:r>
              <a:endParaRPr lang="en-US" sz="2800" b="1">
                <a:latin typeface="Times New Roman" pitchFamily="18" charset="0"/>
              </a:endParaRPr>
            </a:p>
          </p:txBody>
        </p:sp>
        <p:sp>
          <p:nvSpPr>
            <p:cNvPr id="200714" name="Line 10"/>
            <p:cNvSpPr>
              <a:spLocks noChangeShapeType="1"/>
            </p:cNvSpPr>
            <p:nvPr/>
          </p:nvSpPr>
          <p:spPr bwMode="auto">
            <a:xfrm flipH="1">
              <a:off x="1074" y="3131"/>
              <a:ext cx="1007" cy="0"/>
            </a:xfrm>
            <a:prstGeom prst="line">
              <a:avLst/>
            </a:prstGeom>
            <a:noFill/>
            <a:ln w="12700">
              <a:solidFill>
                <a:schemeClr val="tx1"/>
              </a:solidFill>
              <a:round/>
              <a:headEnd/>
              <a:tailEnd type="none" w="lg" len="lg"/>
            </a:ln>
            <a:effectLst/>
          </p:spPr>
          <p:txBody>
            <a:bodyPr wrap="none" anchor="ctr"/>
            <a:lstStyle/>
            <a:p>
              <a:endParaRPr lang="en-US"/>
            </a:p>
          </p:txBody>
        </p:sp>
        <p:grpSp>
          <p:nvGrpSpPr>
            <p:cNvPr id="3" name="Group 11"/>
            <p:cNvGrpSpPr>
              <a:grpSpLocks/>
            </p:cNvGrpSpPr>
            <p:nvPr/>
          </p:nvGrpSpPr>
          <p:grpSpPr bwMode="auto">
            <a:xfrm>
              <a:off x="1231" y="2578"/>
              <a:ext cx="572" cy="231"/>
              <a:chOff x="2151" y="2019"/>
              <a:chExt cx="572" cy="231"/>
            </a:xfrm>
          </p:grpSpPr>
          <p:sp>
            <p:nvSpPr>
              <p:cNvPr id="200716" name="Text Box 12"/>
              <p:cNvSpPr txBox="1">
                <a:spLocks noChangeArrowheads="1"/>
              </p:cNvSpPr>
              <p:nvPr/>
            </p:nvSpPr>
            <p:spPr bwMode="auto">
              <a:xfrm>
                <a:off x="2151" y="2019"/>
                <a:ext cx="572" cy="231"/>
              </a:xfrm>
              <a:prstGeom prst="rect">
                <a:avLst/>
              </a:prstGeom>
              <a:noFill/>
              <a:ln w="9525">
                <a:noFill/>
                <a:miter lim="800000"/>
                <a:headEnd/>
                <a:tailEnd/>
              </a:ln>
              <a:effectLst/>
            </p:spPr>
            <p:txBody>
              <a:bodyPr wrap="none" anchor="ctr">
                <a:spAutoFit/>
              </a:bodyPr>
              <a:lstStyle/>
              <a:p>
                <a:pPr algn="ctr">
                  <a:spcBef>
                    <a:spcPct val="50000"/>
                  </a:spcBef>
                </a:pPr>
                <a:r>
                  <a:rPr lang="en-US" sz="1800" b="1">
                    <a:latin typeface="Times New Roman" pitchFamily="18" charset="0"/>
                  </a:rPr>
                  <a:t>request</a:t>
                </a:r>
              </a:p>
            </p:txBody>
          </p:sp>
          <p:sp>
            <p:nvSpPr>
              <p:cNvPr id="200717" name="Line 13"/>
              <p:cNvSpPr>
                <a:spLocks noChangeShapeType="1"/>
              </p:cNvSpPr>
              <p:nvPr/>
            </p:nvSpPr>
            <p:spPr bwMode="auto">
              <a:xfrm>
                <a:off x="2205" y="2081"/>
                <a:ext cx="460" cy="0"/>
              </a:xfrm>
              <a:prstGeom prst="line">
                <a:avLst/>
              </a:prstGeom>
              <a:noFill/>
              <a:ln w="9525">
                <a:solidFill>
                  <a:schemeClr val="tx1"/>
                </a:solidFill>
                <a:round/>
                <a:headEnd/>
                <a:tailEnd/>
              </a:ln>
              <a:effectLst/>
            </p:spPr>
            <p:txBody>
              <a:bodyPr wrap="none" anchor="ctr"/>
              <a:lstStyle/>
              <a:p>
                <a:endParaRPr lang="en-US"/>
              </a:p>
            </p:txBody>
          </p:sp>
        </p:grpSp>
        <p:sp>
          <p:nvSpPr>
            <p:cNvPr id="200718" name="Rectangle 14"/>
            <p:cNvSpPr>
              <a:spLocks noChangeArrowheads="1"/>
            </p:cNvSpPr>
            <p:nvPr/>
          </p:nvSpPr>
          <p:spPr bwMode="auto">
            <a:xfrm>
              <a:off x="1804" y="3294"/>
              <a:ext cx="570" cy="192"/>
            </a:xfrm>
            <a:prstGeom prst="rect">
              <a:avLst/>
            </a:prstGeom>
            <a:noFill/>
            <a:ln w="9525">
              <a:noFill/>
              <a:miter lim="800000"/>
              <a:headEnd/>
              <a:tailEnd/>
            </a:ln>
            <a:effectLst/>
          </p:spPr>
          <p:txBody>
            <a:bodyPr wrap="none" anchor="ctr">
              <a:spAutoFit/>
            </a:bodyPr>
            <a:lstStyle/>
            <a:p>
              <a:pPr algn="ctr">
                <a:spcBef>
                  <a:spcPct val="20000"/>
                </a:spcBef>
              </a:pPr>
              <a:r>
                <a:rPr lang="en-US" sz="1400" b="1">
                  <a:latin typeface="Times New Roman" pitchFamily="18" charset="0"/>
                </a:rPr>
                <a:t>graphical</a:t>
              </a:r>
            </a:p>
          </p:txBody>
        </p:sp>
      </p:grpSp>
      <p:grpSp>
        <p:nvGrpSpPr>
          <p:cNvPr id="4" name="Group 15"/>
          <p:cNvGrpSpPr>
            <a:grpSpLocks/>
          </p:cNvGrpSpPr>
          <p:nvPr/>
        </p:nvGrpSpPr>
        <p:grpSpPr bwMode="auto">
          <a:xfrm>
            <a:off x="4171950" y="3851275"/>
            <a:ext cx="4613275" cy="1558925"/>
            <a:chOff x="2612" y="2496"/>
            <a:chExt cx="2906" cy="982"/>
          </a:xfrm>
        </p:grpSpPr>
        <p:sp>
          <p:nvSpPr>
            <p:cNvPr id="200720" name="Rectangle 16"/>
            <p:cNvSpPr>
              <a:spLocks noChangeArrowheads="1"/>
            </p:cNvSpPr>
            <p:nvPr/>
          </p:nvSpPr>
          <p:spPr bwMode="auto">
            <a:xfrm>
              <a:off x="2612" y="2496"/>
              <a:ext cx="2906" cy="982"/>
            </a:xfrm>
            <a:prstGeom prst="rect">
              <a:avLst/>
            </a:prstGeom>
            <a:noFill/>
            <a:ln w="9525">
              <a:solidFill>
                <a:schemeClr val="tx1"/>
              </a:solidFill>
              <a:miter lim="800000"/>
              <a:headEnd/>
              <a:tailEnd/>
            </a:ln>
            <a:effectLst/>
          </p:spPr>
          <p:txBody>
            <a:bodyPr wrap="none" anchor="ctr"/>
            <a:lstStyle/>
            <a:p>
              <a:endParaRPr lang="en-US"/>
            </a:p>
          </p:txBody>
        </p:sp>
        <p:sp>
          <p:nvSpPr>
            <p:cNvPr id="200721" name="Text Box 17"/>
            <p:cNvSpPr txBox="1">
              <a:spLocks noChangeArrowheads="1"/>
            </p:cNvSpPr>
            <p:nvPr/>
          </p:nvSpPr>
          <p:spPr bwMode="auto">
            <a:xfrm>
              <a:off x="2734" y="2831"/>
              <a:ext cx="2645" cy="231"/>
            </a:xfrm>
            <a:prstGeom prst="rect">
              <a:avLst/>
            </a:prstGeom>
            <a:noFill/>
            <a:ln w="9525">
              <a:noFill/>
              <a:miter lim="800000"/>
              <a:headEnd/>
              <a:tailEnd/>
            </a:ln>
            <a:effectLst/>
          </p:spPr>
          <p:txBody>
            <a:bodyPr wrap="none" anchor="ctr">
              <a:spAutoFit/>
            </a:bodyPr>
            <a:lstStyle/>
            <a:p>
              <a:pPr algn="ctr">
                <a:spcBef>
                  <a:spcPct val="20000"/>
                </a:spcBef>
              </a:pPr>
              <a:r>
                <a:rPr lang="en-US" sz="1800">
                  <a:latin typeface="Times New Roman" pitchFamily="18" charset="0"/>
                </a:rPr>
                <a:t>Client(request, reply) = ….request…reply...</a:t>
              </a:r>
              <a:endParaRPr lang="en-US" sz="2800">
                <a:latin typeface="Times New Roman" pitchFamily="18" charset="0"/>
              </a:endParaRPr>
            </a:p>
          </p:txBody>
        </p:sp>
        <p:sp>
          <p:nvSpPr>
            <p:cNvPr id="200722" name="Rectangle 18"/>
            <p:cNvSpPr>
              <a:spLocks noChangeArrowheads="1"/>
            </p:cNvSpPr>
            <p:nvPr/>
          </p:nvSpPr>
          <p:spPr bwMode="auto">
            <a:xfrm>
              <a:off x="2669" y="3265"/>
              <a:ext cx="558" cy="192"/>
            </a:xfrm>
            <a:prstGeom prst="rect">
              <a:avLst/>
            </a:prstGeom>
            <a:noFill/>
            <a:ln w="9525">
              <a:noFill/>
              <a:miter lim="800000"/>
              <a:headEnd/>
              <a:tailEnd/>
            </a:ln>
            <a:effectLst/>
          </p:spPr>
          <p:txBody>
            <a:bodyPr wrap="none" anchor="ctr">
              <a:spAutoFit/>
            </a:bodyPr>
            <a:lstStyle/>
            <a:p>
              <a:pPr algn="ctr">
                <a:spcBef>
                  <a:spcPct val="20000"/>
                </a:spcBef>
              </a:pPr>
              <a:r>
                <a:rPr lang="en-US" sz="1400" b="1">
                  <a:latin typeface="Times New Roman" pitchFamily="18" charset="0"/>
                </a:rPr>
                <a:t>algebraic</a:t>
              </a:r>
            </a:p>
          </p:txBody>
        </p:sp>
        <p:sp>
          <p:nvSpPr>
            <p:cNvPr id="200723" name="Line 19"/>
            <p:cNvSpPr>
              <a:spLocks noChangeShapeType="1"/>
            </p:cNvSpPr>
            <p:nvPr/>
          </p:nvSpPr>
          <p:spPr bwMode="auto">
            <a:xfrm>
              <a:off x="4340" y="2883"/>
              <a:ext cx="437" cy="0"/>
            </a:xfrm>
            <a:prstGeom prst="line">
              <a:avLst/>
            </a:prstGeom>
            <a:noFill/>
            <a:ln w="9525">
              <a:solidFill>
                <a:schemeClr val="tx1"/>
              </a:solidFill>
              <a:round/>
              <a:headEnd/>
              <a:tailEnd/>
            </a:ln>
            <a:effectLst/>
          </p:spPr>
          <p:txBody>
            <a:bodyPr wrap="none" anchor="ctr"/>
            <a:lstStyle/>
            <a:p>
              <a:endParaRPr lang="en-US"/>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3"/>
          <p:cNvSpPr>
            <a:spLocks noGrp="1"/>
          </p:cNvSpPr>
          <p:nvPr>
            <p:ph type="ftr" sz="quarter" idx="10"/>
          </p:nvPr>
        </p:nvSpPr>
        <p:spPr/>
        <p:txBody>
          <a:bodyPr/>
          <a:lstStyle/>
          <a:p>
            <a:r>
              <a:rPr lang="en-US"/>
              <a:t>CS 5204 – Operating Systems</a:t>
            </a:r>
          </a:p>
        </p:txBody>
      </p:sp>
      <p:sp>
        <p:nvSpPr>
          <p:cNvPr id="12" name="Slide Number Placeholder 4"/>
          <p:cNvSpPr>
            <a:spLocks noGrp="1"/>
          </p:cNvSpPr>
          <p:nvPr>
            <p:ph type="sldNum" sz="quarter" idx="11"/>
          </p:nvPr>
        </p:nvSpPr>
        <p:spPr/>
        <p:txBody>
          <a:bodyPr/>
          <a:lstStyle/>
          <a:p>
            <a:fld id="{F159A767-F84D-4157-A6E9-AB711985FBA2}" type="slidenum">
              <a:rPr lang="en-US"/>
              <a:pPr/>
              <a:t>5</a:t>
            </a:fld>
            <a:endParaRPr lang="en-US"/>
          </a:p>
        </p:txBody>
      </p:sp>
      <p:sp>
        <p:nvSpPr>
          <p:cNvPr id="201730" name="Rectangle 2"/>
          <p:cNvSpPr>
            <a:spLocks noGrp="1" noChangeArrowheads="1"/>
          </p:cNvSpPr>
          <p:nvPr>
            <p:ph type="title"/>
          </p:nvPr>
        </p:nvSpPr>
        <p:spPr>
          <a:xfrm>
            <a:off x="623888" y="369888"/>
            <a:ext cx="7772400" cy="457200"/>
          </a:xfrm>
        </p:spPr>
        <p:txBody>
          <a:bodyPr/>
          <a:lstStyle/>
          <a:p>
            <a:r>
              <a:rPr lang="en-US" sz="2000"/>
              <a:t>A Sequential Process</a:t>
            </a:r>
            <a:endParaRPr lang="en-US"/>
          </a:p>
        </p:txBody>
      </p:sp>
      <p:sp>
        <p:nvSpPr>
          <p:cNvPr id="201731" name="Text Box 3"/>
          <p:cNvSpPr txBox="1">
            <a:spLocks noChangeArrowheads="1"/>
          </p:cNvSpPr>
          <p:nvPr/>
        </p:nvSpPr>
        <p:spPr bwMode="auto">
          <a:xfrm>
            <a:off x="358775" y="1466850"/>
            <a:ext cx="8599488" cy="558800"/>
          </a:xfrm>
          <a:prstGeom prst="rect">
            <a:avLst/>
          </a:prstGeom>
          <a:noFill/>
          <a:ln w="9525">
            <a:noFill/>
            <a:miter lim="800000"/>
            <a:headEnd/>
            <a:tailEnd/>
          </a:ln>
          <a:effectLst/>
        </p:spPr>
        <p:txBody>
          <a:bodyPr anchor="ctr">
            <a:spAutoFit/>
          </a:bodyPr>
          <a:lstStyle/>
          <a:p>
            <a:pPr defTabSz="1200150">
              <a:lnSpc>
                <a:spcPct val="85000"/>
              </a:lnSpc>
            </a:pPr>
            <a:r>
              <a:rPr lang="en-US" sz="1800">
                <a:latin typeface="Times New Roman" pitchFamily="18" charset="0"/>
              </a:rPr>
              <a:t>The </a:t>
            </a:r>
            <a:r>
              <a:rPr lang="en-US" sz="1800" u="sng">
                <a:latin typeface="Times New Roman" pitchFamily="18" charset="0"/>
              </a:rPr>
              <a:t>behavior</a:t>
            </a:r>
            <a:r>
              <a:rPr lang="en-US" sz="1800">
                <a:latin typeface="Times New Roman" pitchFamily="18" charset="0"/>
              </a:rPr>
              <a:t> of a process is expressed by algebraic equations. Suppose that we want to describe a process that behaves like a “client.” This behavior can be expressed as:</a:t>
            </a:r>
            <a:endParaRPr lang="en-US" sz="2200">
              <a:latin typeface="Times New Roman" pitchFamily="18" charset="0"/>
            </a:endParaRPr>
          </a:p>
        </p:txBody>
      </p:sp>
      <p:sp>
        <p:nvSpPr>
          <p:cNvPr id="201732" name="Text Box 4"/>
          <p:cNvSpPr txBox="1">
            <a:spLocks noChangeArrowheads="1"/>
          </p:cNvSpPr>
          <p:nvPr/>
        </p:nvSpPr>
        <p:spPr bwMode="auto">
          <a:xfrm>
            <a:off x="234950" y="3705225"/>
            <a:ext cx="8599488" cy="1190625"/>
          </a:xfrm>
          <a:prstGeom prst="rect">
            <a:avLst/>
          </a:prstGeom>
          <a:noFill/>
          <a:ln w="9525">
            <a:noFill/>
            <a:miter lim="800000"/>
            <a:headEnd/>
            <a:tailEnd/>
          </a:ln>
          <a:effectLst/>
        </p:spPr>
        <p:txBody>
          <a:bodyPr anchor="ctr">
            <a:spAutoFit/>
          </a:bodyPr>
          <a:lstStyle/>
          <a:p>
            <a:pPr defTabSz="1200150">
              <a:lnSpc>
                <a:spcPct val="85000"/>
              </a:lnSpc>
            </a:pPr>
            <a:endParaRPr lang="en-US" sz="1800">
              <a:latin typeface="Times New Roman" pitchFamily="18" charset="0"/>
            </a:endParaRPr>
          </a:p>
          <a:p>
            <a:pPr defTabSz="1200150">
              <a:lnSpc>
                <a:spcPct val="85000"/>
              </a:lnSpc>
            </a:pPr>
            <a:r>
              <a:rPr lang="en-US" sz="1800">
                <a:latin typeface="Times New Roman" pitchFamily="18" charset="0"/>
              </a:rPr>
              <a:t>The dot (“.”) is a prefix operation expressing sequential behavior. </a:t>
            </a:r>
          </a:p>
          <a:p>
            <a:pPr defTabSz="1200150">
              <a:lnSpc>
                <a:spcPct val="85000"/>
              </a:lnSpc>
              <a:spcBef>
                <a:spcPct val="60000"/>
              </a:spcBef>
            </a:pPr>
            <a:r>
              <a:rPr lang="en-US" sz="1800">
                <a:latin typeface="Times New Roman" pitchFamily="18" charset="0"/>
              </a:rPr>
              <a:t>The above equation is read as follows: the Client process issues an “opens” message followed by two request-reply exchanges. It then “closes” the session and terminates. </a:t>
            </a:r>
            <a:endParaRPr lang="en-US" sz="2200">
              <a:latin typeface="Times New Roman" pitchFamily="18" charset="0"/>
            </a:endParaRPr>
          </a:p>
        </p:txBody>
      </p:sp>
      <p:grpSp>
        <p:nvGrpSpPr>
          <p:cNvPr id="2" name="Group 5"/>
          <p:cNvGrpSpPr>
            <a:grpSpLocks/>
          </p:cNvGrpSpPr>
          <p:nvPr/>
        </p:nvGrpSpPr>
        <p:grpSpPr bwMode="auto">
          <a:xfrm>
            <a:off x="623888" y="2446338"/>
            <a:ext cx="7586662" cy="969962"/>
            <a:chOff x="393" y="1541"/>
            <a:chExt cx="4779" cy="611"/>
          </a:xfrm>
        </p:grpSpPr>
        <p:sp>
          <p:nvSpPr>
            <p:cNvPr id="201734" name="Text Box 6"/>
            <p:cNvSpPr txBox="1">
              <a:spLocks noChangeArrowheads="1"/>
            </p:cNvSpPr>
            <p:nvPr/>
          </p:nvSpPr>
          <p:spPr bwMode="auto">
            <a:xfrm>
              <a:off x="393" y="1541"/>
              <a:ext cx="4779" cy="611"/>
            </a:xfrm>
            <a:prstGeom prst="rect">
              <a:avLst/>
            </a:prstGeom>
            <a:noFill/>
            <a:ln w="9525">
              <a:solidFill>
                <a:schemeClr val="tx1"/>
              </a:solidFill>
              <a:miter lim="800000"/>
              <a:headEnd/>
              <a:tailEnd/>
            </a:ln>
            <a:effectLst/>
          </p:spPr>
          <p:txBody>
            <a:bodyPr wrap="none" anchor="ctr">
              <a:spAutoFit/>
            </a:bodyPr>
            <a:lstStyle/>
            <a:p>
              <a:pPr>
                <a:spcBef>
                  <a:spcPct val="20000"/>
                </a:spcBef>
              </a:pPr>
              <a:endParaRPr lang="en-US" sz="2000">
                <a:latin typeface="Times New Roman" pitchFamily="18" charset="0"/>
              </a:endParaRPr>
            </a:p>
            <a:p>
              <a:pPr>
                <a:spcBef>
                  <a:spcPct val="20000"/>
                </a:spcBef>
              </a:pPr>
              <a:r>
                <a:rPr lang="en-US" sz="1800">
                  <a:latin typeface="Times New Roman" pitchFamily="18" charset="0"/>
                </a:rPr>
                <a:t>Client(open, close, request, reply) =  open.request</a:t>
              </a:r>
              <a:r>
                <a:rPr lang="en-US" sz="1800" baseline="-25000">
                  <a:latin typeface="Times New Roman" pitchFamily="18" charset="0"/>
                </a:rPr>
                <a:t>1</a:t>
              </a:r>
              <a:r>
                <a:rPr lang="en-US" sz="1800">
                  <a:latin typeface="Times New Roman" pitchFamily="18" charset="0"/>
                </a:rPr>
                <a:t>.reply</a:t>
              </a:r>
              <a:r>
                <a:rPr lang="en-US" sz="1800" baseline="-25000">
                  <a:latin typeface="Times New Roman" pitchFamily="18" charset="0"/>
                </a:rPr>
                <a:t>1</a:t>
              </a:r>
              <a:r>
                <a:rPr lang="en-US" sz="1800">
                  <a:latin typeface="Times New Roman" pitchFamily="18" charset="0"/>
                </a:rPr>
                <a:t>. request</a:t>
              </a:r>
              <a:r>
                <a:rPr lang="en-US" sz="1800" baseline="-25000">
                  <a:latin typeface="Times New Roman" pitchFamily="18" charset="0"/>
                </a:rPr>
                <a:t>2</a:t>
              </a:r>
              <a:r>
                <a:rPr lang="en-US" sz="1800">
                  <a:latin typeface="Times New Roman" pitchFamily="18" charset="0"/>
                </a:rPr>
                <a:t>.reply</a:t>
              </a:r>
              <a:r>
                <a:rPr lang="en-US" sz="1800" baseline="-25000">
                  <a:latin typeface="Times New Roman" pitchFamily="18" charset="0"/>
                </a:rPr>
                <a:t>2</a:t>
              </a:r>
              <a:r>
                <a:rPr lang="en-US" sz="1800">
                  <a:latin typeface="Times New Roman" pitchFamily="18" charset="0"/>
                </a:rPr>
                <a:t>.close.0</a:t>
              </a:r>
            </a:p>
            <a:p>
              <a:pPr>
                <a:lnSpc>
                  <a:spcPct val="85000"/>
                </a:lnSpc>
              </a:pPr>
              <a:endParaRPr lang="en-US" sz="1800">
                <a:latin typeface="Times New Roman" pitchFamily="18" charset="0"/>
              </a:endParaRPr>
            </a:p>
          </p:txBody>
        </p:sp>
        <p:sp>
          <p:nvSpPr>
            <p:cNvPr id="201735" name="Line 7"/>
            <p:cNvSpPr>
              <a:spLocks noChangeShapeType="1"/>
            </p:cNvSpPr>
            <p:nvPr/>
          </p:nvSpPr>
          <p:spPr bwMode="auto">
            <a:xfrm>
              <a:off x="2595" y="1824"/>
              <a:ext cx="265" cy="0"/>
            </a:xfrm>
            <a:prstGeom prst="line">
              <a:avLst/>
            </a:prstGeom>
            <a:noFill/>
            <a:ln w="9525">
              <a:solidFill>
                <a:schemeClr val="tx1"/>
              </a:solidFill>
              <a:round/>
              <a:headEnd/>
              <a:tailEnd/>
            </a:ln>
            <a:effectLst/>
          </p:spPr>
          <p:txBody>
            <a:bodyPr wrap="none" anchor="ctr"/>
            <a:lstStyle/>
            <a:p>
              <a:endParaRPr lang="en-US"/>
            </a:p>
          </p:txBody>
        </p:sp>
        <p:sp>
          <p:nvSpPr>
            <p:cNvPr id="201736" name="Line 8"/>
            <p:cNvSpPr>
              <a:spLocks noChangeShapeType="1"/>
            </p:cNvSpPr>
            <p:nvPr/>
          </p:nvSpPr>
          <p:spPr bwMode="auto">
            <a:xfrm>
              <a:off x="2922" y="1831"/>
              <a:ext cx="398" cy="0"/>
            </a:xfrm>
            <a:prstGeom prst="line">
              <a:avLst/>
            </a:prstGeom>
            <a:noFill/>
            <a:ln w="9525">
              <a:solidFill>
                <a:schemeClr val="tx1"/>
              </a:solidFill>
              <a:round/>
              <a:headEnd/>
              <a:tailEnd/>
            </a:ln>
            <a:effectLst/>
          </p:spPr>
          <p:txBody>
            <a:bodyPr wrap="none" anchor="ctr"/>
            <a:lstStyle/>
            <a:p>
              <a:endParaRPr lang="en-US"/>
            </a:p>
          </p:txBody>
        </p:sp>
        <p:sp>
          <p:nvSpPr>
            <p:cNvPr id="201737" name="Line 9"/>
            <p:cNvSpPr>
              <a:spLocks noChangeShapeType="1"/>
            </p:cNvSpPr>
            <p:nvPr/>
          </p:nvSpPr>
          <p:spPr bwMode="auto">
            <a:xfrm>
              <a:off x="3842" y="1839"/>
              <a:ext cx="382" cy="0"/>
            </a:xfrm>
            <a:prstGeom prst="line">
              <a:avLst/>
            </a:prstGeom>
            <a:noFill/>
            <a:ln w="9525">
              <a:solidFill>
                <a:schemeClr val="tx1"/>
              </a:solidFill>
              <a:round/>
              <a:headEnd/>
              <a:tailEnd/>
            </a:ln>
            <a:effectLst/>
          </p:spPr>
          <p:txBody>
            <a:bodyPr wrap="none" anchor="ctr"/>
            <a:lstStyle/>
            <a:p>
              <a:endParaRPr lang="en-US"/>
            </a:p>
          </p:txBody>
        </p:sp>
        <p:sp>
          <p:nvSpPr>
            <p:cNvPr id="201738" name="Line 10"/>
            <p:cNvSpPr>
              <a:spLocks noChangeShapeType="1"/>
            </p:cNvSpPr>
            <p:nvPr/>
          </p:nvSpPr>
          <p:spPr bwMode="auto">
            <a:xfrm>
              <a:off x="4722" y="1808"/>
              <a:ext cx="289" cy="0"/>
            </a:xfrm>
            <a:prstGeom prst="line">
              <a:avLst/>
            </a:prstGeom>
            <a:noFill/>
            <a:ln w="9525">
              <a:solidFill>
                <a:schemeClr val="tx1"/>
              </a:solidFill>
              <a:round/>
              <a:headEnd/>
              <a:tailEnd/>
            </a:ln>
            <a:effectLst/>
          </p:spPr>
          <p:txBody>
            <a:bodyPr wrap="none" anchor="ctr"/>
            <a:lstStyle/>
            <a:p>
              <a:endParaRPr 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3"/>
          <p:cNvSpPr>
            <a:spLocks noGrp="1"/>
          </p:cNvSpPr>
          <p:nvPr>
            <p:ph type="ftr" sz="quarter" idx="10"/>
          </p:nvPr>
        </p:nvSpPr>
        <p:spPr/>
        <p:txBody>
          <a:bodyPr/>
          <a:lstStyle/>
          <a:p>
            <a:r>
              <a:rPr lang="en-US"/>
              <a:t>CS 5204 – Operating Systems</a:t>
            </a:r>
          </a:p>
        </p:txBody>
      </p:sp>
      <p:sp>
        <p:nvSpPr>
          <p:cNvPr id="12" name="Slide Number Placeholder 4"/>
          <p:cNvSpPr>
            <a:spLocks noGrp="1"/>
          </p:cNvSpPr>
          <p:nvPr>
            <p:ph type="sldNum" sz="quarter" idx="11"/>
          </p:nvPr>
        </p:nvSpPr>
        <p:spPr/>
        <p:txBody>
          <a:bodyPr/>
          <a:lstStyle/>
          <a:p>
            <a:fld id="{C51D0766-C34D-4141-8374-1109AF15A114}" type="slidenum">
              <a:rPr lang="en-US"/>
              <a:pPr/>
              <a:t>6</a:t>
            </a:fld>
            <a:endParaRPr lang="en-US"/>
          </a:p>
        </p:txBody>
      </p:sp>
      <p:sp>
        <p:nvSpPr>
          <p:cNvPr id="202754" name="Rectangle 2"/>
          <p:cNvSpPr>
            <a:spLocks noGrp="1" noChangeArrowheads="1"/>
          </p:cNvSpPr>
          <p:nvPr>
            <p:ph type="title"/>
          </p:nvPr>
        </p:nvSpPr>
        <p:spPr>
          <a:xfrm>
            <a:off x="574675" y="358775"/>
            <a:ext cx="7772400" cy="457200"/>
          </a:xfrm>
        </p:spPr>
        <p:txBody>
          <a:bodyPr/>
          <a:lstStyle/>
          <a:p>
            <a:r>
              <a:rPr lang="en-US" sz="2000"/>
              <a:t>A Repetitive Sequential Process</a:t>
            </a:r>
            <a:endParaRPr lang="en-US"/>
          </a:p>
        </p:txBody>
      </p:sp>
      <p:sp>
        <p:nvSpPr>
          <p:cNvPr id="202755" name="Text Box 3"/>
          <p:cNvSpPr txBox="1">
            <a:spLocks noChangeArrowheads="1"/>
          </p:cNvSpPr>
          <p:nvPr/>
        </p:nvSpPr>
        <p:spPr bwMode="auto">
          <a:xfrm>
            <a:off x="307975" y="1671638"/>
            <a:ext cx="8599488" cy="325437"/>
          </a:xfrm>
          <a:prstGeom prst="rect">
            <a:avLst/>
          </a:prstGeom>
          <a:noFill/>
          <a:ln w="9525">
            <a:noFill/>
            <a:miter lim="800000"/>
            <a:headEnd/>
            <a:tailEnd/>
          </a:ln>
          <a:effectLst/>
        </p:spPr>
        <p:txBody>
          <a:bodyPr anchor="ctr">
            <a:spAutoFit/>
          </a:bodyPr>
          <a:lstStyle/>
          <a:p>
            <a:pPr defTabSz="1200150">
              <a:lnSpc>
                <a:spcPct val="85000"/>
              </a:lnSpc>
            </a:pPr>
            <a:r>
              <a:rPr lang="en-US" sz="1800">
                <a:latin typeface="Times New Roman" pitchFamily="18" charset="0"/>
              </a:rPr>
              <a:t>A Client that engages in repeated sessions can be expressed using a recursive definition as:</a:t>
            </a:r>
          </a:p>
        </p:txBody>
      </p:sp>
      <p:grpSp>
        <p:nvGrpSpPr>
          <p:cNvPr id="2" name="Group 4"/>
          <p:cNvGrpSpPr>
            <a:grpSpLocks/>
          </p:cNvGrpSpPr>
          <p:nvPr/>
        </p:nvGrpSpPr>
        <p:grpSpPr bwMode="auto">
          <a:xfrm>
            <a:off x="830263" y="2636838"/>
            <a:ext cx="7267575" cy="1206500"/>
            <a:chOff x="407" y="1802"/>
            <a:chExt cx="4578" cy="760"/>
          </a:xfrm>
        </p:grpSpPr>
        <p:sp>
          <p:nvSpPr>
            <p:cNvPr id="202757" name="Text Box 5"/>
            <p:cNvSpPr txBox="1">
              <a:spLocks noChangeArrowheads="1"/>
            </p:cNvSpPr>
            <p:nvPr/>
          </p:nvSpPr>
          <p:spPr bwMode="auto">
            <a:xfrm>
              <a:off x="407" y="1802"/>
              <a:ext cx="4578" cy="760"/>
            </a:xfrm>
            <a:prstGeom prst="rect">
              <a:avLst/>
            </a:prstGeom>
            <a:noFill/>
            <a:ln w="9525">
              <a:solidFill>
                <a:schemeClr val="tx1"/>
              </a:solidFill>
              <a:miter lim="800000"/>
              <a:headEnd/>
              <a:tailEnd/>
            </a:ln>
            <a:effectLst/>
          </p:spPr>
          <p:txBody>
            <a:bodyPr wrap="none" anchor="ctr">
              <a:spAutoFit/>
            </a:bodyPr>
            <a:lstStyle/>
            <a:p>
              <a:pPr>
                <a:spcBef>
                  <a:spcPct val="20000"/>
                </a:spcBef>
              </a:pPr>
              <a:r>
                <a:rPr lang="en-US" sz="1800">
                  <a:latin typeface="Times New Roman" pitchFamily="18" charset="0"/>
                </a:rPr>
                <a:t>Client(open, close, request, reply) =  </a:t>
              </a:r>
            </a:p>
            <a:p>
              <a:pPr>
                <a:lnSpc>
                  <a:spcPct val="85000"/>
                </a:lnSpc>
              </a:pPr>
              <a:endParaRPr lang="en-US" sz="1800">
                <a:latin typeface="Times New Roman" pitchFamily="18" charset="0"/>
              </a:endParaRPr>
            </a:p>
            <a:p>
              <a:pPr>
                <a:lnSpc>
                  <a:spcPct val="85000"/>
                </a:lnSpc>
              </a:pPr>
              <a:r>
                <a:rPr lang="en-US" sz="1800">
                  <a:latin typeface="Times New Roman" pitchFamily="18" charset="0"/>
                </a:rPr>
                <a:t>       open.request.reply. request.reply.close.Client(open, close, request, reply)</a:t>
              </a:r>
            </a:p>
            <a:p>
              <a:pPr>
                <a:lnSpc>
                  <a:spcPct val="85000"/>
                </a:lnSpc>
              </a:pPr>
              <a:endParaRPr lang="en-US" sz="2800">
                <a:latin typeface="Times New Roman" pitchFamily="18" charset="0"/>
              </a:endParaRPr>
            </a:p>
          </p:txBody>
        </p:sp>
        <p:sp>
          <p:nvSpPr>
            <p:cNvPr id="202758" name="Line 6"/>
            <p:cNvSpPr>
              <a:spLocks noChangeShapeType="1"/>
            </p:cNvSpPr>
            <p:nvPr/>
          </p:nvSpPr>
          <p:spPr bwMode="auto">
            <a:xfrm>
              <a:off x="694" y="2143"/>
              <a:ext cx="303" cy="0"/>
            </a:xfrm>
            <a:prstGeom prst="line">
              <a:avLst/>
            </a:prstGeom>
            <a:noFill/>
            <a:ln w="9525">
              <a:solidFill>
                <a:schemeClr val="tx1"/>
              </a:solidFill>
              <a:round/>
              <a:headEnd/>
              <a:tailEnd/>
            </a:ln>
            <a:effectLst/>
          </p:spPr>
          <p:txBody>
            <a:bodyPr wrap="none" anchor="ctr"/>
            <a:lstStyle/>
            <a:p>
              <a:endParaRPr lang="en-US"/>
            </a:p>
          </p:txBody>
        </p:sp>
        <p:sp>
          <p:nvSpPr>
            <p:cNvPr id="202759" name="Line 7"/>
            <p:cNvSpPr>
              <a:spLocks noChangeShapeType="1"/>
            </p:cNvSpPr>
            <p:nvPr/>
          </p:nvSpPr>
          <p:spPr bwMode="auto">
            <a:xfrm>
              <a:off x="1052" y="2135"/>
              <a:ext cx="390" cy="0"/>
            </a:xfrm>
            <a:prstGeom prst="line">
              <a:avLst/>
            </a:prstGeom>
            <a:noFill/>
            <a:ln w="9525">
              <a:solidFill>
                <a:schemeClr val="tx1"/>
              </a:solidFill>
              <a:round/>
              <a:headEnd/>
              <a:tailEnd/>
            </a:ln>
            <a:effectLst/>
          </p:spPr>
          <p:txBody>
            <a:bodyPr wrap="none" anchor="ctr"/>
            <a:lstStyle/>
            <a:p>
              <a:endParaRPr lang="en-US"/>
            </a:p>
          </p:txBody>
        </p:sp>
        <p:sp>
          <p:nvSpPr>
            <p:cNvPr id="202760" name="Line 8"/>
            <p:cNvSpPr>
              <a:spLocks noChangeShapeType="1"/>
            </p:cNvSpPr>
            <p:nvPr/>
          </p:nvSpPr>
          <p:spPr bwMode="auto">
            <a:xfrm>
              <a:off x="1966" y="2153"/>
              <a:ext cx="390" cy="0"/>
            </a:xfrm>
            <a:prstGeom prst="line">
              <a:avLst/>
            </a:prstGeom>
            <a:noFill/>
            <a:ln w="9525">
              <a:solidFill>
                <a:schemeClr val="tx1"/>
              </a:solidFill>
              <a:round/>
              <a:headEnd/>
              <a:tailEnd/>
            </a:ln>
            <a:effectLst/>
          </p:spPr>
          <p:txBody>
            <a:bodyPr wrap="none" anchor="ctr"/>
            <a:lstStyle/>
            <a:p>
              <a:endParaRPr lang="en-US"/>
            </a:p>
          </p:txBody>
        </p:sp>
        <p:sp>
          <p:nvSpPr>
            <p:cNvPr id="202761" name="Line 9"/>
            <p:cNvSpPr>
              <a:spLocks noChangeShapeType="1"/>
            </p:cNvSpPr>
            <p:nvPr/>
          </p:nvSpPr>
          <p:spPr bwMode="auto">
            <a:xfrm>
              <a:off x="2824" y="2137"/>
              <a:ext cx="303" cy="0"/>
            </a:xfrm>
            <a:prstGeom prst="line">
              <a:avLst/>
            </a:prstGeom>
            <a:noFill/>
            <a:ln w="9525">
              <a:solidFill>
                <a:schemeClr val="tx1"/>
              </a:solidFill>
              <a:round/>
              <a:headEnd/>
              <a:tailEnd/>
            </a:ln>
            <a:effectLst/>
          </p:spPr>
          <p:txBody>
            <a:bodyPr wrap="none" anchor="ctr"/>
            <a:lstStyle/>
            <a:p>
              <a:endParaRPr lang="en-US"/>
            </a:p>
          </p:txBody>
        </p:sp>
      </p:grpSp>
      <p:sp>
        <p:nvSpPr>
          <p:cNvPr id="202762" name="Text Box 10"/>
          <p:cNvSpPr txBox="1">
            <a:spLocks noChangeArrowheads="1"/>
          </p:cNvSpPr>
          <p:nvPr/>
        </p:nvSpPr>
        <p:spPr bwMode="auto">
          <a:xfrm>
            <a:off x="501650" y="4492625"/>
            <a:ext cx="8307388" cy="915988"/>
          </a:xfrm>
          <a:prstGeom prst="rect">
            <a:avLst/>
          </a:prstGeom>
          <a:noFill/>
          <a:ln w="9525">
            <a:noFill/>
            <a:miter lim="800000"/>
            <a:headEnd/>
            <a:tailEnd/>
          </a:ln>
          <a:effectLst/>
        </p:spPr>
        <p:txBody>
          <a:bodyPr anchor="ctr">
            <a:spAutoFit/>
          </a:bodyPr>
          <a:lstStyle/>
          <a:p>
            <a:pPr>
              <a:spcBef>
                <a:spcPct val="20000"/>
              </a:spcBef>
            </a:pPr>
            <a:r>
              <a:rPr lang="en-US" sz="1800">
                <a:latin typeface="Times New Roman" pitchFamily="18" charset="0"/>
              </a:rPr>
              <a:t>The above equation is read as follows: the Client process issues an “open” message followed by two request-reply exchanges. It then “closes” the session and acts like the Client process again.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t>CS 5204 – Operating Systems</a:t>
            </a:r>
          </a:p>
        </p:txBody>
      </p:sp>
      <p:sp>
        <p:nvSpPr>
          <p:cNvPr id="7" name="Slide Number Placeholder 4"/>
          <p:cNvSpPr>
            <a:spLocks noGrp="1"/>
          </p:cNvSpPr>
          <p:nvPr>
            <p:ph type="sldNum" sz="quarter" idx="11"/>
          </p:nvPr>
        </p:nvSpPr>
        <p:spPr/>
        <p:txBody>
          <a:bodyPr/>
          <a:lstStyle/>
          <a:p>
            <a:fld id="{A8737CC3-B1CB-4D76-A564-58CBCFA56D06}" type="slidenum">
              <a:rPr lang="en-US"/>
              <a:pPr/>
              <a:t>7</a:t>
            </a:fld>
            <a:endParaRPr lang="en-US"/>
          </a:p>
        </p:txBody>
      </p:sp>
      <p:sp>
        <p:nvSpPr>
          <p:cNvPr id="203778" name="Rectangle 2"/>
          <p:cNvSpPr>
            <a:spLocks noGrp="1" noChangeArrowheads="1"/>
          </p:cNvSpPr>
          <p:nvPr>
            <p:ph type="title"/>
          </p:nvPr>
        </p:nvSpPr>
        <p:spPr/>
        <p:txBody>
          <a:bodyPr/>
          <a:lstStyle/>
          <a:p>
            <a:r>
              <a:rPr lang="en-US" sz="2000"/>
              <a:t>A Process with Alternative Behavior</a:t>
            </a:r>
            <a:endParaRPr lang="en-US"/>
          </a:p>
        </p:txBody>
      </p:sp>
      <p:sp>
        <p:nvSpPr>
          <p:cNvPr id="203779" name="Rectangle 3"/>
          <p:cNvSpPr>
            <a:spLocks noChangeArrowheads="1"/>
          </p:cNvSpPr>
          <p:nvPr/>
        </p:nvSpPr>
        <p:spPr bwMode="auto">
          <a:xfrm>
            <a:off x="417513" y="1468438"/>
            <a:ext cx="8542337" cy="2308225"/>
          </a:xfrm>
          <a:prstGeom prst="rect">
            <a:avLst/>
          </a:prstGeom>
          <a:noFill/>
          <a:ln w="9525">
            <a:noFill/>
            <a:miter lim="800000"/>
            <a:headEnd/>
            <a:tailEnd/>
          </a:ln>
          <a:effectLst/>
        </p:spPr>
        <p:txBody>
          <a:bodyPr/>
          <a:lstStyle/>
          <a:p>
            <a:pPr eaLnBrk="1" hangingPunct="1">
              <a:lnSpc>
                <a:spcPct val="85000"/>
              </a:lnSpc>
              <a:spcBef>
                <a:spcPct val="20000"/>
              </a:spcBef>
              <a:buClr>
                <a:schemeClr val="accent1"/>
              </a:buClr>
              <a:buSzPct val="75000"/>
              <a:buFont typeface="Wingdings" pitchFamily="2" charset="2"/>
              <a:buNone/>
            </a:pPr>
            <a:r>
              <a:rPr lang="en-US" sz="1700" b="1">
                <a:latin typeface="Times New Roman" pitchFamily="18" charset="0"/>
              </a:rPr>
              <a:t>A typical sequential server must be able to enforce a protocol of interaction with its clients. The behavior of a typical sequential server process can be modeled as follows.</a:t>
            </a:r>
          </a:p>
          <a:p>
            <a:pPr eaLnBrk="1" hangingPunct="1">
              <a:lnSpc>
                <a:spcPct val="85000"/>
              </a:lnSpc>
              <a:spcBef>
                <a:spcPct val="20000"/>
              </a:spcBef>
              <a:buClr>
                <a:schemeClr val="accent1"/>
              </a:buClr>
              <a:buSzPct val="75000"/>
              <a:buFont typeface="Wingdings" pitchFamily="2" charset="2"/>
              <a:buNone/>
            </a:pPr>
            <a:endParaRPr lang="en-US" sz="1700" b="1">
              <a:latin typeface="Times New Roman" pitchFamily="18" charset="0"/>
            </a:endParaRPr>
          </a:p>
          <a:p>
            <a:pPr eaLnBrk="1" hangingPunct="1">
              <a:lnSpc>
                <a:spcPct val="85000"/>
              </a:lnSpc>
              <a:spcBef>
                <a:spcPct val="20000"/>
              </a:spcBef>
              <a:buClr>
                <a:schemeClr val="accent1"/>
              </a:buClr>
              <a:buSzPct val="75000"/>
              <a:buFont typeface="Wingdings" pitchFamily="2" charset="2"/>
              <a:buNone/>
            </a:pPr>
            <a:r>
              <a:rPr lang="en-US" sz="1700" b="1">
                <a:latin typeface="Times New Roman" pitchFamily="18" charset="0"/>
              </a:rPr>
              <a:t>IdleServer(open, request, reply, close) =  open.BusyServer(open, request, reply,close)</a:t>
            </a:r>
          </a:p>
          <a:p>
            <a:pPr eaLnBrk="1" hangingPunct="1">
              <a:lnSpc>
                <a:spcPct val="85000"/>
              </a:lnSpc>
              <a:spcBef>
                <a:spcPct val="20000"/>
              </a:spcBef>
              <a:buClr>
                <a:schemeClr val="accent1"/>
              </a:buClr>
              <a:buSzPct val="75000"/>
              <a:buFont typeface="Wingdings" pitchFamily="2" charset="2"/>
              <a:buNone/>
            </a:pPr>
            <a:endParaRPr lang="en-US" sz="1700" b="1">
              <a:latin typeface="Times New Roman" pitchFamily="18" charset="0"/>
            </a:endParaRPr>
          </a:p>
          <a:p>
            <a:pPr eaLnBrk="1" hangingPunct="1">
              <a:lnSpc>
                <a:spcPct val="85000"/>
              </a:lnSpc>
              <a:spcBef>
                <a:spcPct val="20000"/>
              </a:spcBef>
              <a:buClr>
                <a:schemeClr val="accent1"/>
              </a:buClr>
              <a:buSzPct val="75000"/>
              <a:buFont typeface="Wingdings" pitchFamily="2" charset="2"/>
              <a:buNone/>
            </a:pPr>
            <a:r>
              <a:rPr lang="en-US" sz="1700" b="1">
                <a:latin typeface="Times New Roman" pitchFamily="18" charset="0"/>
              </a:rPr>
              <a:t>BusyServer(open, request, reply, close) </a:t>
            </a:r>
          </a:p>
          <a:p>
            <a:pPr eaLnBrk="1" hangingPunct="1">
              <a:lnSpc>
                <a:spcPct val="85000"/>
              </a:lnSpc>
              <a:spcBef>
                <a:spcPct val="20000"/>
              </a:spcBef>
              <a:buClr>
                <a:schemeClr val="accent1"/>
              </a:buClr>
              <a:buSzPct val="75000"/>
              <a:buFont typeface="Wingdings" pitchFamily="2" charset="2"/>
              <a:buNone/>
            </a:pPr>
            <a:r>
              <a:rPr lang="en-US" sz="1700" b="1">
                <a:latin typeface="Times New Roman" pitchFamily="18" charset="0"/>
              </a:rPr>
              <a:t>                                                        = request.reply.BusyServer(open, request, reply, close)</a:t>
            </a:r>
          </a:p>
          <a:p>
            <a:pPr eaLnBrk="1" hangingPunct="1">
              <a:lnSpc>
                <a:spcPct val="85000"/>
              </a:lnSpc>
              <a:spcBef>
                <a:spcPct val="20000"/>
              </a:spcBef>
              <a:buClr>
                <a:schemeClr val="accent1"/>
              </a:buClr>
              <a:buSzPct val="75000"/>
              <a:buFont typeface="Wingdings" pitchFamily="2" charset="2"/>
              <a:buNone/>
            </a:pPr>
            <a:r>
              <a:rPr lang="en-US" sz="1700" b="1">
                <a:latin typeface="Times New Roman" pitchFamily="18" charset="0"/>
              </a:rPr>
              <a:t>                                                        + close.IdleServer(open, request, reply, close)</a:t>
            </a:r>
          </a:p>
          <a:p>
            <a:pPr eaLnBrk="1" hangingPunct="1">
              <a:lnSpc>
                <a:spcPct val="85000"/>
              </a:lnSpc>
              <a:spcBef>
                <a:spcPct val="20000"/>
              </a:spcBef>
              <a:buClr>
                <a:schemeClr val="accent1"/>
              </a:buClr>
              <a:buSzPct val="75000"/>
              <a:buFont typeface="Wingdings" pitchFamily="2" charset="2"/>
              <a:buNone/>
            </a:pPr>
            <a:endParaRPr lang="en-US" sz="1700" b="1">
              <a:latin typeface="Times New Roman" pitchFamily="18" charset="0"/>
            </a:endParaRPr>
          </a:p>
        </p:txBody>
      </p:sp>
      <p:sp>
        <p:nvSpPr>
          <p:cNvPr id="203780" name="Line 4"/>
          <p:cNvSpPr>
            <a:spLocks noChangeShapeType="1"/>
          </p:cNvSpPr>
          <p:nvPr/>
        </p:nvSpPr>
        <p:spPr bwMode="auto">
          <a:xfrm>
            <a:off x="4483100" y="3124200"/>
            <a:ext cx="469900" cy="0"/>
          </a:xfrm>
          <a:prstGeom prst="line">
            <a:avLst/>
          </a:prstGeom>
          <a:noFill/>
          <a:ln w="9525">
            <a:solidFill>
              <a:schemeClr val="tx1"/>
            </a:solidFill>
            <a:round/>
            <a:headEnd/>
            <a:tailEnd/>
          </a:ln>
          <a:effectLst/>
        </p:spPr>
        <p:txBody>
          <a:bodyPr wrap="none" anchor="ctr"/>
          <a:lstStyle/>
          <a:p>
            <a:endParaRPr lang="en-US"/>
          </a:p>
        </p:txBody>
      </p:sp>
      <p:sp>
        <p:nvSpPr>
          <p:cNvPr id="203781" name="Text Box 5"/>
          <p:cNvSpPr txBox="1">
            <a:spLocks noChangeArrowheads="1"/>
          </p:cNvSpPr>
          <p:nvPr/>
        </p:nvSpPr>
        <p:spPr bwMode="auto">
          <a:xfrm>
            <a:off x="900113" y="3962400"/>
            <a:ext cx="7312025" cy="2170113"/>
          </a:xfrm>
          <a:prstGeom prst="rect">
            <a:avLst/>
          </a:prstGeom>
          <a:noFill/>
          <a:ln w="9525">
            <a:noFill/>
            <a:miter lim="800000"/>
            <a:headEnd/>
            <a:tailEnd/>
          </a:ln>
          <a:effectLst/>
        </p:spPr>
        <p:txBody>
          <a:bodyPr wrap="none" anchor="ctr">
            <a:spAutoFit/>
          </a:bodyPr>
          <a:lstStyle/>
          <a:p>
            <a:pPr>
              <a:spcBef>
                <a:spcPct val="20000"/>
              </a:spcBef>
            </a:pPr>
            <a:r>
              <a:rPr lang="en-US" sz="1800">
                <a:latin typeface="Times New Roman" pitchFamily="18" charset="0"/>
              </a:rPr>
              <a:t>Notes</a:t>
            </a:r>
            <a:r>
              <a:rPr lang="en-US" sz="2800">
                <a:latin typeface="Times New Roman" pitchFamily="18" charset="0"/>
              </a:rPr>
              <a:t>:</a:t>
            </a:r>
          </a:p>
          <a:p>
            <a:pPr>
              <a:spcBef>
                <a:spcPct val="20000"/>
              </a:spcBef>
              <a:buFontTx/>
              <a:buChar char="•"/>
            </a:pPr>
            <a:r>
              <a:rPr lang="en-US" sz="1800">
                <a:latin typeface="Times New Roman" pitchFamily="18" charset="0"/>
              </a:rPr>
              <a:t>the “+” operator represents choice or alternative action</a:t>
            </a:r>
          </a:p>
          <a:p>
            <a:pPr>
              <a:spcBef>
                <a:spcPct val="20000"/>
              </a:spcBef>
              <a:buFontTx/>
              <a:buChar char="•"/>
            </a:pPr>
            <a:r>
              <a:rPr lang="en-US" sz="1800">
                <a:latin typeface="Times New Roman" pitchFamily="18" charset="0"/>
              </a:rPr>
              <a:t>the server will only engage in an “open” action interaction at the start</a:t>
            </a:r>
          </a:p>
          <a:p>
            <a:pPr>
              <a:spcBef>
                <a:spcPct val="20000"/>
              </a:spcBef>
              <a:buFontTx/>
              <a:buChar char="•"/>
            </a:pPr>
            <a:r>
              <a:rPr lang="en-US" sz="1800">
                <a:latin typeface="Times New Roman" pitchFamily="18" charset="0"/>
              </a:rPr>
              <a:t>the server can handle any number of request-reply sequences</a:t>
            </a:r>
          </a:p>
          <a:p>
            <a:pPr>
              <a:spcBef>
                <a:spcPct val="20000"/>
              </a:spcBef>
              <a:buFontTx/>
              <a:buChar char="•"/>
            </a:pPr>
            <a:r>
              <a:rPr lang="en-US" sz="1800">
                <a:latin typeface="Times New Roman" pitchFamily="18" charset="0"/>
              </a:rPr>
              <a:t>once the server engages in a “close” action, it returns to its original condition</a:t>
            </a:r>
          </a:p>
          <a:p>
            <a:pPr>
              <a:spcBef>
                <a:spcPct val="20000"/>
              </a:spcBef>
              <a:buFontTx/>
              <a:buChar char="•"/>
            </a:pPr>
            <a:r>
              <a:rPr lang="en-US" sz="1800">
                <a:latin typeface="Times New Roman" pitchFamily="18" charset="0"/>
              </a:rPr>
              <a:t>the server can iteratively handle</a:t>
            </a:r>
            <a:endParaRPr lang="en-US" sz="2800">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3"/>
          <p:cNvSpPr>
            <a:spLocks noGrp="1"/>
          </p:cNvSpPr>
          <p:nvPr>
            <p:ph type="ftr" sz="quarter" idx="10"/>
          </p:nvPr>
        </p:nvSpPr>
        <p:spPr/>
        <p:txBody>
          <a:bodyPr/>
          <a:lstStyle/>
          <a:p>
            <a:r>
              <a:rPr lang="en-US"/>
              <a:t>CS 5204 – Operating Systems</a:t>
            </a:r>
          </a:p>
        </p:txBody>
      </p:sp>
      <p:sp>
        <p:nvSpPr>
          <p:cNvPr id="24" name="Slide Number Placeholder 4"/>
          <p:cNvSpPr>
            <a:spLocks noGrp="1"/>
          </p:cNvSpPr>
          <p:nvPr>
            <p:ph type="sldNum" sz="quarter" idx="11"/>
          </p:nvPr>
        </p:nvSpPr>
        <p:spPr/>
        <p:txBody>
          <a:bodyPr/>
          <a:lstStyle/>
          <a:p>
            <a:fld id="{C801DB14-EB43-44C7-B849-3A4582E243E1}" type="slidenum">
              <a:rPr lang="en-US"/>
              <a:pPr/>
              <a:t>8</a:t>
            </a:fld>
            <a:endParaRPr lang="en-US"/>
          </a:p>
        </p:txBody>
      </p:sp>
      <p:sp>
        <p:nvSpPr>
          <p:cNvPr id="204802" name="Rectangle 2"/>
          <p:cNvSpPr>
            <a:spLocks noGrp="1" noChangeArrowheads="1"/>
          </p:cNvSpPr>
          <p:nvPr>
            <p:ph type="title"/>
          </p:nvPr>
        </p:nvSpPr>
        <p:spPr/>
        <p:txBody>
          <a:bodyPr/>
          <a:lstStyle/>
          <a:p>
            <a:r>
              <a:rPr lang="en-US" sz="2000"/>
              <a:t>Communicating Processes</a:t>
            </a:r>
            <a:r>
              <a:rPr lang="en-US"/>
              <a:t> </a:t>
            </a:r>
          </a:p>
        </p:txBody>
      </p:sp>
      <p:sp>
        <p:nvSpPr>
          <p:cNvPr id="204803" name="Rectangle 3"/>
          <p:cNvSpPr>
            <a:spLocks noChangeArrowheads="1"/>
          </p:cNvSpPr>
          <p:nvPr/>
        </p:nvSpPr>
        <p:spPr bwMode="auto">
          <a:xfrm>
            <a:off x="430213" y="1249363"/>
            <a:ext cx="8440737" cy="1731962"/>
          </a:xfrm>
          <a:prstGeom prst="rect">
            <a:avLst/>
          </a:prstGeom>
          <a:noFill/>
          <a:ln w="9525">
            <a:noFill/>
            <a:miter lim="800000"/>
            <a:headEnd/>
            <a:tailEnd/>
          </a:ln>
          <a:effectLst/>
        </p:spPr>
        <p:txBody>
          <a:bodyPr/>
          <a:lstStyle/>
          <a:p>
            <a:pPr eaLnBrk="1" hangingPunct="1">
              <a:lnSpc>
                <a:spcPct val="85000"/>
              </a:lnSpc>
              <a:spcBef>
                <a:spcPct val="20000"/>
              </a:spcBef>
              <a:buClr>
                <a:schemeClr val="accent1"/>
              </a:buClr>
              <a:buSzPct val="75000"/>
              <a:buFont typeface="Wingdings" pitchFamily="2" charset="2"/>
              <a:buNone/>
            </a:pPr>
            <a:r>
              <a:rPr lang="en-US" sz="1700">
                <a:latin typeface="Times New Roman" pitchFamily="18" charset="0"/>
              </a:rPr>
              <a:t>Processes can be composed, allowing them to communicate through ports with complementary names (i.e., one agent has an output port and the other has an input port with the same name). </a:t>
            </a:r>
          </a:p>
          <a:p>
            <a:pPr eaLnBrk="1" hangingPunct="1">
              <a:lnSpc>
                <a:spcPct val="85000"/>
              </a:lnSpc>
              <a:spcBef>
                <a:spcPct val="50000"/>
              </a:spcBef>
              <a:buClr>
                <a:schemeClr val="accent1"/>
              </a:buClr>
              <a:buSzPct val="75000"/>
              <a:buFont typeface="Wingdings" pitchFamily="2" charset="2"/>
              <a:buNone/>
            </a:pPr>
            <a:r>
              <a:rPr lang="en-US" sz="1700">
                <a:latin typeface="Times New Roman" pitchFamily="18" charset="0"/>
              </a:rPr>
              <a:t>Concurrent communicating agents can synchronize their behaviors through their willingness or unwillingness to communicate. This reflects a rendezvous style of interaction. </a:t>
            </a:r>
          </a:p>
          <a:p>
            <a:pPr eaLnBrk="1" hangingPunct="1">
              <a:lnSpc>
                <a:spcPct val="85000"/>
              </a:lnSpc>
              <a:spcBef>
                <a:spcPct val="50000"/>
              </a:spcBef>
              <a:buClr>
                <a:schemeClr val="accent1"/>
              </a:buClr>
              <a:buSzPct val="75000"/>
              <a:buFont typeface="Wingdings" pitchFamily="2" charset="2"/>
              <a:buNone/>
            </a:pPr>
            <a:endParaRPr lang="en-US" sz="2100">
              <a:latin typeface="Times New Roman" pitchFamily="18" charset="0"/>
            </a:endParaRPr>
          </a:p>
        </p:txBody>
      </p:sp>
      <p:grpSp>
        <p:nvGrpSpPr>
          <p:cNvPr id="2" name="Group 4"/>
          <p:cNvGrpSpPr>
            <a:grpSpLocks/>
          </p:cNvGrpSpPr>
          <p:nvPr/>
        </p:nvGrpSpPr>
        <p:grpSpPr bwMode="auto">
          <a:xfrm>
            <a:off x="2622550" y="3170238"/>
            <a:ext cx="3095625" cy="642937"/>
            <a:chOff x="1745" y="1647"/>
            <a:chExt cx="1950" cy="405"/>
          </a:xfrm>
        </p:grpSpPr>
        <p:grpSp>
          <p:nvGrpSpPr>
            <p:cNvPr id="3" name="Group 5"/>
            <p:cNvGrpSpPr>
              <a:grpSpLocks/>
            </p:cNvGrpSpPr>
            <p:nvPr/>
          </p:nvGrpSpPr>
          <p:grpSpPr bwMode="auto">
            <a:xfrm>
              <a:off x="1745" y="1647"/>
              <a:ext cx="1950" cy="405"/>
              <a:chOff x="1559" y="1717"/>
              <a:chExt cx="1950" cy="405"/>
            </a:xfrm>
          </p:grpSpPr>
          <p:grpSp>
            <p:nvGrpSpPr>
              <p:cNvPr id="4" name="Group 6"/>
              <p:cNvGrpSpPr>
                <a:grpSpLocks/>
              </p:cNvGrpSpPr>
              <p:nvPr/>
            </p:nvGrpSpPr>
            <p:grpSpPr bwMode="auto">
              <a:xfrm>
                <a:off x="1559" y="1730"/>
                <a:ext cx="1950" cy="392"/>
                <a:chOff x="1208" y="1730"/>
                <a:chExt cx="1950" cy="392"/>
              </a:xfrm>
            </p:grpSpPr>
            <p:sp>
              <p:nvSpPr>
                <p:cNvPr id="204807" name="Oval 7"/>
                <p:cNvSpPr>
                  <a:spLocks noChangeArrowheads="1"/>
                </p:cNvSpPr>
                <p:nvPr/>
              </p:nvSpPr>
              <p:spPr bwMode="auto">
                <a:xfrm>
                  <a:off x="1208" y="1730"/>
                  <a:ext cx="413" cy="390"/>
                </a:xfrm>
                <a:prstGeom prst="ellipse">
                  <a:avLst/>
                </a:prstGeom>
                <a:noFill/>
                <a:ln w="9525">
                  <a:solidFill>
                    <a:schemeClr val="tx1"/>
                  </a:solidFill>
                  <a:round/>
                  <a:headEnd/>
                  <a:tailEnd/>
                </a:ln>
                <a:effectLst/>
              </p:spPr>
              <p:txBody>
                <a:bodyPr wrap="none" anchor="ctr"/>
                <a:lstStyle/>
                <a:p>
                  <a:endParaRPr lang="en-US"/>
                </a:p>
              </p:txBody>
            </p:sp>
            <p:sp>
              <p:nvSpPr>
                <p:cNvPr id="204808" name="Oval 8"/>
                <p:cNvSpPr>
                  <a:spLocks noChangeArrowheads="1"/>
                </p:cNvSpPr>
                <p:nvPr/>
              </p:nvSpPr>
              <p:spPr bwMode="auto">
                <a:xfrm>
                  <a:off x="2745" y="1732"/>
                  <a:ext cx="413" cy="390"/>
                </a:xfrm>
                <a:prstGeom prst="ellipse">
                  <a:avLst/>
                </a:prstGeom>
                <a:noFill/>
                <a:ln w="9525">
                  <a:solidFill>
                    <a:schemeClr val="tx1"/>
                  </a:solidFill>
                  <a:round/>
                  <a:headEnd/>
                  <a:tailEnd/>
                </a:ln>
                <a:effectLst/>
              </p:spPr>
              <p:txBody>
                <a:bodyPr wrap="none" anchor="ctr"/>
                <a:lstStyle/>
                <a:p>
                  <a:endParaRPr lang="en-US"/>
                </a:p>
              </p:txBody>
            </p:sp>
            <p:sp>
              <p:nvSpPr>
                <p:cNvPr id="204809" name="Line 9"/>
                <p:cNvSpPr>
                  <a:spLocks noChangeShapeType="1"/>
                </p:cNvSpPr>
                <p:nvPr/>
              </p:nvSpPr>
              <p:spPr bwMode="auto">
                <a:xfrm>
                  <a:off x="1621" y="1933"/>
                  <a:ext cx="1122" cy="0"/>
                </a:xfrm>
                <a:prstGeom prst="line">
                  <a:avLst/>
                </a:prstGeom>
                <a:noFill/>
                <a:ln w="9525">
                  <a:solidFill>
                    <a:schemeClr val="tx1"/>
                  </a:solidFill>
                  <a:round/>
                  <a:headEnd/>
                  <a:tailEnd/>
                </a:ln>
                <a:effectLst/>
              </p:spPr>
              <p:txBody>
                <a:bodyPr wrap="none" anchor="ctr"/>
                <a:lstStyle/>
                <a:p>
                  <a:endParaRPr lang="en-US"/>
                </a:p>
              </p:txBody>
            </p:sp>
            <p:sp>
              <p:nvSpPr>
                <p:cNvPr id="204810" name="Oval 10"/>
                <p:cNvSpPr>
                  <a:spLocks noChangeArrowheads="1"/>
                </p:cNvSpPr>
                <p:nvPr/>
              </p:nvSpPr>
              <p:spPr bwMode="auto">
                <a:xfrm>
                  <a:off x="2712" y="1894"/>
                  <a:ext cx="47" cy="78"/>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204811" name="Oval 11"/>
                <p:cNvSpPr>
                  <a:spLocks noChangeArrowheads="1"/>
                </p:cNvSpPr>
                <p:nvPr/>
              </p:nvSpPr>
              <p:spPr bwMode="auto">
                <a:xfrm>
                  <a:off x="1600" y="1911"/>
                  <a:ext cx="47" cy="78"/>
                </a:xfrm>
                <a:prstGeom prst="ellipse">
                  <a:avLst/>
                </a:prstGeom>
                <a:solidFill>
                  <a:schemeClr val="tx1"/>
                </a:solidFill>
                <a:ln w="9525">
                  <a:solidFill>
                    <a:schemeClr val="tx1"/>
                  </a:solidFill>
                  <a:round/>
                  <a:headEnd/>
                  <a:tailEnd/>
                </a:ln>
                <a:effectLst/>
              </p:spPr>
              <p:txBody>
                <a:bodyPr wrap="none" anchor="ctr"/>
                <a:lstStyle/>
                <a:p>
                  <a:endParaRPr lang="en-US"/>
                </a:p>
              </p:txBody>
            </p:sp>
          </p:grpSp>
          <p:sp>
            <p:nvSpPr>
              <p:cNvPr id="204812" name="Text Box 12"/>
              <p:cNvSpPr txBox="1">
                <a:spLocks noChangeArrowheads="1"/>
              </p:cNvSpPr>
              <p:nvPr/>
            </p:nvSpPr>
            <p:spPr bwMode="auto">
              <a:xfrm>
                <a:off x="2002" y="1717"/>
                <a:ext cx="188" cy="231"/>
              </a:xfrm>
              <a:prstGeom prst="rect">
                <a:avLst/>
              </a:prstGeom>
              <a:noFill/>
              <a:ln w="9525">
                <a:noFill/>
                <a:miter lim="800000"/>
                <a:headEnd/>
                <a:tailEnd/>
              </a:ln>
              <a:effectLst/>
            </p:spPr>
            <p:txBody>
              <a:bodyPr wrap="none" anchor="ctr">
                <a:spAutoFit/>
              </a:bodyPr>
              <a:lstStyle/>
              <a:p>
                <a:pPr algn="ctr">
                  <a:spcBef>
                    <a:spcPct val="20000"/>
                  </a:spcBef>
                </a:pPr>
                <a:r>
                  <a:rPr lang="en-US" sz="1800">
                    <a:latin typeface="Times New Roman" pitchFamily="18" charset="0"/>
                  </a:rPr>
                  <a:t>x</a:t>
                </a:r>
              </a:p>
            </p:txBody>
          </p:sp>
          <p:sp>
            <p:nvSpPr>
              <p:cNvPr id="204813" name="Text Box 13"/>
              <p:cNvSpPr txBox="1">
                <a:spLocks noChangeArrowheads="1"/>
              </p:cNvSpPr>
              <p:nvPr/>
            </p:nvSpPr>
            <p:spPr bwMode="auto">
              <a:xfrm>
                <a:off x="2901" y="1742"/>
                <a:ext cx="188" cy="231"/>
              </a:xfrm>
              <a:prstGeom prst="rect">
                <a:avLst/>
              </a:prstGeom>
              <a:noFill/>
              <a:ln w="9525">
                <a:noFill/>
                <a:miter lim="800000"/>
                <a:headEnd/>
                <a:tailEnd/>
              </a:ln>
              <a:effectLst/>
            </p:spPr>
            <p:txBody>
              <a:bodyPr wrap="none" anchor="ctr">
                <a:spAutoFit/>
              </a:bodyPr>
              <a:lstStyle/>
              <a:p>
                <a:pPr algn="ctr">
                  <a:spcBef>
                    <a:spcPct val="20000"/>
                  </a:spcBef>
                </a:pPr>
                <a:r>
                  <a:rPr lang="en-US" sz="1800">
                    <a:latin typeface="Times New Roman" pitchFamily="18" charset="0"/>
                  </a:rPr>
                  <a:t>x</a:t>
                </a:r>
              </a:p>
            </p:txBody>
          </p:sp>
          <p:sp>
            <p:nvSpPr>
              <p:cNvPr id="204814" name="Line 14"/>
              <p:cNvSpPr>
                <a:spLocks noChangeShapeType="1"/>
              </p:cNvSpPr>
              <p:nvPr/>
            </p:nvSpPr>
            <p:spPr bwMode="auto">
              <a:xfrm>
                <a:off x="2042" y="1777"/>
                <a:ext cx="93" cy="0"/>
              </a:xfrm>
              <a:prstGeom prst="line">
                <a:avLst/>
              </a:prstGeom>
              <a:noFill/>
              <a:ln w="9525">
                <a:solidFill>
                  <a:schemeClr val="tx1"/>
                </a:solidFill>
                <a:round/>
                <a:headEnd/>
                <a:tailEnd/>
              </a:ln>
              <a:effectLst/>
            </p:spPr>
            <p:txBody>
              <a:bodyPr wrap="none" anchor="ctr"/>
              <a:lstStyle/>
              <a:p>
                <a:endParaRPr lang="en-US"/>
              </a:p>
            </p:txBody>
          </p:sp>
        </p:grpSp>
        <p:sp>
          <p:nvSpPr>
            <p:cNvPr id="204815" name="Text Box 15"/>
            <p:cNvSpPr txBox="1">
              <a:spLocks noChangeArrowheads="1"/>
            </p:cNvSpPr>
            <p:nvPr/>
          </p:nvSpPr>
          <p:spPr bwMode="auto">
            <a:xfrm>
              <a:off x="2376" y="1801"/>
              <a:ext cx="188" cy="231"/>
            </a:xfrm>
            <a:prstGeom prst="rect">
              <a:avLst/>
            </a:prstGeom>
            <a:noFill/>
            <a:ln w="9525">
              <a:noFill/>
              <a:miter lim="800000"/>
              <a:headEnd/>
              <a:tailEnd/>
            </a:ln>
            <a:effectLst/>
          </p:spPr>
          <p:txBody>
            <a:bodyPr wrap="none" anchor="ctr">
              <a:spAutoFit/>
            </a:bodyPr>
            <a:lstStyle/>
            <a:p>
              <a:pPr algn="ctr">
                <a:spcBef>
                  <a:spcPct val="20000"/>
                </a:spcBef>
              </a:pPr>
              <a:r>
                <a:rPr lang="en-US" sz="1800">
                  <a:latin typeface="Times New Roman" pitchFamily="18" charset="0"/>
                </a:rPr>
                <a:t>y</a:t>
              </a:r>
              <a:endParaRPr lang="en-US" sz="2800">
                <a:latin typeface="Times New Roman" pitchFamily="18" charset="0"/>
              </a:endParaRPr>
            </a:p>
          </p:txBody>
        </p:sp>
        <p:sp>
          <p:nvSpPr>
            <p:cNvPr id="204816" name="Line 16"/>
            <p:cNvSpPr>
              <a:spLocks noChangeShapeType="1"/>
            </p:cNvSpPr>
            <p:nvPr/>
          </p:nvSpPr>
          <p:spPr bwMode="auto">
            <a:xfrm>
              <a:off x="2517" y="1948"/>
              <a:ext cx="319"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04817" name="Text Box 17"/>
            <p:cNvSpPr txBox="1">
              <a:spLocks noChangeArrowheads="1"/>
            </p:cNvSpPr>
            <p:nvPr/>
          </p:nvSpPr>
          <p:spPr bwMode="auto">
            <a:xfrm>
              <a:off x="3315" y="1763"/>
              <a:ext cx="180" cy="231"/>
            </a:xfrm>
            <a:prstGeom prst="rect">
              <a:avLst/>
            </a:prstGeom>
            <a:noFill/>
            <a:ln w="9525">
              <a:noFill/>
              <a:miter lim="800000"/>
              <a:headEnd/>
              <a:tailEnd/>
            </a:ln>
            <a:effectLst/>
          </p:spPr>
          <p:txBody>
            <a:bodyPr wrap="none" anchor="ctr">
              <a:spAutoFit/>
            </a:bodyPr>
            <a:lstStyle/>
            <a:p>
              <a:pPr algn="ctr">
                <a:spcBef>
                  <a:spcPct val="20000"/>
                </a:spcBef>
              </a:pPr>
              <a:r>
                <a:rPr lang="en-US" sz="1800">
                  <a:latin typeface="Times New Roman" pitchFamily="18" charset="0"/>
                </a:rPr>
                <a:t>z</a:t>
              </a:r>
            </a:p>
          </p:txBody>
        </p:sp>
      </p:grpSp>
      <p:grpSp>
        <p:nvGrpSpPr>
          <p:cNvPr id="5" name="Group 18"/>
          <p:cNvGrpSpPr>
            <a:grpSpLocks/>
          </p:cNvGrpSpPr>
          <p:nvPr/>
        </p:nvGrpSpPr>
        <p:grpSpPr bwMode="auto">
          <a:xfrm>
            <a:off x="2574925" y="4416425"/>
            <a:ext cx="3192463" cy="1349375"/>
            <a:chOff x="1574" y="2330"/>
            <a:chExt cx="2011" cy="850"/>
          </a:xfrm>
        </p:grpSpPr>
        <p:grpSp>
          <p:nvGrpSpPr>
            <p:cNvPr id="6" name="Group 19"/>
            <p:cNvGrpSpPr>
              <a:grpSpLocks/>
            </p:cNvGrpSpPr>
            <p:nvPr/>
          </p:nvGrpSpPr>
          <p:grpSpPr bwMode="auto">
            <a:xfrm>
              <a:off x="2008" y="2565"/>
              <a:ext cx="1194" cy="327"/>
              <a:chOff x="2008" y="2565"/>
              <a:chExt cx="1194" cy="327"/>
            </a:xfrm>
          </p:grpSpPr>
          <p:sp>
            <p:nvSpPr>
              <p:cNvPr id="204820" name="Text Box 20"/>
              <p:cNvSpPr txBox="1">
                <a:spLocks noChangeArrowheads="1"/>
              </p:cNvSpPr>
              <p:nvPr/>
            </p:nvSpPr>
            <p:spPr bwMode="auto">
              <a:xfrm>
                <a:off x="2008" y="2565"/>
                <a:ext cx="1194" cy="327"/>
              </a:xfrm>
              <a:prstGeom prst="rect">
                <a:avLst/>
              </a:prstGeom>
              <a:noFill/>
              <a:ln w="9525">
                <a:noFill/>
                <a:miter lim="800000"/>
                <a:headEnd/>
                <a:tailEnd/>
              </a:ln>
              <a:effectLst/>
            </p:spPr>
            <p:txBody>
              <a:bodyPr wrap="none" anchor="ctr">
                <a:spAutoFit/>
              </a:bodyPr>
              <a:lstStyle/>
              <a:p>
                <a:pPr algn="ctr">
                  <a:spcBef>
                    <a:spcPct val="20000"/>
                  </a:spcBef>
                </a:pPr>
                <a:r>
                  <a:rPr lang="en-US" sz="2800">
                    <a:latin typeface="Times New Roman" pitchFamily="18" charset="0"/>
                  </a:rPr>
                  <a:t>xy.0 | x(z).0</a:t>
                </a:r>
              </a:p>
            </p:txBody>
          </p:sp>
          <p:sp>
            <p:nvSpPr>
              <p:cNvPr id="204821" name="Line 21"/>
              <p:cNvSpPr>
                <a:spLocks noChangeShapeType="1"/>
              </p:cNvSpPr>
              <p:nvPr/>
            </p:nvSpPr>
            <p:spPr bwMode="auto">
              <a:xfrm>
                <a:off x="2049" y="2665"/>
                <a:ext cx="117" cy="0"/>
              </a:xfrm>
              <a:prstGeom prst="line">
                <a:avLst/>
              </a:prstGeom>
              <a:noFill/>
              <a:ln w="9525">
                <a:solidFill>
                  <a:schemeClr val="tx1"/>
                </a:solidFill>
                <a:round/>
                <a:headEnd/>
                <a:tailEnd/>
              </a:ln>
              <a:effectLst/>
            </p:spPr>
            <p:txBody>
              <a:bodyPr wrap="none" anchor="ctr"/>
              <a:lstStyle/>
              <a:p>
                <a:endParaRPr lang="en-US"/>
              </a:p>
            </p:txBody>
          </p:sp>
        </p:grpSp>
        <p:sp>
          <p:nvSpPr>
            <p:cNvPr id="204822" name="Rectangle 22"/>
            <p:cNvSpPr>
              <a:spLocks noChangeArrowheads="1"/>
            </p:cNvSpPr>
            <p:nvPr/>
          </p:nvSpPr>
          <p:spPr bwMode="auto">
            <a:xfrm>
              <a:off x="1574" y="2330"/>
              <a:ext cx="2011" cy="850"/>
            </a:xfrm>
            <a:prstGeom prst="rect">
              <a:avLst/>
            </a:prstGeom>
            <a:noFill/>
            <a:ln w="9525">
              <a:solidFill>
                <a:schemeClr val="tx1"/>
              </a:solidFill>
              <a:miter lim="800000"/>
              <a:headEnd/>
              <a:tailEnd/>
            </a:ln>
            <a:effectLst/>
          </p:spPr>
          <p:txBody>
            <a:bodyPr wrap="none" anchor="ctr"/>
            <a:lstStyle/>
            <a:p>
              <a:endParaRPr lang="en-US"/>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ooter Placeholder 2"/>
          <p:cNvSpPr>
            <a:spLocks noGrp="1"/>
          </p:cNvSpPr>
          <p:nvPr>
            <p:ph type="ftr" sz="quarter" idx="10"/>
          </p:nvPr>
        </p:nvSpPr>
        <p:spPr/>
        <p:txBody>
          <a:bodyPr/>
          <a:lstStyle/>
          <a:p>
            <a:r>
              <a:rPr lang="en-US"/>
              <a:t>CS 5204 – Operating Systems</a:t>
            </a:r>
          </a:p>
        </p:txBody>
      </p:sp>
      <p:sp>
        <p:nvSpPr>
          <p:cNvPr id="31" name="Slide Number Placeholder 3"/>
          <p:cNvSpPr>
            <a:spLocks noGrp="1"/>
          </p:cNvSpPr>
          <p:nvPr>
            <p:ph type="sldNum" sz="quarter" idx="11"/>
          </p:nvPr>
        </p:nvSpPr>
        <p:spPr/>
        <p:txBody>
          <a:bodyPr/>
          <a:lstStyle/>
          <a:p>
            <a:fld id="{C9561CA6-FBF8-48A6-BBC4-3AFC0D62864B}" type="slidenum">
              <a:rPr lang="en-US"/>
              <a:pPr/>
              <a:t>9</a:t>
            </a:fld>
            <a:endParaRPr lang="en-US"/>
          </a:p>
        </p:txBody>
      </p:sp>
      <p:sp>
        <p:nvSpPr>
          <p:cNvPr id="205826" name="Rectangle 2"/>
          <p:cNvSpPr>
            <a:spLocks noGrp="1" noChangeArrowheads="1"/>
          </p:cNvSpPr>
          <p:nvPr>
            <p:ph type="title"/>
          </p:nvPr>
        </p:nvSpPr>
        <p:spPr/>
        <p:txBody>
          <a:bodyPr/>
          <a:lstStyle/>
          <a:p>
            <a:r>
              <a:rPr lang="en-US" sz="2000"/>
              <a:t>Binding Names on Input</a:t>
            </a:r>
            <a:endParaRPr lang="en-US"/>
          </a:p>
        </p:txBody>
      </p:sp>
      <p:grpSp>
        <p:nvGrpSpPr>
          <p:cNvPr id="2" name="Group 3"/>
          <p:cNvGrpSpPr>
            <a:grpSpLocks/>
          </p:cNvGrpSpPr>
          <p:nvPr/>
        </p:nvGrpSpPr>
        <p:grpSpPr bwMode="auto">
          <a:xfrm>
            <a:off x="723900" y="2822575"/>
            <a:ext cx="3798888" cy="2084388"/>
            <a:chOff x="1164" y="1248"/>
            <a:chExt cx="2393" cy="1313"/>
          </a:xfrm>
        </p:grpSpPr>
        <p:sp>
          <p:nvSpPr>
            <p:cNvPr id="205828" name="Text Box 4"/>
            <p:cNvSpPr txBox="1">
              <a:spLocks noChangeArrowheads="1"/>
            </p:cNvSpPr>
            <p:nvPr/>
          </p:nvSpPr>
          <p:spPr bwMode="auto">
            <a:xfrm>
              <a:off x="1778" y="1661"/>
              <a:ext cx="1778" cy="327"/>
            </a:xfrm>
            <a:prstGeom prst="rect">
              <a:avLst/>
            </a:prstGeom>
            <a:noFill/>
            <a:ln w="9525">
              <a:noFill/>
              <a:miter lim="800000"/>
              <a:headEnd/>
              <a:tailEnd/>
            </a:ln>
            <a:effectLst/>
          </p:spPr>
          <p:txBody>
            <a:bodyPr wrap="none" anchor="ctr">
              <a:spAutoFit/>
            </a:bodyPr>
            <a:lstStyle/>
            <a:p>
              <a:pPr algn="ctr">
                <a:spcBef>
                  <a:spcPct val="20000"/>
                </a:spcBef>
              </a:pPr>
              <a:r>
                <a:rPr lang="en-US" sz="2800">
                  <a:latin typeface="Times New Roman" pitchFamily="18" charset="0"/>
                </a:rPr>
                <a:t>x(u). …u….u…..u</a:t>
              </a:r>
            </a:p>
          </p:txBody>
        </p:sp>
        <p:sp>
          <p:nvSpPr>
            <p:cNvPr id="205829" name="Text Box 5"/>
            <p:cNvSpPr txBox="1">
              <a:spLocks noChangeArrowheads="1"/>
            </p:cNvSpPr>
            <p:nvPr/>
          </p:nvSpPr>
          <p:spPr bwMode="auto">
            <a:xfrm>
              <a:off x="1164" y="1248"/>
              <a:ext cx="215" cy="327"/>
            </a:xfrm>
            <a:prstGeom prst="rect">
              <a:avLst/>
            </a:prstGeom>
            <a:noFill/>
            <a:ln w="9525">
              <a:noFill/>
              <a:miter lim="800000"/>
              <a:headEnd/>
              <a:tailEnd/>
            </a:ln>
            <a:effectLst/>
          </p:spPr>
          <p:txBody>
            <a:bodyPr wrap="none" anchor="ctr">
              <a:spAutoFit/>
            </a:bodyPr>
            <a:lstStyle/>
            <a:p>
              <a:pPr algn="ctr">
                <a:spcBef>
                  <a:spcPct val="20000"/>
                </a:spcBef>
              </a:pPr>
              <a:r>
                <a:rPr lang="en-US" sz="2800">
                  <a:latin typeface="Times New Roman" pitchFamily="18" charset="0"/>
                </a:rPr>
                <a:t>z</a:t>
              </a:r>
            </a:p>
          </p:txBody>
        </p:sp>
        <p:grpSp>
          <p:nvGrpSpPr>
            <p:cNvPr id="3" name="Group 6"/>
            <p:cNvGrpSpPr>
              <a:grpSpLocks/>
            </p:cNvGrpSpPr>
            <p:nvPr/>
          </p:nvGrpSpPr>
          <p:grpSpPr bwMode="auto">
            <a:xfrm>
              <a:off x="1371" y="1434"/>
              <a:ext cx="702" cy="312"/>
              <a:chOff x="1371" y="1434"/>
              <a:chExt cx="702" cy="312"/>
            </a:xfrm>
          </p:grpSpPr>
          <p:sp>
            <p:nvSpPr>
              <p:cNvPr id="205831" name="Line 7"/>
              <p:cNvSpPr>
                <a:spLocks noChangeShapeType="1"/>
              </p:cNvSpPr>
              <p:nvPr/>
            </p:nvSpPr>
            <p:spPr bwMode="auto">
              <a:xfrm>
                <a:off x="1371" y="1442"/>
                <a:ext cx="702" cy="0"/>
              </a:xfrm>
              <a:prstGeom prst="line">
                <a:avLst/>
              </a:prstGeom>
              <a:noFill/>
              <a:ln w="9525">
                <a:solidFill>
                  <a:schemeClr val="tx1"/>
                </a:solidFill>
                <a:round/>
                <a:headEnd/>
                <a:tailEnd/>
              </a:ln>
              <a:effectLst/>
            </p:spPr>
            <p:txBody>
              <a:bodyPr wrap="none" anchor="ctr"/>
              <a:lstStyle/>
              <a:p>
                <a:endParaRPr lang="en-US"/>
              </a:p>
            </p:txBody>
          </p:sp>
          <p:sp>
            <p:nvSpPr>
              <p:cNvPr id="205832" name="Line 8"/>
              <p:cNvSpPr>
                <a:spLocks noChangeShapeType="1"/>
              </p:cNvSpPr>
              <p:nvPr/>
            </p:nvSpPr>
            <p:spPr bwMode="auto">
              <a:xfrm>
                <a:off x="2073" y="1434"/>
                <a:ext cx="0" cy="312"/>
              </a:xfrm>
              <a:prstGeom prst="line">
                <a:avLst/>
              </a:prstGeom>
              <a:noFill/>
              <a:ln w="9525">
                <a:solidFill>
                  <a:schemeClr val="tx1"/>
                </a:solidFill>
                <a:round/>
                <a:headEnd/>
                <a:tailEnd type="triangle" w="med" len="med"/>
              </a:ln>
              <a:effectLst/>
            </p:spPr>
            <p:txBody>
              <a:bodyPr wrap="none" anchor="ctr"/>
              <a:lstStyle/>
              <a:p>
                <a:endParaRPr lang="en-US"/>
              </a:p>
            </p:txBody>
          </p:sp>
        </p:grpSp>
        <p:sp>
          <p:nvSpPr>
            <p:cNvPr id="205833" name="Text Box 9"/>
            <p:cNvSpPr txBox="1">
              <a:spLocks noChangeArrowheads="1"/>
            </p:cNvSpPr>
            <p:nvPr/>
          </p:nvSpPr>
          <p:spPr bwMode="auto">
            <a:xfrm>
              <a:off x="2480" y="2229"/>
              <a:ext cx="215" cy="327"/>
            </a:xfrm>
            <a:prstGeom prst="rect">
              <a:avLst/>
            </a:prstGeom>
            <a:noFill/>
            <a:ln w="9525">
              <a:noFill/>
              <a:miter lim="800000"/>
              <a:headEnd/>
              <a:tailEnd/>
            </a:ln>
            <a:effectLst/>
          </p:spPr>
          <p:txBody>
            <a:bodyPr wrap="none" anchor="ctr">
              <a:spAutoFit/>
            </a:bodyPr>
            <a:lstStyle/>
            <a:p>
              <a:pPr algn="ctr">
                <a:spcBef>
                  <a:spcPct val="20000"/>
                </a:spcBef>
              </a:pPr>
              <a:r>
                <a:rPr lang="en-US" sz="2800">
                  <a:latin typeface="Times New Roman" pitchFamily="18" charset="0"/>
                </a:rPr>
                <a:t>z</a:t>
              </a:r>
            </a:p>
          </p:txBody>
        </p:sp>
        <p:sp>
          <p:nvSpPr>
            <p:cNvPr id="205834" name="Text Box 10"/>
            <p:cNvSpPr txBox="1">
              <a:spLocks noChangeArrowheads="1"/>
            </p:cNvSpPr>
            <p:nvPr/>
          </p:nvSpPr>
          <p:spPr bwMode="auto">
            <a:xfrm>
              <a:off x="2858" y="2230"/>
              <a:ext cx="215" cy="327"/>
            </a:xfrm>
            <a:prstGeom prst="rect">
              <a:avLst/>
            </a:prstGeom>
            <a:noFill/>
            <a:ln w="9525">
              <a:noFill/>
              <a:miter lim="800000"/>
              <a:headEnd/>
              <a:tailEnd/>
            </a:ln>
            <a:effectLst/>
          </p:spPr>
          <p:txBody>
            <a:bodyPr wrap="none" anchor="ctr">
              <a:spAutoFit/>
            </a:bodyPr>
            <a:lstStyle/>
            <a:p>
              <a:pPr algn="ctr">
                <a:spcBef>
                  <a:spcPct val="20000"/>
                </a:spcBef>
              </a:pPr>
              <a:r>
                <a:rPr lang="en-US" sz="2800">
                  <a:latin typeface="Times New Roman" pitchFamily="18" charset="0"/>
                </a:rPr>
                <a:t>z</a:t>
              </a:r>
            </a:p>
          </p:txBody>
        </p:sp>
        <p:sp>
          <p:nvSpPr>
            <p:cNvPr id="205835" name="Text Box 11"/>
            <p:cNvSpPr txBox="1">
              <a:spLocks noChangeArrowheads="1"/>
            </p:cNvSpPr>
            <p:nvPr/>
          </p:nvSpPr>
          <p:spPr bwMode="auto">
            <a:xfrm>
              <a:off x="3342" y="2234"/>
              <a:ext cx="215" cy="327"/>
            </a:xfrm>
            <a:prstGeom prst="rect">
              <a:avLst/>
            </a:prstGeom>
            <a:noFill/>
            <a:ln w="9525">
              <a:noFill/>
              <a:miter lim="800000"/>
              <a:headEnd/>
              <a:tailEnd/>
            </a:ln>
            <a:effectLst/>
          </p:spPr>
          <p:txBody>
            <a:bodyPr wrap="none" anchor="ctr">
              <a:spAutoFit/>
            </a:bodyPr>
            <a:lstStyle/>
            <a:p>
              <a:pPr algn="ctr">
                <a:spcBef>
                  <a:spcPct val="20000"/>
                </a:spcBef>
              </a:pPr>
              <a:r>
                <a:rPr lang="en-US" sz="2800">
                  <a:latin typeface="Times New Roman" pitchFamily="18" charset="0"/>
                </a:rPr>
                <a:t>z</a:t>
              </a:r>
            </a:p>
          </p:txBody>
        </p:sp>
        <p:sp>
          <p:nvSpPr>
            <p:cNvPr id="205836" name="Line 12"/>
            <p:cNvSpPr>
              <a:spLocks noChangeShapeType="1"/>
            </p:cNvSpPr>
            <p:nvPr/>
          </p:nvSpPr>
          <p:spPr bwMode="auto">
            <a:xfrm flipV="1">
              <a:off x="2603" y="1964"/>
              <a:ext cx="0" cy="335"/>
            </a:xfrm>
            <a:prstGeom prst="line">
              <a:avLst/>
            </a:prstGeom>
            <a:noFill/>
            <a:ln w="9525">
              <a:solidFill>
                <a:schemeClr val="tx1"/>
              </a:solidFill>
              <a:round/>
              <a:headEnd/>
              <a:tailEnd type="triangle" w="med" len="med"/>
            </a:ln>
            <a:effectLst/>
          </p:spPr>
          <p:txBody>
            <a:bodyPr wrap="none" anchor="ctr"/>
            <a:lstStyle/>
            <a:p>
              <a:endParaRPr lang="en-US"/>
            </a:p>
          </p:txBody>
        </p:sp>
        <p:sp>
          <p:nvSpPr>
            <p:cNvPr id="205837" name="Line 13"/>
            <p:cNvSpPr>
              <a:spLocks noChangeShapeType="1"/>
            </p:cNvSpPr>
            <p:nvPr/>
          </p:nvSpPr>
          <p:spPr bwMode="auto">
            <a:xfrm flipV="1">
              <a:off x="3448" y="1944"/>
              <a:ext cx="0" cy="335"/>
            </a:xfrm>
            <a:prstGeom prst="line">
              <a:avLst/>
            </a:prstGeom>
            <a:noFill/>
            <a:ln w="9525">
              <a:solidFill>
                <a:schemeClr val="tx1"/>
              </a:solidFill>
              <a:round/>
              <a:headEnd/>
              <a:tailEnd type="triangle" w="med" len="med"/>
            </a:ln>
            <a:effectLst/>
          </p:spPr>
          <p:txBody>
            <a:bodyPr wrap="none" anchor="ctr"/>
            <a:lstStyle/>
            <a:p>
              <a:endParaRPr lang="en-US"/>
            </a:p>
          </p:txBody>
        </p:sp>
        <p:sp>
          <p:nvSpPr>
            <p:cNvPr id="205838" name="Line 14"/>
            <p:cNvSpPr>
              <a:spLocks noChangeShapeType="1"/>
            </p:cNvSpPr>
            <p:nvPr/>
          </p:nvSpPr>
          <p:spPr bwMode="auto">
            <a:xfrm flipV="1">
              <a:off x="2982" y="1930"/>
              <a:ext cx="0" cy="335"/>
            </a:xfrm>
            <a:prstGeom prst="line">
              <a:avLst/>
            </a:prstGeom>
            <a:noFill/>
            <a:ln w="9525">
              <a:solidFill>
                <a:schemeClr val="tx1"/>
              </a:solidFill>
              <a:round/>
              <a:headEnd/>
              <a:tailEnd type="triangle" w="med" len="med"/>
            </a:ln>
            <a:effectLst/>
          </p:spPr>
          <p:txBody>
            <a:bodyPr wrap="none" anchor="ctr"/>
            <a:lstStyle/>
            <a:p>
              <a:endParaRPr lang="en-US"/>
            </a:p>
          </p:txBody>
        </p:sp>
      </p:grpSp>
      <p:sp>
        <p:nvSpPr>
          <p:cNvPr id="205839" name="Text Box 15"/>
          <p:cNvSpPr txBox="1">
            <a:spLocks noChangeArrowheads="1"/>
          </p:cNvSpPr>
          <p:nvPr/>
        </p:nvSpPr>
        <p:spPr bwMode="auto">
          <a:xfrm>
            <a:off x="1347788" y="1087438"/>
            <a:ext cx="6075362" cy="1190625"/>
          </a:xfrm>
          <a:prstGeom prst="rect">
            <a:avLst/>
          </a:prstGeom>
          <a:noFill/>
          <a:ln w="9525">
            <a:noFill/>
            <a:miter lim="800000"/>
            <a:headEnd/>
            <a:tailEnd/>
          </a:ln>
          <a:effectLst/>
        </p:spPr>
        <p:txBody>
          <a:bodyPr anchor="ctr">
            <a:spAutoFit/>
          </a:bodyPr>
          <a:lstStyle/>
          <a:p>
            <a:pPr>
              <a:spcBef>
                <a:spcPct val="20000"/>
              </a:spcBef>
            </a:pPr>
            <a:r>
              <a:rPr lang="en-US" sz="1800">
                <a:latin typeface="Times New Roman" pitchFamily="18" charset="0"/>
              </a:rPr>
              <a:t>When an input command is a prefix to a process description, the actual name received on an input port replaces in the body of the process description the formal name used in the input command.</a:t>
            </a:r>
          </a:p>
        </p:txBody>
      </p:sp>
      <p:grpSp>
        <p:nvGrpSpPr>
          <p:cNvPr id="4" name="Group 16"/>
          <p:cNvGrpSpPr>
            <a:grpSpLocks/>
          </p:cNvGrpSpPr>
          <p:nvPr/>
        </p:nvGrpSpPr>
        <p:grpSpPr bwMode="auto">
          <a:xfrm>
            <a:off x="5629275" y="3067050"/>
            <a:ext cx="2449513" cy="1768475"/>
            <a:chOff x="3546" y="1932"/>
            <a:chExt cx="1543" cy="1114"/>
          </a:xfrm>
        </p:grpSpPr>
        <p:cxnSp>
          <p:nvCxnSpPr>
            <p:cNvPr id="205841" name="AutoShape 17"/>
            <p:cNvCxnSpPr>
              <a:cxnSpLocks noChangeShapeType="1"/>
              <a:stCxn id="205843" idx="2"/>
              <a:endCxn id="205847" idx="0"/>
            </p:cNvCxnSpPr>
            <p:nvPr/>
          </p:nvCxnSpPr>
          <p:spPr bwMode="auto">
            <a:xfrm flipH="1">
              <a:off x="4315" y="2259"/>
              <a:ext cx="3" cy="460"/>
            </a:xfrm>
            <a:prstGeom prst="straightConnector1">
              <a:avLst/>
            </a:prstGeom>
            <a:noFill/>
            <a:ln w="9525">
              <a:solidFill>
                <a:schemeClr val="tx1"/>
              </a:solidFill>
              <a:round/>
              <a:headEnd/>
              <a:tailEnd type="triangle" w="med" len="med"/>
            </a:ln>
            <a:effectLst/>
          </p:spPr>
        </p:cxnSp>
        <p:grpSp>
          <p:nvGrpSpPr>
            <p:cNvPr id="5" name="Group 18"/>
            <p:cNvGrpSpPr>
              <a:grpSpLocks/>
            </p:cNvGrpSpPr>
            <p:nvPr/>
          </p:nvGrpSpPr>
          <p:grpSpPr bwMode="auto">
            <a:xfrm>
              <a:off x="3546" y="1932"/>
              <a:ext cx="1543" cy="327"/>
              <a:chOff x="3546" y="1932"/>
              <a:chExt cx="1543" cy="327"/>
            </a:xfrm>
          </p:grpSpPr>
          <p:sp>
            <p:nvSpPr>
              <p:cNvPr id="205843" name="Text Box 19"/>
              <p:cNvSpPr txBox="1">
                <a:spLocks noChangeArrowheads="1"/>
              </p:cNvSpPr>
              <p:nvPr/>
            </p:nvSpPr>
            <p:spPr bwMode="auto">
              <a:xfrm>
                <a:off x="3546" y="1932"/>
                <a:ext cx="1543" cy="327"/>
              </a:xfrm>
              <a:prstGeom prst="rect">
                <a:avLst/>
              </a:prstGeom>
              <a:noFill/>
              <a:ln w="9525">
                <a:noFill/>
                <a:miter lim="800000"/>
                <a:headEnd/>
                <a:tailEnd/>
              </a:ln>
              <a:effectLst/>
            </p:spPr>
            <p:txBody>
              <a:bodyPr wrap="none" anchor="ctr">
                <a:spAutoFit/>
              </a:bodyPr>
              <a:lstStyle/>
              <a:p>
                <a:pPr algn="ctr">
                  <a:spcBef>
                    <a:spcPct val="20000"/>
                  </a:spcBef>
                </a:pPr>
                <a:r>
                  <a:rPr lang="en-US" sz="2800">
                    <a:latin typeface="Times New Roman" pitchFamily="18" charset="0"/>
                  </a:rPr>
                  <a:t>xy.0 | x(u).uv.0 </a:t>
                </a:r>
              </a:p>
            </p:txBody>
          </p:sp>
          <p:sp>
            <p:nvSpPr>
              <p:cNvPr id="205844" name="Line 20"/>
              <p:cNvSpPr>
                <a:spLocks noChangeShapeType="1"/>
              </p:cNvSpPr>
              <p:nvPr/>
            </p:nvSpPr>
            <p:spPr bwMode="auto">
              <a:xfrm>
                <a:off x="4583" y="2036"/>
                <a:ext cx="125" cy="0"/>
              </a:xfrm>
              <a:prstGeom prst="line">
                <a:avLst/>
              </a:prstGeom>
              <a:noFill/>
              <a:ln w="9525">
                <a:solidFill>
                  <a:schemeClr val="tx1"/>
                </a:solidFill>
                <a:round/>
                <a:headEnd/>
                <a:tailEnd/>
              </a:ln>
              <a:effectLst/>
            </p:spPr>
            <p:txBody>
              <a:bodyPr wrap="none" anchor="ctr"/>
              <a:lstStyle/>
              <a:p>
                <a:endParaRPr lang="en-US"/>
              </a:p>
            </p:txBody>
          </p:sp>
          <p:sp>
            <p:nvSpPr>
              <p:cNvPr id="205845" name="Line 21"/>
              <p:cNvSpPr>
                <a:spLocks noChangeShapeType="1"/>
              </p:cNvSpPr>
              <p:nvPr/>
            </p:nvSpPr>
            <p:spPr bwMode="auto">
              <a:xfrm>
                <a:off x="3593" y="2042"/>
                <a:ext cx="125" cy="0"/>
              </a:xfrm>
              <a:prstGeom prst="line">
                <a:avLst/>
              </a:prstGeom>
              <a:noFill/>
              <a:ln w="9525">
                <a:solidFill>
                  <a:schemeClr val="tx1"/>
                </a:solidFill>
                <a:round/>
                <a:headEnd/>
                <a:tailEnd/>
              </a:ln>
              <a:effectLst/>
            </p:spPr>
            <p:txBody>
              <a:bodyPr wrap="none" anchor="ctr"/>
              <a:lstStyle/>
              <a:p>
                <a:endParaRPr lang="en-US"/>
              </a:p>
            </p:txBody>
          </p:sp>
        </p:grpSp>
        <p:grpSp>
          <p:nvGrpSpPr>
            <p:cNvPr id="6" name="Group 22"/>
            <p:cNvGrpSpPr>
              <a:grpSpLocks/>
            </p:cNvGrpSpPr>
            <p:nvPr/>
          </p:nvGrpSpPr>
          <p:grpSpPr bwMode="auto">
            <a:xfrm>
              <a:off x="3926" y="2719"/>
              <a:ext cx="777" cy="327"/>
              <a:chOff x="3934" y="2719"/>
              <a:chExt cx="777" cy="327"/>
            </a:xfrm>
          </p:grpSpPr>
          <p:sp>
            <p:nvSpPr>
              <p:cNvPr id="205847" name="Text Box 23"/>
              <p:cNvSpPr txBox="1">
                <a:spLocks noChangeArrowheads="1"/>
              </p:cNvSpPr>
              <p:nvPr/>
            </p:nvSpPr>
            <p:spPr bwMode="auto">
              <a:xfrm>
                <a:off x="3934" y="2719"/>
                <a:ext cx="777" cy="327"/>
              </a:xfrm>
              <a:prstGeom prst="rect">
                <a:avLst/>
              </a:prstGeom>
              <a:noFill/>
              <a:ln w="9525">
                <a:noFill/>
                <a:miter lim="800000"/>
                <a:headEnd/>
                <a:tailEnd/>
              </a:ln>
              <a:effectLst/>
            </p:spPr>
            <p:txBody>
              <a:bodyPr wrap="none" anchor="ctr">
                <a:spAutoFit/>
              </a:bodyPr>
              <a:lstStyle/>
              <a:p>
                <a:pPr algn="ctr">
                  <a:spcBef>
                    <a:spcPct val="20000"/>
                  </a:spcBef>
                </a:pPr>
                <a:r>
                  <a:rPr lang="en-US" sz="2800">
                    <a:latin typeface="Times New Roman" pitchFamily="18" charset="0"/>
                  </a:rPr>
                  <a:t>0 | yv.0</a:t>
                </a:r>
              </a:p>
            </p:txBody>
          </p:sp>
          <p:sp>
            <p:nvSpPr>
              <p:cNvPr id="205848" name="Line 24"/>
              <p:cNvSpPr>
                <a:spLocks noChangeShapeType="1"/>
              </p:cNvSpPr>
              <p:nvPr/>
            </p:nvSpPr>
            <p:spPr bwMode="auto">
              <a:xfrm>
                <a:off x="4253" y="2834"/>
                <a:ext cx="125" cy="0"/>
              </a:xfrm>
              <a:prstGeom prst="line">
                <a:avLst/>
              </a:prstGeom>
              <a:noFill/>
              <a:ln w="9525">
                <a:solidFill>
                  <a:schemeClr val="tx1"/>
                </a:solidFill>
                <a:round/>
                <a:headEnd/>
                <a:tailEnd/>
              </a:ln>
              <a:effectLst/>
            </p:spPr>
            <p:txBody>
              <a:bodyPr wrap="none" anchor="ctr"/>
              <a:lstStyle/>
              <a:p>
                <a:endParaRPr lang="en-US"/>
              </a:p>
            </p:txBody>
          </p:sp>
        </p:grpSp>
      </p:grpSp>
      <p:sp>
        <p:nvSpPr>
          <p:cNvPr id="205849" name="Freeform 25"/>
          <p:cNvSpPr>
            <a:spLocks/>
          </p:cNvSpPr>
          <p:nvPr/>
        </p:nvSpPr>
        <p:spPr bwMode="auto">
          <a:xfrm>
            <a:off x="5988050" y="2754313"/>
            <a:ext cx="989013" cy="500062"/>
          </a:xfrm>
          <a:custGeom>
            <a:avLst/>
            <a:gdLst/>
            <a:ahLst/>
            <a:cxnLst>
              <a:cxn ang="0">
                <a:pos x="0" y="299"/>
              </a:cxn>
              <a:cxn ang="0">
                <a:pos x="319" y="3"/>
              </a:cxn>
              <a:cxn ang="0">
                <a:pos x="623" y="315"/>
              </a:cxn>
            </a:cxnLst>
            <a:rect l="0" t="0" r="r" b="b"/>
            <a:pathLst>
              <a:path w="623" h="315">
                <a:moveTo>
                  <a:pt x="0" y="299"/>
                </a:moveTo>
                <a:cubicBezTo>
                  <a:pt x="107" y="149"/>
                  <a:pt x="215" y="0"/>
                  <a:pt x="319" y="3"/>
                </a:cubicBezTo>
                <a:cubicBezTo>
                  <a:pt x="423" y="6"/>
                  <a:pt x="572" y="263"/>
                  <a:pt x="623" y="315"/>
                </a:cubicBezTo>
              </a:path>
            </a:pathLst>
          </a:custGeom>
          <a:noFill/>
          <a:ln w="9525" cap="flat" cmpd="sng">
            <a:solidFill>
              <a:schemeClr val="tx1"/>
            </a:solidFill>
            <a:prstDash val="solid"/>
            <a:round/>
            <a:headEnd type="none" w="med" len="med"/>
            <a:tailEnd type="triangle" w="med" len="med"/>
          </a:ln>
          <a:effectLst/>
        </p:spPr>
        <p:txBody>
          <a:bodyPr wrap="none" anchor="ctr"/>
          <a:lstStyle/>
          <a:p>
            <a:endParaRPr lang="en-US"/>
          </a:p>
        </p:txBody>
      </p:sp>
      <p:sp>
        <p:nvSpPr>
          <p:cNvPr id="205850" name="Freeform 26"/>
          <p:cNvSpPr>
            <a:spLocks/>
          </p:cNvSpPr>
          <p:nvPr/>
        </p:nvSpPr>
        <p:spPr bwMode="auto">
          <a:xfrm>
            <a:off x="6977063" y="3476625"/>
            <a:ext cx="384175" cy="347663"/>
          </a:xfrm>
          <a:custGeom>
            <a:avLst/>
            <a:gdLst/>
            <a:ahLst/>
            <a:cxnLst>
              <a:cxn ang="0">
                <a:pos x="0" y="54"/>
              </a:cxn>
              <a:cxn ang="0">
                <a:pos x="140" y="210"/>
              </a:cxn>
              <a:cxn ang="0">
                <a:pos x="242" y="0"/>
              </a:cxn>
            </a:cxnLst>
            <a:rect l="0" t="0" r="r" b="b"/>
            <a:pathLst>
              <a:path w="242" h="219">
                <a:moveTo>
                  <a:pt x="0" y="54"/>
                </a:moveTo>
                <a:cubicBezTo>
                  <a:pt x="50" y="136"/>
                  <a:pt x="100" y="219"/>
                  <a:pt x="140" y="210"/>
                </a:cubicBezTo>
                <a:cubicBezTo>
                  <a:pt x="180" y="201"/>
                  <a:pt x="211" y="100"/>
                  <a:pt x="242" y="0"/>
                </a:cubicBezTo>
              </a:path>
            </a:pathLst>
          </a:custGeom>
          <a:noFill/>
          <a:ln w="9525" cap="flat" cmpd="sng">
            <a:solidFill>
              <a:schemeClr val="tx1"/>
            </a:solidFill>
            <a:prstDash val="solid"/>
            <a:round/>
            <a:headEnd type="none" w="med" len="med"/>
            <a:tailEnd type="triangle" w="med" len="med"/>
          </a:ln>
          <a:effectLst/>
        </p:spPr>
        <p:txBody>
          <a:bodyPr wrap="none" anchor="ctr"/>
          <a:lstStyle/>
          <a:p>
            <a:endParaRPr lang="en-US"/>
          </a:p>
        </p:txBody>
      </p:sp>
      <p:sp>
        <p:nvSpPr>
          <p:cNvPr id="205851" name="Freeform 27"/>
          <p:cNvSpPr>
            <a:spLocks/>
          </p:cNvSpPr>
          <p:nvPr/>
        </p:nvSpPr>
        <p:spPr bwMode="auto">
          <a:xfrm>
            <a:off x="2176463" y="3946525"/>
            <a:ext cx="779462" cy="1593850"/>
          </a:xfrm>
          <a:custGeom>
            <a:avLst/>
            <a:gdLst/>
            <a:ahLst/>
            <a:cxnLst>
              <a:cxn ang="0">
                <a:pos x="0" y="0"/>
              </a:cxn>
              <a:cxn ang="0">
                <a:pos x="156" y="904"/>
              </a:cxn>
              <a:cxn ang="0">
                <a:pos x="491" y="600"/>
              </a:cxn>
            </a:cxnLst>
            <a:rect l="0" t="0" r="r" b="b"/>
            <a:pathLst>
              <a:path w="491" h="1004">
                <a:moveTo>
                  <a:pt x="0" y="0"/>
                </a:moveTo>
                <a:cubicBezTo>
                  <a:pt x="37" y="402"/>
                  <a:pt x="74" y="804"/>
                  <a:pt x="156" y="904"/>
                </a:cubicBezTo>
                <a:cubicBezTo>
                  <a:pt x="238" y="1004"/>
                  <a:pt x="364" y="802"/>
                  <a:pt x="491" y="600"/>
                </a:cubicBezTo>
              </a:path>
            </a:pathLst>
          </a:custGeom>
          <a:noFill/>
          <a:ln w="9525" cap="flat" cmpd="sng">
            <a:solidFill>
              <a:schemeClr val="tx1"/>
            </a:solidFill>
            <a:prstDash val="solid"/>
            <a:round/>
            <a:headEnd type="none" w="med" len="med"/>
            <a:tailEnd type="triangle" w="med" len="med"/>
          </a:ln>
          <a:effectLst/>
        </p:spPr>
        <p:txBody>
          <a:bodyPr wrap="none" anchor="ctr"/>
          <a:lstStyle/>
          <a:p>
            <a:endParaRPr lang="en-US"/>
          </a:p>
        </p:txBody>
      </p:sp>
      <p:sp>
        <p:nvSpPr>
          <p:cNvPr id="205852" name="Freeform 28"/>
          <p:cNvSpPr>
            <a:spLocks/>
          </p:cNvSpPr>
          <p:nvPr/>
        </p:nvSpPr>
        <p:spPr bwMode="auto">
          <a:xfrm>
            <a:off x="2486025" y="4886325"/>
            <a:ext cx="1089025" cy="769938"/>
          </a:xfrm>
          <a:custGeom>
            <a:avLst/>
            <a:gdLst/>
            <a:ahLst/>
            <a:cxnLst>
              <a:cxn ang="0">
                <a:pos x="0" y="335"/>
              </a:cxn>
              <a:cxn ang="0">
                <a:pos x="538" y="429"/>
              </a:cxn>
              <a:cxn ang="0">
                <a:pos x="686" y="0"/>
              </a:cxn>
            </a:cxnLst>
            <a:rect l="0" t="0" r="r" b="b"/>
            <a:pathLst>
              <a:path w="686" h="485">
                <a:moveTo>
                  <a:pt x="0" y="335"/>
                </a:moveTo>
                <a:cubicBezTo>
                  <a:pt x="212" y="410"/>
                  <a:pt x="424" y="485"/>
                  <a:pt x="538" y="429"/>
                </a:cubicBezTo>
                <a:cubicBezTo>
                  <a:pt x="652" y="373"/>
                  <a:pt x="669" y="186"/>
                  <a:pt x="686" y="0"/>
                </a:cubicBezTo>
              </a:path>
            </a:pathLst>
          </a:custGeom>
          <a:noFill/>
          <a:ln w="9525" cap="flat" cmpd="sng">
            <a:solidFill>
              <a:schemeClr val="tx1"/>
            </a:solidFill>
            <a:prstDash val="solid"/>
            <a:round/>
            <a:headEnd type="none" w="med" len="med"/>
            <a:tailEnd type="triangle" w="med" len="med"/>
          </a:ln>
          <a:effectLst/>
        </p:spPr>
        <p:txBody>
          <a:bodyPr wrap="none" anchor="ctr"/>
          <a:lstStyle/>
          <a:p>
            <a:endParaRPr lang="en-US"/>
          </a:p>
        </p:txBody>
      </p:sp>
      <p:sp>
        <p:nvSpPr>
          <p:cNvPr id="205853" name="Freeform 29"/>
          <p:cNvSpPr>
            <a:spLocks/>
          </p:cNvSpPr>
          <p:nvPr/>
        </p:nvSpPr>
        <p:spPr bwMode="auto">
          <a:xfrm>
            <a:off x="3105150" y="4911725"/>
            <a:ext cx="1236663" cy="830263"/>
          </a:xfrm>
          <a:custGeom>
            <a:avLst/>
            <a:gdLst/>
            <a:ahLst/>
            <a:cxnLst>
              <a:cxn ang="0">
                <a:pos x="0" y="429"/>
              </a:cxn>
              <a:cxn ang="0">
                <a:pos x="600" y="452"/>
              </a:cxn>
              <a:cxn ang="0">
                <a:pos x="779" y="0"/>
              </a:cxn>
            </a:cxnLst>
            <a:rect l="0" t="0" r="r" b="b"/>
            <a:pathLst>
              <a:path w="779" h="523">
                <a:moveTo>
                  <a:pt x="0" y="429"/>
                </a:moveTo>
                <a:cubicBezTo>
                  <a:pt x="235" y="476"/>
                  <a:pt x="470" y="523"/>
                  <a:pt x="600" y="452"/>
                </a:cubicBezTo>
                <a:cubicBezTo>
                  <a:pt x="730" y="381"/>
                  <a:pt x="754" y="190"/>
                  <a:pt x="779" y="0"/>
                </a:cubicBezTo>
              </a:path>
            </a:pathLst>
          </a:custGeom>
          <a:noFill/>
          <a:ln w="9525" cap="flat" cmpd="sng">
            <a:solidFill>
              <a:schemeClr val="tx1"/>
            </a:solidFill>
            <a:prstDash val="solid"/>
            <a:round/>
            <a:headEnd type="none" w="med" len="med"/>
            <a:tailEnd type="triangle" w="med" len="med"/>
          </a:ln>
          <a:effectLst/>
        </p:spPr>
        <p:txBody>
          <a:bodyPr wrap="none" anchor="ctr"/>
          <a:lstStyle/>
          <a:p>
            <a:endParaRPr lang="en-US"/>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FFFFFF"/>
      </a:dk2>
      <a:lt2>
        <a:srgbClr val="808080"/>
      </a:lt2>
      <a:accent1>
        <a:srgbClr val="80000A"/>
      </a:accent1>
      <a:accent2>
        <a:srgbClr val="81460A"/>
      </a:accent2>
      <a:accent3>
        <a:srgbClr val="FFFFFF"/>
      </a:accent3>
      <a:accent4>
        <a:srgbClr val="000000"/>
      </a:accent4>
      <a:accent5>
        <a:srgbClr val="C0AAAA"/>
      </a:accent5>
      <a:accent6>
        <a:srgbClr val="743F08"/>
      </a:accent6>
      <a:hlink>
        <a:srgbClr val="805255"/>
      </a:hlink>
      <a:folHlink>
        <a:srgbClr val="B2B2B2"/>
      </a:folHlink>
    </a:clrScheme>
    <a:fontScheme name="Default Design">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Default Design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Default Design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Default Design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Default Design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Default Design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Default Design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TotalTime>
  <Words>1288</Words>
  <Application>Microsoft Office PowerPoint</Application>
  <PresentationFormat>On-screen Show (4:3)</PresentationFormat>
  <Paragraphs>201</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Default Design</vt:lpstr>
      <vt:lpstr>Microsoft Word Document</vt:lpstr>
      <vt:lpstr>p-Calculus</vt:lpstr>
      <vt:lpstr>Theoretical Foundations of Concurrency</vt:lpstr>
      <vt:lpstr>A Quick Overview</vt:lpstr>
      <vt:lpstr>The Structure of a Process </vt:lpstr>
      <vt:lpstr>A Sequential Process</vt:lpstr>
      <vt:lpstr>A Repetitive Sequential Process</vt:lpstr>
      <vt:lpstr>A Process with Alternative Behavior</vt:lpstr>
      <vt:lpstr>Communicating Processes </vt:lpstr>
      <vt:lpstr>Binding Names on Input</vt:lpstr>
      <vt:lpstr>Semantics of Concurrent Communication</vt:lpstr>
      <vt:lpstr>Mobility</vt:lpstr>
      <vt:lpstr>Mobility</vt:lpstr>
      <vt:lpstr>Mobility</vt:lpstr>
      <vt:lpstr>Mobility</vt:lpstr>
      <vt:lpstr>Mobility</vt:lpstr>
      <vt:lpstr>Mobility</vt:lpstr>
      <vt:lpstr>Replication</vt:lpstr>
      <vt:lpstr>Restriction</vt:lpstr>
    </vt:vector>
  </TitlesOfParts>
  <Company>Virginia Tech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 Calculus (Part 1)</dc:title>
  <dc:subject>CS5204</dc:subject>
  <dc:creator>Dennis Kafura</dc:creator>
  <cp:lastModifiedBy>Dennis Kafura</cp:lastModifiedBy>
  <cp:revision>13</cp:revision>
  <dcterms:created xsi:type="dcterms:W3CDTF">2005-01-05T22:58:01Z</dcterms:created>
  <dcterms:modified xsi:type="dcterms:W3CDTF">2010-08-02T13:45:43Z</dcterms:modified>
</cp:coreProperties>
</file>