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8077200" y="1524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err="1" smtClean="0"/>
              <a:t>Paxos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Paxos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 Consensus Algorithm for </a:t>
            </a:r>
          </a:p>
          <a:p>
            <a:r>
              <a:rPr lang="en-US"/>
              <a:t>Fault Tolerant Replication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Chubby – applying Paxos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924800" cy="419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A high-availability lock service</a:t>
            </a:r>
            <a:br>
              <a:rPr lang="en-US" sz="2600"/>
            </a:br>
            <a:endParaRPr lang="en-US" sz="2600"/>
          </a:p>
          <a:p>
            <a:pPr>
              <a:lnSpc>
                <a:spcPct val="80000"/>
              </a:lnSpc>
            </a:pPr>
            <a:r>
              <a:rPr lang="en-US" sz="2600"/>
              <a:t>Stores small files for applications having elected primary servers to advertise their existence and parameters</a:t>
            </a:r>
            <a:br>
              <a:rPr lang="en-US" sz="2600"/>
            </a:br>
            <a:endParaRPr lang="en-US" sz="2600"/>
          </a:p>
          <a:p>
            <a:pPr>
              <a:lnSpc>
                <a:spcPct val="80000"/>
              </a:lnSpc>
            </a:pPr>
            <a:r>
              <a:rPr lang="en-US" sz="2600"/>
              <a:t>Based on replicated </a:t>
            </a:r>
            <a:br>
              <a:rPr lang="en-US" sz="2600"/>
            </a:br>
            <a:r>
              <a:rPr lang="en-US" sz="2600"/>
              <a:t>architecture with </a:t>
            </a:r>
            <a:br>
              <a:rPr lang="en-US" sz="2600"/>
            </a:br>
            <a:r>
              <a:rPr lang="en-US" sz="2600"/>
              <a:t>elected master</a:t>
            </a:r>
            <a:br>
              <a:rPr lang="en-US" sz="2600"/>
            </a:br>
            <a:endParaRPr lang="en-US" sz="2600"/>
          </a:p>
          <a:p>
            <a:pPr>
              <a:lnSpc>
                <a:spcPct val="80000"/>
              </a:lnSpc>
            </a:pPr>
            <a:r>
              <a:rPr lang="en-US" sz="2600"/>
              <a:t>Used by GFS, Bigtable</a:t>
            </a:r>
          </a:p>
          <a:p>
            <a:pPr>
              <a:lnSpc>
                <a:spcPct val="80000"/>
              </a:lnSpc>
            </a:pPr>
            <a:endParaRPr lang="en-US" sz="2600"/>
          </a:p>
        </p:txBody>
      </p:sp>
      <p:pic>
        <p:nvPicPr>
          <p:cNvPr id="2068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200400"/>
            <a:ext cx="3843338" cy="2398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Chubby – Paxos framework</a:t>
            </a:r>
          </a:p>
        </p:txBody>
      </p:sp>
      <p:pic>
        <p:nvPicPr>
          <p:cNvPr id="2058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828800"/>
            <a:ext cx="6440488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Chubby – Replica Architecture</a:t>
            </a:r>
          </a:p>
        </p:txBody>
      </p:sp>
      <p:pic>
        <p:nvPicPr>
          <p:cNvPr id="2048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143000"/>
            <a:ext cx="5715000" cy="4975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66713"/>
          </a:xfrm>
        </p:spPr>
        <p:txBody>
          <a:bodyPr/>
          <a:lstStyle/>
          <a:p>
            <a:r>
              <a:rPr lang="en-US" sz="2000"/>
              <a:t>System Model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3276600"/>
            <a:ext cx="4267200" cy="167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Messages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possible indefinite delay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possible duplication or loss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delivered messages not corrupted</a:t>
            </a:r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>
            <a:off x="1066800" y="2895600"/>
            <a:ext cx="670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895600" y="1828800"/>
            <a:ext cx="4267200" cy="1066800"/>
            <a:chOff x="1248" y="1152"/>
            <a:chExt cx="2688" cy="672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248" y="1152"/>
              <a:ext cx="2688" cy="432"/>
              <a:chOff x="1248" y="1152"/>
              <a:chExt cx="2688" cy="432"/>
            </a:xfrm>
          </p:grpSpPr>
          <p:sp>
            <p:nvSpPr>
              <p:cNvPr id="197639" name="AutoShape 7"/>
              <p:cNvSpPr>
                <a:spLocks noChangeArrowheads="1"/>
              </p:cNvSpPr>
              <p:nvPr/>
            </p:nvSpPr>
            <p:spPr bwMode="auto">
              <a:xfrm>
                <a:off x="1248" y="1152"/>
                <a:ext cx="384" cy="432"/>
              </a:xfrm>
              <a:prstGeom prst="can">
                <a:avLst>
                  <a:gd name="adj" fmla="val 28125"/>
                </a:avLst>
              </a:prstGeom>
              <a:solidFill>
                <a:srgbClr val="A7BAD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7640" name="AutoShape 8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384" cy="432"/>
              </a:xfrm>
              <a:prstGeom prst="can">
                <a:avLst>
                  <a:gd name="adj" fmla="val 28125"/>
                </a:avLst>
              </a:prstGeom>
              <a:solidFill>
                <a:srgbClr val="A7BAD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7641" name="AutoShape 9"/>
              <p:cNvSpPr>
                <a:spLocks noChangeArrowheads="1"/>
              </p:cNvSpPr>
              <p:nvPr/>
            </p:nvSpPr>
            <p:spPr bwMode="auto">
              <a:xfrm>
                <a:off x="2496" y="1152"/>
                <a:ext cx="384" cy="432"/>
              </a:xfrm>
              <a:prstGeom prst="can">
                <a:avLst>
                  <a:gd name="adj" fmla="val 28125"/>
                </a:avLst>
              </a:prstGeom>
              <a:solidFill>
                <a:srgbClr val="A7BAD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7642" name="AutoShape 10"/>
              <p:cNvSpPr>
                <a:spLocks noChangeArrowheads="1"/>
              </p:cNvSpPr>
              <p:nvPr/>
            </p:nvSpPr>
            <p:spPr bwMode="auto">
              <a:xfrm>
                <a:off x="3552" y="1152"/>
                <a:ext cx="384" cy="432"/>
              </a:xfrm>
              <a:prstGeom prst="can">
                <a:avLst>
                  <a:gd name="adj" fmla="val 28125"/>
                </a:avLst>
              </a:prstGeom>
              <a:solidFill>
                <a:srgbClr val="A7BAD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7643" name="Text Box 11"/>
              <p:cNvSpPr txBox="1">
                <a:spLocks noChangeArrowheads="1"/>
              </p:cNvSpPr>
              <p:nvPr/>
            </p:nvSpPr>
            <p:spPr bwMode="auto">
              <a:xfrm>
                <a:off x="3024" y="1152"/>
                <a:ext cx="38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. . .</a:t>
                </a:r>
              </a:p>
            </p:txBody>
          </p:sp>
        </p:grpSp>
        <p:sp>
          <p:nvSpPr>
            <p:cNvPr id="197645" name="Line 13"/>
            <p:cNvSpPr>
              <a:spLocks noChangeShapeType="1"/>
            </p:cNvSpPr>
            <p:nvPr/>
          </p:nvSpPr>
          <p:spPr bwMode="auto">
            <a:xfrm>
              <a:off x="1440" y="15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46" name="Line 14"/>
            <p:cNvSpPr>
              <a:spLocks noChangeShapeType="1"/>
            </p:cNvSpPr>
            <p:nvPr/>
          </p:nvSpPr>
          <p:spPr bwMode="auto">
            <a:xfrm>
              <a:off x="3744" y="15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47" name="Line 15"/>
            <p:cNvSpPr>
              <a:spLocks noChangeShapeType="1"/>
            </p:cNvSpPr>
            <p:nvPr/>
          </p:nvSpPr>
          <p:spPr bwMode="auto">
            <a:xfrm>
              <a:off x="2688" y="15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48" name="Line 16"/>
            <p:cNvSpPr>
              <a:spLocks noChangeShapeType="1"/>
            </p:cNvSpPr>
            <p:nvPr/>
          </p:nvSpPr>
          <p:spPr bwMode="auto">
            <a:xfrm>
              <a:off x="2064" y="15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7651" name="Text Box 19"/>
          <p:cNvSpPr txBox="1">
            <a:spLocks noChangeArrowheads="1"/>
          </p:cNvSpPr>
          <p:nvPr/>
        </p:nvSpPr>
        <p:spPr bwMode="auto">
          <a:xfrm>
            <a:off x="7162800" y="1143000"/>
            <a:ext cx="1074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A7BAD5"/>
                </a:solidFill>
                <a:latin typeface="Arial Black" pitchFamily="34" charset="0"/>
              </a:rPr>
              <a:t>replicas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219200" y="1905000"/>
            <a:ext cx="727075" cy="990600"/>
            <a:chOff x="768" y="1200"/>
            <a:chExt cx="458" cy="624"/>
          </a:xfrm>
        </p:grpSpPr>
        <p:sp>
          <p:nvSpPr>
            <p:cNvPr id="197650" name="Text Box 18"/>
            <p:cNvSpPr txBox="1">
              <a:spLocks noChangeArrowheads="1"/>
            </p:cNvSpPr>
            <p:nvPr/>
          </p:nvSpPr>
          <p:spPr bwMode="auto">
            <a:xfrm>
              <a:off x="768" y="1200"/>
              <a:ext cx="45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client</a:t>
              </a:r>
            </a:p>
          </p:txBody>
        </p:sp>
        <p:sp>
          <p:nvSpPr>
            <p:cNvPr id="197652" name="Line 20"/>
            <p:cNvSpPr>
              <a:spLocks noChangeShapeType="1"/>
            </p:cNvSpPr>
            <p:nvPr/>
          </p:nvSpPr>
          <p:spPr bwMode="auto">
            <a:xfrm>
              <a:off x="997" y="144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7654" name="Rectangle 22"/>
          <p:cNvSpPr>
            <a:spLocks noChangeArrowheads="1"/>
          </p:cNvSpPr>
          <p:nvPr/>
        </p:nvSpPr>
        <p:spPr bwMode="auto">
          <a:xfrm>
            <a:off x="457200" y="3276600"/>
            <a:ext cx="3886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Replicas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600">
                <a:latin typeface="Arial Black" pitchFamily="34" charset="0"/>
              </a:rPr>
              <a:t>identical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600">
                <a:latin typeface="Arial Black" pitchFamily="34" charset="0"/>
              </a:rPr>
              <a:t>fail/stop/restart failures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600">
                <a:latin typeface="Arial Black" pitchFamily="34" charset="0"/>
              </a:rPr>
              <a:t>stable storage available</a:t>
            </a:r>
          </a:p>
        </p:txBody>
      </p:sp>
      <p:sp>
        <p:nvSpPr>
          <p:cNvPr id="197657" name="Rectangle 25"/>
          <p:cNvSpPr>
            <a:spLocks noChangeArrowheads="1"/>
          </p:cNvSpPr>
          <p:nvPr/>
        </p:nvSpPr>
        <p:spPr bwMode="auto">
          <a:xfrm>
            <a:off x="1219200" y="5029200"/>
            <a:ext cx="723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 b="1">
                <a:latin typeface="Times New Roman" pitchFamily="18" charset="0"/>
              </a:rPr>
              <a:t>Goal:</a:t>
            </a:r>
            <a:r>
              <a:rPr lang="en-US" sz="2100">
                <a:latin typeface="Times New Roman" pitchFamily="18" charset="0"/>
              </a:rPr>
              <a:t> insure that all replicas remain identical despite replica failure and message loss.</a:t>
            </a:r>
          </a:p>
        </p:txBody>
      </p:sp>
      <p:cxnSp>
        <p:nvCxnSpPr>
          <p:cNvPr id="197658" name="AutoShape 26"/>
          <p:cNvCxnSpPr>
            <a:cxnSpLocks noChangeShapeType="1"/>
            <a:stCxn id="197651" idx="2"/>
            <a:endCxn id="197642" idx="4"/>
          </p:cNvCxnSpPr>
          <p:nvPr/>
        </p:nvCxnSpPr>
        <p:spPr bwMode="auto">
          <a:xfrm rot="5400000">
            <a:off x="7085807" y="1556543"/>
            <a:ext cx="692150" cy="5381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66713"/>
          </a:xfrm>
        </p:spPr>
        <p:txBody>
          <a:bodyPr/>
          <a:lstStyle/>
          <a:p>
            <a:r>
              <a:rPr lang="en-US" sz="2000"/>
              <a:t>Safety requirements</a:t>
            </a:r>
          </a:p>
        </p:txBody>
      </p:sp>
      <p:sp>
        <p:nvSpPr>
          <p:cNvPr id="203780" name="Line 4"/>
          <p:cNvSpPr>
            <a:spLocks noChangeShapeType="1"/>
          </p:cNvSpPr>
          <p:nvPr/>
        </p:nvSpPr>
        <p:spPr bwMode="auto">
          <a:xfrm>
            <a:off x="1066800" y="3048000"/>
            <a:ext cx="670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95600" y="1981200"/>
            <a:ext cx="4267200" cy="1066800"/>
            <a:chOff x="1248" y="1152"/>
            <a:chExt cx="2688" cy="67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248" y="1152"/>
              <a:ext cx="2688" cy="432"/>
              <a:chOff x="1248" y="1152"/>
              <a:chExt cx="2688" cy="432"/>
            </a:xfrm>
          </p:grpSpPr>
          <p:sp>
            <p:nvSpPr>
              <p:cNvPr id="203783" name="AutoShape 7"/>
              <p:cNvSpPr>
                <a:spLocks noChangeArrowheads="1"/>
              </p:cNvSpPr>
              <p:nvPr/>
            </p:nvSpPr>
            <p:spPr bwMode="auto">
              <a:xfrm>
                <a:off x="1248" y="1152"/>
                <a:ext cx="384" cy="432"/>
              </a:xfrm>
              <a:prstGeom prst="can">
                <a:avLst>
                  <a:gd name="adj" fmla="val 28125"/>
                </a:avLst>
              </a:prstGeom>
              <a:solidFill>
                <a:srgbClr val="A7BAD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84" name="AutoShape 8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384" cy="432"/>
              </a:xfrm>
              <a:prstGeom prst="can">
                <a:avLst>
                  <a:gd name="adj" fmla="val 28125"/>
                </a:avLst>
              </a:prstGeom>
              <a:solidFill>
                <a:srgbClr val="A7BAD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85" name="AutoShape 9"/>
              <p:cNvSpPr>
                <a:spLocks noChangeArrowheads="1"/>
              </p:cNvSpPr>
              <p:nvPr/>
            </p:nvSpPr>
            <p:spPr bwMode="auto">
              <a:xfrm>
                <a:off x="2496" y="1152"/>
                <a:ext cx="384" cy="432"/>
              </a:xfrm>
              <a:prstGeom prst="can">
                <a:avLst>
                  <a:gd name="adj" fmla="val 28125"/>
                </a:avLst>
              </a:prstGeom>
              <a:solidFill>
                <a:srgbClr val="A7BAD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86" name="AutoShape 10"/>
              <p:cNvSpPr>
                <a:spLocks noChangeArrowheads="1"/>
              </p:cNvSpPr>
              <p:nvPr/>
            </p:nvSpPr>
            <p:spPr bwMode="auto">
              <a:xfrm>
                <a:off x="3552" y="1152"/>
                <a:ext cx="384" cy="432"/>
              </a:xfrm>
              <a:prstGeom prst="can">
                <a:avLst>
                  <a:gd name="adj" fmla="val 28125"/>
                </a:avLst>
              </a:prstGeom>
              <a:solidFill>
                <a:srgbClr val="A7BAD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87" name="Text Box 11"/>
              <p:cNvSpPr txBox="1">
                <a:spLocks noChangeArrowheads="1"/>
              </p:cNvSpPr>
              <p:nvPr/>
            </p:nvSpPr>
            <p:spPr bwMode="auto">
              <a:xfrm>
                <a:off x="3024" y="1152"/>
                <a:ext cx="38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. . .</a:t>
                </a:r>
              </a:p>
            </p:txBody>
          </p:sp>
        </p:grpSp>
        <p:sp>
          <p:nvSpPr>
            <p:cNvPr id="203788" name="Line 12"/>
            <p:cNvSpPr>
              <a:spLocks noChangeShapeType="1"/>
            </p:cNvSpPr>
            <p:nvPr/>
          </p:nvSpPr>
          <p:spPr bwMode="auto">
            <a:xfrm>
              <a:off x="1440" y="15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789" name="Line 13"/>
            <p:cNvSpPr>
              <a:spLocks noChangeShapeType="1"/>
            </p:cNvSpPr>
            <p:nvPr/>
          </p:nvSpPr>
          <p:spPr bwMode="auto">
            <a:xfrm>
              <a:off x="3744" y="15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790" name="Line 14"/>
            <p:cNvSpPr>
              <a:spLocks noChangeShapeType="1"/>
            </p:cNvSpPr>
            <p:nvPr/>
          </p:nvSpPr>
          <p:spPr bwMode="auto">
            <a:xfrm>
              <a:off x="2688" y="15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791" name="Line 15"/>
            <p:cNvSpPr>
              <a:spLocks noChangeShapeType="1"/>
            </p:cNvSpPr>
            <p:nvPr/>
          </p:nvSpPr>
          <p:spPr bwMode="auto">
            <a:xfrm>
              <a:off x="2064" y="15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3792" name="Text Box 16"/>
          <p:cNvSpPr txBox="1">
            <a:spLocks noChangeArrowheads="1"/>
          </p:cNvSpPr>
          <p:nvPr/>
        </p:nvSpPr>
        <p:spPr bwMode="auto">
          <a:xfrm>
            <a:off x="7162800" y="1295400"/>
            <a:ext cx="1074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A7BAD5"/>
                </a:solidFill>
                <a:latin typeface="Arial Black" pitchFamily="34" charset="0"/>
              </a:rPr>
              <a:t>replicas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219200" y="2057400"/>
            <a:ext cx="727075" cy="990600"/>
            <a:chOff x="768" y="1200"/>
            <a:chExt cx="458" cy="624"/>
          </a:xfrm>
        </p:grpSpPr>
        <p:sp>
          <p:nvSpPr>
            <p:cNvPr id="203794" name="Text Box 18"/>
            <p:cNvSpPr txBox="1">
              <a:spLocks noChangeArrowheads="1"/>
            </p:cNvSpPr>
            <p:nvPr/>
          </p:nvSpPr>
          <p:spPr bwMode="auto">
            <a:xfrm>
              <a:off x="768" y="1200"/>
              <a:ext cx="45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client</a:t>
              </a:r>
            </a:p>
          </p:txBody>
        </p:sp>
        <p:sp>
          <p:nvSpPr>
            <p:cNvPr id="203795" name="Line 19"/>
            <p:cNvSpPr>
              <a:spLocks noChangeShapeType="1"/>
            </p:cNvSpPr>
            <p:nvPr/>
          </p:nvSpPr>
          <p:spPr bwMode="auto">
            <a:xfrm>
              <a:off x="997" y="144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3797" name="Rectangle 21"/>
          <p:cNvSpPr>
            <a:spLocks noChangeArrowheads="1"/>
          </p:cNvSpPr>
          <p:nvPr/>
        </p:nvSpPr>
        <p:spPr bwMode="auto">
          <a:xfrm>
            <a:off x="685800" y="3962400"/>
            <a:ext cx="7620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Only a value that has been proposed (by a replica) may be chosen.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Only a single value is chosen.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A process never learns that a value has been chosen unless it actually has been.</a:t>
            </a:r>
          </a:p>
        </p:txBody>
      </p:sp>
      <p:cxnSp>
        <p:nvCxnSpPr>
          <p:cNvPr id="203798" name="AutoShape 22"/>
          <p:cNvCxnSpPr>
            <a:cxnSpLocks noChangeShapeType="1"/>
            <a:stCxn id="203792" idx="2"/>
            <a:endCxn id="203786" idx="4"/>
          </p:cNvCxnSpPr>
          <p:nvPr/>
        </p:nvCxnSpPr>
        <p:spPr bwMode="auto">
          <a:xfrm rot="5400000">
            <a:off x="7085807" y="1708943"/>
            <a:ext cx="692150" cy="5381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Multi-Paxos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810000"/>
            <a:ext cx="8229600" cy="1905000"/>
          </a:xfrm>
        </p:spPr>
        <p:txBody>
          <a:bodyPr/>
          <a:lstStyle/>
          <a:p>
            <a:r>
              <a:rPr lang="en-US" sz="2000"/>
              <a:t>Within each instance (basic) Praxos is used to arrive at a consensus of the value to be used by all replicas</a:t>
            </a:r>
            <a:br>
              <a:rPr lang="en-US" sz="2000"/>
            </a:br>
            <a:endParaRPr lang="en-US" sz="2000"/>
          </a:p>
          <a:p>
            <a:r>
              <a:rPr lang="en-US" sz="2000"/>
              <a:t>The sequence of instances determines a sequence of values accepted by all replicas</a:t>
            </a:r>
          </a:p>
        </p:txBody>
      </p:sp>
      <p:sp>
        <p:nvSpPr>
          <p:cNvPr id="198678" name="Text Box 22"/>
          <p:cNvSpPr txBox="1">
            <a:spLocks noChangeArrowheads="1"/>
          </p:cNvSpPr>
          <p:nvPr/>
        </p:nvSpPr>
        <p:spPr bwMode="auto">
          <a:xfrm>
            <a:off x="685800" y="2940050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instance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981200" y="2209800"/>
            <a:ext cx="4876800" cy="457200"/>
            <a:chOff x="1248" y="1248"/>
            <a:chExt cx="3072" cy="288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248" y="1248"/>
              <a:ext cx="3072" cy="288"/>
              <a:chOff x="768" y="1200"/>
              <a:chExt cx="3072" cy="288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768" y="1344"/>
                <a:ext cx="624" cy="144"/>
                <a:chOff x="768" y="1344"/>
                <a:chExt cx="624" cy="144"/>
              </a:xfrm>
            </p:grpSpPr>
            <p:sp>
              <p:nvSpPr>
                <p:cNvPr id="198660" name="Line 4"/>
                <p:cNvSpPr>
                  <a:spLocks noChangeShapeType="1"/>
                </p:cNvSpPr>
                <p:nvPr/>
              </p:nvSpPr>
              <p:spPr bwMode="auto">
                <a:xfrm>
                  <a:off x="768" y="1416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661" name="Line 5"/>
                <p:cNvSpPr>
                  <a:spLocks noChangeShapeType="1"/>
                </p:cNvSpPr>
                <p:nvPr/>
              </p:nvSpPr>
              <p:spPr bwMode="auto">
                <a:xfrm>
                  <a:off x="1392" y="134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662" name="Line 6"/>
                <p:cNvSpPr>
                  <a:spLocks noChangeShapeType="1"/>
                </p:cNvSpPr>
                <p:nvPr/>
              </p:nvSpPr>
              <p:spPr bwMode="auto">
                <a:xfrm>
                  <a:off x="768" y="134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8"/>
              <p:cNvGrpSpPr>
                <a:grpSpLocks/>
              </p:cNvGrpSpPr>
              <p:nvPr/>
            </p:nvGrpSpPr>
            <p:grpSpPr bwMode="auto">
              <a:xfrm>
                <a:off x="1392" y="1344"/>
                <a:ext cx="624" cy="144"/>
                <a:chOff x="768" y="1344"/>
                <a:chExt cx="624" cy="144"/>
              </a:xfrm>
            </p:grpSpPr>
            <p:sp>
              <p:nvSpPr>
                <p:cNvPr id="198665" name="Line 9"/>
                <p:cNvSpPr>
                  <a:spLocks noChangeShapeType="1"/>
                </p:cNvSpPr>
                <p:nvPr/>
              </p:nvSpPr>
              <p:spPr bwMode="auto">
                <a:xfrm>
                  <a:off x="768" y="1416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666" name="Line 10"/>
                <p:cNvSpPr>
                  <a:spLocks noChangeShapeType="1"/>
                </p:cNvSpPr>
                <p:nvPr/>
              </p:nvSpPr>
              <p:spPr bwMode="auto">
                <a:xfrm>
                  <a:off x="1392" y="134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667" name="Line 11"/>
                <p:cNvSpPr>
                  <a:spLocks noChangeShapeType="1"/>
                </p:cNvSpPr>
                <p:nvPr/>
              </p:nvSpPr>
              <p:spPr bwMode="auto">
                <a:xfrm>
                  <a:off x="768" y="134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2016" y="1344"/>
                <a:ext cx="624" cy="144"/>
                <a:chOff x="768" y="1344"/>
                <a:chExt cx="624" cy="144"/>
              </a:xfrm>
            </p:grpSpPr>
            <p:sp>
              <p:nvSpPr>
                <p:cNvPr id="198669" name="Line 13"/>
                <p:cNvSpPr>
                  <a:spLocks noChangeShapeType="1"/>
                </p:cNvSpPr>
                <p:nvPr/>
              </p:nvSpPr>
              <p:spPr bwMode="auto">
                <a:xfrm>
                  <a:off x="768" y="1416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670" name="Line 14"/>
                <p:cNvSpPr>
                  <a:spLocks noChangeShapeType="1"/>
                </p:cNvSpPr>
                <p:nvPr/>
              </p:nvSpPr>
              <p:spPr bwMode="auto">
                <a:xfrm>
                  <a:off x="1392" y="134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671" name="Line 15"/>
                <p:cNvSpPr>
                  <a:spLocks noChangeShapeType="1"/>
                </p:cNvSpPr>
                <p:nvPr/>
              </p:nvSpPr>
              <p:spPr bwMode="auto">
                <a:xfrm>
                  <a:off x="768" y="134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3216" y="1344"/>
                <a:ext cx="624" cy="144"/>
                <a:chOff x="768" y="1344"/>
                <a:chExt cx="624" cy="144"/>
              </a:xfrm>
            </p:grpSpPr>
            <p:sp>
              <p:nvSpPr>
                <p:cNvPr id="198673" name="Line 17"/>
                <p:cNvSpPr>
                  <a:spLocks noChangeShapeType="1"/>
                </p:cNvSpPr>
                <p:nvPr/>
              </p:nvSpPr>
              <p:spPr bwMode="auto">
                <a:xfrm>
                  <a:off x="768" y="1416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674" name="Line 18"/>
                <p:cNvSpPr>
                  <a:spLocks noChangeShapeType="1"/>
                </p:cNvSpPr>
                <p:nvPr/>
              </p:nvSpPr>
              <p:spPr bwMode="auto">
                <a:xfrm>
                  <a:off x="1392" y="134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675" name="Line 19"/>
                <p:cNvSpPr>
                  <a:spLocks noChangeShapeType="1"/>
                </p:cNvSpPr>
                <p:nvPr/>
              </p:nvSpPr>
              <p:spPr bwMode="auto">
                <a:xfrm>
                  <a:off x="768" y="134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98676" name="Text Box 20"/>
              <p:cNvSpPr txBox="1">
                <a:spLocks noChangeArrowheads="1"/>
              </p:cNvSpPr>
              <p:nvPr/>
            </p:nvSpPr>
            <p:spPr bwMode="auto">
              <a:xfrm>
                <a:off x="2784" y="1200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…</a:t>
                </a:r>
              </a:p>
            </p:txBody>
          </p:sp>
        </p:grpSp>
        <p:sp>
          <p:nvSpPr>
            <p:cNvPr id="198679" name="Text Box 23"/>
            <p:cNvSpPr txBox="1">
              <a:spLocks noChangeArrowheads="1"/>
            </p:cNvSpPr>
            <p:nvPr/>
          </p:nvSpPr>
          <p:spPr bwMode="auto">
            <a:xfrm>
              <a:off x="3888" y="1248"/>
              <a:ext cx="2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v</a:t>
              </a:r>
              <a:r>
                <a:rPr lang="en-US" sz="1600" baseline="-25000"/>
                <a:t>n</a:t>
              </a:r>
            </a:p>
          </p:txBody>
        </p:sp>
        <p:sp>
          <p:nvSpPr>
            <p:cNvPr id="198680" name="Text Box 24"/>
            <p:cNvSpPr txBox="1">
              <a:spLocks noChangeArrowheads="1"/>
            </p:cNvSpPr>
            <p:nvPr/>
          </p:nvSpPr>
          <p:spPr bwMode="auto">
            <a:xfrm>
              <a:off x="2688" y="1248"/>
              <a:ext cx="2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v</a:t>
              </a:r>
              <a:r>
                <a:rPr lang="en-US" sz="1600" baseline="-25000"/>
                <a:t>3</a:t>
              </a:r>
            </a:p>
          </p:txBody>
        </p:sp>
        <p:sp>
          <p:nvSpPr>
            <p:cNvPr id="198681" name="Text Box 25"/>
            <p:cNvSpPr txBox="1">
              <a:spLocks noChangeArrowheads="1"/>
            </p:cNvSpPr>
            <p:nvPr/>
          </p:nvSpPr>
          <p:spPr bwMode="auto">
            <a:xfrm>
              <a:off x="1440" y="1248"/>
              <a:ext cx="2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v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198682" name="Text Box 26"/>
            <p:cNvSpPr txBox="1">
              <a:spLocks noChangeArrowheads="1"/>
            </p:cNvSpPr>
            <p:nvPr/>
          </p:nvSpPr>
          <p:spPr bwMode="auto">
            <a:xfrm>
              <a:off x="2064" y="1248"/>
              <a:ext cx="2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v</a:t>
              </a:r>
              <a:r>
                <a:rPr lang="en-US" sz="1600" baseline="-25000"/>
                <a:t>2</a:t>
              </a:r>
            </a:p>
          </p:txBody>
        </p:sp>
      </p:grpSp>
      <p:cxnSp>
        <p:nvCxnSpPr>
          <p:cNvPr id="198683" name="AutoShape 27"/>
          <p:cNvCxnSpPr>
            <a:cxnSpLocks noChangeShapeType="1"/>
            <a:stCxn id="198678" idx="3"/>
            <a:endCxn id="198681" idx="2"/>
          </p:cNvCxnSpPr>
          <p:nvPr/>
        </p:nvCxnSpPr>
        <p:spPr bwMode="auto">
          <a:xfrm flipV="1">
            <a:off x="1625600" y="2546350"/>
            <a:ext cx="842963" cy="5619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8684" name="Text Box 28"/>
          <p:cNvSpPr txBox="1">
            <a:spLocks noChangeArrowheads="1"/>
          </p:cNvSpPr>
          <p:nvPr/>
        </p:nvSpPr>
        <p:spPr bwMode="auto">
          <a:xfrm>
            <a:off x="7239000" y="1371600"/>
            <a:ext cx="12112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/>
              <a:t>consensus </a:t>
            </a:r>
          </a:p>
          <a:p>
            <a:pPr algn="ctr"/>
            <a:r>
              <a:rPr lang="en-US" sz="1600"/>
              <a:t>values</a:t>
            </a:r>
          </a:p>
        </p:txBody>
      </p:sp>
      <p:cxnSp>
        <p:nvCxnSpPr>
          <p:cNvPr id="198685" name="AutoShape 29"/>
          <p:cNvCxnSpPr>
            <a:cxnSpLocks noChangeShapeType="1"/>
            <a:stCxn id="198684" idx="2"/>
            <a:endCxn id="198679" idx="3"/>
          </p:cNvCxnSpPr>
          <p:nvPr/>
        </p:nvCxnSpPr>
        <p:spPr bwMode="auto">
          <a:xfrm rot="5400000">
            <a:off x="6977857" y="1510506"/>
            <a:ext cx="425450" cy="13096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Roles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1447800"/>
          </a:xfrm>
        </p:spPr>
        <p:txBody>
          <a:bodyPr/>
          <a:lstStyle/>
          <a:p>
            <a:r>
              <a:rPr lang="en-US" sz="2000"/>
              <a:t>Proposer(s): offer proposals of the form [value, number].</a:t>
            </a:r>
          </a:p>
          <a:p>
            <a:r>
              <a:rPr lang="en-US" sz="2000"/>
              <a:t>Acceptor(s): accept or reject offered proposals so as to reach consensus on the chosen proposal/value.</a:t>
            </a:r>
          </a:p>
          <a:p>
            <a:r>
              <a:rPr lang="en-US" sz="2000"/>
              <a:t>Learner(s): become aware of the chosen proposal/value.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457200" y="3429000"/>
            <a:ext cx="8305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000">
                <a:latin typeface="Times New Roman" pitchFamily="18" charset="0"/>
              </a:rPr>
              <a:t>Notes: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600">
                <a:latin typeface="Arial Black" pitchFamily="34" charset="0"/>
              </a:rPr>
              <a:t>The proposal number is unique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600">
                <a:latin typeface="Arial Black" pitchFamily="34" charset="0"/>
              </a:rPr>
              <a:t>A single distinguished proposer can be elected to guarantee progress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600">
                <a:latin typeface="Arial Black" pitchFamily="34" charset="0"/>
              </a:rPr>
              <a:t>A single distinguished learner can be elected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600">
                <a:latin typeface="Arial Black" pitchFamily="34" charset="0"/>
              </a:rPr>
              <a:t>In practice, all replicas play all roles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600">
                <a:latin typeface="Arial Black" pitchFamily="34" charset="0"/>
              </a:rPr>
              <a:t>In practice, an elected “master” plays the roles of the distinguished proposer and the distinguished learner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Majority consensus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419600"/>
            <a:ext cx="72390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Each proposer makes a proposal to some majority of the acceptors.</a:t>
            </a:r>
          </a:p>
          <a:p>
            <a:pPr>
              <a:lnSpc>
                <a:spcPct val="80000"/>
              </a:lnSpc>
            </a:pPr>
            <a:r>
              <a:rPr lang="en-US" sz="1900"/>
              <a:t>A majority of acceptors must accept a proposal for the proposed value to be chosen as the consensus value.</a:t>
            </a:r>
          </a:p>
          <a:p>
            <a:pPr>
              <a:lnSpc>
                <a:spcPct val="80000"/>
              </a:lnSpc>
            </a:pPr>
            <a:r>
              <a:rPr lang="en-US" sz="1900"/>
              <a:t>If P</a:t>
            </a:r>
            <a:r>
              <a:rPr lang="en-US" sz="1900" baseline="-25000"/>
              <a:t>1</a:t>
            </a:r>
            <a:r>
              <a:rPr lang="en-US" sz="1900"/>
              <a:t> and P</a:t>
            </a:r>
            <a:r>
              <a:rPr lang="en-US" sz="1900" baseline="-25000"/>
              <a:t>2 </a:t>
            </a:r>
            <a:r>
              <a:rPr lang="en-US" sz="1900"/>
              <a:t>are making different proposals, then there must be at least one acceptor that they share in common (and this common acceptor will decide which proposal prevails).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219200" y="1752600"/>
            <a:ext cx="6400800" cy="2362200"/>
            <a:chOff x="384" y="1248"/>
            <a:chExt cx="4032" cy="1488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208" y="1536"/>
              <a:ext cx="288" cy="288"/>
              <a:chOff x="1586" y="1560"/>
              <a:chExt cx="288" cy="288"/>
            </a:xfrm>
          </p:grpSpPr>
          <p:sp>
            <p:nvSpPr>
              <p:cNvPr id="200715" name="Oval 11"/>
              <p:cNvSpPr>
                <a:spLocks noChangeArrowheads="1"/>
              </p:cNvSpPr>
              <p:nvPr/>
            </p:nvSpPr>
            <p:spPr bwMode="auto">
              <a:xfrm>
                <a:off x="1586" y="1560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16" name="Text Box 12"/>
              <p:cNvSpPr txBox="1">
                <a:spLocks noChangeArrowheads="1"/>
              </p:cNvSpPr>
              <p:nvPr/>
            </p:nvSpPr>
            <p:spPr bwMode="auto">
              <a:xfrm>
                <a:off x="1608" y="1560"/>
                <a:ext cx="2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A</a:t>
                </a:r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768" y="1512"/>
              <a:ext cx="912" cy="336"/>
              <a:chOff x="768" y="1488"/>
              <a:chExt cx="912" cy="336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392" y="1536"/>
                <a:ext cx="288" cy="288"/>
                <a:chOff x="1586" y="1560"/>
                <a:chExt cx="288" cy="288"/>
              </a:xfrm>
            </p:grpSpPr>
            <p:sp>
              <p:nvSpPr>
                <p:cNvPr id="200708" name="Oval 4"/>
                <p:cNvSpPr>
                  <a:spLocks noChangeArrowheads="1"/>
                </p:cNvSpPr>
                <p:nvPr/>
              </p:nvSpPr>
              <p:spPr bwMode="auto">
                <a:xfrm>
                  <a:off x="1586" y="1560"/>
                  <a:ext cx="288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709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608" y="1560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6" name="Group 7"/>
              <p:cNvGrpSpPr>
                <a:grpSpLocks/>
              </p:cNvGrpSpPr>
              <p:nvPr/>
            </p:nvGrpSpPr>
            <p:grpSpPr bwMode="auto">
              <a:xfrm>
                <a:off x="768" y="1536"/>
                <a:ext cx="288" cy="288"/>
                <a:chOff x="1586" y="1560"/>
                <a:chExt cx="288" cy="288"/>
              </a:xfrm>
            </p:grpSpPr>
            <p:sp>
              <p:nvSpPr>
                <p:cNvPr id="200712" name="Oval 8"/>
                <p:cNvSpPr>
                  <a:spLocks noChangeArrowheads="1"/>
                </p:cNvSpPr>
                <p:nvPr/>
              </p:nvSpPr>
              <p:spPr bwMode="auto">
                <a:xfrm>
                  <a:off x="1586" y="1560"/>
                  <a:ext cx="288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71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608" y="1560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A</a:t>
                  </a:r>
                </a:p>
              </p:txBody>
            </p:sp>
          </p:grpSp>
          <p:sp>
            <p:nvSpPr>
              <p:cNvPr id="200723" name="Text Box 19"/>
              <p:cNvSpPr txBox="1">
                <a:spLocks noChangeArrowheads="1"/>
              </p:cNvSpPr>
              <p:nvPr/>
            </p:nvSpPr>
            <p:spPr bwMode="auto">
              <a:xfrm>
                <a:off x="1104" y="1488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…</a:t>
                </a:r>
              </a:p>
            </p:txBody>
          </p:sp>
        </p:grp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3024" y="1512"/>
              <a:ext cx="912" cy="336"/>
              <a:chOff x="768" y="1488"/>
              <a:chExt cx="912" cy="336"/>
            </a:xfrm>
          </p:grpSpPr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1392" y="1536"/>
                <a:ext cx="288" cy="288"/>
                <a:chOff x="1586" y="1560"/>
                <a:chExt cx="288" cy="288"/>
              </a:xfrm>
            </p:grpSpPr>
            <p:sp>
              <p:nvSpPr>
                <p:cNvPr id="200727" name="Oval 23"/>
                <p:cNvSpPr>
                  <a:spLocks noChangeArrowheads="1"/>
                </p:cNvSpPr>
                <p:nvPr/>
              </p:nvSpPr>
              <p:spPr bwMode="auto">
                <a:xfrm>
                  <a:off x="1586" y="1560"/>
                  <a:ext cx="288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72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608" y="1560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768" y="1536"/>
                <a:ext cx="288" cy="288"/>
                <a:chOff x="1586" y="1560"/>
                <a:chExt cx="288" cy="288"/>
              </a:xfrm>
            </p:grpSpPr>
            <p:sp>
              <p:nvSpPr>
                <p:cNvPr id="200730" name="Oval 26"/>
                <p:cNvSpPr>
                  <a:spLocks noChangeArrowheads="1"/>
                </p:cNvSpPr>
                <p:nvPr/>
              </p:nvSpPr>
              <p:spPr bwMode="auto">
                <a:xfrm>
                  <a:off x="1586" y="1560"/>
                  <a:ext cx="288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73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608" y="1560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A</a:t>
                  </a:r>
                </a:p>
              </p:txBody>
            </p:sp>
          </p:grpSp>
          <p:sp>
            <p:nvSpPr>
              <p:cNvPr id="200732" name="Text Box 28"/>
              <p:cNvSpPr txBox="1">
                <a:spLocks noChangeArrowheads="1"/>
              </p:cNvSpPr>
              <p:nvPr/>
            </p:nvSpPr>
            <p:spPr bwMode="auto">
              <a:xfrm>
                <a:off x="1104" y="1488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…</a:t>
                </a:r>
              </a:p>
            </p:txBody>
          </p:sp>
        </p:grpSp>
        <p:sp>
          <p:nvSpPr>
            <p:cNvPr id="200737" name="Oval 33"/>
            <p:cNvSpPr>
              <a:spLocks noChangeArrowheads="1"/>
            </p:cNvSpPr>
            <p:nvPr/>
          </p:nvSpPr>
          <p:spPr bwMode="auto">
            <a:xfrm>
              <a:off x="384" y="1248"/>
              <a:ext cx="2448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8" name="Oval 34"/>
            <p:cNvSpPr>
              <a:spLocks noChangeArrowheads="1"/>
            </p:cNvSpPr>
            <p:nvPr/>
          </p:nvSpPr>
          <p:spPr bwMode="auto">
            <a:xfrm>
              <a:off x="1968" y="1296"/>
              <a:ext cx="2448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36"/>
            <p:cNvGrpSpPr>
              <a:grpSpLocks/>
            </p:cNvGrpSpPr>
            <p:nvPr/>
          </p:nvGrpSpPr>
          <p:grpSpPr bwMode="auto">
            <a:xfrm>
              <a:off x="1365" y="2112"/>
              <a:ext cx="302" cy="576"/>
              <a:chOff x="1296" y="2112"/>
              <a:chExt cx="302" cy="576"/>
            </a:xfrm>
          </p:grpSpPr>
          <p:grpSp>
            <p:nvGrpSpPr>
              <p:cNvPr id="11" name="Group 29"/>
              <p:cNvGrpSpPr>
                <a:grpSpLocks/>
              </p:cNvGrpSpPr>
              <p:nvPr/>
            </p:nvGrpSpPr>
            <p:grpSpPr bwMode="auto">
              <a:xfrm>
                <a:off x="1296" y="2400"/>
                <a:ext cx="302" cy="288"/>
                <a:chOff x="1186" y="2256"/>
                <a:chExt cx="302" cy="288"/>
              </a:xfrm>
            </p:grpSpPr>
            <p:sp>
              <p:nvSpPr>
                <p:cNvPr id="200718" name="Oval 14"/>
                <p:cNvSpPr>
                  <a:spLocks noChangeArrowheads="1"/>
                </p:cNvSpPr>
                <p:nvPr/>
              </p:nvSpPr>
              <p:spPr bwMode="auto">
                <a:xfrm>
                  <a:off x="1200" y="2256"/>
                  <a:ext cx="288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71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186" y="2286"/>
                  <a:ext cx="28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/>
                    <a:t>P</a:t>
                  </a:r>
                  <a:r>
                    <a:rPr lang="en-US" sz="2000" baseline="-25000"/>
                    <a:t>1</a:t>
                  </a:r>
                </a:p>
              </p:txBody>
            </p:sp>
          </p:grpSp>
          <p:sp>
            <p:nvSpPr>
              <p:cNvPr id="200739" name="Line 35"/>
              <p:cNvSpPr>
                <a:spLocks noChangeShapeType="1"/>
              </p:cNvSpPr>
              <p:nvPr/>
            </p:nvSpPr>
            <p:spPr bwMode="auto">
              <a:xfrm flipV="1">
                <a:off x="1454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37"/>
            <p:cNvGrpSpPr>
              <a:grpSpLocks/>
            </p:cNvGrpSpPr>
            <p:nvPr/>
          </p:nvGrpSpPr>
          <p:grpSpPr bwMode="auto">
            <a:xfrm>
              <a:off x="3024" y="2160"/>
              <a:ext cx="302" cy="576"/>
              <a:chOff x="1296" y="2112"/>
              <a:chExt cx="302" cy="576"/>
            </a:xfrm>
          </p:grpSpPr>
          <p:grpSp>
            <p:nvGrpSpPr>
              <p:cNvPr id="13" name="Group 38"/>
              <p:cNvGrpSpPr>
                <a:grpSpLocks/>
              </p:cNvGrpSpPr>
              <p:nvPr/>
            </p:nvGrpSpPr>
            <p:grpSpPr bwMode="auto">
              <a:xfrm>
                <a:off x="1296" y="2400"/>
                <a:ext cx="302" cy="288"/>
                <a:chOff x="1186" y="2256"/>
                <a:chExt cx="302" cy="288"/>
              </a:xfrm>
            </p:grpSpPr>
            <p:sp>
              <p:nvSpPr>
                <p:cNvPr id="200743" name="Oval 39"/>
                <p:cNvSpPr>
                  <a:spLocks noChangeArrowheads="1"/>
                </p:cNvSpPr>
                <p:nvPr/>
              </p:nvSpPr>
              <p:spPr bwMode="auto">
                <a:xfrm>
                  <a:off x="1200" y="2256"/>
                  <a:ext cx="288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74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86" y="2286"/>
                  <a:ext cx="28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/>
                    <a:t>P</a:t>
                  </a:r>
                  <a:r>
                    <a:rPr lang="en-US" sz="2000" baseline="-25000"/>
                    <a:t>2</a:t>
                  </a:r>
                </a:p>
              </p:txBody>
            </p:sp>
          </p:grpSp>
          <p:sp>
            <p:nvSpPr>
              <p:cNvPr id="200745" name="Line 41"/>
              <p:cNvSpPr>
                <a:spLocks noChangeShapeType="1"/>
              </p:cNvSpPr>
              <p:nvPr/>
            </p:nvSpPr>
            <p:spPr bwMode="auto">
              <a:xfrm flipV="1">
                <a:off x="1454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0748" name="Text Box 44"/>
          <p:cNvSpPr txBox="1">
            <a:spLocks noChangeArrowheads="1"/>
          </p:cNvSpPr>
          <p:nvPr/>
        </p:nvSpPr>
        <p:spPr bwMode="auto">
          <a:xfrm>
            <a:off x="7626350" y="1066800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majority</a:t>
            </a:r>
          </a:p>
        </p:txBody>
      </p:sp>
      <p:cxnSp>
        <p:nvCxnSpPr>
          <p:cNvPr id="200749" name="AutoShape 45"/>
          <p:cNvCxnSpPr>
            <a:cxnSpLocks noChangeShapeType="1"/>
            <a:stCxn id="200748" idx="2"/>
            <a:endCxn id="200738" idx="6"/>
          </p:cNvCxnSpPr>
          <p:nvPr/>
        </p:nvCxnSpPr>
        <p:spPr bwMode="auto">
          <a:xfrm rot="5400000">
            <a:off x="7328694" y="1724819"/>
            <a:ext cx="1081087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0750" name="Text Box 46"/>
          <p:cNvSpPr txBox="1">
            <a:spLocks noChangeArrowheads="1"/>
          </p:cNvSpPr>
          <p:nvPr/>
        </p:nvSpPr>
        <p:spPr bwMode="auto">
          <a:xfrm>
            <a:off x="76200" y="3581400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majority</a:t>
            </a:r>
          </a:p>
        </p:txBody>
      </p:sp>
      <p:cxnSp>
        <p:nvCxnSpPr>
          <p:cNvPr id="200751" name="AutoShape 47"/>
          <p:cNvCxnSpPr>
            <a:cxnSpLocks noChangeShapeType="1"/>
            <a:stCxn id="200750" idx="0"/>
            <a:endCxn id="200737" idx="2"/>
          </p:cNvCxnSpPr>
          <p:nvPr/>
        </p:nvCxnSpPr>
        <p:spPr bwMode="auto">
          <a:xfrm rot="16200000">
            <a:off x="322263" y="2684462"/>
            <a:ext cx="1143000" cy="6508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Choosing a value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962400"/>
            <a:ext cx="83058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An acceptor will accept the proposal with the largest proposal number.</a:t>
            </a:r>
          </a:p>
          <a:p>
            <a:pPr>
              <a:lnSpc>
                <a:spcPct val="90000"/>
              </a:lnSpc>
            </a:pPr>
            <a:r>
              <a:rPr lang="en-US" sz="2100"/>
              <a:t>A value is chosen once a majority of acceptors have accepted a proposal with that value.</a:t>
            </a:r>
          </a:p>
          <a:p>
            <a:pPr>
              <a:lnSpc>
                <a:spcPct val="90000"/>
              </a:lnSpc>
            </a:pPr>
            <a:r>
              <a:rPr lang="en-US" sz="2100"/>
              <a:t>Once a proposal/value is chosen all proposals with a higher proposal number are “forced” to have the chosen value.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33400" y="1219200"/>
            <a:ext cx="8001000" cy="2454275"/>
            <a:chOff x="240" y="720"/>
            <a:chExt cx="5040" cy="1546"/>
          </a:xfrm>
        </p:grpSpPr>
        <p:sp>
          <p:nvSpPr>
            <p:cNvPr id="201732" name="Line 4"/>
            <p:cNvSpPr>
              <a:spLocks noChangeShapeType="1"/>
            </p:cNvSpPr>
            <p:nvPr/>
          </p:nvSpPr>
          <p:spPr bwMode="auto">
            <a:xfrm>
              <a:off x="288" y="1536"/>
              <a:ext cx="49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33" name="Line 5"/>
            <p:cNvSpPr>
              <a:spLocks noChangeShapeType="1"/>
            </p:cNvSpPr>
            <p:nvPr/>
          </p:nvSpPr>
          <p:spPr bwMode="auto">
            <a:xfrm>
              <a:off x="2640" y="139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34" name="Text Box 6"/>
            <p:cNvSpPr txBox="1">
              <a:spLocks noChangeArrowheads="1"/>
            </p:cNvSpPr>
            <p:nvPr/>
          </p:nvSpPr>
          <p:spPr bwMode="auto">
            <a:xfrm>
              <a:off x="240" y="1728"/>
              <a:ext cx="63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[V</a:t>
              </a:r>
              <a:r>
                <a:rPr lang="en-US" sz="2000" baseline="-25000"/>
                <a:t>1</a:t>
              </a:r>
              <a:r>
                <a:rPr lang="en-US" sz="2000"/>
                <a:t>, N</a:t>
              </a:r>
              <a:r>
                <a:rPr lang="en-US" sz="2000" baseline="-25000"/>
                <a:t>1</a:t>
              </a:r>
              <a:r>
                <a:rPr lang="en-US" sz="2000"/>
                <a:t>]</a:t>
              </a:r>
            </a:p>
          </p:txBody>
        </p:sp>
        <p:sp>
          <p:nvSpPr>
            <p:cNvPr id="201735" name="Text Box 7"/>
            <p:cNvSpPr txBox="1">
              <a:spLocks noChangeArrowheads="1"/>
            </p:cNvSpPr>
            <p:nvPr/>
          </p:nvSpPr>
          <p:spPr bwMode="auto">
            <a:xfrm>
              <a:off x="2688" y="720"/>
              <a:ext cx="6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[V</a:t>
              </a:r>
              <a:r>
                <a:rPr lang="en-US" sz="2000" baseline="-25000"/>
                <a:t>C</a:t>
              </a:r>
              <a:r>
                <a:rPr lang="en-US" sz="2000"/>
                <a:t>, N</a:t>
              </a:r>
              <a:r>
                <a:rPr lang="en-US" sz="2000" baseline="-25000"/>
                <a:t>C</a:t>
              </a:r>
              <a:r>
                <a:rPr lang="en-US" sz="2000"/>
                <a:t>]</a:t>
              </a:r>
            </a:p>
          </p:txBody>
        </p:sp>
        <p:sp>
          <p:nvSpPr>
            <p:cNvPr id="201736" name="Text Box 8"/>
            <p:cNvSpPr txBox="1">
              <a:spLocks noChangeArrowheads="1"/>
            </p:cNvSpPr>
            <p:nvPr/>
          </p:nvSpPr>
          <p:spPr bwMode="auto">
            <a:xfrm>
              <a:off x="1824" y="1920"/>
              <a:ext cx="6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[V</a:t>
              </a:r>
              <a:r>
                <a:rPr lang="en-US" sz="2000" baseline="-25000"/>
                <a:t>k</a:t>
              </a:r>
              <a:r>
                <a:rPr lang="en-US" sz="2000"/>
                <a:t>, N</a:t>
              </a:r>
              <a:r>
                <a:rPr lang="en-US" sz="2000" baseline="-25000"/>
                <a:t>k</a:t>
              </a:r>
              <a:r>
                <a:rPr lang="en-US" sz="2000"/>
                <a:t>]</a:t>
              </a:r>
            </a:p>
          </p:txBody>
        </p:sp>
        <p:sp>
          <p:nvSpPr>
            <p:cNvPr id="201737" name="Text Box 9"/>
            <p:cNvSpPr txBox="1">
              <a:spLocks noChangeArrowheads="1"/>
            </p:cNvSpPr>
            <p:nvPr/>
          </p:nvSpPr>
          <p:spPr bwMode="auto">
            <a:xfrm>
              <a:off x="864" y="2016"/>
              <a:ext cx="63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[V</a:t>
              </a:r>
              <a:r>
                <a:rPr lang="en-US" sz="2000" baseline="-25000"/>
                <a:t>2</a:t>
              </a:r>
              <a:r>
                <a:rPr lang="en-US" sz="2000"/>
                <a:t>, N</a:t>
              </a:r>
              <a:r>
                <a:rPr lang="en-US" sz="2000" baseline="-25000"/>
                <a:t>2</a:t>
              </a:r>
              <a:r>
                <a:rPr lang="en-US" sz="2000"/>
                <a:t>]</a:t>
              </a:r>
            </a:p>
          </p:txBody>
        </p:sp>
        <p:sp>
          <p:nvSpPr>
            <p:cNvPr id="201738" name="Line 10"/>
            <p:cNvSpPr>
              <a:spLocks noChangeShapeType="1"/>
            </p:cNvSpPr>
            <p:nvPr/>
          </p:nvSpPr>
          <p:spPr bwMode="auto">
            <a:xfrm flipV="1">
              <a:off x="576" y="1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39" name="Line 11"/>
            <p:cNvSpPr>
              <a:spLocks noChangeShapeType="1"/>
            </p:cNvSpPr>
            <p:nvPr/>
          </p:nvSpPr>
          <p:spPr bwMode="auto">
            <a:xfrm flipV="1">
              <a:off x="1152" y="153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40" name="Line 12"/>
            <p:cNvSpPr>
              <a:spLocks noChangeShapeType="1"/>
            </p:cNvSpPr>
            <p:nvPr/>
          </p:nvSpPr>
          <p:spPr bwMode="auto">
            <a:xfrm flipV="1">
              <a:off x="2112" y="153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cxnSp>
          <p:nvCxnSpPr>
            <p:cNvPr id="201741" name="AutoShape 13"/>
            <p:cNvCxnSpPr>
              <a:cxnSpLocks noChangeShapeType="1"/>
              <a:stCxn id="201735" idx="2"/>
              <a:endCxn id="201733" idx="0"/>
            </p:cNvCxnSpPr>
            <p:nvPr/>
          </p:nvCxnSpPr>
          <p:spPr bwMode="auto">
            <a:xfrm rot="5400000">
              <a:off x="2624" y="986"/>
              <a:ext cx="413" cy="381"/>
            </a:xfrm>
            <a:prstGeom prst="curvedConnector3">
              <a:avLst>
                <a:gd name="adj1" fmla="val 5108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1742" name="Text Box 14"/>
            <p:cNvSpPr txBox="1">
              <a:spLocks noChangeArrowheads="1"/>
            </p:cNvSpPr>
            <p:nvPr/>
          </p:nvSpPr>
          <p:spPr bwMode="auto">
            <a:xfrm>
              <a:off x="3024" y="1824"/>
              <a:ext cx="7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[V</a:t>
              </a:r>
              <a:r>
                <a:rPr lang="en-US" sz="2000" baseline="-25000"/>
                <a:t>C</a:t>
              </a:r>
              <a:r>
                <a:rPr lang="en-US" sz="2000"/>
                <a:t>, N</a:t>
              </a:r>
              <a:r>
                <a:rPr lang="en-US" sz="2000" baseline="-25000"/>
                <a:t>k+1</a:t>
              </a:r>
              <a:r>
                <a:rPr lang="en-US" sz="2000"/>
                <a:t>]</a:t>
              </a:r>
            </a:p>
          </p:txBody>
        </p:sp>
        <p:sp>
          <p:nvSpPr>
            <p:cNvPr id="201743" name="Text Box 15"/>
            <p:cNvSpPr txBox="1">
              <a:spLocks noChangeArrowheads="1"/>
            </p:cNvSpPr>
            <p:nvPr/>
          </p:nvSpPr>
          <p:spPr bwMode="auto">
            <a:xfrm>
              <a:off x="3984" y="1872"/>
              <a:ext cx="7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[V</a:t>
              </a:r>
              <a:r>
                <a:rPr lang="en-US" sz="2000" baseline="-25000"/>
                <a:t>C</a:t>
              </a:r>
              <a:r>
                <a:rPr lang="en-US" sz="2000"/>
                <a:t>, N</a:t>
              </a:r>
              <a:r>
                <a:rPr lang="en-US" sz="2000" baseline="-25000"/>
                <a:t>k+2</a:t>
              </a:r>
              <a:r>
                <a:rPr lang="en-US" sz="2000"/>
                <a:t>]</a:t>
              </a:r>
            </a:p>
          </p:txBody>
        </p:sp>
        <p:sp>
          <p:nvSpPr>
            <p:cNvPr id="201745" name="Line 17"/>
            <p:cNvSpPr>
              <a:spLocks noChangeShapeType="1"/>
            </p:cNvSpPr>
            <p:nvPr/>
          </p:nvSpPr>
          <p:spPr bwMode="auto">
            <a:xfrm flipV="1">
              <a:off x="3408" y="153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46" name="Line 18"/>
            <p:cNvSpPr>
              <a:spLocks noChangeShapeType="1"/>
            </p:cNvSpPr>
            <p:nvPr/>
          </p:nvSpPr>
          <p:spPr bwMode="auto">
            <a:xfrm flipV="1">
              <a:off x="4368" y="15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Key idea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685800" y="1143000"/>
            <a:ext cx="763587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 Black" pitchFamily="34" charset="0"/>
              </a:rPr>
              <a:t>The property:</a:t>
            </a:r>
          </a:p>
          <a:p>
            <a:endParaRPr lang="en-US" sz="2000"/>
          </a:p>
          <a:p>
            <a:pPr lvl="1"/>
            <a:r>
              <a:rPr lang="en-US" sz="2000"/>
              <a:t>P2</a:t>
            </a:r>
            <a:r>
              <a:rPr lang="en-US" sz="2000" baseline="24000"/>
              <a:t>b</a:t>
            </a:r>
            <a:r>
              <a:rPr lang="en-US" sz="2000"/>
              <a:t>: If a proposal with value </a:t>
            </a:r>
            <a:r>
              <a:rPr lang="en-US" sz="2000" i="1"/>
              <a:t>v</a:t>
            </a:r>
            <a:r>
              <a:rPr lang="en-US" sz="2000"/>
              <a:t> is chosen, then every higher-numbered proposal issued by any proposer has value </a:t>
            </a:r>
            <a:r>
              <a:rPr lang="en-US" sz="2000" i="1"/>
              <a:t>v</a:t>
            </a:r>
            <a:r>
              <a:rPr lang="en-US" sz="2000"/>
              <a:t>.</a:t>
            </a:r>
          </a:p>
          <a:p>
            <a:endParaRPr lang="en-US" sz="2000"/>
          </a:p>
          <a:p>
            <a:r>
              <a:rPr lang="en-US" sz="2000">
                <a:latin typeface="Arial Black" pitchFamily="34" charset="0"/>
              </a:rPr>
              <a:t>is guaranteed by maintaining the invariant:</a:t>
            </a:r>
          </a:p>
          <a:p>
            <a:endParaRPr lang="en-US" sz="2000"/>
          </a:p>
          <a:p>
            <a:pPr lvl="1"/>
            <a:r>
              <a:rPr lang="en-US" sz="2000"/>
              <a:t>P2</a:t>
            </a:r>
            <a:r>
              <a:rPr lang="en-US" sz="2000" baseline="24000"/>
              <a:t>c</a:t>
            </a:r>
            <a:r>
              <a:rPr lang="en-US" sz="2000"/>
              <a:t>: For any </a:t>
            </a:r>
            <a:r>
              <a:rPr lang="en-US" sz="2000" i="1"/>
              <a:t>v</a:t>
            </a:r>
            <a:r>
              <a:rPr lang="en-US" sz="2000"/>
              <a:t> and </a:t>
            </a:r>
            <a:r>
              <a:rPr lang="en-US" sz="2000" i="1"/>
              <a:t>n</a:t>
            </a:r>
            <a:r>
              <a:rPr lang="en-US" sz="2000"/>
              <a:t>, if a proposal with value </a:t>
            </a:r>
            <a:r>
              <a:rPr lang="en-US" sz="2000" i="1"/>
              <a:t>v</a:t>
            </a:r>
            <a:r>
              <a:rPr lang="en-US" sz="2000"/>
              <a:t> and number </a:t>
            </a:r>
            <a:r>
              <a:rPr lang="en-US" sz="2000" i="1"/>
              <a:t>n</a:t>
            </a:r>
            <a:r>
              <a:rPr lang="en-US" sz="2000"/>
              <a:t> is issued, then there is a set </a:t>
            </a:r>
            <a:r>
              <a:rPr lang="en-US" sz="2000" i="1"/>
              <a:t>S</a:t>
            </a:r>
            <a:r>
              <a:rPr lang="en-US" sz="2000"/>
              <a:t> consisting of a majority of acceptors such that either (a) no acceptor in </a:t>
            </a:r>
            <a:r>
              <a:rPr lang="en-US" sz="2000" i="1"/>
              <a:t>S</a:t>
            </a:r>
            <a:r>
              <a:rPr lang="en-US" sz="2000"/>
              <a:t> has accepted any proposal numbered less than </a:t>
            </a:r>
            <a:r>
              <a:rPr lang="en-US" sz="2000" i="1"/>
              <a:t>n</a:t>
            </a:r>
            <a:r>
              <a:rPr lang="en-US" sz="2000"/>
              <a:t>, or (b) </a:t>
            </a:r>
            <a:r>
              <a:rPr lang="en-US" sz="2000" i="1"/>
              <a:t>v</a:t>
            </a:r>
            <a:r>
              <a:rPr lang="en-US" sz="2000"/>
              <a:t> is the value of the highest-number proposal among all proposals numbered less than </a:t>
            </a:r>
            <a:r>
              <a:rPr lang="en-US" sz="2000" i="1"/>
              <a:t>n</a:t>
            </a:r>
            <a:r>
              <a:rPr lang="en-US" sz="2000"/>
              <a:t> accepted by the acceptors in </a:t>
            </a:r>
            <a:r>
              <a:rPr lang="en-US" sz="2000" i="1"/>
              <a:t>S</a:t>
            </a:r>
            <a:r>
              <a:rPr lang="en-US" sz="2000"/>
              <a:t>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Fall, 2008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sz="2000"/>
              <a:t>Paxos Protocol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68313" y="1247775"/>
            <a:ext cx="6945312" cy="3387725"/>
            <a:chOff x="295" y="786"/>
            <a:chExt cx="4375" cy="2134"/>
          </a:xfrm>
        </p:grpSpPr>
        <p:sp>
          <p:nvSpPr>
            <p:cNvPr id="202761" name="Text Box 9"/>
            <p:cNvSpPr txBox="1">
              <a:spLocks noChangeArrowheads="1"/>
            </p:cNvSpPr>
            <p:nvPr/>
          </p:nvSpPr>
          <p:spPr bwMode="auto">
            <a:xfrm>
              <a:off x="295" y="1152"/>
              <a:ext cx="473" cy="1323"/>
            </a:xfrm>
            <a:prstGeom prst="rect">
              <a:avLst/>
            </a:prstGeom>
            <a:solidFill>
              <a:srgbClr val="A7BAD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02756" name="Text Box 4"/>
            <p:cNvSpPr txBox="1">
              <a:spLocks noChangeArrowheads="1"/>
            </p:cNvSpPr>
            <p:nvPr/>
          </p:nvSpPr>
          <p:spPr bwMode="auto">
            <a:xfrm>
              <a:off x="295" y="786"/>
              <a:ext cx="4375" cy="366"/>
            </a:xfrm>
            <a:prstGeom prst="rect">
              <a:avLst/>
            </a:prstGeom>
            <a:solidFill>
              <a:srgbClr val="A7BAD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(a) Select proposal number </a:t>
              </a:r>
              <a:r>
                <a:rPr lang="en-US" sz="1600" i="1">
                  <a:latin typeface="Arial Black" pitchFamily="34" charset="0"/>
                </a:rPr>
                <a:t>n</a:t>
              </a:r>
              <a:r>
                <a:rPr lang="en-US" sz="1600">
                  <a:latin typeface="Arial Black" pitchFamily="34" charset="0"/>
                </a:rPr>
                <a:t> and send a </a:t>
              </a:r>
              <a:r>
                <a:rPr lang="en-US" sz="1600" i="1">
                  <a:latin typeface="Arial Black" pitchFamily="34" charset="0"/>
                </a:rPr>
                <a:t>prepare</a:t>
              </a:r>
              <a:r>
                <a:rPr lang="en-US" sz="1600">
                  <a:latin typeface="Arial Black" pitchFamily="34" charset="0"/>
                </a:rPr>
                <a:t> request with </a:t>
              </a:r>
              <a:r>
                <a:rPr lang="en-US" sz="1600" i="1">
                  <a:latin typeface="Arial Black" pitchFamily="34" charset="0"/>
                </a:rPr>
                <a:t>n</a:t>
              </a:r>
              <a:r>
                <a:rPr lang="en-US" sz="1600">
                  <a:latin typeface="Arial Black" pitchFamily="34" charset="0"/>
                </a:rPr>
                <a:t> to a majority of acceptors.</a:t>
              </a:r>
            </a:p>
          </p:txBody>
        </p:sp>
        <p:sp>
          <p:nvSpPr>
            <p:cNvPr id="202758" name="Text Box 6"/>
            <p:cNvSpPr txBox="1">
              <a:spLocks noChangeArrowheads="1"/>
            </p:cNvSpPr>
            <p:nvPr/>
          </p:nvSpPr>
          <p:spPr bwMode="auto">
            <a:xfrm>
              <a:off x="295" y="2400"/>
              <a:ext cx="4375" cy="520"/>
            </a:xfrm>
            <a:prstGeom prst="rect">
              <a:avLst/>
            </a:prstGeom>
            <a:solidFill>
              <a:srgbClr val="A7BAD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(a) If majority response received, then send </a:t>
              </a:r>
              <a:r>
                <a:rPr lang="en-US" sz="1600" i="1">
                  <a:latin typeface="Arial Black" pitchFamily="34" charset="0"/>
                </a:rPr>
                <a:t>accept</a:t>
              </a:r>
              <a:r>
                <a:rPr lang="en-US" sz="1600">
                  <a:latin typeface="Arial Black" pitchFamily="34" charset="0"/>
                </a:rPr>
                <a:t> request for proposal [</a:t>
              </a:r>
              <a:r>
                <a:rPr lang="en-US" sz="1600" i="1">
                  <a:latin typeface="Arial Black" pitchFamily="34" charset="0"/>
                </a:rPr>
                <a:t>v</a:t>
              </a:r>
              <a:r>
                <a:rPr lang="en-US" sz="1600">
                  <a:latin typeface="Arial Black" pitchFamily="34" charset="0"/>
                </a:rPr>
                <a:t>,</a:t>
              </a:r>
              <a:r>
                <a:rPr lang="en-US" sz="1600" i="1">
                  <a:latin typeface="Arial Black" pitchFamily="34" charset="0"/>
                </a:rPr>
                <a:t>n</a:t>
              </a:r>
              <a:r>
                <a:rPr lang="en-US" sz="1600">
                  <a:latin typeface="Arial Black" pitchFamily="34" charset="0"/>
                </a:rPr>
                <a:t>] where </a:t>
              </a:r>
              <a:r>
                <a:rPr lang="en-US" sz="1600" i="1">
                  <a:latin typeface="Arial Black" pitchFamily="34" charset="0"/>
                </a:rPr>
                <a:t>v</a:t>
              </a:r>
              <a:r>
                <a:rPr lang="en-US" sz="1600">
                  <a:latin typeface="Arial Black" pitchFamily="34" charset="0"/>
                </a:rPr>
                <a:t> is the value of the highest-number proposal among the responses or any value it chooses.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76400" y="2286000"/>
            <a:ext cx="6858000" cy="3644900"/>
            <a:chOff x="1056" y="1440"/>
            <a:chExt cx="4320" cy="2296"/>
          </a:xfrm>
        </p:grpSpPr>
        <p:sp>
          <p:nvSpPr>
            <p:cNvPr id="202763" name="Text Box 11"/>
            <p:cNvSpPr txBox="1">
              <a:spLocks noChangeArrowheads="1"/>
            </p:cNvSpPr>
            <p:nvPr/>
          </p:nvSpPr>
          <p:spPr bwMode="auto">
            <a:xfrm>
              <a:off x="4944" y="2066"/>
              <a:ext cx="432" cy="1208"/>
            </a:xfrm>
            <a:prstGeom prst="rect">
              <a:avLst/>
            </a:prstGeom>
            <a:solidFill>
              <a:srgbClr val="FEEE9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  <a:p>
              <a:endParaRPr lang="en-US"/>
            </a:p>
            <a:p>
              <a:endParaRPr lang="en-US"/>
            </a:p>
            <a:p>
              <a:endParaRPr lang="en-US"/>
            </a:p>
            <a:p>
              <a:endParaRPr lang="en-US"/>
            </a:p>
          </p:txBody>
        </p:sp>
        <p:sp>
          <p:nvSpPr>
            <p:cNvPr id="202757" name="Text Box 5"/>
            <p:cNvSpPr txBox="1">
              <a:spLocks noChangeArrowheads="1"/>
            </p:cNvSpPr>
            <p:nvPr/>
          </p:nvSpPr>
          <p:spPr bwMode="auto">
            <a:xfrm>
              <a:off x="1056" y="1440"/>
              <a:ext cx="4320" cy="674"/>
            </a:xfrm>
            <a:prstGeom prst="rect">
              <a:avLst/>
            </a:prstGeom>
            <a:solidFill>
              <a:srgbClr val="FEEE9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(b) If </a:t>
              </a:r>
              <a:r>
                <a:rPr lang="en-US" sz="1600" i="1">
                  <a:latin typeface="Arial Black" pitchFamily="34" charset="0"/>
                </a:rPr>
                <a:t>n</a:t>
              </a:r>
              <a:r>
                <a:rPr lang="en-US" sz="1600">
                  <a:latin typeface="Arial Black" pitchFamily="34" charset="0"/>
                </a:rPr>
                <a:t> greater than that of any </a:t>
              </a:r>
              <a:r>
                <a:rPr lang="en-US" sz="1600" i="1">
                  <a:latin typeface="Arial Black" pitchFamily="34" charset="0"/>
                </a:rPr>
                <a:t>prepare</a:t>
              </a:r>
              <a:r>
                <a:rPr lang="en-US" sz="1600">
                  <a:latin typeface="Arial Black" pitchFamily="34" charset="0"/>
                </a:rPr>
                <a:t> request to which it has already responded, then (1) respond with the highest-numbered proposal (if any) it has accepted, (2) do not accept any proposal numbered less than </a:t>
              </a:r>
              <a:r>
                <a:rPr lang="en-US" sz="1600" i="1">
                  <a:latin typeface="Arial Black" pitchFamily="34" charset="0"/>
                </a:rPr>
                <a:t>n</a:t>
              </a:r>
              <a:r>
                <a:rPr lang="en-US" sz="1600">
                  <a:latin typeface="Arial Black" pitchFamily="34" charset="0"/>
                </a:rPr>
                <a:t>.</a:t>
              </a:r>
            </a:p>
          </p:txBody>
        </p:sp>
        <p:sp>
          <p:nvSpPr>
            <p:cNvPr id="202760" name="Text Box 8"/>
            <p:cNvSpPr txBox="1">
              <a:spLocks noChangeArrowheads="1"/>
            </p:cNvSpPr>
            <p:nvPr/>
          </p:nvSpPr>
          <p:spPr bwMode="auto">
            <a:xfrm>
              <a:off x="1056" y="3216"/>
              <a:ext cx="4320" cy="520"/>
            </a:xfrm>
            <a:prstGeom prst="rect">
              <a:avLst/>
            </a:prstGeom>
            <a:solidFill>
              <a:srgbClr val="FEEE9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(b) Accept the proposal in the </a:t>
              </a:r>
              <a:r>
                <a:rPr lang="en-US" sz="1600" i="1">
                  <a:latin typeface="Arial Black" pitchFamily="34" charset="0"/>
                </a:rPr>
                <a:t>accept</a:t>
              </a:r>
              <a:r>
                <a:rPr lang="en-US" sz="1600">
                  <a:latin typeface="Arial Black" pitchFamily="34" charset="0"/>
                </a:rPr>
                <a:t> request unless it has already responded to a prepare request having a higher number.</a:t>
              </a:r>
            </a:p>
          </p:txBody>
        </p:sp>
      </p:grpSp>
      <p:sp>
        <p:nvSpPr>
          <p:cNvPr id="202767" name="Line 15"/>
          <p:cNvSpPr>
            <a:spLocks noChangeShapeType="1"/>
          </p:cNvSpPr>
          <p:nvPr/>
        </p:nvSpPr>
        <p:spPr bwMode="auto">
          <a:xfrm>
            <a:off x="4229100" y="18288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9" name="Line 17"/>
          <p:cNvSpPr>
            <a:spLocks noChangeShapeType="1"/>
          </p:cNvSpPr>
          <p:nvPr/>
        </p:nvSpPr>
        <p:spPr bwMode="auto">
          <a:xfrm>
            <a:off x="4229100" y="33528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>
            <a:off x="4229100" y="4648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>
            <a:off x="152400" y="35052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73" name="Text Box 21"/>
          <p:cNvSpPr txBox="1">
            <a:spLocks noChangeArrowheads="1"/>
          </p:cNvSpPr>
          <p:nvPr/>
        </p:nvSpPr>
        <p:spPr bwMode="auto">
          <a:xfrm>
            <a:off x="7848600" y="1219200"/>
            <a:ext cx="104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i="1"/>
              <a:t>Phase 1</a:t>
            </a:r>
          </a:p>
        </p:txBody>
      </p:sp>
      <p:sp>
        <p:nvSpPr>
          <p:cNvPr id="202774" name="Text Box 22"/>
          <p:cNvSpPr txBox="1">
            <a:spLocks noChangeArrowheads="1"/>
          </p:cNvSpPr>
          <p:nvPr/>
        </p:nvSpPr>
        <p:spPr bwMode="auto">
          <a:xfrm>
            <a:off x="152400" y="5562600"/>
            <a:ext cx="104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i="1"/>
              <a:t>Phase 2</a:t>
            </a:r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 flipV="1">
            <a:off x="89916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76" name="Line 24"/>
          <p:cNvSpPr>
            <a:spLocks noChangeShapeType="1"/>
          </p:cNvSpPr>
          <p:nvPr/>
        </p:nvSpPr>
        <p:spPr bwMode="auto">
          <a:xfrm>
            <a:off x="152400" y="3505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77" name="Text Box 25"/>
          <p:cNvSpPr txBox="1">
            <a:spLocks noChangeArrowheads="1"/>
          </p:cNvSpPr>
          <p:nvPr/>
        </p:nvSpPr>
        <p:spPr bwMode="auto">
          <a:xfrm>
            <a:off x="457200" y="914400"/>
            <a:ext cx="111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Proposer</a:t>
            </a:r>
          </a:p>
        </p:txBody>
      </p:sp>
      <p:sp>
        <p:nvSpPr>
          <p:cNvPr id="202778" name="Text Box 26"/>
          <p:cNvSpPr txBox="1">
            <a:spLocks noChangeArrowheads="1"/>
          </p:cNvSpPr>
          <p:nvPr/>
        </p:nvSpPr>
        <p:spPr bwMode="auto">
          <a:xfrm>
            <a:off x="1676400" y="19812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Acceptor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709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Paxos</vt:lpstr>
      <vt:lpstr>System Model</vt:lpstr>
      <vt:lpstr>Safety requirements</vt:lpstr>
      <vt:lpstr>Multi-Paxos</vt:lpstr>
      <vt:lpstr>Roles</vt:lpstr>
      <vt:lpstr>Majority consensus</vt:lpstr>
      <vt:lpstr>Choosing a value</vt:lpstr>
      <vt:lpstr>Key idea</vt:lpstr>
      <vt:lpstr>Paxos Protocol</vt:lpstr>
      <vt:lpstr>Chubby – applying Paxos</vt:lpstr>
      <vt:lpstr>Chubby – Paxos framework</vt:lpstr>
      <vt:lpstr>Chubby – Replica Architecture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Paxos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2010-08-02T13:42:43Z</dcterms:modified>
</cp:coreProperties>
</file>