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sldIdLst>
    <p:sldId id="256" r:id="rId2"/>
    <p:sldId id="288" r:id="rId3"/>
    <p:sldId id="257" r:id="rId4"/>
    <p:sldId id="287" r:id="rId5"/>
    <p:sldId id="258" r:id="rId6"/>
    <p:sldId id="259" r:id="rId7"/>
    <p:sldId id="260" r:id="rId8"/>
    <p:sldId id="262" r:id="rId9"/>
    <p:sldId id="261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8" r:id="rId23"/>
    <p:sldId id="279" r:id="rId24"/>
    <p:sldId id="273" r:id="rId25"/>
    <p:sldId id="274" r:id="rId26"/>
    <p:sldId id="284" r:id="rId27"/>
    <p:sldId id="285" r:id="rId28"/>
    <p:sldId id="286" r:id="rId29"/>
    <p:sldId id="280" r:id="rId30"/>
    <p:sldId id="281" r:id="rId31"/>
    <p:sldId id="283" r:id="rId32"/>
    <p:sldId id="28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4" autoAdjust="0"/>
    <p:restoredTop sz="94629" autoAdjust="0"/>
  </p:normalViewPr>
  <p:slideViewPr>
    <p:cSldViewPr>
      <p:cViewPr varScale="1">
        <p:scale>
          <a:sx n="88" d="100"/>
          <a:sy n="88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38902D-AF91-4239-B23D-69D92EA6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</p:grp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" name="Picture 22" descr="vt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charset="2"/>
              <a:buNone/>
              <a:defRPr sz="32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733800" cy="457200"/>
          </a:xfrm>
        </p:spPr>
        <p:txBody>
          <a:bodyPr/>
          <a:lstStyle>
            <a:lvl1pPr>
              <a:defRPr b="1" dirty="0" smtClean="0">
                <a:solidFill>
                  <a:srgbClr val="80000A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301E5F-5E2E-4DA8-916D-8AE1144EE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3780E5-F2DD-4D45-99F9-4A6019EEF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90426-8D22-4E16-861D-62855E6E8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8FE22-B6AF-47F6-A03E-AC9F31663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A2A990-60EC-47DC-B3A4-79B4349CA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7F6F99-F05D-4EBB-87EC-F4333F794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820DBF-F6B6-4CAC-A648-43F3744D5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6BD13E-FD0F-42C4-9F33-8CD817F6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F0F1D-E1E9-4C85-ADDC-DFD68F1C8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8303F-E4A8-4098-B889-901B9EB2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Dennis Kafura – CS5204 – Operating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B11752-EEB6-4386-ADE0-029AE89F2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hlink"/>
                </a:solidFill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solidFill>
                  <a:schemeClr val="accent2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248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dirty="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Dennis </a:t>
            </a:r>
            <a:r>
              <a:rPr lang="en-US" err="1"/>
              <a:t>Kafura</a:t>
            </a:r>
            <a:r>
              <a:rPr lang="en-US"/>
              <a:t> – CS5204 – Operating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j-lt"/>
              </a:defRPr>
            </a:lvl1pPr>
          </a:lstStyle>
          <a:p>
            <a:pPr>
              <a:defRPr/>
            </a:pPr>
            <a:fld id="{6101B05D-D0AC-4B2B-BB2F-35F4C1BA3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228600" y="6400800"/>
            <a:ext cx="8686800" cy="0"/>
          </a:xfrm>
          <a:prstGeom prst="line">
            <a:avLst/>
          </a:prstGeom>
          <a:noFill/>
          <a:ln w="38100">
            <a:solidFill>
              <a:srgbClr val="A1321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3" name="Picture 18" descr="vt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450013"/>
            <a:ext cx="93503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7" name="Text Box 45"/>
          <p:cNvSpPr txBox="1">
            <a:spLocks noChangeArrowheads="1"/>
          </p:cNvSpPr>
          <p:nvPr userDrawn="1"/>
        </p:nvSpPr>
        <p:spPr bwMode="auto">
          <a:xfrm>
            <a:off x="6934200" y="152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 err="1" smtClean="0"/>
              <a:t>MapReduce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MapReduce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Concurrency for data-intensive applications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4111F-C9DA-44CA-8A13-05E9D070F41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Dennis Kafura – CS5204 – Operating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828800"/>
            <a:ext cx="3429000" cy="3048000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No </a:t>
            </a:r>
            <a:r>
              <a:rPr lang="en-GB" sz="1800" i="1" dirty="0" smtClean="0"/>
              <a:t>reduce</a:t>
            </a:r>
            <a:r>
              <a:rPr lang="en-GB" sz="1800" dirty="0" smtClean="0"/>
              <a:t> can begin until </a:t>
            </a:r>
            <a:r>
              <a:rPr lang="en-GB" sz="1800" i="1" dirty="0" smtClean="0"/>
              <a:t>map</a:t>
            </a:r>
            <a:r>
              <a:rPr lang="en-GB" sz="1800" dirty="0" smtClean="0"/>
              <a:t> is complete</a:t>
            </a:r>
          </a:p>
          <a:p>
            <a:pPr eaLnBrk="1">
              <a:lnSpc>
                <a:spcPct val="9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Tasks scheduled based on location of data</a:t>
            </a:r>
          </a:p>
          <a:p>
            <a:pPr eaLnBrk="1">
              <a:lnSpc>
                <a:spcPct val="9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If </a:t>
            </a:r>
            <a:r>
              <a:rPr lang="en-GB" sz="1800" i="1" dirty="0" smtClean="0"/>
              <a:t>map </a:t>
            </a:r>
            <a:r>
              <a:rPr lang="en-GB" sz="1800" dirty="0" smtClean="0"/>
              <a:t>worker fails any time before </a:t>
            </a:r>
            <a:r>
              <a:rPr lang="en-GB" sz="1800" i="1" dirty="0" smtClean="0"/>
              <a:t>reduce </a:t>
            </a:r>
            <a:r>
              <a:rPr lang="en-GB" sz="1800" dirty="0" smtClean="0"/>
              <a:t>finishes, task must be completely rerun</a:t>
            </a:r>
          </a:p>
          <a:p>
            <a:pPr eaLnBrk="1">
              <a:lnSpc>
                <a:spcPct val="97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/>
              <a:t>Master must communicate locations of intermediate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04800" y="1524000"/>
          <a:ext cx="4780664" cy="3352800"/>
        </p:xfrm>
        <a:graphic>
          <a:graphicData uri="http://schemas.openxmlformats.org/presentationml/2006/ole">
            <p:oleObj spid="_x0000_s3074" name="Visio" r:id="rId3" imgW="9111290" imgH="6914964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943600"/>
            <a:ext cx="433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Note</a:t>
            </a:r>
            <a:r>
              <a:rPr lang="en-US" sz="1400" dirty="0" smtClean="0"/>
              <a:t>: figure and text from presentation by Jeff Dean.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648200"/>
          </a:xfrm>
        </p:spPr>
        <p:txBody>
          <a:bodyPr/>
          <a:lstStyle/>
          <a:p>
            <a:r>
              <a:rPr lang="en-US" sz="2400" dirty="0" smtClean="0"/>
              <a:t>A slow running task (straggler) prolong overall execution</a:t>
            </a:r>
          </a:p>
          <a:p>
            <a:r>
              <a:rPr lang="en-US" sz="2400" dirty="0" smtClean="0"/>
              <a:t>Stragglers often caused by circumstances local to the worker on which the straggler task is running</a:t>
            </a:r>
          </a:p>
          <a:p>
            <a:pPr lvl="1"/>
            <a:r>
              <a:rPr lang="en-US" sz="1800" dirty="0" smtClean="0"/>
              <a:t>Overload on worker machined due to scheduler</a:t>
            </a:r>
          </a:p>
          <a:p>
            <a:pPr lvl="1"/>
            <a:r>
              <a:rPr lang="en-US" sz="1800" dirty="0" smtClean="0"/>
              <a:t>Frequent recoverable disk errors</a:t>
            </a:r>
          </a:p>
          <a:p>
            <a:r>
              <a:rPr lang="en-US" sz="2400" dirty="0" smtClean="0"/>
              <a:t>Solution</a:t>
            </a:r>
          </a:p>
          <a:p>
            <a:pPr lvl="1"/>
            <a:r>
              <a:rPr lang="en-US" sz="1800" dirty="0" smtClean="0"/>
              <a:t>Abort stragglers when map/reduce computation is near end (progress monitored by Master)</a:t>
            </a:r>
          </a:p>
          <a:p>
            <a:pPr lvl="1"/>
            <a:r>
              <a:rPr lang="en-US" sz="1800" dirty="0" smtClean="0"/>
              <a:t>For each aborted straggler, schedule backup (replacement) task on another worker</a:t>
            </a:r>
          </a:p>
          <a:p>
            <a:r>
              <a:rPr lang="en-US" sz="2400" dirty="0" smtClean="0"/>
              <a:t>Can significantly improve overall completion ti</a:t>
            </a:r>
            <a:r>
              <a:rPr lang="en-US" dirty="0" smtClean="0"/>
              <a:t>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4600" y="6248400"/>
            <a:ext cx="3810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276218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57150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(1) without backup tasks</a:t>
            </a:r>
            <a:endParaRPr lang="en-US" sz="1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286249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105400" y="1143000"/>
            <a:ext cx="3275256" cy="4941332"/>
            <a:chOff x="5105400" y="1143000"/>
            <a:chExt cx="3275256" cy="49413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5400" y="1143000"/>
              <a:ext cx="2997683" cy="462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105400" y="5715000"/>
              <a:ext cx="327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(2) with backup tasks (normal)</a:t>
              </a:r>
              <a:endParaRPr lang="en-US" sz="18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Backup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05400"/>
            <a:ext cx="7391400" cy="5334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(1) Create replica of backup task when necessary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091363" cy="339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5943600"/>
            <a:ext cx="6926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figure from presentation by Jerry Zhao and </a:t>
            </a:r>
            <a:r>
              <a:rPr lang="en-US" sz="1600" dirty="0" err="1" smtClean="0"/>
              <a:t>Jelena</a:t>
            </a:r>
            <a:r>
              <a:rPr lang="en-US" sz="1600" dirty="0" smtClean="0"/>
              <a:t> </a:t>
            </a:r>
            <a:r>
              <a:rPr lang="en-US" sz="1600" dirty="0" err="1" smtClean="0"/>
              <a:t>Pjesivac-Grbovic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Backup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029200"/>
            <a:ext cx="7924800" cy="5334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(2) Leverage work completed by straggler - avoid resorting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6926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figure from presentation by Jerry Zhao and </a:t>
            </a:r>
            <a:r>
              <a:rPr lang="en-US" sz="1600" dirty="0" err="1" smtClean="0"/>
              <a:t>Jelena</a:t>
            </a:r>
            <a:r>
              <a:rPr lang="en-US" sz="1600" dirty="0" smtClean="0"/>
              <a:t> </a:t>
            </a:r>
            <a:r>
              <a:rPr lang="en-US" sz="1600" dirty="0" err="1" smtClean="0"/>
              <a:t>Pjesivac-Grbovic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515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Backup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5105400"/>
            <a:ext cx="7391400" cy="533400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/>
              <a:t>(3) Increase degree of parallelism – subdivide partitions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6926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figure from presentation by Jerry Zhao and </a:t>
            </a:r>
            <a:r>
              <a:rPr lang="en-US" sz="1600" dirty="0" err="1" smtClean="0"/>
              <a:t>Jelena</a:t>
            </a:r>
            <a:r>
              <a:rPr lang="en-US" sz="1600" dirty="0" smtClean="0"/>
              <a:t> </a:t>
            </a:r>
            <a:r>
              <a:rPr lang="en-US" sz="1600" dirty="0" err="1" smtClean="0"/>
              <a:t>Pjesivac-Grbovic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519863" cy="38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576031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5943600"/>
            <a:ext cx="6926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figure from presentation by Jerry Zhao and </a:t>
            </a:r>
            <a:r>
              <a:rPr lang="en-US" sz="1600" dirty="0" err="1" smtClean="0"/>
              <a:t>Jelena</a:t>
            </a:r>
            <a:r>
              <a:rPr lang="en-US" sz="1600" dirty="0" smtClean="0"/>
              <a:t> </a:t>
            </a:r>
            <a:r>
              <a:rPr lang="en-US" sz="1600" dirty="0" err="1" smtClean="0"/>
              <a:t>Pjesivac-Grbovic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943600"/>
            <a:ext cx="6926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Note</a:t>
            </a:r>
            <a:r>
              <a:rPr lang="en-US" sz="1600" dirty="0" smtClean="0"/>
              <a:t>: figure from presentation by Jerry Zhao and </a:t>
            </a:r>
            <a:r>
              <a:rPr lang="en-US" sz="1600" dirty="0" err="1" smtClean="0"/>
              <a:t>Jelena</a:t>
            </a:r>
            <a:r>
              <a:rPr lang="en-US" sz="1600" dirty="0" smtClean="0"/>
              <a:t> </a:t>
            </a:r>
            <a:r>
              <a:rPr lang="en-US" sz="1600" dirty="0" err="1" smtClean="0"/>
              <a:t>Pjesivac-Grbovic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6149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09600"/>
          </a:xfrm>
        </p:spPr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on SMP/CMP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4057650" cy="220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7" name="Group 96"/>
          <p:cNvGrpSpPr/>
          <p:nvPr/>
        </p:nvGrpSpPr>
        <p:grpSpPr>
          <a:xfrm>
            <a:off x="914400" y="2209800"/>
            <a:ext cx="1358808" cy="3264932"/>
            <a:chOff x="1003392" y="1143000"/>
            <a:chExt cx="1358808" cy="3264932"/>
          </a:xfrm>
        </p:grpSpPr>
        <p:sp>
          <p:nvSpPr>
            <p:cNvPr id="7" name="TextBox 6"/>
            <p:cNvSpPr txBox="1"/>
            <p:nvPr/>
          </p:nvSpPr>
          <p:spPr>
            <a:xfrm>
              <a:off x="1054688" y="4038600"/>
              <a:ext cx="1146468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 memory </a:t>
              </a:r>
              <a:endParaRPr lang="en-US" sz="1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3392" y="3276600"/>
              <a:ext cx="124906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 L2 cache </a:t>
              </a:r>
              <a:endParaRPr lang="en-US" sz="1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3392" y="2514600"/>
              <a:ext cx="124906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 L1 cache </a:t>
              </a:r>
              <a:endParaRPr lang="en-US" sz="1800" dirty="0"/>
            </a:p>
          </p:txBody>
        </p:sp>
        <p:cxnSp>
          <p:nvCxnSpPr>
            <p:cNvPr id="28" name="Straight Connector 27"/>
            <p:cNvCxnSpPr>
              <a:stCxn id="9" idx="2"/>
              <a:endCxn id="8" idx="0"/>
            </p:cNvCxnSpPr>
            <p:nvPr/>
          </p:nvCxnSpPr>
          <p:spPr bwMode="auto">
            <a:xfrm rot="5400000">
              <a:off x="1431588" y="3080266"/>
              <a:ext cx="392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8" idx="2"/>
              <a:endCxn id="7" idx="0"/>
            </p:cNvCxnSpPr>
            <p:nvPr/>
          </p:nvCxnSpPr>
          <p:spPr bwMode="auto">
            <a:xfrm rot="5400000">
              <a:off x="1431588" y="3842266"/>
              <a:ext cx="39266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1066800" y="1143000"/>
              <a:ext cx="1295400" cy="1371600"/>
              <a:chOff x="1066800" y="1143000"/>
              <a:chExt cx="1295400" cy="13716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066800" y="1143000"/>
                <a:ext cx="1295400" cy="1295400"/>
                <a:chOff x="609600" y="914400"/>
                <a:chExt cx="1295400" cy="1295400"/>
              </a:xfrm>
            </p:grpSpPr>
            <p:sp>
              <p:nvSpPr>
                <p:cNvPr id="10" name="Rectangle 9"/>
                <p:cNvSpPr/>
                <p:nvPr/>
              </p:nvSpPr>
              <p:spPr bwMode="auto">
                <a:xfrm>
                  <a:off x="609600" y="9144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762000" y="10668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914400" y="12192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1066800" y="13716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1219200" y="15240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1371600" y="16764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1524000" y="18288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1676400" y="1981200"/>
                  <a:ext cx="228600" cy="2286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-128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571500" y="1943100"/>
                <a:ext cx="1143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800100" y="2019300"/>
                <a:ext cx="990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1028700" y="2095500"/>
                <a:ext cx="838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1257300" y="2171700"/>
                <a:ext cx="6858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5400000" flipH="1" flipV="1">
                <a:off x="1485900" y="2247900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5400000">
                <a:off x="1714500" y="2324100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5400000">
                <a:off x="1943100" y="2400300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5400000">
                <a:off x="2171700" y="2476500"/>
                <a:ext cx="76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96" name="Group 95"/>
          <p:cNvGrpSpPr/>
          <p:nvPr/>
        </p:nvGrpSpPr>
        <p:grpSpPr>
          <a:xfrm>
            <a:off x="3657600" y="1295400"/>
            <a:ext cx="3373901" cy="2362200"/>
            <a:chOff x="4267200" y="1371600"/>
            <a:chExt cx="3373901" cy="2362200"/>
          </a:xfrm>
        </p:grpSpPr>
        <p:grpSp>
          <p:nvGrpSpPr>
            <p:cNvPr id="85" name="Group 84"/>
            <p:cNvGrpSpPr/>
            <p:nvPr/>
          </p:nvGrpSpPr>
          <p:grpSpPr>
            <a:xfrm>
              <a:off x="4267200" y="1371600"/>
              <a:ext cx="1164101" cy="2350532"/>
              <a:chOff x="4267200" y="1371600"/>
              <a:chExt cx="1164101" cy="2350532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4340137" y="3352800"/>
                <a:ext cx="101822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memory</a:t>
                </a:r>
                <a:endParaRPr lang="en-US" sz="18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267200" y="2590800"/>
                <a:ext cx="1164101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L2 cach</a:t>
                </a:r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288840" y="1981200"/>
                <a:ext cx="1120820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L1 cache</a:t>
                </a:r>
                <a:endParaRPr lang="en-US" sz="1800" dirty="0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rot="16200000" flipH="1">
                <a:off x="4729116" y="2470665"/>
                <a:ext cx="24026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rot="5400000">
                <a:off x="4699083" y="3202632"/>
                <a:ext cx="30033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Rectangle 76"/>
              <p:cNvSpPr/>
              <p:nvPr/>
            </p:nvSpPr>
            <p:spPr bwMode="auto">
              <a:xfrm>
                <a:off x="4734950" y="13716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 rot="5400000">
                <a:off x="4658750" y="1790700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7" name="Group 86"/>
            <p:cNvGrpSpPr/>
            <p:nvPr/>
          </p:nvGrpSpPr>
          <p:grpSpPr>
            <a:xfrm>
              <a:off x="6477000" y="1383268"/>
              <a:ext cx="1164101" cy="2350532"/>
              <a:chOff x="4267200" y="1371600"/>
              <a:chExt cx="1164101" cy="2350532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4340137" y="3352800"/>
                <a:ext cx="1018227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memory</a:t>
                </a:r>
                <a:endParaRPr lang="en-US" sz="18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267200" y="2590800"/>
                <a:ext cx="1164101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L2 cach</a:t>
                </a:r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288840" y="1981200"/>
                <a:ext cx="1120820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L1 cache</a:t>
                </a:r>
                <a:endParaRPr lang="en-US" sz="1800" dirty="0"/>
              </a:p>
            </p:txBody>
          </p:sp>
          <p:cxnSp>
            <p:nvCxnSpPr>
              <p:cNvPr id="91" name="Straight Connector 90"/>
              <p:cNvCxnSpPr/>
              <p:nvPr/>
            </p:nvCxnSpPr>
            <p:spPr bwMode="auto">
              <a:xfrm rot="16200000" flipH="1">
                <a:off x="4729116" y="2470665"/>
                <a:ext cx="240268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>
                <a:off x="4699083" y="3202632"/>
                <a:ext cx="30033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3" name="Rectangle 92"/>
              <p:cNvSpPr/>
              <p:nvPr/>
            </p:nvSpPr>
            <p:spPr bwMode="auto">
              <a:xfrm>
                <a:off x="4734950" y="1371600"/>
                <a:ext cx="228600" cy="2286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4658750" y="1790700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5" name="TextBox 94"/>
            <p:cNvSpPr txBox="1"/>
            <p:nvPr/>
          </p:nvSpPr>
          <p:spPr>
            <a:xfrm>
              <a:off x="5410200" y="2133600"/>
              <a:ext cx="1146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. . .</a:t>
              </a:r>
              <a:endParaRPr lang="en-US" sz="54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143000" y="15240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CMP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876800" y="11430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SMP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Phoenix runtime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229600" cy="383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2983862" cy="38195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191000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1219200"/>
            <a:ext cx="116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Jeff Dean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8100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Sanjay </a:t>
            </a:r>
            <a:r>
              <a:rPr lang="en-US" sz="1800" dirty="0" err="1" smtClean="0"/>
              <a:t>Ghemawat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038600"/>
            <a:ext cx="7924800" cy="2209800"/>
          </a:xfrm>
        </p:spPr>
        <p:txBody>
          <a:bodyPr/>
          <a:lstStyle/>
          <a:p>
            <a:r>
              <a:rPr lang="en-US" sz="1800" dirty="0" smtClean="0"/>
              <a:t>Comparison with respect to sequential code size</a:t>
            </a:r>
          </a:p>
          <a:p>
            <a:r>
              <a:rPr lang="en-US" sz="1800" dirty="0" smtClean="0"/>
              <a:t>Observations</a:t>
            </a:r>
          </a:p>
          <a:p>
            <a:pPr lvl="1"/>
            <a:r>
              <a:rPr lang="en-US" sz="1600" dirty="0" smtClean="0"/>
              <a:t>Concurrency add significantly to code size ( ~ 40%)</a:t>
            </a:r>
          </a:p>
          <a:p>
            <a:pPr lvl="1"/>
            <a:r>
              <a:rPr lang="en-US" sz="1600" dirty="0" err="1" smtClean="0"/>
              <a:t>MapReduce</a:t>
            </a:r>
            <a:r>
              <a:rPr lang="en-US" sz="1600" dirty="0" smtClean="0"/>
              <a:t> is code efficient in compatible applications</a:t>
            </a:r>
          </a:p>
          <a:p>
            <a:pPr lvl="1"/>
            <a:r>
              <a:rPr lang="en-US" sz="1600" dirty="0" smtClean="0"/>
              <a:t>Overall, little difference in code size of MR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Pthreads</a:t>
            </a:r>
            <a:endParaRPr lang="en-US" sz="1600" dirty="0" smtClean="0"/>
          </a:p>
          <a:p>
            <a:pPr lvl="1"/>
            <a:r>
              <a:rPr lang="en-US" sz="1600" dirty="0" err="1" smtClean="0"/>
              <a:t>Pthreads</a:t>
            </a:r>
            <a:r>
              <a:rPr lang="en-US" sz="1600" dirty="0" smtClean="0"/>
              <a:t> version lacks fault tolerance, load balancing, etc.</a:t>
            </a:r>
          </a:p>
          <a:p>
            <a:pPr lvl="1"/>
            <a:r>
              <a:rPr lang="en-US" sz="1600" dirty="0" smtClean="0"/>
              <a:t>Development time and correctness not known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010400" cy="293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10000"/>
            <a:ext cx="7467600" cy="2286000"/>
          </a:xfrm>
        </p:spPr>
        <p:txBody>
          <a:bodyPr/>
          <a:lstStyle/>
          <a:p>
            <a:r>
              <a:rPr lang="en-US" sz="1800" dirty="0" smtClean="0"/>
              <a:t>Significant speedup is possible on either architecture</a:t>
            </a:r>
          </a:p>
          <a:p>
            <a:r>
              <a:rPr lang="en-US" sz="1800" dirty="0" smtClean="0"/>
              <a:t>Clear differences based on application characteristics</a:t>
            </a:r>
          </a:p>
          <a:p>
            <a:r>
              <a:rPr lang="en-US" sz="1800" dirty="0" smtClean="0"/>
              <a:t>Effects of application characteristics more pronounced than architectural differences</a:t>
            </a:r>
          </a:p>
          <a:p>
            <a:r>
              <a:rPr lang="en-US" sz="1800" dirty="0" err="1" smtClean="0"/>
              <a:t>Superlinear</a:t>
            </a:r>
            <a:r>
              <a:rPr lang="en-US" sz="1800" dirty="0" smtClean="0"/>
              <a:t> speedup due to</a:t>
            </a:r>
          </a:p>
          <a:p>
            <a:pPr lvl="1"/>
            <a:r>
              <a:rPr lang="en-US" sz="1600" dirty="0" smtClean="0">
                <a:latin typeface="+mn-lt"/>
              </a:rPr>
              <a:t>Increased cache capacity with more cores</a:t>
            </a:r>
          </a:p>
          <a:p>
            <a:pPr lvl="1"/>
            <a:r>
              <a:rPr lang="en-US" sz="1600" dirty="0" smtClean="0">
                <a:latin typeface="+mn-lt"/>
              </a:rPr>
              <a:t>Distribution of heaps lowers heap operation costs</a:t>
            </a:r>
          </a:p>
          <a:p>
            <a:pPr lvl="1"/>
            <a:r>
              <a:rPr lang="en-US" sz="1600" dirty="0" smtClean="0">
                <a:latin typeface="+mn-lt"/>
              </a:rPr>
              <a:t>More core and cache capacity for final merge/sort step</a:t>
            </a:r>
          </a:p>
          <a:p>
            <a:pPr lvl="1"/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56135" cy="273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time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05400"/>
            <a:ext cx="7467600" cy="762000"/>
          </a:xfrm>
        </p:spPr>
        <p:txBody>
          <a:bodyPr/>
          <a:lstStyle/>
          <a:p>
            <a:r>
              <a:rPr lang="en-US" dirty="0" smtClean="0"/>
              <a:t>Execution time dominated by Map task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3340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8153400" cy="1600200"/>
          </a:xfrm>
        </p:spPr>
        <p:txBody>
          <a:bodyPr/>
          <a:lstStyle/>
          <a:p>
            <a:r>
              <a:rPr lang="en-US" sz="2400" dirty="0" err="1" smtClean="0"/>
              <a:t>MapReduce</a:t>
            </a:r>
            <a:r>
              <a:rPr lang="en-US" sz="2400" dirty="0" smtClean="0"/>
              <a:t> compares favorably with </a:t>
            </a:r>
            <a:r>
              <a:rPr lang="en-US" sz="2400" dirty="0" err="1" smtClean="0"/>
              <a:t>Pthreads</a:t>
            </a:r>
            <a:r>
              <a:rPr lang="en-US" sz="2400" dirty="0" smtClean="0"/>
              <a:t> on applications where the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programming model is appropriate</a:t>
            </a:r>
          </a:p>
          <a:p>
            <a:r>
              <a:rPr lang="en-US" sz="2400" dirty="0" err="1" smtClean="0"/>
              <a:t>MapReduce</a:t>
            </a:r>
            <a:r>
              <a:rPr lang="en-US" sz="2400" dirty="0" smtClean="0"/>
              <a:t> is not a general-purpose programming model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324850" cy="274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on GPGPU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4495800"/>
          </a:xfrm>
        </p:spPr>
        <p:txBody>
          <a:bodyPr/>
          <a:lstStyle/>
          <a:p>
            <a:r>
              <a:rPr lang="en-US" sz="2400" dirty="0" smtClean="0"/>
              <a:t>General Purpose Graphics Processing Unit (GPGPU)</a:t>
            </a:r>
          </a:p>
          <a:p>
            <a:pPr lvl="1"/>
            <a:r>
              <a:rPr lang="en-US" sz="1800" dirty="0" smtClean="0"/>
              <a:t>Available as commodity hardware</a:t>
            </a:r>
          </a:p>
          <a:p>
            <a:pPr lvl="1"/>
            <a:r>
              <a:rPr lang="en-US" sz="1800" dirty="0" smtClean="0"/>
              <a:t>GPU vs. CPU</a:t>
            </a:r>
          </a:p>
          <a:p>
            <a:pPr lvl="2"/>
            <a:r>
              <a:rPr lang="en-US" sz="2000" dirty="0" smtClean="0"/>
              <a:t>10x more processors in GPU</a:t>
            </a:r>
          </a:p>
          <a:p>
            <a:pPr lvl="2"/>
            <a:r>
              <a:rPr lang="en-US" sz="2000" dirty="0" smtClean="0"/>
              <a:t>GPU processors have lower clock speed</a:t>
            </a:r>
          </a:p>
          <a:p>
            <a:pPr lvl="2"/>
            <a:r>
              <a:rPr lang="en-US" sz="2000" dirty="0" smtClean="0"/>
              <a:t>Smaller caches on GPU</a:t>
            </a:r>
          </a:p>
          <a:p>
            <a:pPr lvl="1"/>
            <a:r>
              <a:rPr lang="en-US" sz="1800" dirty="0" smtClean="0"/>
              <a:t>Used previously for non-graphics computation in various application domains</a:t>
            </a:r>
          </a:p>
          <a:p>
            <a:pPr lvl="1"/>
            <a:r>
              <a:rPr lang="en-US" sz="1800" dirty="0" smtClean="0"/>
              <a:t>Architectural details are vendor-specific</a:t>
            </a:r>
          </a:p>
          <a:p>
            <a:pPr lvl="1"/>
            <a:r>
              <a:rPr lang="en-US" sz="1800" dirty="0" smtClean="0"/>
              <a:t>Programming interfaces emerging</a:t>
            </a:r>
          </a:p>
          <a:p>
            <a:r>
              <a:rPr lang="en-US" sz="2400" dirty="0" smtClean="0"/>
              <a:t>Question</a:t>
            </a:r>
          </a:p>
          <a:p>
            <a:pPr lvl="1"/>
            <a:r>
              <a:rPr lang="en-US" sz="1800" dirty="0" smtClean="0"/>
              <a:t>Can </a:t>
            </a:r>
            <a:r>
              <a:rPr lang="en-US" sz="1800" dirty="0" err="1" smtClean="0"/>
              <a:t>MapReduce</a:t>
            </a:r>
            <a:r>
              <a:rPr lang="en-US" sz="1800" dirty="0" smtClean="0"/>
              <a:t> be implemented efficiently on a GPGPU?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352800"/>
            <a:ext cx="7696200" cy="2819400"/>
          </a:xfrm>
        </p:spPr>
        <p:txBody>
          <a:bodyPr/>
          <a:lstStyle/>
          <a:p>
            <a:r>
              <a:rPr lang="en-US" sz="2000" dirty="0" smtClean="0"/>
              <a:t>Many Single-instruction, Multiple-data (SIMD) multiprocessors</a:t>
            </a:r>
          </a:p>
          <a:p>
            <a:r>
              <a:rPr lang="en-US" sz="2000" dirty="0" smtClean="0"/>
              <a:t>High bandwidth to device memory</a:t>
            </a:r>
          </a:p>
          <a:p>
            <a:r>
              <a:rPr lang="en-US" sz="2000" dirty="0" smtClean="0"/>
              <a:t>GPU threads: fast context switch, low creation time</a:t>
            </a:r>
          </a:p>
          <a:p>
            <a:r>
              <a:rPr lang="en-US" sz="2000" dirty="0" smtClean="0"/>
              <a:t>Scheduling</a:t>
            </a:r>
          </a:p>
          <a:p>
            <a:pPr lvl="1"/>
            <a:r>
              <a:rPr lang="en-US" sz="1200" dirty="0" smtClean="0"/>
              <a:t>Threads on each multiprocessor organized into thread groups</a:t>
            </a:r>
          </a:p>
          <a:p>
            <a:pPr lvl="1"/>
            <a:r>
              <a:rPr lang="en-US" sz="1200" dirty="0" smtClean="0"/>
              <a:t>Thread groups are dynamically scheduled on the multiprocessors</a:t>
            </a:r>
          </a:p>
          <a:p>
            <a:r>
              <a:rPr lang="en-US" sz="2000" dirty="0" smtClean="0"/>
              <a:t>GPU cannot perform I/O; requires support from CPU</a:t>
            </a:r>
          </a:p>
          <a:p>
            <a:r>
              <a:rPr lang="en-US" sz="2000" dirty="0" smtClean="0"/>
              <a:t>Application: kernel code (GPU) and host code (CPU)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25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10000"/>
          </a:xfrm>
        </p:spPr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Requires low synchronization overhead</a:t>
            </a:r>
          </a:p>
          <a:p>
            <a:pPr lvl="1"/>
            <a:r>
              <a:rPr lang="en-US" dirty="0" smtClean="0"/>
              <a:t>Fine-grain load balancing</a:t>
            </a:r>
          </a:p>
          <a:p>
            <a:pPr lvl="1"/>
            <a:r>
              <a:rPr lang="en-US" dirty="0" smtClean="0"/>
              <a:t>Core tasks of </a:t>
            </a:r>
            <a:r>
              <a:rPr lang="en-US" dirty="0" err="1" smtClean="0"/>
              <a:t>MapReduce</a:t>
            </a:r>
            <a:r>
              <a:rPr lang="en-US" dirty="0" smtClean="0"/>
              <a:t> are unconventional to GPGPU and must be implemented efficiently</a:t>
            </a:r>
          </a:p>
          <a:p>
            <a:pPr lvl="1"/>
            <a:r>
              <a:rPr lang="en-US" dirty="0" smtClean="0"/>
              <a:t>Memory management</a:t>
            </a:r>
          </a:p>
          <a:p>
            <a:pPr lvl="2"/>
            <a:r>
              <a:rPr lang="en-US" dirty="0" smtClean="0"/>
              <a:t>No dynamic memory allocation</a:t>
            </a:r>
          </a:p>
          <a:p>
            <a:pPr lvl="2"/>
            <a:r>
              <a:rPr lang="en-US" dirty="0" smtClean="0"/>
              <a:t>Write conflicts occur when two threads write to the same shared region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r>
              <a:rPr lang="en-US" dirty="0" smtClean="0"/>
              <a:t>Optimizations </a:t>
            </a:r>
          </a:p>
          <a:p>
            <a:pPr lvl="1"/>
            <a:r>
              <a:rPr lang="en-US" dirty="0" smtClean="0"/>
              <a:t>Two-step memory access scheme to deal with memory management issue</a:t>
            </a:r>
          </a:p>
          <a:p>
            <a:pPr lvl="2"/>
            <a:r>
              <a:rPr lang="en-US" dirty="0" smtClean="0"/>
              <a:t>Steps</a:t>
            </a:r>
          </a:p>
          <a:p>
            <a:pPr lvl="3"/>
            <a:r>
              <a:rPr lang="en-US" dirty="0" smtClean="0"/>
              <a:t>Determine size of output for each thread</a:t>
            </a:r>
          </a:p>
          <a:p>
            <a:pPr lvl="3"/>
            <a:r>
              <a:rPr lang="en-US" dirty="0" smtClean="0"/>
              <a:t>Compute prefix sum of output sizes</a:t>
            </a:r>
          </a:p>
          <a:p>
            <a:pPr lvl="2"/>
            <a:r>
              <a:rPr lang="en-US" dirty="0" smtClean="0"/>
              <a:t>Results in fixed size allocation of correct size and allows each thread to write to pre-determined location without conflict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dirty="0" smtClean="0"/>
              <a:t>Optimizations (continued)</a:t>
            </a:r>
          </a:p>
          <a:p>
            <a:pPr lvl="1"/>
            <a:r>
              <a:rPr lang="en-US" dirty="0" smtClean="0"/>
              <a:t>Hashing (of keys)</a:t>
            </a:r>
          </a:p>
          <a:p>
            <a:pPr lvl="2"/>
            <a:r>
              <a:rPr lang="en-US" dirty="0" smtClean="0"/>
              <a:t>Minimizes more costly comparison of full key value</a:t>
            </a:r>
          </a:p>
          <a:p>
            <a:pPr lvl="1"/>
            <a:r>
              <a:rPr lang="en-US" dirty="0" smtClean="0"/>
              <a:t>Coalesced accesses</a:t>
            </a:r>
          </a:p>
          <a:p>
            <a:pPr lvl="2"/>
            <a:r>
              <a:rPr lang="en-US" dirty="0" smtClean="0"/>
              <a:t>Access by different threads to consecutive memory address are combined into one operation</a:t>
            </a:r>
          </a:p>
          <a:p>
            <a:pPr lvl="2"/>
            <a:r>
              <a:rPr lang="en-US" dirty="0" smtClean="0"/>
              <a:t>Keys/values for threads are arranged in adjacent memory locations to exploit coalescing</a:t>
            </a:r>
          </a:p>
          <a:p>
            <a:pPr lvl="1"/>
            <a:r>
              <a:rPr lang="en-US" dirty="0" smtClean="0"/>
              <a:t>Built in vector types</a:t>
            </a:r>
          </a:p>
          <a:p>
            <a:pPr lvl="2"/>
            <a:r>
              <a:rPr lang="en-US" dirty="0" smtClean="0"/>
              <a:t>Data may consist of multiple items of same type</a:t>
            </a:r>
          </a:p>
          <a:p>
            <a:pPr lvl="2"/>
            <a:r>
              <a:rPr lang="en-US" dirty="0" smtClean="0"/>
              <a:t> For certain types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char4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int4</a:t>
            </a:r>
            <a:r>
              <a:rPr lang="en-US" dirty="0" smtClean="0"/>
              <a:t>) entire vector can be read as a single operations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267200" cy="685800"/>
          </a:xfrm>
        </p:spPr>
        <p:txBody>
          <a:bodyPr/>
          <a:lstStyle/>
          <a:p>
            <a:r>
              <a:rPr lang="en-US" sz="2400" dirty="0" smtClean="0"/>
              <a:t>Compared to Phoenix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14600" y="6248400"/>
            <a:ext cx="3810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76400"/>
            <a:ext cx="5214938" cy="31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4191000"/>
            <a:ext cx="4267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Hashing (1.4-4.1X)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Coalesced accesses (1.2-2.1X)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Built-in vector types (1.1-2.1X)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– CS5204 – Operating Systems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667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Motivation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Application characteristics</a:t>
            </a:r>
          </a:p>
          <a:p>
            <a:pPr lvl="1" eaLnBrk="1" hangingPunct="1"/>
            <a:r>
              <a:rPr lang="en-US" dirty="0" smtClean="0">
                <a:latin typeface="+mn-lt"/>
              </a:rPr>
              <a:t>Large/massive amounts of data</a:t>
            </a:r>
          </a:p>
          <a:p>
            <a:pPr lvl="1" eaLnBrk="1" hangingPunct="1"/>
            <a:r>
              <a:rPr lang="en-US" dirty="0" smtClean="0">
                <a:latin typeface="+mn-lt"/>
              </a:rPr>
              <a:t>Simple application processing requirements</a:t>
            </a:r>
          </a:p>
          <a:p>
            <a:pPr lvl="1" eaLnBrk="1" hangingPunct="1"/>
            <a:r>
              <a:rPr lang="en-US" dirty="0" smtClean="0">
                <a:latin typeface="+mn-lt"/>
              </a:rPr>
              <a:t>Desired portability across variety of execution platforms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E52504-73A6-4524-9DCF-0741F43CD44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200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Execution platforms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3810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CMP/SMP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GPGPU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Architecture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SPMD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Granularity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 x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 x 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Buffer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Sub-array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GB/sec x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Uncommon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Uncommon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time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953000"/>
            <a:ext cx="8229600" cy="1905000"/>
          </a:xfrm>
        </p:spPr>
        <p:txBody>
          <a:bodyPr/>
          <a:lstStyle/>
          <a:p>
            <a:r>
              <a:rPr lang="en-US" sz="2400" dirty="0" smtClean="0"/>
              <a:t>Significant execution time in infrastructure operations</a:t>
            </a:r>
          </a:p>
          <a:p>
            <a:pPr lvl="1"/>
            <a:r>
              <a:rPr lang="en-US" sz="1800" dirty="0" smtClean="0">
                <a:latin typeface="+mn-lt"/>
              </a:rPr>
              <a:t>IO</a:t>
            </a:r>
          </a:p>
          <a:p>
            <a:pPr lvl="1"/>
            <a:r>
              <a:rPr lang="en-US" sz="1800" dirty="0" smtClean="0">
                <a:latin typeface="+mn-lt"/>
              </a:rPr>
              <a:t>Sort</a:t>
            </a:r>
            <a:endParaRPr lang="en-US" sz="1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76950" cy="38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077200" cy="1447800"/>
          </a:xfrm>
        </p:spPr>
        <p:txBody>
          <a:bodyPr/>
          <a:lstStyle/>
          <a:p>
            <a:r>
              <a:rPr lang="en-US" dirty="0" smtClean="0"/>
              <a:t>Co-processing (speed-up vs. GPU only)</a:t>
            </a:r>
          </a:p>
          <a:p>
            <a:pPr lvl="1"/>
            <a:r>
              <a:rPr lang="en-US" dirty="0" smtClean="0"/>
              <a:t>CPU – Phoenix</a:t>
            </a:r>
          </a:p>
          <a:p>
            <a:pPr lvl="1"/>
            <a:r>
              <a:rPr lang="en-US" dirty="0" smtClean="0"/>
              <a:t>GPU - Mars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6062663" cy="366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is an effective programming model for a class of data-intensive applications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is not appropriate for some applications</a:t>
            </a:r>
          </a:p>
          <a:p>
            <a:r>
              <a:rPr lang="en-US" dirty="0" err="1" smtClean="0"/>
              <a:t>MapReduce</a:t>
            </a:r>
            <a:r>
              <a:rPr lang="en-US" dirty="0" smtClean="0"/>
              <a:t> can be effectively implemented on a variety of platforms</a:t>
            </a:r>
          </a:p>
          <a:p>
            <a:pPr lvl="1"/>
            <a:r>
              <a:rPr lang="en-US" dirty="0" smtClean="0"/>
              <a:t>Cluster</a:t>
            </a:r>
          </a:p>
          <a:p>
            <a:pPr lvl="1"/>
            <a:r>
              <a:rPr lang="en-US" dirty="0" smtClean="0"/>
              <a:t>CMP/SMP</a:t>
            </a:r>
          </a:p>
          <a:p>
            <a:pPr lvl="1"/>
            <a:r>
              <a:rPr lang="en-US" dirty="0" smtClean="0"/>
              <a:t>GPGPU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Dennis Kafura – CS5204 – Operating Systems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667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Motivation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pPr eaLnBrk="1" hangingPunct="1">
              <a:buNone/>
            </a:pPr>
            <a:endParaRPr lang="en-US" sz="1600" dirty="0" smtClean="0">
              <a:latin typeface="+mn-lt"/>
            </a:endParaRPr>
          </a:p>
          <a:p>
            <a:pPr eaLnBrk="1" hangingPunct="1"/>
            <a:r>
              <a:rPr lang="en-US" sz="2400" dirty="0" smtClean="0"/>
              <a:t>Programming model</a:t>
            </a:r>
          </a:p>
          <a:p>
            <a:pPr lvl="1" eaLnBrk="1" hangingPunct="1"/>
            <a:r>
              <a:rPr lang="en-US" sz="1800" dirty="0" smtClean="0"/>
              <a:t>Purpose</a:t>
            </a:r>
          </a:p>
          <a:p>
            <a:pPr lvl="2" eaLnBrk="1" hangingPunct="1"/>
            <a:r>
              <a:rPr lang="en-US" sz="1800" dirty="0" smtClean="0"/>
              <a:t>Focus developer time/effort on salient (unique, distinguished) application requirements</a:t>
            </a:r>
          </a:p>
          <a:p>
            <a:pPr lvl="2" eaLnBrk="1" hangingPunct="1"/>
            <a:r>
              <a:rPr lang="en-US" sz="1800" dirty="0" smtClean="0"/>
              <a:t>Allow common but complex application requirements (e.g., distribution, load balancing, scheduling, failures) to be met by support environment</a:t>
            </a:r>
          </a:p>
          <a:p>
            <a:pPr lvl="2" eaLnBrk="1" hangingPunct="1"/>
            <a:r>
              <a:rPr lang="en-US" sz="1800" dirty="0" smtClean="0"/>
              <a:t>Enhance portability via specialized run-time support for different architectures</a:t>
            </a:r>
          </a:p>
          <a:p>
            <a:pPr lvl="1" eaLnBrk="1" hangingPunct="1"/>
            <a:r>
              <a:rPr lang="en-US" sz="1800" dirty="0" smtClean="0"/>
              <a:t>Pragmatics</a:t>
            </a:r>
          </a:p>
          <a:p>
            <a:pPr lvl="2" eaLnBrk="1" hangingPunct="1"/>
            <a:r>
              <a:rPr lang="en-US" sz="1800" dirty="0" smtClean="0"/>
              <a:t>Model correlated with characteristics of application domain</a:t>
            </a:r>
          </a:p>
          <a:p>
            <a:pPr lvl="2" eaLnBrk="1" hangingPunct="1"/>
            <a:r>
              <a:rPr lang="en-US" sz="1800" dirty="0" smtClean="0"/>
              <a:t>Allows simpler model semantics and more efficient support environment</a:t>
            </a:r>
          </a:p>
          <a:p>
            <a:pPr lvl="2" eaLnBrk="1" hangingPunct="1"/>
            <a:r>
              <a:rPr lang="en-US" sz="1800" dirty="0" smtClean="0"/>
              <a:t>May not express well applications in other domains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E52504-73A6-4524-9DCF-0741F43CD44B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operations</a:t>
            </a:r>
          </a:p>
          <a:p>
            <a:pPr lvl="1"/>
            <a:r>
              <a:rPr lang="en-US" dirty="0" smtClean="0"/>
              <a:t>Map: produce a list of (key, value) pairs from the input structured as a (key value) pair of a different type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(k1,v1)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list (k2, v2)</a:t>
            </a:r>
            <a:b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</a:b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Reduce: produce a list of values from an input that consists of a key and a list of values associated with that key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(k2, list(v2)) 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 list(v2)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867400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inspired by map/reduce functions in Lisp and other functional programming languages.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752600"/>
            <a:ext cx="4458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map(String key, String value) :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// key: document name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// value: document contents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for each word w in value: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EmitIntermediate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(w, “1”);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581400"/>
            <a:ext cx="52854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reduce(String key,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values) :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// key: a word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// values: a list of counts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for each v in values: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result +=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ParseInt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(v);</a:t>
            </a: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Emit(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AsString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(result));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map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676400"/>
            <a:ext cx="1447800" cy="838200"/>
            <a:chOff x="533400" y="1447800"/>
            <a:chExt cx="1447800" cy="838200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1524000"/>
              <a:ext cx="137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When in the course of human events it …</a:t>
              </a:r>
              <a:endParaRPr lang="en-US" sz="1200" dirty="0"/>
            </a:p>
          </p:txBody>
        </p:sp>
        <p:sp>
          <p:nvSpPr>
            <p:cNvPr id="9" name="Flowchart: Document 8"/>
            <p:cNvSpPr/>
            <p:nvPr/>
          </p:nvSpPr>
          <p:spPr bwMode="auto">
            <a:xfrm>
              <a:off x="533400" y="1447800"/>
              <a:ext cx="1371600" cy="838200"/>
            </a:xfrm>
            <a:prstGeom prst="flowChartDocumen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400" y="2667000"/>
            <a:ext cx="1524000" cy="762000"/>
            <a:chOff x="609600" y="2971800"/>
            <a:chExt cx="1524000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609600" y="30480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It was the best of times and the worst of times… </a:t>
              </a:r>
              <a:endParaRPr lang="en-US" sz="1200" dirty="0"/>
            </a:p>
          </p:txBody>
        </p:sp>
        <p:sp>
          <p:nvSpPr>
            <p:cNvPr id="10" name="Flowchart: Document 9"/>
            <p:cNvSpPr/>
            <p:nvPr/>
          </p:nvSpPr>
          <p:spPr bwMode="auto">
            <a:xfrm>
              <a:off x="609600" y="2971800"/>
              <a:ext cx="1447800" cy="762000"/>
            </a:xfrm>
            <a:prstGeom prst="flowChartDocumen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86100" y="2281535"/>
            <a:ext cx="78418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20" idx="1"/>
          </p:cNvCxnSpPr>
          <p:nvPr/>
        </p:nvCxnSpPr>
        <p:spPr bwMode="auto">
          <a:xfrm>
            <a:off x="1981200" y="2075766"/>
            <a:ext cx="1104900" cy="436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7" idx="3"/>
            <a:endCxn id="20" idx="1"/>
          </p:cNvCxnSpPr>
          <p:nvPr/>
        </p:nvCxnSpPr>
        <p:spPr bwMode="auto">
          <a:xfrm flipV="1">
            <a:off x="2057400" y="2512368"/>
            <a:ext cx="1028700" cy="553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648200" y="2590800"/>
            <a:ext cx="375936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(in,1) (the,1) (of,1) (it,1) (it,1) (was,1) (the,1) (of,1) …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8200" y="2161401"/>
            <a:ext cx="37641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(when,1), (course,1) (human,1) (events,1) (best,1) …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0" y="11811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inputs</a:t>
            </a:r>
            <a:endParaRPr lang="en-US" sz="1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971800" y="1181100"/>
            <a:ext cx="1494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tasks (M=3)</a:t>
            </a:r>
            <a:endParaRPr lang="en-US" sz="1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1181100"/>
            <a:ext cx="401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partitions (intermediate files) (R=2)</a:t>
            </a:r>
            <a:endParaRPr lang="en-US" sz="1800" b="1" dirty="0"/>
          </a:p>
        </p:txBody>
      </p:sp>
      <p:cxnSp>
        <p:nvCxnSpPr>
          <p:cNvPr id="38" name="Straight Arrow Connector 37"/>
          <p:cNvCxnSpPr>
            <a:stCxn id="20" idx="3"/>
            <a:endCxn id="31" idx="1"/>
          </p:cNvCxnSpPr>
          <p:nvPr/>
        </p:nvCxnSpPr>
        <p:spPr bwMode="auto">
          <a:xfrm flipV="1">
            <a:off x="3870289" y="2299901"/>
            <a:ext cx="777911" cy="2124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20" idx="3"/>
            <a:endCxn id="30" idx="1"/>
          </p:cNvCxnSpPr>
          <p:nvPr/>
        </p:nvCxnSpPr>
        <p:spPr bwMode="auto">
          <a:xfrm>
            <a:off x="3870289" y="2512368"/>
            <a:ext cx="777911" cy="216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457200" y="4800600"/>
            <a:ext cx="7216920" cy="762000"/>
            <a:chOff x="457200" y="5105400"/>
            <a:chExt cx="7216920" cy="762000"/>
          </a:xfrm>
        </p:grpSpPr>
        <p:grpSp>
          <p:nvGrpSpPr>
            <p:cNvPr id="59" name="Group 58"/>
            <p:cNvGrpSpPr/>
            <p:nvPr/>
          </p:nvGrpSpPr>
          <p:grpSpPr>
            <a:xfrm>
              <a:off x="457200" y="5105400"/>
              <a:ext cx="1600200" cy="762000"/>
              <a:chOff x="457200" y="5105400"/>
              <a:chExt cx="1600200" cy="7620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7200" y="518160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This paper evaluates the suitability of the … </a:t>
                </a:r>
                <a:endParaRPr lang="en-US" sz="1200" dirty="0"/>
              </a:p>
            </p:txBody>
          </p:sp>
          <p:sp>
            <p:nvSpPr>
              <p:cNvPr id="18" name="Flowchart: Document 17"/>
              <p:cNvSpPr/>
              <p:nvPr/>
            </p:nvSpPr>
            <p:spPr bwMode="auto">
              <a:xfrm>
                <a:off x="457200" y="5105400"/>
                <a:ext cx="1524000" cy="762000"/>
              </a:xfrm>
              <a:prstGeom prst="flowChartDocumen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086100" y="5255568"/>
              <a:ext cx="78418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stCxn id="17" idx="3"/>
              <a:endCxn id="21" idx="1"/>
            </p:cNvCxnSpPr>
            <p:nvPr/>
          </p:nvCxnSpPr>
          <p:spPr bwMode="auto">
            <a:xfrm flipV="1">
              <a:off x="2057400" y="5486401"/>
              <a:ext cx="1028700" cy="183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4343400" y="5209401"/>
              <a:ext cx="3330720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(this,1) (paper,1) (evaluates,1) (suitability,1) …</a:t>
              </a:r>
              <a:endParaRPr lang="en-US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400" y="5562600"/>
              <a:ext cx="1715534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(the,1) (of,1) (the,1) …</a:t>
              </a:r>
              <a:endParaRPr lang="en-US" sz="1200" dirty="0"/>
            </a:p>
          </p:txBody>
        </p:sp>
        <p:cxnSp>
          <p:nvCxnSpPr>
            <p:cNvPr id="42" name="Straight Arrow Connector 41"/>
            <p:cNvCxnSpPr>
              <a:stCxn id="21" idx="3"/>
              <a:endCxn id="32" idx="1"/>
            </p:cNvCxnSpPr>
            <p:nvPr/>
          </p:nvCxnSpPr>
          <p:spPr bwMode="auto">
            <a:xfrm flipV="1">
              <a:off x="3870289" y="5347901"/>
              <a:ext cx="473111" cy="13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21" idx="3"/>
              <a:endCxn id="33" idx="1"/>
            </p:cNvCxnSpPr>
            <p:nvPr/>
          </p:nvCxnSpPr>
          <p:spPr bwMode="auto">
            <a:xfrm>
              <a:off x="3870289" y="5486401"/>
              <a:ext cx="473111" cy="2146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457200" y="3657600"/>
            <a:ext cx="8119410" cy="886600"/>
            <a:chOff x="457200" y="3809999"/>
            <a:chExt cx="8119410" cy="886600"/>
          </a:xfrm>
        </p:grpSpPr>
        <p:grpSp>
          <p:nvGrpSpPr>
            <p:cNvPr id="13" name="Group 12"/>
            <p:cNvGrpSpPr/>
            <p:nvPr/>
          </p:nvGrpSpPr>
          <p:grpSpPr>
            <a:xfrm>
              <a:off x="457200" y="3809999"/>
              <a:ext cx="1524000" cy="762000"/>
              <a:chOff x="609600" y="2971800"/>
              <a:chExt cx="1524000" cy="76200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09600" y="304800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Over the past five years, the authors and many… </a:t>
                </a:r>
                <a:endParaRPr lang="en-US" sz="1200" dirty="0"/>
              </a:p>
            </p:txBody>
          </p:sp>
          <p:sp>
            <p:nvSpPr>
              <p:cNvPr id="15" name="Flowchart: Document 14"/>
              <p:cNvSpPr/>
              <p:nvPr/>
            </p:nvSpPr>
            <p:spPr bwMode="auto">
              <a:xfrm>
                <a:off x="609600" y="2971800"/>
                <a:ext cx="1447800" cy="762000"/>
              </a:xfrm>
              <a:prstGeom prst="flowChartDocumen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cxnSp>
          <p:nvCxnSpPr>
            <p:cNvPr id="27" name="Straight Arrow Connector 26"/>
            <p:cNvCxnSpPr>
              <a:endCxn id="45" idx="1"/>
            </p:cNvCxnSpPr>
            <p:nvPr/>
          </p:nvCxnSpPr>
          <p:spPr bwMode="auto">
            <a:xfrm flipV="1">
              <a:off x="1981200" y="4191000"/>
              <a:ext cx="1066800" cy="183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3048000" y="3960167"/>
              <a:ext cx="78418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343400" y="3962400"/>
              <a:ext cx="4233210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(over,1), (past,1) (five,1) (years,1) (authors,1) (many,1) …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43400" y="4419600"/>
              <a:ext cx="1885453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(the,1), (the,1) (and,1) …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>
              <a:stCxn id="45" idx="3"/>
            </p:cNvCxnSpPr>
            <p:nvPr/>
          </p:nvCxnSpPr>
          <p:spPr bwMode="auto">
            <a:xfrm flipV="1">
              <a:off x="3832189" y="4024700"/>
              <a:ext cx="511211" cy="166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45" idx="3"/>
            </p:cNvCxnSpPr>
            <p:nvPr/>
          </p:nvCxnSpPr>
          <p:spPr bwMode="auto">
            <a:xfrm>
              <a:off x="3832189" y="4191000"/>
              <a:ext cx="511211" cy="290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838200" y="59436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Note</a:t>
            </a:r>
            <a:r>
              <a:rPr lang="en-US" sz="1400" dirty="0" smtClean="0"/>
              <a:t>: partition function places small words in one partition and large words in another.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reduce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8084" y="3957935"/>
            <a:ext cx="112723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161401"/>
            <a:ext cx="375936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(in,1) (the,1) (of,1) (it,1) (it,1) (was,1) (the,1) (of,1) …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075801"/>
            <a:ext cx="171553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(the,1) (of,1) (the,1) …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144780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 reduce task</a:t>
            </a:r>
            <a:endParaRPr lang="en-US" sz="1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0403" y="1219200"/>
            <a:ext cx="38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partition (intermediate files) (R=2)</a:t>
            </a:r>
            <a:endParaRPr lang="en-US" sz="1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2618601"/>
            <a:ext cx="188545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(the,1), (the,1) (and,1) …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632887" y="2129135"/>
            <a:ext cx="69762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54492" y="3043535"/>
            <a:ext cx="325441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(and, (1)) (in,(1)) (it, (1,1)) (the, (1,1,1,1,1,1)) </a:t>
            </a:r>
          </a:p>
          <a:p>
            <a:r>
              <a:rPr lang="en-US" sz="1200" dirty="0" smtClean="0"/>
              <a:t>(of, (1,1,1)) (was,(1))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81500" y="4828401"/>
            <a:ext cx="3200400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(and,1) (in,1) (it, 2) (of, 3) (the,6) (was,1)</a:t>
            </a:r>
            <a:endParaRPr lang="en-US" sz="1200" dirty="0"/>
          </a:p>
        </p:txBody>
      </p:sp>
      <p:cxnSp>
        <p:nvCxnSpPr>
          <p:cNvPr id="27" name="Straight Arrow Connector 26"/>
          <p:cNvCxnSpPr>
            <a:stCxn id="8" idx="3"/>
            <a:endCxn id="23" idx="1"/>
          </p:cNvCxnSpPr>
          <p:nvPr/>
        </p:nvCxnSpPr>
        <p:spPr bwMode="auto">
          <a:xfrm>
            <a:off x="3987962" y="2299901"/>
            <a:ext cx="1644925" cy="60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20" idx="3"/>
            <a:endCxn id="23" idx="1"/>
          </p:cNvCxnSpPr>
          <p:nvPr/>
        </p:nvCxnSpPr>
        <p:spPr bwMode="auto">
          <a:xfrm flipV="1">
            <a:off x="2114053" y="2359968"/>
            <a:ext cx="3518834" cy="3971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1" idx="3"/>
            <a:endCxn id="23" idx="1"/>
          </p:cNvCxnSpPr>
          <p:nvPr/>
        </p:nvCxnSpPr>
        <p:spPr bwMode="auto">
          <a:xfrm flipV="1">
            <a:off x="1944134" y="2359968"/>
            <a:ext cx="3688753" cy="8543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3" idx="2"/>
            <a:endCxn id="24" idx="0"/>
          </p:cNvCxnSpPr>
          <p:nvPr/>
        </p:nvCxnSpPr>
        <p:spPr bwMode="auto">
          <a:xfrm rot="5400000">
            <a:off x="5755334" y="2817167"/>
            <a:ext cx="45273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4" idx="2"/>
            <a:endCxn id="6" idx="0"/>
          </p:cNvCxnSpPr>
          <p:nvPr/>
        </p:nvCxnSpPr>
        <p:spPr bwMode="auto">
          <a:xfrm rot="5400000">
            <a:off x="5755334" y="3731567"/>
            <a:ext cx="45273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" idx="2"/>
            <a:endCxn id="25" idx="0"/>
          </p:cNvCxnSpPr>
          <p:nvPr/>
        </p:nvCxnSpPr>
        <p:spPr bwMode="auto">
          <a:xfrm rot="5400000">
            <a:off x="5777300" y="4624000"/>
            <a:ext cx="40880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Rectangle 44"/>
          <p:cNvSpPr/>
          <p:nvPr/>
        </p:nvSpPr>
        <p:spPr bwMode="auto">
          <a:xfrm>
            <a:off x="4191000" y="1905000"/>
            <a:ext cx="3657600" cy="37338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53200" y="4038600"/>
            <a:ext cx="1176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user’s function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28600" y="5257800"/>
            <a:ext cx="3796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only one of the two reduce tasks shown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6324600" y="2209800"/>
            <a:ext cx="1327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run-time function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Dennis Kafura – CS5204 – Operating Systems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28FE22-B6AF-47F6-A03E-AC9F316637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42" y="1219200"/>
            <a:ext cx="610231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80000A"/>
      </a:accent1>
      <a:accent2>
        <a:srgbClr val="81460A"/>
      </a:accent2>
      <a:accent3>
        <a:srgbClr val="FFFFFF"/>
      </a:accent3>
      <a:accent4>
        <a:srgbClr val="000000"/>
      </a:accent4>
      <a:accent5>
        <a:srgbClr val="C0AAAA"/>
      </a:accent5>
      <a:accent6>
        <a:srgbClr val="743F08"/>
      </a:accent6>
      <a:hlink>
        <a:srgbClr val="805255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1592</Words>
  <Application>Microsoft Office PowerPoint</Application>
  <PresentationFormat>On-screen Show (4:3)</PresentationFormat>
  <Paragraphs>295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Visio</vt:lpstr>
      <vt:lpstr>MapReduce</vt:lpstr>
      <vt:lpstr>MapReduce</vt:lpstr>
      <vt:lpstr>Motivation</vt:lpstr>
      <vt:lpstr>Motivation</vt:lpstr>
      <vt:lpstr>MapReduce model</vt:lpstr>
      <vt:lpstr>Example</vt:lpstr>
      <vt:lpstr>Example: map phase</vt:lpstr>
      <vt:lpstr>Example: reduce phase</vt:lpstr>
      <vt:lpstr>Execution Environment</vt:lpstr>
      <vt:lpstr>Execution Environment</vt:lpstr>
      <vt:lpstr>Backup Tasks</vt:lpstr>
      <vt:lpstr>Backup Tasks</vt:lpstr>
      <vt:lpstr>Strategies for Backup Tasks</vt:lpstr>
      <vt:lpstr>Strategies for Backup Tasks</vt:lpstr>
      <vt:lpstr>Strategies for Backup Tasks</vt:lpstr>
      <vt:lpstr>Positioning MapReduce</vt:lpstr>
      <vt:lpstr>Positioning MapReduce</vt:lpstr>
      <vt:lpstr>MapReduce on SMP/CMP</vt:lpstr>
      <vt:lpstr>Phoenix runtime structure</vt:lpstr>
      <vt:lpstr>Code size</vt:lpstr>
      <vt:lpstr>Speedup measures</vt:lpstr>
      <vt:lpstr>Execution time distribution</vt:lpstr>
      <vt:lpstr>MapReduce vs Pthreads</vt:lpstr>
      <vt:lpstr>MapReduce on GPGPU</vt:lpstr>
      <vt:lpstr>GPGPU Architecture</vt:lpstr>
      <vt:lpstr>System Issues</vt:lpstr>
      <vt:lpstr>System Issues</vt:lpstr>
      <vt:lpstr>System Issues</vt:lpstr>
      <vt:lpstr>Mars Speedup</vt:lpstr>
      <vt:lpstr>Execution time distribution</vt:lpstr>
      <vt:lpstr>Co-processing</vt:lpstr>
      <vt:lpstr>Overall Conclusion</vt:lpstr>
    </vt:vector>
  </TitlesOfParts>
  <Company>Virginia 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</dc:title>
  <dc:subject>CS5204</dc:subject>
  <dc:creator>Dennis Kafura</dc:creator>
  <cp:lastModifiedBy>Dennis Kafura</cp:lastModifiedBy>
  <cp:revision>82</cp:revision>
  <dcterms:created xsi:type="dcterms:W3CDTF">2005-01-05T22:58:01Z</dcterms:created>
  <dcterms:modified xsi:type="dcterms:W3CDTF">2010-08-02T13:41:02Z</dcterms:modified>
</cp:coreProperties>
</file>