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88" d="100"/>
          <a:sy n="88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38902D-AF91-4239-B23D-69D92EA63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 userDrawn="1"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9" name="Picture 22" descr="vt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29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</p:spPr>
        <p:txBody>
          <a:bodyPr/>
          <a:lstStyle>
            <a:lvl1pPr>
              <a:defRPr b="1" dirty="0" smtClean="0">
                <a:solidFill>
                  <a:srgbClr val="80000A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22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301E5F-5E2E-4DA8-916D-8AE1144EE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3780E5-F2DD-4D45-99F9-4A6019EE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90426-8D22-4E16-861D-62855E6E8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28FE22-B6AF-47F6-A03E-AC9F31663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A2A990-60EC-47DC-B3A4-79B4349C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7F6F99-F05D-4EBB-87EC-F4333F794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820DBF-F6B6-4CAC-A648-43F3744D5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6BD13E-FD0F-42C4-9F33-8CD817F65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9F0F1D-E1E9-4C85-ADDC-DFD68F1C8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68303F-E4A8-4098-B889-901B9EB2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Dennis Kafura – CS5204 –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B11752-EEB6-4386-ADE0-029AE89F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charset="0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2484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Dennis </a:t>
            </a:r>
            <a:r>
              <a:rPr lang="en-US" err="1"/>
              <a:t>Kafura</a:t>
            </a:r>
            <a:r>
              <a:rPr lang="en-US"/>
              <a:t> – CS5204 – Operating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j-lt"/>
              </a:defRPr>
            </a:lvl1pPr>
          </a:lstStyle>
          <a:p>
            <a:pPr>
              <a:defRPr/>
            </a:pPr>
            <a:fld id="{6101B05D-D0AC-4B2B-BB2F-35F4C1BA3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38100">
            <a:solidFill>
              <a:srgbClr val="A1321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3" name="Picture 18" descr="vt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450013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17" name="Text Box 45"/>
          <p:cNvSpPr txBox="1">
            <a:spLocks noChangeArrowheads="1"/>
          </p:cNvSpPr>
          <p:nvPr userDrawn="1"/>
        </p:nvSpPr>
        <p:spPr bwMode="auto">
          <a:xfrm>
            <a:off x="6934200" y="152400"/>
            <a:ext cx="182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dirty="0" smtClean="0"/>
              <a:t>Google</a:t>
            </a:r>
            <a:r>
              <a:rPr lang="en-US" sz="1400" b="1" baseline="0" dirty="0" smtClean="0"/>
              <a:t> File System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0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Google File System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B0C770-0DA7-430F-A7B2-DEBA1392A456}" type="slidenum">
              <a:rPr lang="en-US"/>
              <a:pPr/>
              <a:t>2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Google Disk Farm</a:t>
            </a:r>
          </a:p>
        </p:txBody>
      </p:sp>
      <p:pic>
        <p:nvPicPr>
          <p:cNvPr id="209925" name="Picture 5" descr="GoogleDataFa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014663"/>
            <a:ext cx="7696200" cy="3025775"/>
          </a:xfrm>
          <a:prstGeom prst="rect">
            <a:avLst/>
          </a:prstGeom>
          <a:noFill/>
        </p:spPr>
      </p:pic>
      <p:pic>
        <p:nvPicPr>
          <p:cNvPr id="209924" name="Picture 4" descr="EarlyGoo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19200"/>
            <a:ext cx="3657600" cy="2743200"/>
          </a:xfrm>
          <a:prstGeom prst="rect">
            <a:avLst/>
          </a:prstGeom>
          <a:noFill/>
        </p:spPr>
      </p:pic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4191000" y="1219200"/>
            <a:ext cx="191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Early days…</a:t>
            </a:r>
          </a:p>
        </p:txBody>
      </p:sp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5318125" y="2478088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…today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7D712F-EDBC-4BDF-95E6-3881241ECE2C}" type="slidenum">
              <a:rPr lang="en-US"/>
              <a:pPr/>
              <a:t>3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366713"/>
          </a:xfrm>
        </p:spPr>
        <p:txBody>
          <a:bodyPr/>
          <a:lstStyle/>
          <a:p>
            <a:r>
              <a:rPr lang="en-US"/>
              <a:t>Design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5438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/>
              <a:t>Design factors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Failures are common (built from inexpensive commodity components)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Files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large (multi-GB)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mutation principally via appending new data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low-overhead atomicity essential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Co-design applications and file system API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Sustained bandwidth more critical than low latency</a:t>
            </a:r>
          </a:p>
          <a:p>
            <a:pPr lvl="1">
              <a:lnSpc>
                <a:spcPct val="80000"/>
              </a:lnSpc>
            </a:pPr>
            <a:endParaRPr lang="en-US" sz="1800"/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685800" y="41910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2600">
                <a:latin typeface="Times New Roman" pitchFamily="18" charset="0"/>
              </a:rPr>
              <a:t>File structure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800">
                <a:latin typeface="Arial Black" pitchFamily="34" charset="0"/>
              </a:rPr>
              <a:t>Divided into 64 MB chunks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800">
                <a:latin typeface="Arial Black" pitchFamily="34" charset="0"/>
              </a:rPr>
              <a:t>Chunk identified by 64-bit handle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800">
                <a:latin typeface="Arial Black" pitchFamily="34" charset="0"/>
              </a:rPr>
              <a:t>Chunks replicated (default 3 replicas)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800">
                <a:latin typeface="Arial Black" pitchFamily="34" charset="0"/>
              </a:rPr>
              <a:t>Chunks divided into 64KB blocks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800">
                <a:latin typeface="Arial Black" pitchFamily="34" charset="0"/>
              </a:rPr>
              <a:t>Each block has a 32-bit checksum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1800">
              <a:latin typeface="Arial Black" pitchFamily="34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1800">
              <a:latin typeface="Arial Black" pitchFamily="34" charset="0"/>
            </a:endParaRPr>
          </a:p>
        </p:txBody>
      </p:sp>
      <p:sp>
        <p:nvSpPr>
          <p:cNvPr id="197663" name="Text Box 31"/>
          <p:cNvSpPr txBox="1">
            <a:spLocks noChangeArrowheads="1"/>
          </p:cNvSpPr>
          <p:nvPr/>
        </p:nvSpPr>
        <p:spPr bwMode="auto">
          <a:xfrm>
            <a:off x="7315200" y="556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197665" name="Line 33"/>
          <p:cNvSpPr>
            <a:spLocks noChangeShapeType="1"/>
          </p:cNvSpPr>
          <p:nvPr/>
        </p:nvSpPr>
        <p:spPr bwMode="auto">
          <a:xfrm flipH="1">
            <a:off x="7010400" y="5486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66" name="Line 34"/>
          <p:cNvSpPr>
            <a:spLocks noChangeShapeType="1"/>
          </p:cNvSpPr>
          <p:nvPr/>
        </p:nvSpPr>
        <p:spPr bwMode="auto">
          <a:xfrm>
            <a:off x="7772400" y="5486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5410200" y="4267200"/>
            <a:ext cx="3581400" cy="1828800"/>
            <a:chOff x="3408" y="2688"/>
            <a:chExt cx="2256" cy="1152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3408" y="2688"/>
              <a:ext cx="2256" cy="768"/>
              <a:chOff x="3264" y="2784"/>
              <a:chExt cx="2256" cy="768"/>
            </a:xfrm>
          </p:grpSpPr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3600" y="3312"/>
                <a:ext cx="1920" cy="240"/>
                <a:chOff x="3600" y="3312"/>
                <a:chExt cx="1920" cy="240"/>
              </a:xfrm>
            </p:grpSpPr>
            <p:sp>
              <p:nvSpPr>
                <p:cNvPr id="197639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3312"/>
                  <a:ext cx="1920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640" name="Line 8"/>
                <p:cNvSpPr>
                  <a:spLocks noChangeShapeType="1"/>
                </p:cNvSpPr>
                <p:nvPr/>
              </p:nvSpPr>
              <p:spPr bwMode="auto">
                <a:xfrm>
                  <a:off x="3936" y="331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641" name="Line 9"/>
                <p:cNvSpPr>
                  <a:spLocks noChangeShapeType="1"/>
                </p:cNvSpPr>
                <p:nvPr/>
              </p:nvSpPr>
              <p:spPr bwMode="auto">
                <a:xfrm>
                  <a:off x="4752" y="331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642" name="Line 10"/>
                <p:cNvSpPr>
                  <a:spLocks noChangeShapeType="1"/>
                </p:cNvSpPr>
                <p:nvPr/>
              </p:nvSpPr>
              <p:spPr bwMode="auto">
                <a:xfrm>
                  <a:off x="4320" y="3312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97643" name="Text Box 11"/>
              <p:cNvSpPr txBox="1">
                <a:spLocks noChangeArrowheads="1"/>
              </p:cNvSpPr>
              <p:nvPr/>
            </p:nvSpPr>
            <p:spPr bwMode="auto">
              <a:xfrm>
                <a:off x="4320" y="2784"/>
                <a:ext cx="43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 Black" pitchFamily="34" charset="0"/>
                  </a:rPr>
                  <a:t>chunk</a:t>
                </a:r>
              </a:p>
            </p:txBody>
          </p:sp>
          <p:sp>
            <p:nvSpPr>
              <p:cNvPr id="197646" name="Text Box 14"/>
              <p:cNvSpPr txBox="1">
                <a:spLocks noChangeArrowheads="1"/>
              </p:cNvSpPr>
              <p:nvPr/>
            </p:nvSpPr>
            <p:spPr bwMode="auto">
              <a:xfrm>
                <a:off x="3264" y="3360"/>
                <a:ext cx="28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i="1">
                    <a:latin typeface="Arial Black" pitchFamily="34" charset="0"/>
                  </a:rPr>
                  <a:t>file</a:t>
                </a:r>
              </a:p>
            </p:txBody>
          </p:sp>
          <p:sp>
            <p:nvSpPr>
              <p:cNvPr id="197656" name="Line 24"/>
              <p:cNvSpPr>
                <a:spLocks noChangeShapeType="1"/>
              </p:cNvSpPr>
              <p:nvPr/>
            </p:nvSpPr>
            <p:spPr bwMode="auto">
              <a:xfrm flipH="1">
                <a:off x="3792" y="2928"/>
                <a:ext cx="72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57" name="Line 25"/>
              <p:cNvSpPr>
                <a:spLocks noChangeShapeType="1"/>
              </p:cNvSpPr>
              <p:nvPr/>
            </p:nvSpPr>
            <p:spPr bwMode="auto">
              <a:xfrm flipH="1">
                <a:off x="4128" y="2928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658" name="Line 26"/>
              <p:cNvSpPr>
                <a:spLocks noChangeShapeType="1"/>
              </p:cNvSpPr>
              <p:nvPr/>
            </p:nvSpPr>
            <p:spPr bwMode="auto">
              <a:xfrm>
                <a:off x="4512" y="2928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4416" y="3600"/>
              <a:ext cx="1039" cy="240"/>
              <a:chOff x="4416" y="3600"/>
              <a:chExt cx="1039" cy="240"/>
            </a:xfrm>
          </p:grpSpPr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4416" y="3600"/>
                <a:ext cx="576" cy="240"/>
                <a:chOff x="4416" y="3600"/>
                <a:chExt cx="576" cy="240"/>
              </a:xfrm>
            </p:grpSpPr>
            <p:sp>
              <p:nvSpPr>
                <p:cNvPr id="197660" name="Rectangle 28"/>
                <p:cNvSpPr>
                  <a:spLocks noChangeArrowheads="1"/>
                </p:cNvSpPr>
                <p:nvPr/>
              </p:nvSpPr>
              <p:spPr bwMode="auto">
                <a:xfrm>
                  <a:off x="4416" y="3600"/>
                  <a:ext cx="48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661" name="Rectangle 29"/>
                <p:cNvSpPr>
                  <a:spLocks noChangeArrowheads="1"/>
                </p:cNvSpPr>
                <p:nvPr/>
              </p:nvSpPr>
              <p:spPr bwMode="auto">
                <a:xfrm>
                  <a:off x="4512" y="3600"/>
                  <a:ext cx="48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662" name="Rectangle 30"/>
                <p:cNvSpPr>
                  <a:spLocks noChangeArrowheads="1"/>
                </p:cNvSpPr>
                <p:nvPr/>
              </p:nvSpPr>
              <p:spPr bwMode="auto">
                <a:xfrm>
                  <a:off x="4944" y="3600"/>
                  <a:ext cx="48" cy="24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7667" name="Text Box 35"/>
              <p:cNvSpPr txBox="1">
                <a:spLocks noChangeArrowheads="1"/>
              </p:cNvSpPr>
              <p:nvPr/>
            </p:nvSpPr>
            <p:spPr bwMode="auto">
              <a:xfrm>
                <a:off x="4992" y="3600"/>
                <a:ext cx="46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 Black" pitchFamily="34" charset="0"/>
                  </a:rPr>
                  <a:t>blocks</a:t>
                </a: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6E3C5-6644-4D4B-9B87-2EDDB71199F3}" type="slidenum">
              <a:rPr lang="en-US"/>
              <a:pPr/>
              <a:t>4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8001000" cy="213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Master 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Manages namespace/metadata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Manages chunk creation, replication, placement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Performs snapshot operation to create duplicate of file or directory tree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Performs checkpointing and logging of changes to metadata</a:t>
            </a:r>
            <a:br>
              <a:rPr lang="en-US" sz="1200"/>
            </a:br>
            <a:endParaRPr lang="en-US" sz="1200"/>
          </a:p>
          <a:p>
            <a:pPr>
              <a:lnSpc>
                <a:spcPct val="80000"/>
              </a:lnSpc>
            </a:pPr>
            <a:r>
              <a:rPr lang="en-US" sz="1700"/>
              <a:t>Chunkservers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Stores chunk data and checksum for each block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On startup/failure recovery, reports chunks to master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Periodically reports sub-set of chunks to master (to detect no longer needed chunks)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24000" y="1371600"/>
            <a:ext cx="6705600" cy="2413000"/>
            <a:chOff x="960" y="864"/>
            <a:chExt cx="4224" cy="1520"/>
          </a:xfrm>
        </p:grpSpPr>
        <p:pic>
          <p:nvPicPr>
            <p:cNvPr id="20173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60" y="864"/>
              <a:ext cx="3417" cy="1520"/>
            </a:xfrm>
            <a:prstGeom prst="rect">
              <a:avLst/>
            </a:prstGeom>
            <a:noFill/>
          </p:spPr>
        </p:pic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840" y="1104"/>
              <a:ext cx="1344" cy="1056"/>
              <a:chOff x="3840" y="1104"/>
              <a:chExt cx="1344" cy="1056"/>
            </a:xfrm>
          </p:grpSpPr>
          <p:sp>
            <p:nvSpPr>
              <p:cNvPr id="201734" name="Text Box 6"/>
              <p:cNvSpPr txBox="1">
                <a:spLocks noChangeArrowheads="1"/>
              </p:cNvSpPr>
              <p:nvPr/>
            </p:nvSpPr>
            <p:spPr bwMode="auto">
              <a:xfrm>
                <a:off x="4320" y="1344"/>
                <a:ext cx="6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 Black" pitchFamily="34" charset="0"/>
                  </a:rPr>
                  <a:t>metadata</a:t>
                </a:r>
              </a:p>
            </p:txBody>
          </p:sp>
          <p:sp>
            <p:nvSpPr>
              <p:cNvPr id="201735" name="Text Box 7"/>
              <p:cNvSpPr txBox="1">
                <a:spLocks noChangeArrowheads="1"/>
              </p:cNvSpPr>
              <p:nvPr/>
            </p:nvSpPr>
            <p:spPr bwMode="auto">
              <a:xfrm>
                <a:off x="4464" y="1728"/>
                <a:ext cx="351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Arial Black" pitchFamily="34" charset="0"/>
                  </a:rPr>
                  <a:t>data</a:t>
                </a:r>
              </a:p>
            </p:txBody>
          </p:sp>
          <p:sp>
            <p:nvSpPr>
              <p:cNvPr id="201736" name="Line 8"/>
              <p:cNvSpPr>
                <a:spLocks noChangeShapeType="1"/>
              </p:cNvSpPr>
              <p:nvPr/>
            </p:nvSpPr>
            <p:spPr bwMode="auto">
              <a:xfrm>
                <a:off x="3840" y="1632"/>
                <a:ext cx="13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37" name="Line 9"/>
              <p:cNvSpPr>
                <a:spLocks noChangeShapeType="1"/>
              </p:cNvSpPr>
              <p:nvPr/>
            </p:nvSpPr>
            <p:spPr bwMode="auto">
              <a:xfrm flipV="1">
                <a:off x="4224" y="1104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738" name="Line 10"/>
              <p:cNvSpPr>
                <a:spLocks noChangeShapeType="1"/>
              </p:cNvSpPr>
              <p:nvPr/>
            </p:nvSpPr>
            <p:spPr bwMode="auto">
              <a:xfrm>
                <a:off x="4896" y="1632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5B5A3C-61B0-4A89-9CFB-833259FF7557}" type="slidenum">
              <a:rPr lang="en-US"/>
              <a:pPr/>
              <a:t>5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Mutation operations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6705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Primary replica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Holds lease assigned by master (60 sec. default)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Assigns serial order for all mutation operations </a:t>
            </a:r>
            <a:br>
              <a:rPr lang="en-US" sz="1200"/>
            </a:br>
            <a:r>
              <a:rPr lang="en-US" sz="1200"/>
              <a:t>performed on replicas</a:t>
            </a:r>
            <a:br>
              <a:rPr lang="en-US" sz="1200"/>
            </a:br>
            <a:endParaRPr lang="en-US" sz="1200"/>
          </a:p>
          <a:p>
            <a:pPr>
              <a:lnSpc>
                <a:spcPct val="80000"/>
              </a:lnSpc>
            </a:pPr>
            <a:r>
              <a:rPr lang="en-US" sz="1700"/>
              <a:t>Write operation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1-2: client obtains replica locations and identity of </a:t>
            </a:r>
            <a:br>
              <a:rPr lang="en-US" sz="1200"/>
            </a:br>
            <a:r>
              <a:rPr lang="en-US" sz="1200"/>
              <a:t>primary replica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3: client pushes data to replicas (stored in LRU </a:t>
            </a:r>
            <a:br>
              <a:rPr lang="en-US" sz="1200"/>
            </a:br>
            <a:r>
              <a:rPr lang="en-US" sz="1200"/>
              <a:t>buffer by chunk servers holding replicas)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4: client issues update request to primary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5: primary forwards/performs write request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6: primary receives replies from replica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7: primary replies to client</a:t>
            </a:r>
            <a:br>
              <a:rPr lang="en-US" sz="1200"/>
            </a:br>
            <a:endParaRPr lang="en-US" sz="1200"/>
          </a:p>
          <a:p>
            <a:pPr>
              <a:lnSpc>
                <a:spcPct val="80000"/>
              </a:lnSpc>
            </a:pPr>
            <a:r>
              <a:rPr lang="en-US" sz="1700"/>
              <a:t>Record append operation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Performed atomically (one byte sequence)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At-least-once semantics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Append location chosen by GFS and returned to client</a:t>
            </a:r>
          </a:p>
          <a:p>
            <a:pPr lvl="1">
              <a:lnSpc>
                <a:spcPct val="80000"/>
              </a:lnSpc>
            </a:pPr>
            <a:r>
              <a:rPr lang="en-US" sz="1200"/>
              <a:t>Extension to step 5: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If record fits in current chunk: write record and tell replicas the offset</a:t>
            </a:r>
          </a:p>
          <a:p>
            <a:pPr lvl="2">
              <a:lnSpc>
                <a:spcPct val="80000"/>
              </a:lnSpc>
            </a:pPr>
            <a:r>
              <a:rPr lang="en-US" sz="1400"/>
              <a:t>If record exceeds chunk: pad the chunk, reply to client to use next chunk</a:t>
            </a:r>
          </a:p>
        </p:txBody>
      </p:sp>
      <p:pic>
        <p:nvPicPr>
          <p:cNvPr id="2027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619250"/>
            <a:ext cx="3286125" cy="2876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D3021E-C05B-4A08-AD5D-92BCB4C93151}" type="slidenum">
              <a:rPr lang="en-US"/>
              <a:pPr/>
              <a:t>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Guarantees</a:t>
            </a:r>
          </a:p>
        </p:txBody>
      </p:sp>
      <p:pic>
        <p:nvPicPr>
          <p:cNvPr id="204804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05450" y="3803650"/>
            <a:ext cx="3638550" cy="1301750"/>
          </a:xfrm>
          <a:noFill/>
          <a:ln/>
        </p:spPr>
      </p:pic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228600" y="2590800"/>
            <a:ext cx="7315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endParaRPr lang="en-US" sz="1300">
              <a:latin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1800">
                <a:latin typeface="Times New Roman" pitchFamily="18" charset="0"/>
              </a:rPr>
              <a:t>Write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Concurrent writes may be consistent but undefined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Write operations that are large or cross chunk boundaries </a:t>
            </a:r>
            <a:br>
              <a:rPr lang="en-US" sz="1400">
                <a:latin typeface="Arial Black" pitchFamily="34" charset="0"/>
              </a:rPr>
            </a:br>
            <a:r>
              <a:rPr lang="en-US" sz="1400">
                <a:latin typeface="Arial Black" pitchFamily="34" charset="0"/>
              </a:rPr>
              <a:t>are  subdivided by client into individual writes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Concurrent writes may become interleaved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1800">
                <a:latin typeface="Times New Roman" pitchFamily="18" charset="0"/>
              </a:rPr>
              <a:t>Record append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Atomically, at-least-once semantics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Client retries failed operation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400">
                <a:latin typeface="Arial Black" pitchFamily="34" charset="0"/>
              </a:rPr>
              <a:t>After successful retry, replicas are defined </a:t>
            </a:r>
            <a:br>
              <a:rPr lang="en-US" sz="1400">
                <a:latin typeface="Arial Black" pitchFamily="34" charset="0"/>
              </a:rPr>
            </a:br>
            <a:r>
              <a:rPr lang="en-US" sz="1400">
                <a:latin typeface="Arial Black" pitchFamily="34" charset="0"/>
              </a:rPr>
              <a:t>in region of append but may have </a:t>
            </a:r>
            <a:br>
              <a:rPr lang="en-US" sz="1400">
                <a:latin typeface="Arial Black" pitchFamily="34" charset="0"/>
              </a:rPr>
            </a:br>
            <a:r>
              <a:rPr lang="en-US" sz="1400">
                <a:latin typeface="Arial Black" pitchFamily="34" charset="0"/>
              </a:rPr>
              <a:t>intervening undefined regions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sz="1800">
                <a:latin typeface="Times New Roman" pitchFamily="18" charset="0"/>
              </a:rPr>
              <a:t>Application safeguards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300">
                <a:latin typeface="Arial Black" pitchFamily="34" charset="0"/>
              </a:rPr>
              <a:t>Use record append rather than write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300">
                <a:latin typeface="Arial Black" pitchFamily="34" charset="0"/>
              </a:rPr>
              <a:t>Insert checksums in record headers to detect fragments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1300">
                <a:latin typeface="Arial Black" pitchFamily="34" charset="0"/>
              </a:rPr>
              <a:t>Insert sequence numbers to detect duplicates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endParaRPr lang="en-US" sz="900">
              <a:latin typeface="Arial Black" pitchFamily="34" charset="0"/>
            </a:endParaRPr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524000" y="1409700"/>
            <a:ext cx="6353175" cy="1281113"/>
            <a:chOff x="960" y="888"/>
            <a:chExt cx="4002" cy="807"/>
          </a:xfrm>
        </p:grpSpPr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2256" y="888"/>
              <a:ext cx="1266" cy="807"/>
              <a:chOff x="816" y="912"/>
              <a:chExt cx="1266" cy="807"/>
            </a:xfrm>
          </p:grpSpPr>
          <p:grpSp>
            <p:nvGrpSpPr>
              <p:cNvPr id="4" name="Group 39"/>
              <p:cNvGrpSpPr>
                <a:grpSpLocks/>
              </p:cNvGrpSpPr>
              <p:nvPr/>
            </p:nvGrpSpPr>
            <p:grpSpPr bwMode="auto">
              <a:xfrm>
                <a:off x="912" y="912"/>
                <a:ext cx="1170" cy="528"/>
                <a:chOff x="1008" y="1344"/>
                <a:chExt cx="1170" cy="528"/>
              </a:xfrm>
            </p:grpSpPr>
            <p:grpSp>
              <p:nvGrpSpPr>
                <p:cNvPr id="5" name="Group 16"/>
                <p:cNvGrpSpPr>
                  <a:grpSpLocks/>
                </p:cNvGrpSpPr>
                <p:nvPr/>
              </p:nvGrpSpPr>
              <p:grpSpPr bwMode="auto">
                <a:xfrm>
                  <a:off x="1008" y="1632"/>
                  <a:ext cx="720" cy="240"/>
                  <a:chOff x="1008" y="1632"/>
                  <a:chExt cx="720" cy="240"/>
                </a:xfrm>
              </p:grpSpPr>
              <p:sp>
                <p:nvSpPr>
                  <p:cNvPr id="20480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0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0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632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1632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1008" y="1344"/>
                  <a:ext cx="720" cy="240"/>
                  <a:chOff x="1008" y="1632"/>
                  <a:chExt cx="720" cy="240"/>
                </a:xfrm>
              </p:grpSpPr>
              <p:sp>
                <p:nvSpPr>
                  <p:cNvPr id="20481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2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632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2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1632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2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632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4832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728" y="1392"/>
                  <a:ext cx="45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primary</a:t>
                  </a:r>
                </a:p>
              </p:txBody>
            </p:sp>
            <p:sp>
              <p:nvSpPr>
                <p:cNvPr id="204833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728" y="1680"/>
                  <a:ext cx="418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replica</a:t>
                  </a:r>
                </a:p>
              </p:txBody>
            </p:sp>
          </p:grpSp>
          <p:sp>
            <p:nvSpPr>
              <p:cNvPr id="204852" name="Text Box 52"/>
              <p:cNvSpPr txBox="1">
                <a:spLocks noChangeArrowheads="1"/>
              </p:cNvSpPr>
              <p:nvPr/>
            </p:nvSpPr>
            <p:spPr bwMode="auto">
              <a:xfrm>
                <a:off x="816" y="1488"/>
                <a:ext cx="9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Arial Black" pitchFamily="34" charset="0"/>
                  </a:rPr>
                  <a:t>consistent</a:t>
                </a:r>
              </a:p>
            </p:txBody>
          </p:sp>
        </p:grpSp>
        <p:grpSp>
          <p:nvGrpSpPr>
            <p:cNvPr id="7" name="Group 57"/>
            <p:cNvGrpSpPr>
              <a:grpSpLocks/>
            </p:cNvGrpSpPr>
            <p:nvPr/>
          </p:nvGrpSpPr>
          <p:grpSpPr bwMode="auto">
            <a:xfrm>
              <a:off x="960" y="888"/>
              <a:ext cx="1180" cy="807"/>
              <a:chOff x="2276" y="912"/>
              <a:chExt cx="1180" cy="807"/>
            </a:xfrm>
          </p:grpSpPr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2286" y="912"/>
                <a:ext cx="1170" cy="528"/>
                <a:chOff x="1008" y="1968"/>
                <a:chExt cx="1170" cy="528"/>
              </a:xfrm>
            </p:grpSpPr>
            <p:grpSp>
              <p:nvGrpSpPr>
                <p:cNvPr id="9" name="Group 25"/>
                <p:cNvGrpSpPr>
                  <a:grpSpLocks/>
                </p:cNvGrpSpPr>
                <p:nvPr/>
              </p:nvGrpSpPr>
              <p:grpSpPr bwMode="auto">
                <a:xfrm>
                  <a:off x="1008" y="1968"/>
                  <a:ext cx="720" cy="240"/>
                  <a:chOff x="1008" y="1968"/>
                  <a:chExt cx="720" cy="240"/>
                </a:xfrm>
              </p:grpSpPr>
              <p:sp>
                <p:nvSpPr>
                  <p:cNvPr id="20480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196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1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96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>
                  <a:off x="1008" y="2256"/>
                  <a:ext cx="720" cy="240"/>
                  <a:chOff x="1008" y="1968"/>
                  <a:chExt cx="720" cy="240"/>
                </a:xfrm>
              </p:grpSpPr>
              <p:sp>
                <p:nvSpPr>
                  <p:cNvPr id="20482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2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440" y="196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2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3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96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3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96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483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28" y="2016"/>
                  <a:ext cx="45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primary</a:t>
                  </a:r>
                </a:p>
              </p:txBody>
            </p:sp>
            <p:sp>
              <p:nvSpPr>
                <p:cNvPr id="20483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728" y="2304"/>
                  <a:ext cx="418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replica</a:t>
                  </a:r>
                </a:p>
              </p:txBody>
            </p:sp>
          </p:grpSp>
          <p:sp>
            <p:nvSpPr>
              <p:cNvPr id="204853" name="Text Box 53"/>
              <p:cNvSpPr txBox="1">
                <a:spLocks noChangeArrowheads="1"/>
              </p:cNvSpPr>
              <p:nvPr/>
            </p:nvSpPr>
            <p:spPr bwMode="auto">
              <a:xfrm>
                <a:off x="2276" y="1488"/>
                <a:ext cx="7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Arial Black" pitchFamily="34" charset="0"/>
                  </a:rPr>
                  <a:t>defined</a:t>
                </a: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3612" y="888"/>
              <a:ext cx="1350" cy="807"/>
              <a:chOff x="3612" y="912"/>
              <a:chExt cx="1350" cy="807"/>
            </a:xfrm>
          </p:grpSpPr>
          <p:grpSp>
            <p:nvGrpSpPr>
              <p:cNvPr id="12" name="Group 51"/>
              <p:cNvGrpSpPr>
                <a:grpSpLocks/>
              </p:cNvGrpSpPr>
              <p:nvPr/>
            </p:nvGrpSpPr>
            <p:grpSpPr bwMode="auto">
              <a:xfrm>
                <a:off x="3792" y="912"/>
                <a:ext cx="1170" cy="528"/>
                <a:chOff x="816" y="2208"/>
                <a:chExt cx="1170" cy="528"/>
              </a:xfrm>
            </p:grpSpPr>
            <p:sp>
              <p:nvSpPr>
                <p:cNvPr id="20483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536" y="2256"/>
                  <a:ext cx="45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primary</a:t>
                  </a:r>
                </a:p>
              </p:txBody>
            </p:sp>
            <p:sp>
              <p:nvSpPr>
                <p:cNvPr id="204838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536" y="2544"/>
                  <a:ext cx="418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000">
                      <a:latin typeface="Arial Black" pitchFamily="34" charset="0"/>
                    </a:rPr>
                    <a:t>replica</a:t>
                  </a:r>
                </a:p>
              </p:txBody>
            </p:sp>
            <p:grpSp>
              <p:nvGrpSpPr>
                <p:cNvPr id="13" name="Group 50"/>
                <p:cNvGrpSpPr>
                  <a:grpSpLocks/>
                </p:cNvGrpSpPr>
                <p:nvPr/>
              </p:nvGrpSpPr>
              <p:grpSpPr bwMode="auto">
                <a:xfrm>
                  <a:off x="816" y="2496"/>
                  <a:ext cx="720" cy="240"/>
                  <a:chOff x="768" y="2928"/>
                  <a:chExt cx="720" cy="240"/>
                </a:xfrm>
              </p:grpSpPr>
              <p:sp>
                <p:nvSpPr>
                  <p:cNvPr id="20482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92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92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92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292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292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49"/>
                <p:cNvGrpSpPr>
                  <a:grpSpLocks/>
                </p:cNvGrpSpPr>
                <p:nvPr/>
              </p:nvGrpSpPr>
              <p:grpSpPr bwMode="auto">
                <a:xfrm>
                  <a:off x="816" y="2208"/>
                  <a:ext cx="720" cy="240"/>
                  <a:chOff x="816" y="2208"/>
                  <a:chExt cx="720" cy="240"/>
                </a:xfrm>
              </p:grpSpPr>
              <p:sp>
                <p:nvSpPr>
                  <p:cNvPr id="20482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220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960" y="220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208"/>
                    <a:ext cx="144" cy="2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220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848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2208"/>
                    <a:ext cx="144" cy="240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4854" name="Text Box 54"/>
              <p:cNvSpPr txBox="1">
                <a:spLocks noChangeArrowheads="1"/>
              </p:cNvSpPr>
              <p:nvPr/>
            </p:nvSpPr>
            <p:spPr bwMode="auto">
              <a:xfrm>
                <a:off x="3612" y="1488"/>
                <a:ext cx="10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latin typeface="Arial Black" pitchFamily="34" charset="0"/>
                  </a:rPr>
                  <a:t>inconsistent</a:t>
                </a: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4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A4FEC-2682-4373-81BF-91A0A78F4941}" type="slidenum">
              <a:rPr lang="en-US"/>
              <a:pPr/>
              <a:t>7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Metadata management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50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500"/>
              <a:t>Namespace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Logically a mapping from pathname to chunk list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Allows concurrent file creation in same directory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Read/write locks prevent conflicting operations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File deletion by renaming to a hidden name; removed during regular scan</a:t>
            </a:r>
          </a:p>
          <a:p>
            <a:pPr>
              <a:lnSpc>
                <a:spcPct val="80000"/>
              </a:lnSpc>
            </a:pPr>
            <a:r>
              <a:rPr lang="en-US" sz="1500"/>
              <a:t>Operation log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Historical record of metadata changes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Kept on multiple remote machines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Checkpoint created when log exceeds threshold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When checkpointing, switch to new log and create checkpoint in separate thread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Recovery made from most recent checkpoint and subsequent log</a:t>
            </a:r>
          </a:p>
          <a:p>
            <a:pPr>
              <a:lnSpc>
                <a:spcPct val="80000"/>
              </a:lnSpc>
            </a:pPr>
            <a:r>
              <a:rPr lang="en-US" sz="1500"/>
              <a:t>Snapshot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Revokes leases on chunks in file/directory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Log operation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Duplicate metadata (not the chunks!) for the source</a:t>
            </a:r>
          </a:p>
          <a:p>
            <a:pPr lvl="1">
              <a:lnSpc>
                <a:spcPct val="80000"/>
              </a:lnSpc>
            </a:pPr>
            <a:r>
              <a:rPr lang="en-US" sz="1000"/>
              <a:t>On first client write to chunk:</a:t>
            </a:r>
          </a:p>
          <a:p>
            <a:pPr lvl="2">
              <a:lnSpc>
                <a:spcPct val="80000"/>
              </a:lnSpc>
            </a:pPr>
            <a:r>
              <a:rPr lang="en-US" sz="1200"/>
              <a:t>Required for client to gain access to chunk</a:t>
            </a:r>
          </a:p>
          <a:p>
            <a:pPr lvl="2">
              <a:lnSpc>
                <a:spcPct val="80000"/>
              </a:lnSpc>
            </a:pPr>
            <a:r>
              <a:rPr lang="en-US" sz="1200"/>
              <a:t>Reference count &gt; 1 indicates a duplicated chunk</a:t>
            </a:r>
          </a:p>
          <a:p>
            <a:pPr lvl="2">
              <a:lnSpc>
                <a:spcPct val="80000"/>
              </a:lnSpc>
            </a:pPr>
            <a:r>
              <a:rPr lang="en-US" sz="1200"/>
              <a:t>Create a new chunk and update chunk list for duplicate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09600" y="1219200"/>
            <a:ext cx="6096000" cy="1447800"/>
            <a:chOff x="384" y="1008"/>
            <a:chExt cx="3840" cy="912"/>
          </a:xfrm>
        </p:grpSpPr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1488" y="1008"/>
              <a:ext cx="2736" cy="912"/>
              <a:chOff x="1248" y="1056"/>
              <a:chExt cx="2736" cy="912"/>
            </a:xfrm>
          </p:grpSpPr>
          <p:grpSp>
            <p:nvGrpSpPr>
              <p:cNvPr id="4" name="Group 33"/>
              <p:cNvGrpSpPr>
                <a:grpSpLocks/>
              </p:cNvGrpSpPr>
              <p:nvPr/>
            </p:nvGrpSpPr>
            <p:grpSpPr bwMode="auto">
              <a:xfrm>
                <a:off x="1248" y="1056"/>
                <a:ext cx="2736" cy="912"/>
                <a:chOff x="1248" y="1056"/>
                <a:chExt cx="2736" cy="912"/>
              </a:xfrm>
            </p:grpSpPr>
            <p:grpSp>
              <p:nvGrpSpPr>
                <p:cNvPr id="5" name="Group 29"/>
                <p:cNvGrpSpPr>
                  <a:grpSpLocks/>
                </p:cNvGrpSpPr>
                <p:nvPr/>
              </p:nvGrpSpPr>
              <p:grpSpPr bwMode="auto">
                <a:xfrm>
                  <a:off x="1248" y="1200"/>
                  <a:ext cx="2736" cy="768"/>
                  <a:chOff x="960" y="960"/>
                  <a:chExt cx="2736" cy="768"/>
                </a:xfrm>
              </p:grpSpPr>
              <p:grpSp>
                <p:nvGrpSpPr>
                  <p:cNvPr id="6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960" y="1536"/>
                    <a:ext cx="2736" cy="192"/>
                    <a:chOff x="912" y="1920"/>
                    <a:chExt cx="2736" cy="192"/>
                  </a:xfrm>
                </p:grpSpPr>
                <p:sp>
                  <p:nvSpPr>
                    <p:cNvPr id="203789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" y="1920"/>
                      <a:ext cx="91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90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" y="1920"/>
                      <a:ext cx="43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91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1920"/>
                      <a:ext cx="139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960" y="1344"/>
                    <a:ext cx="2736" cy="192"/>
                    <a:chOff x="912" y="1920"/>
                    <a:chExt cx="2736" cy="192"/>
                  </a:xfrm>
                </p:grpSpPr>
                <p:sp>
                  <p:nvSpPr>
                    <p:cNvPr id="203794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" y="1920"/>
                      <a:ext cx="91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95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" y="1920"/>
                      <a:ext cx="43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9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1920"/>
                      <a:ext cx="139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960" y="1152"/>
                    <a:ext cx="2736" cy="192"/>
                    <a:chOff x="912" y="1920"/>
                    <a:chExt cx="2736" cy="192"/>
                  </a:xfrm>
                </p:grpSpPr>
                <p:sp>
                  <p:nvSpPr>
                    <p:cNvPr id="203798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" y="1920"/>
                      <a:ext cx="91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799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" y="1920"/>
                      <a:ext cx="43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800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1920"/>
                      <a:ext cx="139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960" y="960"/>
                    <a:ext cx="2736" cy="192"/>
                    <a:chOff x="912" y="1920"/>
                    <a:chExt cx="2736" cy="192"/>
                  </a:xfrm>
                </p:grpSpPr>
                <p:sp>
                  <p:nvSpPr>
                    <p:cNvPr id="203802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12" y="1920"/>
                      <a:ext cx="91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803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4" y="1920"/>
                      <a:ext cx="43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3804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6" y="1920"/>
                      <a:ext cx="1392" cy="192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0380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392" y="1056"/>
                  <a:ext cx="63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Arial Black" pitchFamily="34" charset="0"/>
                    </a:rPr>
                    <a:t>pathname</a:t>
                  </a:r>
                </a:p>
              </p:txBody>
            </p:sp>
            <p:sp>
              <p:nvSpPr>
                <p:cNvPr id="20380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08" y="1056"/>
                  <a:ext cx="340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Arial Black" pitchFamily="34" charset="0"/>
                    </a:rPr>
                    <a:t>lock</a:t>
                  </a:r>
                </a:p>
              </p:txBody>
            </p:sp>
            <p:sp>
              <p:nvSpPr>
                <p:cNvPr id="20380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880" y="1056"/>
                  <a:ext cx="634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1200">
                      <a:latin typeface="Arial Black" pitchFamily="34" charset="0"/>
                    </a:rPr>
                    <a:t>chunk list</a:t>
                  </a:r>
                </a:p>
              </p:txBody>
            </p:sp>
          </p:grpSp>
          <p:sp>
            <p:nvSpPr>
              <p:cNvPr id="203810" name="Text Box 34"/>
              <p:cNvSpPr txBox="1">
                <a:spLocks noChangeArrowheads="1"/>
              </p:cNvSpPr>
              <p:nvPr/>
            </p:nvSpPr>
            <p:spPr bwMode="auto">
              <a:xfrm>
                <a:off x="1248" y="1200"/>
                <a:ext cx="40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/home</a:t>
                </a:r>
              </a:p>
            </p:txBody>
          </p:sp>
          <p:sp>
            <p:nvSpPr>
              <p:cNvPr id="203811" name="Text Box 35"/>
              <p:cNvSpPr txBox="1">
                <a:spLocks noChangeArrowheads="1"/>
              </p:cNvSpPr>
              <p:nvPr/>
            </p:nvSpPr>
            <p:spPr bwMode="auto">
              <a:xfrm>
                <a:off x="1248" y="1776"/>
                <a:ext cx="69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/home/user</a:t>
                </a:r>
              </a:p>
            </p:txBody>
          </p:sp>
          <p:sp>
            <p:nvSpPr>
              <p:cNvPr id="203812" name="Text Box 36"/>
              <p:cNvSpPr txBox="1">
                <a:spLocks noChangeArrowheads="1"/>
              </p:cNvSpPr>
              <p:nvPr/>
            </p:nvSpPr>
            <p:spPr bwMode="auto">
              <a:xfrm>
                <a:off x="1248" y="1584"/>
                <a:ext cx="9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/home/user/foo</a:t>
                </a:r>
              </a:p>
            </p:txBody>
          </p:sp>
          <p:sp>
            <p:nvSpPr>
              <p:cNvPr id="203813" name="Text Box 37"/>
              <p:cNvSpPr txBox="1">
                <a:spLocks noChangeArrowheads="1"/>
              </p:cNvSpPr>
              <p:nvPr/>
            </p:nvSpPr>
            <p:spPr bwMode="auto">
              <a:xfrm>
                <a:off x="1248" y="1392"/>
                <a:ext cx="40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/save</a:t>
                </a:r>
              </a:p>
            </p:txBody>
          </p:sp>
          <p:sp>
            <p:nvSpPr>
              <p:cNvPr id="203814" name="Text Box 38"/>
              <p:cNvSpPr txBox="1">
                <a:spLocks noChangeArrowheads="1"/>
              </p:cNvSpPr>
              <p:nvPr/>
            </p:nvSpPr>
            <p:spPr bwMode="auto">
              <a:xfrm>
                <a:off x="2160" y="1584"/>
                <a:ext cx="406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write</a:t>
                </a:r>
              </a:p>
            </p:txBody>
          </p:sp>
          <p:sp>
            <p:nvSpPr>
              <p:cNvPr id="203815" name="Text Box 39"/>
              <p:cNvSpPr txBox="1">
                <a:spLocks noChangeArrowheads="1"/>
              </p:cNvSpPr>
              <p:nvPr/>
            </p:nvSpPr>
            <p:spPr bwMode="auto">
              <a:xfrm>
                <a:off x="2208" y="1776"/>
                <a:ext cx="34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read</a:t>
                </a:r>
              </a:p>
            </p:txBody>
          </p:sp>
          <p:sp>
            <p:nvSpPr>
              <p:cNvPr id="203816" name="Text Box 40"/>
              <p:cNvSpPr txBox="1">
                <a:spLocks noChangeArrowheads="1"/>
              </p:cNvSpPr>
              <p:nvPr/>
            </p:nvSpPr>
            <p:spPr bwMode="auto">
              <a:xfrm>
                <a:off x="2208" y="1200"/>
                <a:ext cx="34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read</a:t>
                </a:r>
              </a:p>
            </p:txBody>
          </p:sp>
          <p:sp>
            <p:nvSpPr>
              <p:cNvPr id="203818" name="Text Box 42"/>
              <p:cNvSpPr txBox="1">
                <a:spLocks noChangeArrowheads="1"/>
              </p:cNvSpPr>
              <p:nvPr/>
            </p:nvSpPr>
            <p:spPr bwMode="auto">
              <a:xfrm>
                <a:off x="2736" y="1776"/>
                <a:ext cx="87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Chunk88f703,…</a:t>
                </a:r>
              </a:p>
            </p:txBody>
          </p:sp>
          <p:sp>
            <p:nvSpPr>
              <p:cNvPr id="203819" name="Text Box 43"/>
              <p:cNvSpPr txBox="1">
                <a:spLocks noChangeArrowheads="1"/>
              </p:cNvSpPr>
              <p:nvPr/>
            </p:nvSpPr>
            <p:spPr bwMode="auto">
              <a:xfrm>
                <a:off x="2736" y="1584"/>
                <a:ext cx="9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Chunk6254ee0,…</a:t>
                </a:r>
              </a:p>
            </p:txBody>
          </p:sp>
          <p:sp>
            <p:nvSpPr>
              <p:cNvPr id="20382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1392"/>
                <a:ext cx="104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Chunk8ffe07783,…</a:t>
                </a:r>
              </a:p>
            </p:txBody>
          </p:sp>
          <p:sp>
            <p:nvSpPr>
              <p:cNvPr id="20382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1200"/>
                <a:ext cx="92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pitchFamily="49" charset="0"/>
                  </a:rPr>
                  <a:t>Chunk4400488,…</a:t>
                </a:r>
              </a:p>
            </p:txBody>
          </p:sp>
        </p:grpSp>
        <p:sp>
          <p:nvSpPr>
            <p:cNvPr id="203822" name="Text Box 46"/>
            <p:cNvSpPr txBox="1">
              <a:spLocks noChangeArrowheads="1"/>
            </p:cNvSpPr>
            <p:nvPr/>
          </p:nvSpPr>
          <p:spPr bwMode="auto">
            <a:xfrm>
              <a:off x="384" y="1104"/>
              <a:ext cx="9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Logical structure</a:t>
              </a:r>
            </a:p>
          </p:txBody>
        </p:sp>
        <p:cxnSp>
          <p:nvCxnSpPr>
            <p:cNvPr id="203824" name="AutoShape 48"/>
            <p:cNvCxnSpPr>
              <a:cxnSpLocks noChangeShapeType="1"/>
              <a:stCxn id="203822" idx="2"/>
            </p:cNvCxnSpPr>
            <p:nvPr/>
          </p:nvCxnSpPr>
          <p:spPr bwMode="auto">
            <a:xfrm rot="16200000" flipH="1">
              <a:off x="1026" y="1122"/>
              <a:ext cx="240" cy="58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A24CA3-D8E5-4577-B1F0-4A774E07B976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Chunk/replica management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900"/>
              <a:t>Placement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On chunkservers with below-average disk space utilization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Limit number of “recent” creations on a chunkserver (since access traffic will follow)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Spread replicas across racks (for reliability)</a:t>
            </a:r>
            <a:br>
              <a:rPr lang="en-US" sz="1400"/>
            </a:br>
            <a:endParaRPr lang="en-US" sz="1400"/>
          </a:p>
          <a:p>
            <a:pPr>
              <a:lnSpc>
                <a:spcPct val="80000"/>
              </a:lnSpc>
            </a:pPr>
            <a:r>
              <a:rPr lang="en-US" sz="1900"/>
              <a:t>Reclamation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Chunk become garbage when file of which they are a part is deleted 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Lazy strategy (garbage college) is used since no attempt is made to reclaim chunks at time of deletion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In periodic “HeartBeat” message chunkserver reports to the master a subset of its current chunks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Master identifies which reported chunks are no longer accessible (i.e., are garbage)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Chunkserver reclaims garbage chunks</a:t>
            </a:r>
            <a:br>
              <a:rPr lang="en-US" sz="1400"/>
            </a:br>
            <a:endParaRPr lang="en-US" sz="1400"/>
          </a:p>
          <a:p>
            <a:pPr>
              <a:lnSpc>
                <a:spcPct val="80000"/>
              </a:lnSpc>
            </a:pPr>
            <a:r>
              <a:rPr lang="en-US" sz="1900"/>
              <a:t>Stale replica detection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Master assigns a version number to each chunk/replica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Version number incremented each time a lease is granted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Replicas on failed chunkservers will not have the current version number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Stale replicas removed as part of garbage collection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CS 5204 – Operating Systems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4BC70A-BEFA-4EAD-AB7A-0841CDC5FCC2}" type="slidenum">
              <a:rPr lang="en-US"/>
              <a:pPr/>
              <a:t>9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</a:t>
            </a:r>
          </a:p>
        </p:txBody>
      </p:sp>
      <p:pic>
        <p:nvPicPr>
          <p:cNvPr id="2068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4105275" cy="1924050"/>
          </a:xfrm>
          <a:prstGeom prst="rect">
            <a:avLst/>
          </a:prstGeom>
          <a:noFill/>
        </p:spPr>
      </p:pic>
      <p:pic>
        <p:nvPicPr>
          <p:cNvPr id="2068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352800"/>
            <a:ext cx="4343400" cy="1985963"/>
          </a:xfrm>
          <a:prstGeom prst="rect">
            <a:avLst/>
          </a:prstGeom>
          <a:noFill/>
        </p:spPr>
      </p:pic>
      <p:sp>
        <p:nvSpPr>
          <p:cNvPr id="206854" name="AutoShape 6"/>
          <p:cNvSpPr>
            <a:spLocks noChangeArrowheads="1"/>
          </p:cNvSpPr>
          <p:nvPr/>
        </p:nvSpPr>
        <p:spPr bwMode="auto">
          <a:xfrm rot="16200000" flipH="1" flipV="1">
            <a:off x="4991100" y="1562100"/>
            <a:ext cx="1295400" cy="2133600"/>
          </a:xfrm>
          <a:custGeom>
            <a:avLst/>
            <a:gdLst>
              <a:gd name="G0" fmla="+- 14929 0 0"/>
              <a:gd name="G1" fmla="+- 4757 0 0"/>
              <a:gd name="G2" fmla="+- 12158 0 4757"/>
              <a:gd name="G3" fmla="+- G2 0 4757"/>
              <a:gd name="G4" fmla="*/ G3 32768 32059"/>
              <a:gd name="G5" fmla="*/ G4 1 2"/>
              <a:gd name="G6" fmla="+- 21600 0 14929"/>
              <a:gd name="G7" fmla="*/ G6 4757 6079"/>
              <a:gd name="G8" fmla="+- G7 14929 0"/>
              <a:gd name="T0" fmla="*/ 14929 w 21600"/>
              <a:gd name="T1" fmla="*/ 0 h 21600"/>
              <a:gd name="T2" fmla="*/ 14929 w 21600"/>
              <a:gd name="T3" fmla="*/ 12158 h 21600"/>
              <a:gd name="T4" fmla="*/ 1351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4929" y="0"/>
                </a:lnTo>
                <a:lnTo>
                  <a:pt x="14929" y="4757"/>
                </a:lnTo>
                <a:lnTo>
                  <a:pt x="12427" y="4757"/>
                </a:lnTo>
                <a:cubicBezTo>
                  <a:pt x="5564" y="4757"/>
                  <a:pt x="0" y="8071"/>
                  <a:pt x="0" y="12158"/>
                </a:cubicBezTo>
                <a:lnTo>
                  <a:pt x="0" y="21600"/>
                </a:lnTo>
                <a:lnTo>
                  <a:pt x="2702" y="21600"/>
                </a:lnTo>
                <a:lnTo>
                  <a:pt x="2702" y="12158"/>
                </a:lnTo>
                <a:cubicBezTo>
                  <a:pt x="2702" y="9531"/>
                  <a:pt x="7056" y="7401"/>
                  <a:pt x="12427" y="7401"/>
                </a:cubicBezTo>
                <a:lnTo>
                  <a:pt x="14929" y="7401"/>
                </a:lnTo>
                <a:lnTo>
                  <a:pt x="14929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80000A"/>
      </a:accent1>
      <a:accent2>
        <a:srgbClr val="81460A"/>
      </a:accent2>
      <a:accent3>
        <a:srgbClr val="FFFFFF"/>
      </a:accent3>
      <a:accent4>
        <a:srgbClr val="000000"/>
      </a:accent4>
      <a:accent5>
        <a:srgbClr val="C0AAAA"/>
      </a:accent5>
      <a:accent6>
        <a:srgbClr val="743F08"/>
      </a:accent6>
      <a:hlink>
        <a:srgbClr val="805255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Default Design 1">
        <a:dk1>
          <a:srgbClr val="666699"/>
        </a:dk1>
        <a:lt1>
          <a:srgbClr val="FFFFFF"/>
        </a:lt1>
        <a:dk2>
          <a:srgbClr val="000066"/>
        </a:dk2>
        <a:lt2>
          <a:srgbClr val="FFFFFF"/>
        </a:lt2>
        <a:accent1>
          <a:srgbClr val="0066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2DE7"/>
        </a:accent6>
        <a:hlink>
          <a:srgbClr val="00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4B49"/>
        </a:dk2>
        <a:lt2>
          <a:srgbClr val="FFFFFF"/>
        </a:lt2>
        <a:accent1>
          <a:srgbClr val="009999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ACACA"/>
        </a:accent5>
        <a:accent6>
          <a:srgbClr val="007373"/>
        </a:accent6>
        <a:hlink>
          <a:srgbClr val="00666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FF9900"/>
        </a:accent1>
        <a:accent2>
          <a:srgbClr val="FCB138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4A032"/>
        </a:accent6>
        <a:hlink>
          <a:srgbClr val="FCC66E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440044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B0AAB0"/>
        </a:accent5>
        <a:accent6>
          <a:srgbClr val="6D0466"/>
        </a:accent6>
        <a:hlink>
          <a:srgbClr val="9F839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FFFFFF"/>
        </a:dk2>
        <a:lt2>
          <a:srgbClr val="666699"/>
        </a:lt2>
        <a:accent1>
          <a:srgbClr val="779F92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BDCDC7"/>
        </a:accent5>
        <a:accent6>
          <a:srgbClr val="8EB0C3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A0000"/>
        </a:dk1>
        <a:lt1>
          <a:srgbClr val="FFFFFF"/>
        </a:lt1>
        <a:dk2>
          <a:srgbClr val="FFFFFF"/>
        </a:dk2>
        <a:lt2>
          <a:srgbClr val="666699"/>
        </a:lt2>
        <a:accent1>
          <a:srgbClr val="CC3300"/>
        </a:accent1>
        <a:accent2>
          <a:srgbClr val="CC6600"/>
        </a:accent2>
        <a:accent3>
          <a:srgbClr val="FFFFFF"/>
        </a:accent3>
        <a:accent4>
          <a:srgbClr val="590000"/>
        </a:accent4>
        <a:accent5>
          <a:srgbClr val="E2ADAA"/>
        </a:accent5>
        <a:accent6>
          <a:srgbClr val="B95C00"/>
        </a:accent6>
        <a:hlink>
          <a:srgbClr val="CC99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4F4F77"/>
        </a:dk1>
        <a:lt1>
          <a:srgbClr val="FFFFFF"/>
        </a:lt1>
        <a:dk2>
          <a:srgbClr val="4A7911"/>
        </a:dk2>
        <a:lt2>
          <a:srgbClr val="FFFFFF"/>
        </a:lt2>
        <a:accent1>
          <a:srgbClr val="336600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00"/>
        </a:dk1>
        <a:lt1>
          <a:srgbClr val="FFFFFF"/>
        </a:lt1>
        <a:dk2>
          <a:srgbClr val="FFFFFF"/>
        </a:dk2>
        <a:lt2>
          <a:srgbClr val="4F4F77"/>
        </a:lt2>
        <a:accent1>
          <a:srgbClr val="3366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ADB8AA"/>
        </a:accent5>
        <a:accent6>
          <a:srgbClr val="5C8A00"/>
        </a:accent6>
        <a:hlink>
          <a:srgbClr val="99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8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8080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0C0"/>
        </a:accent5>
        <a:accent6>
          <a:srgbClr val="008A8A"/>
        </a:accent6>
        <a:hlink>
          <a:srgbClr val="70CAC6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4F4F77"/>
        </a:dk1>
        <a:lt1>
          <a:srgbClr val="FFFFFF"/>
        </a:lt1>
        <a:dk2>
          <a:srgbClr val="330000"/>
        </a:dk2>
        <a:lt2>
          <a:srgbClr val="FFFFFF"/>
        </a:lt2>
        <a:accent1>
          <a:srgbClr val="822504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C1ACAA"/>
        </a:accent5>
        <a:accent6>
          <a:srgbClr val="8F2505"/>
        </a:accent6>
        <a:hlink>
          <a:srgbClr val="7C0704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33333"/>
        </a:dk1>
        <a:lt1>
          <a:srgbClr val="FFFFFF"/>
        </a:lt1>
        <a:dk2>
          <a:srgbClr val="333399"/>
        </a:dk2>
        <a:lt2>
          <a:srgbClr val="FFFFFF"/>
        </a:lt2>
        <a:accent1>
          <a:srgbClr val="006699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B8CA"/>
        </a:accent5>
        <a:accent6>
          <a:srgbClr val="02799E"/>
        </a:accent6>
        <a:hlink>
          <a:srgbClr val="6699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0080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AAAAC0"/>
        </a:accent5>
        <a:accent6>
          <a:srgbClr val="8A8AB9"/>
        </a:accent6>
        <a:hlink>
          <a:srgbClr val="CCCCE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404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Google File System</vt:lpstr>
      <vt:lpstr>Google Disk Farm</vt:lpstr>
      <vt:lpstr>Design</vt:lpstr>
      <vt:lpstr>Architecture</vt:lpstr>
      <vt:lpstr>Mutation operations</vt:lpstr>
      <vt:lpstr>Consistency Guarantees</vt:lpstr>
      <vt:lpstr>Metadata management</vt:lpstr>
      <vt:lpstr>Chunk/replica management</vt:lpstr>
      <vt:lpstr>Performance</vt:lpstr>
    </vt:vector>
  </TitlesOfParts>
  <Company>Virginia 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File System</dc:title>
  <dc:subject>CS5204</dc:subject>
  <dc:creator>Dennis Kafura</dc:creator>
  <cp:lastModifiedBy>Dennis Kafura</cp:lastModifiedBy>
  <cp:revision>13</cp:revision>
  <dcterms:created xsi:type="dcterms:W3CDTF">2005-01-05T22:58:01Z</dcterms:created>
  <dcterms:modified xsi:type="dcterms:W3CDTF">2010-08-02T13:38:38Z</dcterms:modified>
</cp:coreProperties>
</file>