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sldIdLst>
    <p:sldId id="256" r:id="rId2"/>
    <p:sldId id="257" r:id="rId3"/>
    <p:sldId id="261" r:id="rId4"/>
    <p:sldId id="262" r:id="rId5"/>
    <p:sldId id="263" r:id="rId6"/>
    <p:sldId id="260" r:id="rId7"/>
    <p:sldId id="259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8" r:id="rId20"/>
    <p:sldId id="276" r:id="rId21"/>
    <p:sldId id="277" r:id="rId22"/>
    <p:sldId id="279" r:id="rId23"/>
    <p:sldId id="280" r:id="rId24"/>
    <p:sldId id="281" r:id="rId25"/>
    <p:sldId id="283" r:id="rId26"/>
    <p:sldId id="284" r:id="rId27"/>
    <p:sldId id="282" r:id="rId28"/>
    <p:sldId id="28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  <a:srgbClr val="D9D9D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FB66AD-35E2-4B69-BE52-AE57C8F07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B6AD92-721B-41E5-B963-F659F43DA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2902D1-53FE-43E1-9512-90810C993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B84CB0-9CC8-457F-87D0-5071D7860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29BE0F-AC96-4BB4-96C1-C87C41350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6895D6-D450-415E-8305-230D7EDA7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CE395A-EC2C-4189-85D6-57145B978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A5A5F4-D555-43AF-ACDE-53E7D3216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581F33-AF28-4505-BCDD-70CB33006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5C704A-95D5-4287-8C83-374A74F0D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4D3152-D2DF-4DF4-BBEE-25CE501E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B8E48D-191B-43CA-AFAF-6B94A8748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39C7FB5A-B301-48C0-9B97-9124A129E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934200" y="152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File Systems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File Systems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A97519-65F3-4E33-B4AB-E2CC453E465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331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Dennis Kafura – CS5204 – Operating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10000"/>
          </a:xfrm>
        </p:spPr>
        <p:txBody>
          <a:bodyPr/>
          <a:lstStyle/>
          <a:p>
            <a:r>
              <a:rPr lang="en-US" dirty="0" smtClean="0"/>
              <a:t>Creation</a:t>
            </a:r>
          </a:p>
          <a:p>
            <a:pPr lvl="1"/>
            <a:r>
              <a:rPr lang="en-US" sz="1800" dirty="0" smtClean="0">
                <a:latin typeface="+mn-lt"/>
              </a:rPr>
              <a:t>Flush to disk</a:t>
            </a:r>
          </a:p>
          <a:p>
            <a:pPr lvl="2"/>
            <a:r>
              <a:rPr lang="en-US" sz="1800" dirty="0" smtClean="0">
                <a:latin typeface="+mn-lt"/>
              </a:rPr>
              <a:t>data</a:t>
            </a:r>
          </a:p>
          <a:p>
            <a:pPr lvl="2"/>
            <a:r>
              <a:rPr lang="en-US" sz="1800" dirty="0" smtClean="0">
                <a:latin typeface="+mn-lt"/>
              </a:rPr>
              <a:t>I-nodes</a:t>
            </a:r>
          </a:p>
          <a:p>
            <a:pPr lvl="2"/>
            <a:r>
              <a:rPr lang="en-US" sz="1800" dirty="0" smtClean="0">
                <a:latin typeface="+mn-lt"/>
              </a:rPr>
              <a:t>I-node map blocks </a:t>
            </a:r>
          </a:p>
          <a:p>
            <a:pPr lvl="2"/>
            <a:r>
              <a:rPr lang="en-US" sz="1800" dirty="0" smtClean="0">
                <a:latin typeface="+mn-lt"/>
              </a:rPr>
              <a:t>segment usage table</a:t>
            </a:r>
          </a:p>
          <a:p>
            <a:pPr lvl="1"/>
            <a:r>
              <a:rPr lang="en-US" sz="1800" dirty="0" smtClean="0">
                <a:latin typeface="+mn-lt"/>
              </a:rPr>
              <a:t>In fixed checkpoint region, write addresses of I-node map blocks and segment usage table blocks.</a:t>
            </a:r>
          </a:p>
          <a:p>
            <a:pPr lvl="1"/>
            <a:r>
              <a:rPr lang="en-US" sz="1800" dirty="0" smtClean="0">
                <a:latin typeface="+mn-lt"/>
              </a:rPr>
              <a:t>Mark checkpoint region with “current” timestamp.</a:t>
            </a:r>
          </a:p>
          <a:p>
            <a:pPr lvl="1"/>
            <a:r>
              <a:rPr lang="en-US" sz="1800" dirty="0" smtClean="0">
                <a:latin typeface="+mn-lt"/>
              </a:rPr>
              <a:t>Use two checkpoints for reliability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Read latest checkpoint</a:t>
            </a:r>
            <a:b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Roll-forward</a:t>
            </a:r>
          </a:p>
          <a:p>
            <a:pPr marL="685800" lvl="1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Scan segment usage blocks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New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inodes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are incorporated into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inode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map (data blocks automatically included)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Data blocks for new versions are ignored</a:t>
            </a:r>
          </a:p>
          <a:p>
            <a:pPr marL="685800" lvl="1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Adjust segment utilizations in segment table map</a:t>
            </a:r>
          </a:p>
          <a:p>
            <a:pPr marL="685800" lvl="1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charset="2"/>
              <a:buChar char="n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Insure consistency of directories and 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inodes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Directory operations log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</a:pPr>
            <a:r>
              <a:rPr lang="en-US" sz="1600" kern="0" dirty="0" smtClean="0">
                <a:latin typeface="+mn-lt"/>
              </a:rPr>
              <a:t>Records entry for each directory change</a:t>
            </a:r>
          </a:p>
          <a:p>
            <a:pPr marL="1143000" lvl="2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Written to log before directory/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inode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blocks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cleaning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lowchart: Magnetic Disk 6"/>
          <p:cNvSpPr/>
          <p:nvPr/>
        </p:nvSpPr>
        <p:spPr bwMode="auto">
          <a:xfrm>
            <a:off x="5943600" y="1295400"/>
            <a:ext cx="2667000" cy="36576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86600" y="16764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LFS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324600" y="2895600"/>
            <a:ext cx="990600" cy="228600"/>
            <a:chOff x="3276600" y="2667000"/>
            <a:chExt cx="990600" cy="2286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3276600" y="26670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505200" y="2667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733800" y="2667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276600" y="2667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467600" y="3276600"/>
            <a:ext cx="990600" cy="228600"/>
            <a:chOff x="3733800" y="2286000"/>
            <a:chExt cx="990600" cy="22860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3733800" y="2286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810000" y="2286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267200" y="2286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343400" y="2286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191000" y="22860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733800" y="22860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467600" y="3886200"/>
            <a:ext cx="990600" cy="228600"/>
            <a:chOff x="2971800" y="2590800"/>
            <a:chExt cx="990600" cy="22860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3505200" y="25908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581400" y="25908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2971800" y="2590800"/>
              <a:ext cx="990600" cy="228600"/>
              <a:chOff x="3276600" y="2667000"/>
              <a:chExt cx="990600" cy="22860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3276600" y="2667000"/>
                <a:ext cx="990600" cy="2286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35052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37338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32766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sp>
          <p:nvSpPr>
            <p:cNvPr id="47" name="Rectangle 46"/>
            <p:cNvSpPr/>
            <p:nvPr/>
          </p:nvSpPr>
          <p:spPr bwMode="auto">
            <a:xfrm>
              <a:off x="3886200" y="25908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467600" y="2895600"/>
            <a:ext cx="990600" cy="228600"/>
            <a:chOff x="2819400" y="3276600"/>
            <a:chExt cx="990600" cy="228600"/>
          </a:xfrm>
        </p:grpSpPr>
        <p:grpSp>
          <p:nvGrpSpPr>
            <p:cNvPr id="42" name="Group 41"/>
            <p:cNvGrpSpPr/>
            <p:nvPr/>
          </p:nvGrpSpPr>
          <p:grpSpPr>
            <a:xfrm>
              <a:off x="2819400" y="3276600"/>
              <a:ext cx="990600" cy="228600"/>
              <a:chOff x="3276600" y="2667000"/>
              <a:chExt cx="990600" cy="228600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3276600" y="2667000"/>
                <a:ext cx="990600" cy="2286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35052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37338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32766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sp>
          <p:nvSpPr>
            <p:cNvPr id="48" name="Rectangle 47"/>
            <p:cNvSpPr/>
            <p:nvPr/>
          </p:nvSpPr>
          <p:spPr bwMode="auto">
            <a:xfrm>
              <a:off x="3352800" y="3276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429000" y="3276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505200" y="3276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324600" y="3276600"/>
            <a:ext cx="990600" cy="228600"/>
            <a:chOff x="3048000" y="2209800"/>
            <a:chExt cx="990600" cy="2286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3962400" y="22098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048000" y="22098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505200" y="22098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67600" y="3581400"/>
            <a:ext cx="990600" cy="228600"/>
            <a:chOff x="2667000" y="2895600"/>
            <a:chExt cx="990600" cy="228600"/>
          </a:xfrm>
        </p:grpSpPr>
        <p:sp>
          <p:nvSpPr>
            <p:cNvPr id="51" name="Rectangle 50"/>
            <p:cNvSpPr/>
            <p:nvPr/>
          </p:nvSpPr>
          <p:spPr bwMode="auto">
            <a:xfrm>
              <a:off x="3048000" y="2895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581400" y="2895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505200" y="2895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2667000" y="28956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895600" y="2895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124200" y="28956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324600" y="3886200"/>
            <a:ext cx="990600" cy="228600"/>
            <a:chOff x="3124200" y="1600200"/>
            <a:chExt cx="990600" cy="228600"/>
          </a:xfrm>
        </p:grpSpPr>
        <p:grpSp>
          <p:nvGrpSpPr>
            <p:cNvPr id="32" name="Group 31"/>
            <p:cNvGrpSpPr/>
            <p:nvPr/>
          </p:nvGrpSpPr>
          <p:grpSpPr>
            <a:xfrm>
              <a:off x="3124200" y="1600200"/>
              <a:ext cx="990600" cy="228600"/>
              <a:chOff x="3276600" y="2667000"/>
              <a:chExt cx="990600" cy="228600"/>
            </a:xfrm>
          </p:grpSpPr>
          <p:sp>
            <p:nvSpPr>
              <p:cNvPr id="33" name="Rectangle 32"/>
              <p:cNvSpPr/>
              <p:nvPr/>
            </p:nvSpPr>
            <p:spPr bwMode="auto">
              <a:xfrm>
                <a:off x="3276600" y="2667000"/>
                <a:ext cx="990600" cy="2286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35052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 bwMode="auto">
              <a:xfrm>
                <a:off x="37338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32766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sp>
          <p:nvSpPr>
            <p:cNvPr id="72" name="Rectangle 71"/>
            <p:cNvSpPr/>
            <p:nvPr/>
          </p:nvSpPr>
          <p:spPr bwMode="auto">
            <a:xfrm>
              <a:off x="4038600" y="16002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3657600" y="16002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3962400" y="16002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324600" y="3581400"/>
            <a:ext cx="990600" cy="228600"/>
            <a:chOff x="2743200" y="3581400"/>
            <a:chExt cx="990600" cy="2286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2743200" y="3581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32004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31242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111" name="Left Brace 110"/>
          <p:cNvSpPr/>
          <p:nvPr/>
        </p:nvSpPr>
        <p:spPr bwMode="auto">
          <a:xfrm>
            <a:off x="6096000" y="2819400"/>
            <a:ext cx="76200" cy="990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113" name="Straight Arrow Connector 112"/>
          <p:cNvCxnSpPr>
            <a:stCxn id="111" idx="1"/>
          </p:cNvCxnSpPr>
          <p:nvPr/>
        </p:nvCxnSpPr>
        <p:spPr bwMode="auto">
          <a:xfrm rot="10800000">
            <a:off x="4953000" y="2057400"/>
            <a:ext cx="1143000" cy="1257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5029200" y="1981200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1. read</a:t>
            </a:r>
            <a:endParaRPr lang="en-US" sz="1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724400" y="3200400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3. update</a:t>
            </a:r>
            <a:endParaRPr lang="en-US" sz="1600" dirty="0"/>
          </a:p>
        </p:txBody>
      </p:sp>
      <p:cxnSp>
        <p:nvCxnSpPr>
          <p:cNvPr id="122" name="Straight Arrow Connector 121"/>
          <p:cNvCxnSpPr>
            <a:endCxn id="111" idx="1"/>
          </p:cNvCxnSpPr>
          <p:nvPr/>
        </p:nvCxnSpPr>
        <p:spPr bwMode="auto">
          <a:xfrm>
            <a:off x="4953000" y="3048000"/>
            <a:ext cx="1143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5181600" cy="2209800"/>
          </a:xfrm>
        </p:spPr>
        <p:txBody>
          <a:bodyPr/>
          <a:lstStyle/>
          <a:p>
            <a:r>
              <a:rPr lang="en-US" sz="2000" dirty="0" smtClean="0"/>
              <a:t>When to execute the segment cleaner?</a:t>
            </a:r>
          </a:p>
          <a:p>
            <a:pPr lvl="1"/>
            <a:r>
              <a:rPr lang="en-US" sz="1400" dirty="0" smtClean="0"/>
              <a:t>Clean segments  are below a threshold</a:t>
            </a:r>
          </a:p>
          <a:p>
            <a:r>
              <a:rPr lang="en-US" sz="2000" dirty="0" smtClean="0"/>
              <a:t>How many segments to clean at once?</a:t>
            </a:r>
          </a:p>
          <a:p>
            <a:pPr lvl="1"/>
            <a:r>
              <a:rPr lang="en-US" sz="1400" dirty="0" smtClean="0"/>
              <a:t>Until clean segments exceeds a threshold</a:t>
            </a:r>
          </a:p>
          <a:p>
            <a:r>
              <a:rPr lang="en-US" sz="2000" dirty="0" smtClean="0"/>
              <a:t>Which segments to clean?</a:t>
            </a:r>
          </a:p>
          <a:p>
            <a:r>
              <a:rPr lang="en-US" sz="2000" dirty="0" smtClean="0"/>
              <a:t>How should live blocks be grouped?</a:t>
            </a:r>
          </a:p>
        </p:txBody>
      </p:sp>
      <p:grpSp>
        <p:nvGrpSpPr>
          <p:cNvPr id="140" name="Group 139"/>
          <p:cNvGrpSpPr/>
          <p:nvPr/>
        </p:nvGrpSpPr>
        <p:grpSpPr>
          <a:xfrm>
            <a:off x="381000" y="1600200"/>
            <a:ext cx="4495800" cy="1524000"/>
            <a:chOff x="304800" y="2286000"/>
            <a:chExt cx="4495800" cy="1524000"/>
          </a:xfrm>
        </p:grpSpPr>
        <p:grpSp>
          <p:nvGrpSpPr>
            <p:cNvPr id="80" name="Group 79"/>
            <p:cNvGrpSpPr/>
            <p:nvPr/>
          </p:nvGrpSpPr>
          <p:grpSpPr>
            <a:xfrm>
              <a:off x="1524000" y="2590800"/>
              <a:ext cx="990600" cy="228600"/>
              <a:chOff x="3276600" y="2667000"/>
              <a:chExt cx="990600" cy="228600"/>
            </a:xfrm>
          </p:grpSpPr>
          <p:sp>
            <p:nvSpPr>
              <p:cNvPr id="81" name="Rectangle 80"/>
              <p:cNvSpPr/>
              <p:nvPr/>
            </p:nvSpPr>
            <p:spPr bwMode="auto">
              <a:xfrm>
                <a:off x="3276600" y="2667000"/>
                <a:ext cx="990600" cy="2286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5052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37338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3276600" y="26670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2667000" y="2590800"/>
              <a:ext cx="990600" cy="228600"/>
              <a:chOff x="3048000" y="2209800"/>
              <a:chExt cx="990600" cy="228600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3962400" y="22098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3048000" y="2209800"/>
                <a:ext cx="990600" cy="2286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3505200" y="22098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3810000" y="2590800"/>
              <a:ext cx="990600" cy="228600"/>
              <a:chOff x="2743200" y="3581400"/>
              <a:chExt cx="990600" cy="228600"/>
            </a:xfrm>
          </p:grpSpPr>
          <p:sp>
            <p:nvSpPr>
              <p:cNvPr id="90" name="Rectangle 89"/>
              <p:cNvSpPr/>
              <p:nvPr/>
            </p:nvSpPr>
            <p:spPr bwMode="auto">
              <a:xfrm>
                <a:off x="2743200" y="3581400"/>
                <a:ext cx="990600" cy="2286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3200400" y="35814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3124200" y="3581400"/>
                <a:ext cx="76200" cy="2286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sp>
          <p:nvSpPr>
            <p:cNvPr id="94" name="Rectangle 93"/>
            <p:cNvSpPr/>
            <p:nvPr/>
          </p:nvSpPr>
          <p:spPr bwMode="auto">
            <a:xfrm>
              <a:off x="1524000" y="3581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6764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19812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5240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7526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2667000" y="3581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6002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3810000" y="3581400"/>
              <a:ext cx="9906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9050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828800" y="3581400"/>
              <a:ext cx="76200" cy="228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115" name="Shape 114"/>
            <p:cNvCxnSpPr>
              <a:stCxn id="84" idx="1"/>
              <a:endCxn id="97" idx="1"/>
            </p:cNvCxnSpPr>
            <p:nvPr/>
          </p:nvCxnSpPr>
          <p:spPr bwMode="auto">
            <a:xfrm rot="10800000" flipV="1">
              <a:off x="1524000" y="2705100"/>
              <a:ext cx="1588" cy="990600"/>
            </a:xfrm>
            <a:prstGeom prst="curvedConnector3">
              <a:avLst>
                <a:gd name="adj1" fmla="val 4318641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9" name="TextBox 118"/>
            <p:cNvSpPr txBox="1"/>
            <p:nvPr/>
          </p:nvSpPr>
          <p:spPr>
            <a:xfrm>
              <a:off x="304800" y="2286000"/>
              <a:ext cx="9028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2. clean</a:t>
              </a:r>
              <a:endParaRPr lang="en-US" sz="1600" dirty="0"/>
            </a:p>
          </p:txBody>
        </p:sp>
        <p:cxnSp>
          <p:nvCxnSpPr>
            <p:cNvPr id="125" name="Straight Arrow Connector 124"/>
            <p:cNvCxnSpPr>
              <a:stCxn id="84" idx="2"/>
              <a:endCxn id="97" idx="0"/>
            </p:cNvCxnSpPr>
            <p:nvPr/>
          </p:nvCxnSpPr>
          <p:spPr bwMode="auto">
            <a:xfrm rot="5400000">
              <a:off x="1181100" y="32004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7" name="Straight Arrow Connector 126"/>
            <p:cNvCxnSpPr>
              <a:stCxn id="82" idx="2"/>
              <a:endCxn id="101" idx="0"/>
            </p:cNvCxnSpPr>
            <p:nvPr/>
          </p:nvCxnSpPr>
          <p:spPr bwMode="auto">
            <a:xfrm rot="5400000">
              <a:off x="1333500" y="3124200"/>
              <a:ext cx="7620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Arrow Connector 128"/>
            <p:cNvCxnSpPr>
              <a:stCxn id="83" idx="2"/>
              <a:endCxn id="95" idx="0"/>
            </p:cNvCxnSpPr>
            <p:nvPr/>
          </p:nvCxnSpPr>
          <p:spPr bwMode="auto">
            <a:xfrm rot="5400000">
              <a:off x="1485900" y="3048000"/>
              <a:ext cx="762000" cy="304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1" name="Straight Arrow Connector 130"/>
            <p:cNvCxnSpPr/>
            <p:nvPr/>
          </p:nvCxnSpPr>
          <p:spPr bwMode="auto">
            <a:xfrm rot="5400000">
              <a:off x="2095500" y="2552700"/>
              <a:ext cx="762000" cy="1295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3" name="Straight Arrow Connector 132"/>
            <p:cNvCxnSpPr>
              <a:endCxn id="105" idx="0"/>
            </p:cNvCxnSpPr>
            <p:nvPr/>
          </p:nvCxnSpPr>
          <p:spPr bwMode="auto">
            <a:xfrm rot="10800000" flipV="1">
              <a:off x="1866900" y="2819400"/>
              <a:ext cx="1790700" cy="762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5" name="Straight Arrow Connector 134"/>
            <p:cNvCxnSpPr>
              <a:stCxn id="92" idx="2"/>
            </p:cNvCxnSpPr>
            <p:nvPr/>
          </p:nvCxnSpPr>
          <p:spPr bwMode="auto">
            <a:xfrm rot="5400000">
              <a:off x="2724150" y="2076450"/>
              <a:ext cx="762000" cy="22479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 Policies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3648075" cy="173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1371600"/>
            <a:ext cx="4597231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1" y="4953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“The key to achieving high performance at low cost in a log-structured file system is to force the disk into a bimodal segment distribution where most of the segments are nearly full, a few are empty or nearly empty, and the cleaner can almost always work with the empty segments.” (</a:t>
            </a:r>
            <a:r>
              <a:rPr lang="en-US" sz="1600" dirty="0" err="1" smtClean="0"/>
              <a:t>Rosenblum</a:t>
            </a:r>
            <a:r>
              <a:rPr lang="en-US" sz="1600" dirty="0" smtClean="0"/>
              <a:t>/</a:t>
            </a:r>
            <a:r>
              <a:rPr lang="en-US" sz="1600" dirty="0" err="1" smtClean="0"/>
              <a:t>Ousterhout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benefit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3581400" cy="2286000"/>
          </a:xfrm>
        </p:spPr>
        <p:txBody>
          <a:bodyPr/>
          <a:lstStyle/>
          <a:p>
            <a:r>
              <a:rPr lang="en-US" sz="2000" dirty="0" smtClean="0"/>
              <a:t>Select for cleaning the segment with the highest ratio of benefit to cost</a:t>
            </a:r>
          </a:p>
          <a:p>
            <a:r>
              <a:rPr lang="en-US" sz="2000" dirty="0" smtClean="0"/>
              <a:t>Use age to approximate the stability of the data in a segment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5319712" cy="67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438400"/>
            <a:ext cx="446343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</a:t>
            </a:r>
            <a:r>
              <a:rPr lang="en-US" dirty="0" err="1" smtClean="0"/>
              <a:t>Performace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0"/>
            <a:ext cx="5749649" cy="377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6678899" cy="402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Overhead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276600"/>
            <a:ext cx="4100512" cy="225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19200"/>
            <a:ext cx="3971925" cy="1854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953000" y="16764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Recovery time is dominated by the number of files.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9624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Resources are highly focused on  user data.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Update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maintain dependencies among in-cache metadata blocks so that writes to disk will preserve the consistency of the on-disk metadata.</a:t>
            </a:r>
          </a:p>
          <a:p>
            <a:r>
              <a:rPr lang="en-US" dirty="0" smtClean="0"/>
              <a:t>Ensures that the only metadata inconsistencies are unclaimed blocks or </a:t>
            </a:r>
            <a:r>
              <a:rPr lang="en-US" dirty="0" err="1" smtClean="0"/>
              <a:t>inodes</a:t>
            </a:r>
            <a:r>
              <a:rPr lang="en-US" dirty="0" smtClean="0"/>
              <a:t> that can be reclaimed by a background process examining the active file system</a:t>
            </a:r>
          </a:p>
          <a:p>
            <a:r>
              <a:rPr lang="en-US" dirty="0" smtClean="0"/>
              <a:t>Reduces by 40% to 70% the number of disk writes in file intensive environments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257800"/>
            <a:ext cx="7924800" cy="762000"/>
          </a:xfrm>
        </p:spPr>
        <p:txBody>
          <a:bodyPr/>
          <a:lstStyle/>
          <a:p>
            <a:r>
              <a:rPr lang="en-US" sz="2000" dirty="0" smtClean="0"/>
              <a:t>File operations create dependencies between related metadata changes</a:t>
            </a:r>
          </a:p>
          <a:p>
            <a:r>
              <a:rPr lang="en-US" sz="2000" dirty="0" smtClean="0"/>
              <a:t>Cyclic dependencies can arise between metadata blocks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5729288" cy="383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Dennis Kafura – CS5204 – Operating Systems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66713"/>
          </a:xfrm>
        </p:spPr>
        <p:txBody>
          <a:bodyPr/>
          <a:lstStyle/>
          <a:p>
            <a:pPr eaLnBrk="1" hangingPunct="1"/>
            <a:r>
              <a:rPr lang="en-US" dirty="0" smtClean="0"/>
              <a:t>Structure of a File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8E8414-57BD-4AA3-887C-DFFC69A7BFD3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981200"/>
            <a:ext cx="2357289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3657600" y="1447800"/>
            <a:ext cx="1524000" cy="838200"/>
            <a:chOff x="2057400" y="3048000"/>
            <a:chExt cx="1524000" cy="838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590800" y="3048000"/>
              <a:ext cx="990600" cy="457200"/>
            </a:xfrm>
            <a:prstGeom prst="rect">
              <a:avLst/>
            </a:prstGeom>
            <a:solidFill>
              <a:srgbClr val="D9D9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200400"/>
              <a:ext cx="990600" cy="457200"/>
            </a:xfrm>
            <a:prstGeom prst="rect">
              <a:avLst/>
            </a:prstGeom>
            <a:solidFill>
              <a:srgbClr val="D9D9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057400" y="3429000"/>
              <a:ext cx="990600" cy="457200"/>
            </a:xfrm>
            <a:prstGeom prst="rect">
              <a:avLst/>
            </a:prstGeom>
            <a:solidFill>
              <a:srgbClr val="D9D9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 bwMode="auto">
          <a:xfrm>
            <a:off x="5257800" y="1524000"/>
            <a:ext cx="10668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24400" y="2362200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4800" y="1828800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/>
              <a:t>buffer </a:t>
            </a:r>
            <a:r>
              <a:rPr lang="en-US" sz="1800" dirty="0" smtClean="0"/>
              <a:t>cache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improves efficiency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delayed writes, read ahead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improved scheduling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contains both data and metadata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91000" y="1143000"/>
            <a:ext cx="1026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buffer cache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905000" y="3962400"/>
            <a:ext cx="31245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metadata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file organization (</a:t>
            </a:r>
            <a:r>
              <a:rPr lang="en-US" sz="1800" dirty="0" err="1" smtClean="0"/>
              <a:t>inode</a:t>
            </a:r>
            <a:r>
              <a:rPr lang="en-US" sz="18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naming (directories)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management (bitmaps)</a:t>
            </a:r>
          </a:p>
          <a:p>
            <a:r>
              <a:rPr lang="en-US" sz="1800" dirty="0" smtClean="0"/>
              <a:t>data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application defined</a:t>
            </a:r>
            <a:endParaRPr lang="en-US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Updates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8077200" y="1981200"/>
            <a:ext cx="533400" cy="533400"/>
            <a:chOff x="7467600" y="2133600"/>
            <a:chExt cx="533400" cy="533400"/>
          </a:xfrm>
        </p:grpSpPr>
        <p:sp>
          <p:nvSpPr>
            <p:cNvPr id="35" name="TextBox 34"/>
            <p:cNvSpPr txBox="1"/>
            <p:nvPr/>
          </p:nvSpPr>
          <p:spPr>
            <a:xfrm>
              <a:off x="7467600" y="2133600"/>
              <a:ext cx="533400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old</a:t>
              </a:r>
              <a:endParaRPr lang="en-US" sz="11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67600" y="2405390"/>
              <a:ext cx="533400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new</a:t>
              </a:r>
              <a:endParaRPr lang="en-US" sz="1100" b="1" dirty="0"/>
            </a:p>
          </p:txBody>
        </p:sp>
      </p:grpSp>
      <p:sp>
        <p:nvSpPr>
          <p:cNvPr id="39" name="Flowchart: Process 38"/>
          <p:cNvSpPr/>
          <p:nvPr/>
        </p:nvSpPr>
        <p:spPr bwMode="auto">
          <a:xfrm>
            <a:off x="7200900" y="1447800"/>
            <a:ext cx="304800" cy="1524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41" name="Flowchart: Process 40"/>
          <p:cNvSpPr/>
          <p:nvPr/>
        </p:nvSpPr>
        <p:spPr bwMode="auto">
          <a:xfrm>
            <a:off x="7200900" y="2895600"/>
            <a:ext cx="304800" cy="1524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43" name="Straight Arrow Connector 42"/>
          <p:cNvCxnSpPr>
            <a:stCxn id="39" idx="2"/>
            <a:endCxn id="41" idx="0"/>
          </p:cNvCxnSpPr>
          <p:nvPr/>
        </p:nvCxnSpPr>
        <p:spPr bwMode="auto">
          <a:xfrm rot="5400000">
            <a:off x="6705600" y="2247900"/>
            <a:ext cx="1295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rot="10800000">
            <a:off x="7391400" y="2247900"/>
            <a:ext cx="68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7543800" y="28194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change</a:t>
            </a:r>
            <a:endParaRPr lang="en-US" sz="1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543800" y="1371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change</a:t>
            </a:r>
            <a:endParaRPr lang="en-US" sz="1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7010400" y="990600"/>
            <a:ext cx="1082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dependency</a:t>
            </a:r>
            <a:endParaRPr lang="en-US" sz="1200" b="1" i="1" dirty="0"/>
          </a:p>
        </p:txBody>
      </p:sp>
      <p:grpSp>
        <p:nvGrpSpPr>
          <p:cNvPr id="72" name="Group 71"/>
          <p:cNvGrpSpPr/>
          <p:nvPr/>
        </p:nvGrpSpPr>
        <p:grpSpPr>
          <a:xfrm>
            <a:off x="1447800" y="1600200"/>
            <a:ext cx="5181600" cy="3657600"/>
            <a:chOff x="457200" y="1447800"/>
            <a:chExt cx="5181600" cy="3657600"/>
          </a:xfrm>
        </p:grpSpPr>
        <p:sp>
          <p:nvSpPr>
            <p:cNvPr id="6" name="Flowchart: Process 5"/>
            <p:cNvSpPr/>
            <p:nvPr/>
          </p:nvSpPr>
          <p:spPr bwMode="auto">
            <a:xfrm>
              <a:off x="1066800" y="1752600"/>
              <a:ext cx="1905000" cy="1066800"/>
            </a:xfrm>
            <a:prstGeom prst="flowChartProcess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" name="Flowchart: Process 6"/>
            <p:cNvSpPr/>
            <p:nvPr/>
          </p:nvSpPr>
          <p:spPr bwMode="auto">
            <a:xfrm>
              <a:off x="1447800" y="24384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Flowchart: Process 7"/>
            <p:cNvSpPr/>
            <p:nvPr/>
          </p:nvSpPr>
          <p:spPr bwMode="auto">
            <a:xfrm>
              <a:off x="1524000" y="19050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2286000" y="23622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54374" y="22860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X</a:t>
              </a:r>
              <a:endParaRPr lang="en-US" sz="1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92574" y="22098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Y</a:t>
              </a:r>
              <a:endParaRPr lang="en-US" sz="1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1447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914400" y="3733800"/>
              <a:ext cx="2133600" cy="1371600"/>
              <a:chOff x="914400" y="3276600"/>
              <a:chExt cx="2133600" cy="1371600"/>
            </a:xfrm>
          </p:grpSpPr>
          <p:sp>
            <p:nvSpPr>
              <p:cNvPr id="13" name="Flowchart: Process 12"/>
              <p:cNvSpPr/>
              <p:nvPr/>
            </p:nvSpPr>
            <p:spPr bwMode="auto">
              <a:xfrm>
                <a:off x="1143000" y="3581400"/>
                <a:ext cx="1905000" cy="1066800"/>
              </a:xfrm>
              <a:prstGeom prst="flowChartProcess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1447800" y="40386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1981200" y="37338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362200" y="41910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14400" y="3276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B</a:t>
                </a:r>
                <a:endParaRPr lang="en-US" sz="18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505200" y="3733800"/>
              <a:ext cx="2133600" cy="1371600"/>
              <a:chOff x="3505200" y="3276600"/>
              <a:chExt cx="2133600" cy="1371600"/>
            </a:xfrm>
          </p:grpSpPr>
          <p:sp>
            <p:nvSpPr>
              <p:cNvPr id="20" name="Flowchart: Process 19"/>
              <p:cNvSpPr/>
              <p:nvPr/>
            </p:nvSpPr>
            <p:spPr bwMode="auto">
              <a:xfrm>
                <a:off x="3733800" y="3581400"/>
                <a:ext cx="1905000" cy="1066800"/>
              </a:xfrm>
              <a:prstGeom prst="flowChartProcess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4114800" y="40386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4572000" y="37338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953000" y="41910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05200" y="3276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C</a:t>
                </a:r>
                <a:endParaRPr lang="en-US" sz="1800" dirty="0"/>
              </a:p>
            </p:txBody>
          </p:sp>
        </p:grpSp>
        <p:sp>
          <p:nvSpPr>
            <p:cNvPr id="27" name="Flowchart: Process 26"/>
            <p:cNvSpPr/>
            <p:nvPr/>
          </p:nvSpPr>
          <p:spPr bwMode="auto">
            <a:xfrm>
              <a:off x="2438400" y="19050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29" name="Straight Arrow Connector 28"/>
            <p:cNvCxnSpPr>
              <a:stCxn id="7" idx="2"/>
              <a:endCxn id="14" idx="0"/>
            </p:cNvCxnSpPr>
            <p:nvPr/>
          </p:nvCxnSpPr>
          <p:spPr bwMode="auto">
            <a:xfrm rot="5400000">
              <a:off x="647700" y="3543300"/>
              <a:ext cx="1905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Elbow Connector 30"/>
            <p:cNvCxnSpPr>
              <a:stCxn id="9" idx="3"/>
              <a:endCxn id="22" idx="0"/>
            </p:cNvCxnSpPr>
            <p:nvPr/>
          </p:nvCxnSpPr>
          <p:spPr bwMode="auto">
            <a:xfrm>
              <a:off x="2590800" y="2438400"/>
              <a:ext cx="2133600" cy="175260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9" name="Group 58"/>
            <p:cNvGrpSpPr/>
            <p:nvPr/>
          </p:nvGrpSpPr>
          <p:grpSpPr>
            <a:xfrm>
              <a:off x="457200" y="3124200"/>
              <a:ext cx="685800" cy="533400"/>
              <a:chOff x="2286000" y="3200400"/>
              <a:chExt cx="685800" cy="533400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2286000" y="320040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X-old</a:t>
                </a:r>
                <a:endParaRPr lang="en-US" sz="1100" b="1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86000" y="347219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X-new</a:t>
                </a:r>
                <a:endParaRPr lang="en-US" sz="1100" b="1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3581400" y="2895600"/>
              <a:ext cx="685800" cy="533400"/>
              <a:chOff x="2286000" y="3200400"/>
              <a:chExt cx="685800" cy="533400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2286000" y="320040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Y-old</a:t>
                </a:r>
                <a:endParaRPr lang="en-US" sz="1100" b="1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286000" y="347219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Y-new</a:t>
                </a:r>
                <a:endParaRPr lang="en-US" sz="1100" b="1" dirty="0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 bwMode="auto">
            <a:xfrm rot="10800000">
              <a:off x="1143000" y="3390900"/>
              <a:ext cx="45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10800000">
              <a:off x="4267200" y="3162300"/>
              <a:ext cx="45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Content Placeholder 2"/>
          <p:cNvSpPr>
            <a:spLocks noGrp="1"/>
          </p:cNvSpPr>
          <p:nvPr>
            <p:ph idx="1"/>
          </p:nvPr>
        </p:nvSpPr>
        <p:spPr>
          <a:xfrm>
            <a:off x="762000" y="5410200"/>
            <a:ext cx="7924800" cy="762000"/>
          </a:xfrm>
        </p:spPr>
        <p:txBody>
          <a:bodyPr/>
          <a:lstStyle/>
          <a:p>
            <a:r>
              <a:rPr lang="en-US" sz="2000" dirty="0" smtClean="0"/>
              <a:t>Maintaining old/new values allows undo-redo operations</a:t>
            </a:r>
          </a:p>
          <a:p>
            <a:r>
              <a:rPr lang="en-US" sz="2000" dirty="0" smtClean="0"/>
              <a:t>Cyclic dependencies can arise between metadata blocks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Updates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17" name="Group 71"/>
          <p:cNvGrpSpPr/>
          <p:nvPr/>
        </p:nvGrpSpPr>
        <p:grpSpPr>
          <a:xfrm>
            <a:off x="228600" y="1219200"/>
            <a:ext cx="5181600" cy="3657600"/>
            <a:chOff x="457200" y="1447800"/>
            <a:chExt cx="5181600" cy="3657600"/>
          </a:xfrm>
        </p:grpSpPr>
        <p:sp>
          <p:nvSpPr>
            <p:cNvPr id="6" name="Flowchart: Process 5"/>
            <p:cNvSpPr/>
            <p:nvPr/>
          </p:nvSpPr>
          <p:spPr bwMode="auto">
            <a:xfrm>
              <a:off x="1066800" y="1752600"/>
              <a:ext cx="1905000" cy="1066800"/>
            </a:xfrm>
            <a:prstGeom prst="flowChartProcess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" name="Flowchart: Process 6"/>
            <p:cNvSpPr/>
            <p:nvPr/>
          </p:nvSpPr>
          <p:spPr bwMode="auto">
            <a:xfrm>
              <a:off x="1447800" y="24384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Flowchart: Process 7"/>
            <p:cNvSpPr/>
            <p:nvPr/>
          </p:nvSpPr>
          <p:spPr bwMode="auto">
            <a:xfrm>
              <a:off x="1524000" y="19050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2286000" y="23622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54374" y="22860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X</a:t>
              </a:r>
              <a:endParaRPr lang="en-US" sz="1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92574" y="22098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Y</a:t>
              </a:r>
              <a:endParaRPr lang="en-US" sz="1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1447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grpSp>
          <p:nvGrpSpPr>
            <p:cNvPr id="18" name="Group 53"/>
            <p:cNvGrpSpPr/>
            <p:nvPr/>
          </p:nvGrpSpPr>
          <p:grpSpPr>
            <a:xfrm>
              <a:off x="914400" y="3733800"/>
              <a:ext cx="2133600" cy="1371600"/>
              <a:chOff x="914400" y="3276600"/>
              <a:chExt cx="2133600" cy="1371600"/>
            </a:xfrm>
          </p:grpSpPr>
          <p:sp>
            <p:nvSpPr>
              <p:cNvPr id="13" name="Flowchart: Process 12"/>
              <p:cNvSpPr/>
              <p:nvPr/>
            </p:nvSpPr>
            <p:spPr bwMode="auto">
              <a:xfrm>
                <a:off x="1143000" y="3581400"/>
                <a:ext cx="1905000" cy="1066800"/>
              </a:xfrm>
              <a:prstGeom prst="flowChartProcess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1447800" y="40386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1981200" y="37338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362200" y="41910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14400" y="3276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B</a:t>
                </a:r>
                <a:endParaRPr lang="en-US" sz="1800" dirty="0"/>
              </a:p>
            </p:txBody>
          </p:sp>
        </p:grpSp>
        <p:grpSp>
          <p:nvGrpSpPr>
            <p:cNvPr id="24" name="Group 54"/>
            <p:cNvGrpSpPr/>
            <p:nvPr/>
          </p:nvGrpSpPr>
          <p:grpSpPr>
            <a:xfrm>
              <a:off x="3505200" y="3733800"/>
              <a:ext cx="2133600" cy="1371600"/>
              <a:chOff x="3505200" y="3276600"/>
              <a:chExt cx="2133600" cy="1371600"/>
            </a:xfrm>
          </p:grpSpPr>
          <p:sp>
            <p:nvSpPr>
              <p:cNvPr id="20" name="Flowchart: Process 19"/>
              <p:cNvSpPr/>
              <p:nvPr/>
            </p:nvSpPr>
            <p:spPr bwMode="auto">
              <a:xfrm>
                <a:off x="3733800" y="3581400"/>
                <a:ext cx="1905000" cy="1066800"/>
              </a:xfrm>
              <a:prstGeom prst="flowChartProcess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4114800" y="40386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4572000" y="37338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953000" y="41910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05200" y="32766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C</a:t>
                </a:r>
                <a:endParaRPr lang="en-US" sz="1800" dirty="0"/>
              </a:p>
            </p:txBody>
          </p:sp>
        </p:grpSp>
        <p:sp>
          <p:nvSpPr>
            <p:cNvPr id="27" name="Flowchart: Process 26"/>
            <p:cNvSpPr/>
            <p:nvPr/>
          </p:nvSpPr>
          <p:spPr bwMode="auto">
            <a:xfrm>
              <a:off x="2438400" y="1905000"/>
              <a:ext cx="304800" cy="1524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29" name="Straight Arrow Connector 28"/>
            <p:cNvCxnSpPr>
              <a:stCxn id="7" idx="2"/>
              <a:endCxn id="14" idx="0"/>
            </p:cNvCxnSpPr>
            <p:nvPr/>
          </p:nvCxnSpPr>
          <p:spPr bwMode="auto">
            <a:xfrm rot="5400000">
              <a:off x="647700" y="3543300"/>
              <a:ext cx="1905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Elbow Connector 30"/>
            <p:cNvCxnSpPr>
              <a:stCxn id="9" idx="3"/>
              <a:endCxn id="22" idx="0"/>
            </p:cNvCxnSpPr>
            <p:nvPr/>
          </p:nvCxnSpPr>
          <p:spPr bwMode="auto">
            <a:xfrm>
              <a:off x="2590800" y="2438400"/>
              <a:ext cx="2133600" cy="175260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5" name="Group 58"/>
            <p:cNvGrpSpPr/>
            <p:nvPr/>
          </p:nvGrpSpPr>
          <p:grpSpPr>
            <a:xfrm>
              <a:off x="457200" y="3124200"/>
              <a:ext cx="685800" cy="533400"/>
              <a:chOff x="2286000" y="3200400"/>
              <a:chExt cx="685800" cy="533400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2286000" y="320040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X-old</a:t>
                </a:r>
                <a:endParaRPr lang="en-US" sz="1100" b="1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86000" y="347219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X-new</a:t>
                </a:r>
                <a:endParaRPr lang="en-US" sz="1100" b="1" dirty="0"/>
              </a:p>
            </p:txBody>
          </p:sp>
        </p:grpSp>
        <p:grpSp>
          <p:nvGrpSpPr>
            <p:cNvPr id="28" name="Group 59"/>
            <p:cNvGrpSpPr/>
            <p:nvPr/>
          </p:nvGrpSpPr>
          <p:grpSpPr>
            <a:xfrm>
              <a:off x="3581400" y="2895600"/>
              <a:ext cx="685800" cy="533400"/>
              <a:chOff x="2286000" y="3200400"/>
              <a:chExt cx="685800" cy="533400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2286000" y="320040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Y-old</a:t>
                </a:r>
                <a:endParaRPr lang="en-US" sz="1100" b="1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286000" y="3472190"/>
                <a:ext cx="685800" cy="2616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/>
                  <a:t>Y-new</a:t>
                </a:r>
                <a:endParaRPr lang="en-US" sz="1100" b="1" dirty="0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 bwMode="auto">
            <a:xfrm rot="10800000">
              <a:off x="1143000" y="3390900"/>
              <a:ext cx="45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10800000">
              <a:off x="4267200" y="3162300"/>
              <a:ext cx="45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5334000" y="1524000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Write block A: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Rollback X in A using X-old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Rollback Y in A using Y-old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Write A to disk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Restore X in A using X-new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Restore Y in A using Y-new</a:t>
            </a:r>
            <a:endParaRPr lang="en-US" sz="1800" dirty="0"/>
          </a:p>
        </p:txBody>
      </p:sp>
      <p:sp>
        <p:nvSpPr>
          <p:cNvPr id="49" name="TextBox 48"/>
          <p:cNvSpPr txBox="1"/>
          <p:nvPr/>
        </p:nvSpPr>
        <p:spPr>
          <a:xfrm>
            <a:off x="5638800" y="37338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Write block B: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Write B to disk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Remove dependency from X in 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895600"/>
            <a:ext cx="3581400" cy="1600200"/>
          </a:xfrm>
        </p:spPr>
        <p:txBody>
          <a:bodyPr/>
          <a:lstStyle/>
          <a:p>
            <a:r>
              <a:rPr lang="en-US" sz="2000" dirty="0" smtClean="0"/>
              <a:t>A metadata block may be written more than once to insure consistency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3391538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92" name="Group 91"/>
          <p:cNvGrpSpPr/>
          <p:nvPr/>
        </p:nvGrpSpPr>
        <p:grpSpPr>
          <a:xfrm>
            <a:off x="685800" y="914400"/>
            <a:ext cx="1371600" cy="1676400"/>
            <a:chOff x="914400" y="914400"/>
            <a:chExt cx="1371600" cy="1676400"/>
          </a:xfrm>
        </p:grpSpPr>
        <p:sp>
          <p:nvSpPr>
            <p:cNvPr id="11" name="TextBox 10"/>
            <p:cNvSpPr txBox="1"/>
            <p:nvPr/>
          </p:nvSpPr>
          <p:spPr>
            <a:xfrm>
              <a:off x="1254374" y="20574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X</a:t>
              </a:r>
              <a:endParaRPr lang="en-US" sz="1000" b="1" dirty="0"/>
            </a:p>
          </p:txBody>
        </p:sp>
        <p:sp>
          <p:nvSpPr>
            <p:cNvPr id="7" name="Flowchart: Process 6"/>
            <p:cNvSpPr/>
            <p:nvPr/>
          </p:nvSpPr>
          <p:spPr bwMode="auto">
            <a:xfrm>
              <a:off x="1219200" y="2057400"/>
              <a:ext cx="1066800" cy="533400"/>
            </a:xfrm>
            <a:prstGeom prst="flowChartProcess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1764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1447800" y="914400"/>
              <a:ext cx="304800" cy="1447006"/>
              <a:chOff x="1752600" y="1296194"/>
              <a:chExt cx="304800" cy="1447006"/>
            </a:xfrm>
          </p:grpSpPr>
          <p:sp>
            <p:nvSpPr>
              <p:cNvPr id="8" name="Flowchart: Process 7"/>
              <p:cNvSpPr/>
              <p:nvPr/>
            </p:nvSpPr>
            <p:spPr bwMode="auto">
              <a:xfrm>
                <a:off x="1752600" y="25908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cxnSp>
            <p:nvCxnSpPr>
              <p:cNvPr id="17" name="Straight Arrow Connector 16"/>
              <p:cNvCxnSpPr/>
              <p:nvPr/>
            </p:nvCxnSpPr>
            <p:spPr bwMode="auto">
              <a:xfrm rot="5400000">
                <a:off x="1257300" y="1943100"/>
                <a:ext cx="12954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grpSp>
        <p:nvGrpSpPr>
          <p:cNvPr id="93" name="Group 92"/>
          <p:cNvGrpSpPr/>
          <p:nvPr/>
        </p:nvGrpSpPr>
        <p:grpSpPr>
          <a:xfrm>
            <a:off x="2209800" y="1219200"/>
            <a:ext cx="1295400" cy="1600200"/>
            <a:chOff x="2514600" y="1219200"/>
            <a:chExt cx="1295400" cy="1600200"/>
          </a:xfrm>
        </p:grpSpPr>
        <p:sp>
          <p:nvSpPr>
            <p:cNvPr id="44" name="Flowchart: Process 43"/>
            <p:cNvSpPr/>
            <p:nvPr/>
          </p:nvSpPr>
          <p:spPr bwMode="auto">
            <a:xfrm>
              <a:off x="2743200" y="2286000"/>
              <a:ext cx="1066800" cy="533400"/>
            </a:xfrm>
            <a:prstGeom prst="flowChartProcess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514600" y="19928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B</a:t>
              </a:r>
              <a:endParaRPr lang="en-US" sz="1800" dirty="0"/>
            </a:p>
          </p:txBody>
        </p:sp>
        <p:grpSp>
          <p:nvGrpSpPr>
            <p:cNvPr id="46" name="Group 40"/>
            <p:cNvGrpSpPr/>
            <p:nvPr/>
          </p:nvGrpSpPr>
          <p:grpSpPr>
            <a:xfrm>
              <a:off x="3048000" y="1219200"/>
              <a:ext cx="304800" cy="1447006"/>
              <a:chOff x="1752600" y="1296194"/>
              <a:chExt cx="304800" cy="1447006"/>
            </a:xfrm>
          </p:grpSpPr>
          <p:sp>
            <p:nvSpPr>
              <p:cNvPr id="47" name="Flowchart: Process 46"/>
              <p:cNvSpPr/>
              <p:nvPr/>
            </p:nvSpPr>
            <p:spPr bwMode="auto">
              <a:xfrm>
                <a:off x="1752600" y="2590800"/>
                <a:ext cx="304800" cy="152400"/>
              </a:xfrm>
              <a:prstGeom prst="flowChart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 bwMode="auto">
              <a:xfrm rot="5400000">
                <a:off x="1257300" y="1943100"/>
                <a:ext cx="1295400" cy="158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55" name="TextBox 54"/>
            <p:cNvSpPr txBox="1"/>
            <p:nvPr/>
          </p:nvSpPr>
          <p:spPr>
            <a:xfrm>
              <a:off x="2819400" y="23622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Y</a:t>
              </a:r>
              <a:endParaRPr lang="en-US" sz="1000" b="1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629400" y="2514600"/>
            <a:ext cx="1447800" cy="338554"/>
            <a:chOff x="5562600" y="2514600"/>
            <a:chExt cx="1447800" cy="338554"/>
          </a:xfrm>
        </p:grpSpPr>
        <p:sp>
          <p:nvSpPr>
            <p:cNvPr id="59" name="TextBox 58"/>
            <p:cNvSpPr txBox="1"/>
            <p:nvPr/>
          </p:nvSpPr>
          <p:spPr>
            <a:xfrm>
              <a:off x="5562600" y="2514600"/>
              <a:ext cx="721672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(A, X)</a:t>
              </a:r>
              <a:endParaRPr lang="en-US" sz="16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92447" y="2514600"/>
              <a:ext cx="71795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(B, Y)</a:t>
              </a:r>
              <a:endParaRPr lang="en-US" sz="1600" b="1" dirty="0"/>
            </a:p>
          </p:txBody>
        </p:sp>
      </p:grpSp>
      <p:cxnSp>
        <p:nvCxnSpPr>
          <p:cNvPr id="62" name="Shape 61"/>
          <p:cNvCxnSpPr>
            <a:endCxn id="59" idx="0"/>
          </p:cNvCxnSpPr>
          <p:nvPr/>
        </p:nvCxnSpPr>
        <p:spPr bwMode="auto">
          <a:xfrm>
            <a:off x="1371600" y="1524000"/>
            <a:ext cx="5618636" cy="9906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64" name="Shape 63"/>
          <p:cNvCxnSpPr>
            <a:endCxn id="60" idx="0"/>
          </p:cNvCxnSpPr>
          <p:nvPr/>
        </p:nvCxnSpPr>
        <p:spPr bwMode="auto">
          <a:xfrm>
            <a:off x="2895600" y="1828800"/>
            <a:ext cx="4822624" cy="6858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638800" y="2514600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Journal</a:t>
            </a:r>
            <a:endParaRPr lang="en-US" sz="1600" b="1" i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533400" y="2895600"/>
            <a:ext cx="8229600" cy="581799"/>
            <a:chOff x="533400" y="3048000"/>
            <a:chExt cx="8229600" cy="581799"/>
          </a:xfrm>
        </p:grpSpPr>
        <p:cxnSp>
          <p:nvCxnSpPr>
            <p:cNvPr id="66" name="Straight Connector 65"/>
            <p:cNvCxnSpPr/>
            <p:nvPr/>
          </p:nvCxnSpPr>
          <p:spPr bwMode="auto">
            <a:xfrm>
              <a:off x="533400" y="3352800"/>
              <a:ext cx="8229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533400" y="3048000"/>
              <a:ext cx="7809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memory</a:t>
              </a:r>
              <a:endParaRPr lang="en-US" sz="1200" b="1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3400" y="335280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disk</a:t>
              </a:r>
              <a:endParaRPr lang="en-US" sz="1200" b="1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990600" y="762000"/>
            <a:ext cx="381000" cy="381000"/>
            <a:chOff x="3581400" y="3886200"/>
            <a:chExt cx="381000" cy="381000"/>
          </a:xfrm>
        </p:grpSpPr>
        <p:sp>
          <p:nvSpPr>
            <p:cNvPr id="77" name="Oval 76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1</a:t>
              </a:r>
              <a:endParaRPr lang="en-US" sz="1200" b="1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553200" y="1981200"/>
            <a:ext cx="381000" cy="381000"/>
            <a:chOff x="3581400" y="3886200"/>
            <a:chExt cx="381000" cy="381000"/>
          </a:xfrm>
        </p:grpSpPr>
        <p:sp>
          <p:nvSpPr>
            <p:cNvPr id="81" name="Oval 80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2</a:t>
              </a:r>
              <a:endParaRPr lang="en-US" sz="1200" b="1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514600" y="990600"/>
            <a:ext cx="381000" cy="381000"/>
            <a:chOff x="3581400" y="3886200"/>
            <a:chExt cx="381000" cy="381000"/>
          </a:xfrm>
        </p:grpSpPr>
        <p:sp>
          <p:nvSpPr>
            <p:cNvPr id="84" name="Oval 83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3</a:t>
              </a:r>
              <a:endParaRPr lang="en-US" sz="1200" b="1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7772400" y="1905000"/>
            <a:ext cx="381000" cy="381000"/>
            <a:chOff x="3581400" y="3886200"/>
            <a:chExt cx="381000" cy="381000"/>
          </a:xfrm>
        </p:grpSpPr>
        <p:sp>
          <p:nvSpPr>
            <p:cNvPr id="87" name="Oval 86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4</a:t>
              </a:r>
              <a:endParaRPr lang="en-US" sz="1200" b="1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391400" y="3429000"/>
            <a:ext cx="381000" cy="381000"/>
            <a:chOff x="3581400" y="3886200"/>
            <a:chExt cx="381000" cy="381000"/>
          </a:xfrm>
        </p:grpSpPr>
        <p:sp>
          <p:nvSpPr>
            <p:cNvPr id="90" name="Oval 89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5</a:t>
              </a:r>
              <a:endParaRPr lang="en-US" sz="1200" b="1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3810000" y="3810000"/>
            <a:ext cx="2895600" cy="2286000"/>
            <a:chOff x="4419600" y="3810000"/>
            <a:chExt cx="2895600" cy="2286000"/>
          </a:xfrm>
        </p:grpSpPr>
        <p:sp>
          <p:nvSpPr>
            <p:cNvPr id="70" name="Flowchart: Magnetic Disk 69"/>
            <p:cNvSpPr/>
            <p:nvPr/>
          </p:nvSpPr>
          <p:spPr bwMode="auto">
            <a:xfrm>
              <a:off x="4419600" y="3810000"/>
              <a:ext cx="2895600" cy="2286000"/>
            </a:xfrm>
            <a:prstGeom prst="flowChartMagneticDisk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791200" y="4724400"/>
              <a:ext cx="1447800" cy="338554"/>
              <a:chOff x="5791200" y="4724400"/>
              <a:chExt cx="1447800" cy="338554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5791200" y="4724400"/>
                <a:ext cx="721672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(A, X)</a:t>
                </a:r>
                <a:endParaRPr lang="en-US" sz="1600" b="1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6521047" y="4724400"/>
                <a:ext cx="717953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(B, Y)</a:t>
                </a:r>
                <a:endParaRPr lang="en-US" sz="1600" b="1" dirty="0"/>
              </a:p>
            </p:txBody>
          </p:sp>
        </p:grpSp>
        <p:sp>
          <p:nvSpPr>
            <p:cNvPr id="95" name="Rectangle 94"/>
            <p:cNvSpPr/>
            <p:nvPr/>
          </p:nvSpPr>
          <p:spPr bwMode="auto">
            <a:xfrm>
              <a:off x="4648200" y="4724400"/>
              <a:ext cx="1066800" cy="533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5029200" y="5334000"/>
              <a:ext cx="1066800" cy="533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cxnSp>
        <p:nvCxnSpPr>
          <p:cNvPr id="101" name="Shape 100"/>
          <p:cNvCxnSpPr>
            <a:stCxn id="44" idx="2"/>
            <a:endCxn id="95" idx="1"/>
          </p:cNvCxnSpPr>
          <p:nvPr/>
        </p:nvCxnSpPr>
        <p:spPr bwMode="auto">
          <a:xfrm rot="16200000" flipH="1">
            <a:off x="2419350" y="3371850"/>
            <a:ext cx="2171700" cy="10668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hape 102"/>
          <p:cNvCxnSpPr>
            <a:stCxn id="7" idx="2"/>
            <a:endCxn id="97" idx="1"/>
          </p:cNvCxnSpPr>
          <p:nvPr/>
        </p:nvCxnSpPr>
        <p:spPr bwMode="auto">
          <a:xfrm rot="16200000" flipH="1">
            <a:off x="1466850" y="2647950"/>
            <a:ext cx="3009900" cy="28956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352800" y="3505200"/>
            <a:ext cx="381000" cy="381000"/>
            <a:chOff x="3581400" y="3886200"/>
            <a:chExt cx="381000" cy="381000"/>
          </a:xfrm>
        </p:grpSpPr>
        <p:sp>
          <p:nvSpPr>
            <p:cNvPr id="105" name="Oval 104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7</a:t>
              </a:r>
              <a:endParaRPr lang="en-US" sz="1200" b="1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828800" y="3505200"/>
            <a:ext cx="381000" cy="381000"/>
            <a:chOff x="3581400" y="3886200"/>
            <a:chExt cx="381000" cy="381000"/>
          </a:xfrm>
        </p:grpSpPr>
        <p:sp>
          <p:nvSpPr>
            <p:cNvPr id="108" name="Oval 107"/>
            <p:cNvSpPr/>
            <p:nvPr/>
          </p:nvSpPr>
          <p:spPr bwMode="auto">
            <a:xfrm>
              <a:off x="3581400" y="3886200"/>
              <a:ext cx="3810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637087" y="393820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6</a:t>
              </a:r>
              <a:endParaRPr lang="en-US" sz="1200" b="1" dirty="0"/>
            </a:p>
          </p:txBody>
        </p:sp>
      </p:grpSp>
      <p:cxnSp>
        <p:nvCxnSpPr>
          <p:cNvPr id="116" name="Shape 115"/>
          <p:cNvCxnSpPr>
            <a:endCxn id="74" idx="3"/>
          </p:cNvCxnSpPr>
          <p:nvPr/>
        </p:nvCxnSpPr>
        <p:spPr bwMode="auto">
          <a:xfrm rot="5400000">
            <a:off x="5973262" y="3475538"/>
            <a:ext cx="2074277" cy="7620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/>
          <a:lstStyle/>
          <a:p>
            <a:r>
              <a:rPr lang="en-US" dirty="0" smtClean="0"/>
              <a:t>Process: </a:t>
            </a:r>
          </a:p>
          <a:p>
            <a:pPr lvl="1"/>
            <a:r>
              <a:rPr lang="en-US" dirty="0" smtClean="0"/>
              <a:t>record changes to cached metadata blocks in journal</a:t>
            </a:r>
          </a:p>
          <a:p>
            <a:pPr lvl="1"/>
            <a:r>
              <a:rPr lang="en-US" dirty="0" smtClean="0"/>
              <a:t>periodically write the journal to disk</a:t>
            </a:r>
          </a:p>
          <a:p>
            <a:pPr lvl="1"/>
            <a:r>
              <a:rPr lang="en-US" dirty="0" smtClean="0"/>
              <a:t>on-disk journal records changes in metadata blocks that have not yet themselves been written to disk</a:t>
            </a:r>
          </a:p>
          <a:p>
            <a:r>
              <a:rPr lang="en-US" dirty="0" smtClean="0"/>
              <a:t>Recovery: </a:t>
            </a:r>
          </a:p>
          <a:p>
            <a:pPr lvl="1"/>
            <a:r>
              <a:rPr lang="en-US" dirty="0" smtClean="0"/>
              <a:t>apply to disk changes recorded in on-disk journal</a:t>
            </a:r>
          </a:p>
          <a:p>
            <a:pPr lvl="1"/>
            <a:r>
              <a:rPr lang="en-US" dirty="0" smtClean="0"/>
              <a:t>resume use of file system</a:t>
            </a:r>
          </a:p>
          <a:p>
            <a:r>
              <a:rPr lang="en-US" dirty="0" smtClean="0"/>
              <a:t>On-disk journal</a:t>
            </a:r>
          </a:p>
          <a:p>
            <a:pPr lvl="1"/>
            <a:r>
              <a:rPr lang="en-US" dirty="0" smtClean="0"/>
              <a:t>maintained on same file system as metadata</a:t>
            </a:r>
          </a:p>
          <a:p>
            <a:pPr lvl="1"/>
            <a:r>
              <a:rPr lang="en-US" dirty="0" smtClean="0"/>
              <a:t>stored on separate, stand-alone file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Transaction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72000"/>
          </a:xfrm>
        </p:spPr>
        <p:txBody>
          <a:bodyPr/>
          <a:lstStyle/>
          <a:p>
            <a:r>
              <a:rPr lang="en-US" sz="2400" dirty="0" smtClean="0"/>
              <a:t>A journal transaction </a:t>
            </a:r>
          </a:p>
          <a:p>
            <a:pPr lvl="1"/>
            <a:r>
              <a:rPr lang="en-US" sz="1600" dirty="0" smtClean="0"/>
              <a:t>consists of all metadata updates related to a single operation</a:t>
            </a:r>
          </a:p>
          <a:p>
            <a:pPr lvl="1"/>
            <a:r>
              <a:rPr lang="en-US" sz="1600" dirty="0" smtClean="0"/>
              <a:t>transaction order must obey constraints implied by operations</a:t>
            </a:r>
          </a:p>
          <a:p>
            <a:pPr lvl="1"/>
            <a:r>
              <a:rPr lang="en-US" sz="1600" dirty="0" smtClean="0"/>
              <a:t>the memory journal is a single, merged transaction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2400" dirty="0" smtClean="0"/>
              <a:t>Examples</a:t>
            </a:r>
          </a:p>
          <a:p>
            <a:pPr lvl="1"/>
            <a:r>
              <a:rPr lang="en-US" sz="1800" dirty="0" smtClean="0"/>
              <a:t>Creating a file</a:t>
            </a:r>
          </a:p>
          <a:p>
            <a:pPr lvl="2"/>
            <a:r>
              <a:rPr lang="en-US" sz="1800" dirty="0" smtClean="0"/>
              <a:t>creating a directory entry (modifying a directory block), </a:t>
            </a:r>
          </a:p>
          <a:p>
            <a:pPr lvl="2"/>
            <a:r>
              <a:rPr lang="en-US" sz="1800" dirty="0" smtClean="0"/>
              <a:t>allocating an </a:t>
            </a:r>
            <a:r>
              <a:rPr lang="en-US" sz="1800" dirty="0" err="1" smtClean="0"/>
              <a:t>inode</a:t>
            </a:r>
            <a:r>
              <a:rPr lang="en-US" sz="1800" dirty="0" smtClean="0"/>
              <a:t> (modifying the </a:t>
            </a:r>
            <a:r>
              <a:rPr lang="en-US" sz="1800" dirty="0" err="1" smtClean="0"/>
              <a:t>inode</a:t>
            </a:r>
            <a:r>
              <a:rPr lang="en-US" sz="1800" dirty="0" smtClean="0"/>
              <a:t> bitmap), </a:t>
            </a:r>
          </a:p>
          <a:p>
            <a:pPr lvl="2"/>
            <a:r>
              <a:rPr lang="en-US" sz="1800" dirty="0" smtClean="0"/>
              <a:t>initializing the </a:t>
            </a:r>
            <a:r>
              <a:rPr lang="en-US" sz="1800" dirty="0" err="1" smtClean="0"/>
              <a:t>inode</a:t>
            </a:r>
            <a:r>
              <a:rPr lang="en-US" sz="1800" dirty="0" smtClean="0"/>
              <a:t> (modifying an </a:t>
            </a:r>
            <a:r>
              <a:rPr lang="en-US" sz="1800" dirty="0" err="1" smtClean="0"/>
              <a:t>inode</a:t>
            </a:r>
            <a:r>
              <a:rPr lang="en-US" sz="1800" dirty="0" smtClean="0"/>
              <a:t> block)</a:t>
            </a:r>
          </a:p>
          <a:p>
            <a:pPr lvl="1"/>
            <a:r>
              <a:rPr lang="en-US" sz="1800" dirty="0" smtClean="0"/>
              <a:t>Writing to a file</a:t>
            </a:r>
          </a:p>
          <a:p>
            <a:pPr lvl="2"/>
            <a:r>
              <a:rPr lang="en-US" sz="1800" dirty="0" smtClean="0"/>
              <a:t>updating the file’s write timestamp ( modifying an </a:t>
            </a:r>
            <a:r>
              <a:rPr lang="en-US" sz="1800" dirty="0" err="1" smtClean="0"/>
              <a:t>inode</a:t>
            </a:r>
            <a:r>
              <a:rPr lang="en-US" sz="1800" dirty="0" smtClean="0"/>
              <a:t> block)</a:t>
            </a:r>
          </a:p>
          <a:p>
            <a:pPr lvl="2"/>
            <a:r>
              <a:rPr lang="en-US" sz="1800" dirty="0" smtClean="0"/>
              <a:t>may also cause changes to </a:t>
            </a:r>
            <a:r>
              <a:rPr lang="en-US" sz="1800" dirty="0" err="1" smtClean="0"/>
              <a:t>inode</a:t>
            </a:r>
            <a:r>
              <a:rPr lang="en-US" sz="1800" dirty="0" smtClean="0"/>
              <a:t> mapping information and block bitmap if new data blocks are allocated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Journaling in Linux (ext2fs)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876800"/>
          </a:xfrm>
        </p:spPr>
        <p:txBody>
          <a:bodyPr/>
          <a:lstStyle/>
          <a:p>
            <a:r>
              <a:rPr lang="en-US" sz="2400" dirty="0" smtClean="0"/>
              <a:t>Close the (merged) transaction</a:t>
            </a:r>
          </a:p>
          <a:p>
            <a:r>
              <a:rPr lang="en-US" sz="2400" dirty="0" smtClean="0"/>
              <a:t>Start flushing the transaction to disk</a:t>
            </a:r>
          </a:p>
          <a:p>
            <a:pPr lvl="1"/>
            <a:r>
              <a:rPr lang="en-US" sz="1800" dirty="0" smtClean="0"/>
              <a:t>Full metadata block is written to journal</a:t>
            </a:r>
          </a:p>
          <a:p>
            <a:pPr lvl="1"/>
            <a:r>
              <a:rPr lang="en-US" sz="1800" dirty="0" smtClean="0"/>
              <a:t>Descriptor blocks are written that give the home disk location for each metadata block</a:t>
            </a:r>
          </a:p>
          <a:p>
            <a:r>
              <a:rPr lang="en-US" sz="2400" dirty="0" smtClean="0"/>
              <a:t>Wait for all outstanding </a:t>
            </a:r>
            <a:r>
              <a:rPr lang="en-US" sz="2400" dirty="0" err="1" smtClean="0"/>
              <a:t>filesystem</a:t>
            </a:r>
            <a:r>
              <a:rPr lang="en-US" sz="2400" dirty="0" smtClean="0"/>
              <a:t> operations in this transaction to complete</a:t>
            </a:r>
          </a:p>
          <a:p>
            <a:r>
              <a:rPr lang="en-US" sz="2400" dirty="0" smtClean="0"/>
              <a:t>Wait for all outstanding transaction updates to be completely</a:t>
            </a:r>
          </a:p>
          <a:p>
            <a:r>
              <a:rPr lang="en-US" sz="2400" dirty="0" smtClean="0"/>
              <a:t>Update the journal header blocks to record the new head/tail </a:t>
            </a:r>
          </a:p>
          <a:p>
            <a:r>
              <a:rPr lang="en-US" sz="2400" dirty="0" smtClean="0"/>
              <a:t>When all metadata blocks have been written to their home disk location, write a new set of journal header blocks to free the journal space occupied by the (now completed) transaction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Configurations &amp; Features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4191000" cy="362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71600"/>
            <a:ext cx="399238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study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42917"/>
            <a:ext cx="6205537" cy="416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00400" y="5562600"/>
            <a:ext cx="219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SSH Benchma</a:t>
            </a:r>
            <a:r>
              <a:rPr lang="en-US" dirty="0" smtClean="0"/>
              <a:t>rk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Metadata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10" name="Group 109"/>
          <p:cNvGrpSpPr/>
          <p:nvPr/>
        </p:nvGrpSpPr>
        <p:grpSpPr>
          <a:xfrm>
            <a:off x="1143000" y="1066800"/>
            <a:ext cx="1082463" cy="2822377"/>
            <a:chOff x="1143000" y="1066800"/>
            <a:chExt cx="1082463" cy="2822377"/>
          </a:xfrm>
        </p:grpSpPr>
        <p:grpSp>
          <p:nvGrpSpPr>
            <p:cNvPr id="25" name="Group 24"/>
            <p:cNvGrpSpPr/>
            <p:nvPr/>
          </p:nvGrpSpPr>
          <p:grpSpPr>
            <a:xfrm>
              <a:off x="1143000" y="2971800"/>
              <a:ext cx="1066800" cy="307777"/>
              <a:chOff x="3657600" y="4648200"/>
              <a:chExt cx="1066800" cy="307777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657600" y="4648200"/>
                <a:ext cx="10668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57600" y="4648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direct</a:t>
                </a:r>
                <a:endParaRPr lang="en-US" sz="1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143000" y="1752600"/>
              <a:ext cx="1082463" cy="307777"/>
              <a:chOff x="5334000" y="2971800"/>
              <a:chExt cx="1082463" cy="307777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5334000" y="2971800"/>
                <a:ext cx="10668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334000" y="2971800"/>
                <a:ext cx="10824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ref. count</a:t>
                </a:r>
                <a:endParaRPr lang="en-US" sz="1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143000" y="1447800"/>
              <a:ext cx="1066800" cy="307777"/>
              <a:chOff x="1447800" y="3810000"/>
              <a:chExt cx="1066800" cy="307777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1447800" y="3810000"/>
                <a:ext cx="10668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600200" y="3810000"/>
                <a:ext cx="7425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access</a:t>
                </a:r>
                <a:endParaRPr lang="en-US" sz="1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1143000" y="2057400"/>
              <a:ext cx="1066800" cy="307777"/>
              <a:chOff x="3657600" y="4648200"/>
              <a:chExt cx="1066800" cy="307777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3657600" y="4648200"/>
                <a:ext cx="10668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657600" y="4648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direct</a:t>
                </a:r>
                <a:endParaRPr lang="en-US" sz="14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143000" y="3276600"/>
              <a:ext cx="1066800" cy="307777"/>
              <a:chOff x="3657600" y="4648200"/>
              <a:chExt cx="1066800" cy="307777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3657600" y="4648200"/>
                <a:ext cx="10668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657600" y="4648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indirect</a:t>
                </a:r>
                <a:endParaRPr lang="en-US" sz="14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1143000" y="3581400"/>
              <a:ext cx="1066800" cy="307777"/>
              <a:chOff x="3657600" y="4648200"/>
              <a:chExt cx="1066800" cy="307777"/>
            </a:xfrm>
          </p:grpSpPr>
          <p:sp>
            <p:nvSpPr>
              <p:cNvPr id="33" name="Rectangle 32"/>
              <p:cNvSpPr/>
              <p:nvPr/>
            </p:nvSpPr>
            <p:spPr bwMode="auto">
              <a:xfrm>
                <a:off x="3657600" y="4648200"/>
                <a:ext cx="10668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657600" y="4648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/>
                  <a:t>dbl. </a:t>
                </a:r>
                <a:r>
                  <a:rPr lang="en-US" sz="1400" dirty="0" err="1" smtClean="0"/>
                  <a:t>ind</a:t>
                </a:r>
                <a:r>
                  <a:rPr lang="en-US" sz="1400" dirty="0" smtClean="0"/>
                  <a:t>.</a:t>
                </a:r>
                <a:endParaRPr lang="en-US" sz="1400" dirty="0"/>
              </a:p>
            </p:txBody>
          </p:sp>
        </p:grpSp>
        <p:cxnSp>
          <p:nvCxnSpPr>
            <p:cNvPr id="36" name="Straight Connector 35"/>
            <p:cNvCxnSpPr/>
            <p:nvPr/>
          </p:nvCxnSpPr>
          <p:spPr bwMode="auto">
            <a:xfrm rot="5400000">
              <a:off x="1905000" y="2667000"/>
              <a:ext cx="609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38200" y="2667000"/>
              <a:ext cx="609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2" name="Group 41"/>
            <p:cNvGrpSpPr/>
            <p:nvPr/>
          </p:nvGrpSpPr>
          <p:grpSpPr>
            <a:xfrm>
              <a:off x="1676400" y="2438400"/>
              <a:ext cx="76200" cy="381000"/>
              <a:chOff x="6019800" y="2743200"/>
              <a:chExt cx="76200" cy="381000"/>
            </a:xfrm>
          </p:grpSpPr>
          <p:sp>
            <p:nvSpPr>
              <p:cNvPr id="39" name="Oval 38"/>
              <p:cNvSpPr/>
              <p:nvPr/>
            </p:nvSpPr>
            <p:spPr bwMode="auto">
              <a:xfrm>
                <a:off x="6019800" y="27432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 bwMode="auto">
              <a:xfrm>
                <a:off x="6019800" y="30480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 bwMode="auto">
              <a:xfrm>
                <a:off x="6019800" y="2895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371600" y="1066800"/>
              <a:ext cx="6848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inode</a:t>
              </a:r>
              <a:endParaRPr lang="en-US" sz="16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733800" y="12954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data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33800" y="2362200"/>
            <a:ext cx="685800" cy="457200"/>
          </a:xfrm>
          <a:prstGeom prst="rect">
            <a:avLst/>
          </a:prstGeom>
          <a:noFill/>
          <a:ln w="9525">
            <a:solidFill>
              <a:srgbClr val="80000A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data</a:t>
            </a:r>
          </a:p>
        </p:txBody>
      </p:sp>
      <p:cxnSp>
        <p:nvCxnSpPr>
          <p:cNvPr id="48" name="Straight Arrow Connector 47"/>
          <p:cNvCxnSpPr>
            <a:stCxn id="28" idx="3"/>
            <a:endCxn id="45" idx="1"/>
          </p:cNvCxnSpPr>
          <p:nvPr/>
        </p:nvCxnSpPr>
        <p:spPr bwMode="auto">
          <a:xfrm flipV="1">
            <a:off x="2209800" y="1524000"/>
            <a:ext cx="1524000" cy="6872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17" idx="3"/>
            <a:endCxn id="46" idx="1"/>
          </p:cNvCxnSpPr>
          <p:nvPr/>
        </p:nvCxnSpPr>
        <p:spPr bwMode="auto">
          <a:xfrm flipV="1">
            <a:off x="2209800" y="2590800"/>
            <a:ext cx="1524000" cy="534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324600" y="24384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data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95800" y="32004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95600" y="44196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DI</a:t>
            </a:r>
          </a:p>
        </p:txBody>
      </p:sp>
      <p:cxnSp>
        <p:nvCxnSpPr>
          <p:cNvPr id="62" name="Straight Arrow Connector 61"/>
          <p:cNvCxnSpPr>
            <a:stCxn id="31" idx="3"/>
            <a:endCxn id="59" idx="1"/>
          </p:cNvCxnSpPr>
          <p:nvPr/>
        </p:nvCxnSpPr>
        <p:spPr bwMode="auto">
          <a:xfrm flipV="1">
            <a:off x="2209800" y="3429000"/>
            <a:ext cx="2286000" cy="14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34" idx="3"/>
            <a:endCxn id="60" idx="1"/>
          </p:cNvCxnSpPr>
          <p:nvPr/>
        </p:nvCxnSpPr>
        <p:spPr bwMode="auto">
          <a:xfrm>
            <a:off x="2209800" y="3735289"/>
            <a:ext cx="685800" cy="9129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4495800" y="51816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I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95800" y="41910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I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324600" y="3505200"/>
            <a:ext cx="6858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data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4038600" y="1828800"/>
            <a:ext cx="76200" cy="381000"/>
            <a:chOff x="6019800" y="2743200"/>
            <a:chExt cx="76200" cy="381000"/>
          </a:xfrm>
        </p:grpSpPr>
        <p:sp>
          <p:nvSpPr>
            <p:cNvPr id="73" name="Oval 72"/>
            <p:cNvSpPr/>
            <p:nvPr/>
          </p:nvSpPr>
          <p:spPr bwMode="auto">
            <a:xfrm>
              <a:off x="6019800" y="2743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60198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6019800" y="2895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629400" y="2971800"/>
            <a:ext cx="76200" cy="381000"/>
            <a:chOff x="6019800" y="2743200"/>
            <a:chExt cx="76200" cy="381000"/>
          </a:xfrm>
        </p:grpSpPr>
        <p:sp>
          <p:nvSpPr>
            <p:cNvPr id="77" name="Oval 76"/>
            <p:cNvSpPr/>
            <p:nvPr/>
          </p:nvSpPr>
          <p:spPr bwMode="auto">
            <a:xfrm>
              <a:off x="6019800" y="2743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60198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6019800" y="2895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800600" y="4724400"/>
            <a:ext cx="76200" cy="381000"/>
            <a:chOff x="6019800" y="2743200"/>
            <a:chExt cx="76200" cy="381000"/>
          </a:xfrm>
        </p:grpSpPr>
        <p:sp>
          <p:nvSpPr>
            <p:cNvPr id="81" name="Oval 80"/>
            <p:cNvSpPr/>
            <p:nvPr/>
          </p:nvSpPr>
          <p:spPr bwMode="auto">
            <a:xfrm>
              <a:off x="6019800" y="2743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60198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6019800" y="2895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cxnSp>
        <p:nvCxnSpPr>
          <p:cNvPr id="86" name="Straight Arrow Connector 85"/>
          <p:cNvCxnSpPr>
            <a:endCxn id="56" idx="1"/>
          </p:cNvCxnSpPr>
          <p:nvPr/>
        </p:nvCxnSpPr>
        <p:spPr bwMode="auto">
          <a:xfrm flipV="1">
            <a:off x="5029200" y="2667000"/>
            <a:ext cx="129540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endCxn id="70" idx="1"/>
          </p:cNvCxnSpPr>
          <p:nvPr/>
        </p:nvCxnSpPr>
        <p:spPr bwMode="auto">
          <a:xfrm>
            <a:off x="5029200" y="3505200"/>
            <a:ext cx="1295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endCxn id="66" idx="1"/>
          </p:cNvCxnSpPr>
          <p:nvPr/>
        </p:nvCxnSpPr>
        <p:spPr bwMode="auto">
          <a:xfrm flipV="1">
            <a:off x="3429000" y="4419600"/>
            <a:ext cx="10668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>
            <a:endCxn id="65" idx="1"/>
          </p:cNvCxnSpPr>
          <p:nvPr/>
        </p:nvCxnSpPr>
        <p:spPr bwMode="auto">
          <a:xfrm>
            <a:off x="3429000" y="4724400"/>
            <a:ext cx="106680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Metadata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1295400" y="1447800"/>
            <a:ext cx="1905000" cy="1371600"/>
            <a:chOff x="1143000" y="1752600"/>
            <a:chExt cx="1905000" cy="1371600"/>
          </a:xfrm>
        </p:grpSpPr>
        <p:grpSp>
          <p:nvGrpSpPr>
            <p:cNvPr id="12" name="Group 11"/>
            <p:cNvGrpSpPr/>
            <p:nvPr/>
          </p:nvGrpSpPr>
          <p:grpSpPr>
            <a:xfrm>
              <a:off x="1143000" y="1752600"/>
              <a:ext cx="1905000" cy="1371600"/>
              <a:chOff x="1143000" y="1752600"/>
              <a:chExt cx="1905000" cy="1371600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752600" y="2057400"/>
                <a:ext cx="685800" cy="1066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438400" y="2057400"/>
                <a:ext cx="533400" cy="1066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828800" y="1752600"/>
                <a:ext cx="5854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i="1" dirty="0" smtClean="0"/>
                  <a:t>name</a:t>
                </a:r>
                <a:endParaRPr lang="en-US" sz="1200" b="1" i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451362" y="1752600"/>
                <a:ext cx="596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i="1" dirty="0" err="1" smtClean="0"/>
                  <a:t>inode</a:t>
                </a:r>
                <a:endParaRPr lang="en-US" sz="1200" b="1" i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143000" y="2057400"/>
                <a:ext cx="5870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i="1" dirty="0" smtClean="0"/>
                  <a:t>(root)</a:t>
                </a:r>
                <a:endParaRPr lang="en-US" sz="1200" b="1" i="1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1828800" y="2057400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</a:t>
              </a:r>
              <a:r>
                <a:rPr lang="en-US" sz="1400" dirty="0" err="1" smtClean="0"/>
                <a:t>usr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38400" y="205740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97</a:t>
              </a:r>
              <a:endParaRPr lang="en-US" sz="1400" dirty="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1752600" y="2362200"/>
              <a:ext cx="1219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1524000" y="3124200"/>
            <a:ext cx="1676376" cy="1371600"/>
            <a:chOff x="2971824" y="3429000"/>
            <a:chExt cx="1676376" cy="13716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3352800" y="3733800"/>
              <a:ext cx="6858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038600" y="3733800"/>
              <a:ext cx="533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3429000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name</a:t>
              </a:r>
              <a:endParaRPr lang="en-US" sz="1200" b="1" i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51562" y="3429000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err="1" smtClean="0"/>
                <a:t>inode</a:t>
              </a:r>
              <a:endParaRPr lang="en-US" sz="1200" b="1" i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71824" y="373380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(97)</a:t>
              </a:r>
              <a:endParaRPr lang="en-US" sz="1200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429000" y="3733800"/>
              <a:ext cx="5196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staff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038600" y="3733800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27</a:t>
              </a:r>
              <a:endParaRPr lang="en-US" sz="1400" dirty="0"/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3352800" y="4038600"/>
              <a:ext cx="1219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" name="Group 36"/>
          <p:cNvGrpSpPr/>
          <p:nvPr/>
        </p:nvGrpSpPr>
        <p:grpSpPr>
          <a:xfrm>
            <a:off x="1447800" y="4724400"/>
            <a:ext cx="1676376" cy="1371600"/>
            <a:chOff x="5334024" y="2286000"/>
            <a:chExt cx="1676376" cy="13716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5715000" y="2590800"/>
              <a:ext cx="6858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00800" y="2590800"/>
              <a:ext cx="5334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91200" y="2286000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name</a:t>
              </a:r>
              <a:endParaRPr lang="en-US" sz="1200" b="1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13762" y="2286000"/>
              <a:ext cx="5966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err="1" smtClean="0"/>
                <a:t>inode</a:t>
              </a:r>
              <a:endParaRPr lang="en-US" sz="1200" b="1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4024" y="259080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/>
                <a:t>(27)</a:t>
              </a:r>
              <a:endParaRPr lang="en-US" sz="1200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91200" y="2590800"/>
              <a:ext cx="4924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mgr</a:t>
              </a:r>
              <a:endParaRPr 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00800" y="2590800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152</a:t>
              </a:r>
              <a:endParaRPr lang="en-US" sz="1400" dirty="0"/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5715000" y="2895600"/>
              <a:ext cx="1219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4038600" y="1447800"/>
            <a:ext cx="4648200" cy="4419600"/>
          </a:xfrm>
        </p:spPr>
        <p:txBody>
          <a:bodyPr/>
          <a:lstStyle/>
          <a:p>
            <a:r>
              <a:rPr lang="en-US" dirty="0" smtClean="0"/>
              <a:t>directory</a:t>
            </a:r>
          </a:p>
          <a:p>
            <a:pPr lvl="1"/>
            <a:r>
              <a:rPr lang="en-US" dirty="0" smtClean="0"/>
              <a:t>file of directory entries</a:t>
            </a:r>
          </a:p>
          <a:p>
            <a:pPr lvl="1"/>
            <a:r>
              <a:rPr lang="en-US" dirty="0" smtClean="0"/>
              <a:t>root directory at a known location</a:t>
            </a:r>
          </a:p>
          <a:p>
            <a:r>
              <a:rPr lang="en-US" dirty="0" smtClean="0"/>
              <a:t>directory entry</a:t>
            </a:r>
          </a:p>
          <a:p>
            <a:pPr lvl="1"/>
            <a:r>
              <a:rPr lang="en-US" dirty="0" smtClean="0"/>
              <a:t>name component</a:t>
            </a:r>
          </a:p>
          <a:p>
            <a:pPr lvl="1"/>
            <a:r>
              <a:rPr lang="en-US" dirty="0" err="1" smtClean="0"/>
              <a:t>inode</a:t>
            </a:r>
            <a:r>
              <a:rPr lang="en-US" dirty="0" smtClean="0"/>
              <a:t> of sub-directory file</a:t>
            </a:r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sz="2000" dirty="0" smtClean="0"/>
              <a:t>/</a:t>
            </a:r>
            <a:r>
              <a:rPr lang="en-US" sz="2000" dirty="0" err="1" smtClean="0"/>
              <a:t>usr</a:t>
            </a:r>
            <a:r>
              <a:rPr lang="en-US" sz="2000" dirty="0" smtClean="0"/>
              <a:t>/staff/mgr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Metadata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590800"/>
            <a:ext cx="763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logical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105400" y="3352800"/>
            <a:ext cx="1295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971800" y="2590800"/>
            <a:ext cx="4114800" cy="304800"/>
            <a:chOff x="2590800" y="1981200"/>
            <a:chExt cx="4114800" cy="304800"/>
          </a:xfrm>
        </p:grpSpPr>
        <p:grpSp>
          <p:nvGrpSpPr>
            <p:cNvPr id="23" name="Group 22"/>
            <p:cNvGrpSpPr/>
            <p:nvPr/>
          </p:nvGrpSpPr>
          <p:grpSpPr>
            <a:xfrm>
              <a:off x="2590800" y="1981200"/>
              <a:ext cx="3657600" cy="304800"/>
              <a:chOff x="3276600" y="1905000"/>
              <a:chExt cx="3657600" cy="30480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32766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5052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7338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24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41910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44196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46482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48768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51054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53340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55626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57912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60198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62484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64770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6705600" y="1905000"/>
                <a:ext cx="228600" cy="3048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6324600" y="2095500"/>
              <a:ext cx="381000" cy="76200"/>
              <a:chOff x="3581400" y="4419600"/>
              <a:chExt cx="381000" cy="76200"/>
            </a:xfrm>
          </p:grpSpPr>
          <p:sp>
            <p:nvSpPr>
              <p:cNvPr id="27" name="Oval 26"/>
              <p:cNvSpPr/>
              <p:nvPr/>
            </p:nvSpPr>
            <p:spPr bwMode="auto">
              <a:xfrm>
                <a:off x="3581400" y="4419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3886200" y="4419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3733800" y="4419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</a:endParaRPr>
              </a:p>
            </p:txBody>
          </p:sp>
        </p:grpSp>
      </p:grpSp>
      <p:cxnSp>
        <p:nvCxnSpPr>
          <p:cNvPr id="33" name="Straight Connector 32"/>
          <p:cNvCxnSpPr/>
          <p:nvPr/>
        </p:nvCxnSpPr>
        <p:spPr bwMode="auto">
          <a:xfrm rot="16200000" flipH="1">
            <a:off x="2857500" y="3009900"/>
            <a:ext cx="457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 flipH="1" flipV="1">
            <a:off x="4419600" y="2971800"/>
            <a:ext cx="457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16200000" flipH="1">
            <a:off x="4724400" y="2971800"/>
            <a:ext cx="4572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286500" y="3009900"/>
            <a:ext cx="457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371600" y="3505200"/>
            <a:ext cx="923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physical</a:t>
            </a:r>
            <a:endParaRPr lang="en-US" sz="16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3200400" y="3352800"/>
            <a:ext cx="1295400" cy="609600"/>
            <a:chOff x="2819400" y="2743200"/>
            <a:chExt cx="1295400" cy="6096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819400" y="2743200"/>
              <a:ext cx="1295400" cy="609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9400" y="2895600"/>
              <a:ext cx="11993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  disk block</a:t>
              </a:r>
              <a:endParaRPr lang="en-US" sz="1600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181600" y="3505200"/>
            <a:ext cx="1083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disk block</a:t>
            </a:r>
            <a:endParaRPr lang="en-US" sz="16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6629400" y="3581400"/>
            <a:ext cx="381000" cy="76200"/>
            <a:chOff x="3581400" y="4419600"/>
            <a:chExt cx="381000" cy="76200"/>
          </a:xfrm>
        </p:grpSpPr>
        <p:sp>
          <p:nvSpPr>
            <p:cNvPr id="48" name="Oval 47"/>
            <p:cNvSpPr/>
            <p:nvPr/>
          </p:nvSpPr>
          <p:spPr bwMode="auto">
            <a:xfrm>
              <a:off x="3581400" y="4419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3886200" y="4419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3733800" y="4419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71800" y="1981200"/>
            <a:ext cx="371287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1   0   0  1  1   1   0   1  1   0  0   0   0  1  1   1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524000" y="194744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bitmap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2971800" y="4876800"/>
            <a:ext cx="371287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1   1   1  0  1   1   0   1  0   0  1   0   0  1  0   1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371600" y="4724400"/>
            <a:ext cx="1117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disk block</a:t>
            </a:r>
          </a:p>
          <a:p>
            <a:r>
              <a:rPr lang="en-US" sz="1600" dirty="0" smtClean="0"/>
              <a:t>bitmap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04800" y="2724090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inode</a:t>
            </a:r>
            <a:endParaRPr lang="en-US" sz="2000" dirty="0"/>
          </a:p>
        </p:txBody>
      </p:sp>
      <p:sp>
        <p:nvSpPr>
          <p:cNvPr id="58" name="Left Brace 57"/>
          <p:cNvSpPr/>
          <p:nvPr/>
        </p:nvSpPr>
        <p:spPr bwMode="auto">
          <a:xfrm>
            <a:off x="1143000" y="1981200"/>
            <a:ext cx="228600" cy="19050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Dennis Kafura – CS5204 – Operating Systems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66713"/>
          </a:xfrm>
        </p:spPr>
        <p:txBody>
          <a:bodyPr/>
          <a:lstStyle/>
          <a:p>
            <a:pPr eaLnBrk="1" hangingPunct="1"/>
            <a:r>
              <a:rPr lang="en-US" dirty="0" smtClean="0"/>
              <a:t>Failure Modes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8E8414-57BD-4AA3-887C-DFFC69A7BFD3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981200"/>
            <a:ext cx="2357289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/>
          <p:nvPr/>
        </p:nvGrpSpPr>
        <p:grpSpPr>
          <a:xfrm>
            <a:off x="3657600" y="1447800"/>
            <a:ext cx="1524000" cy="838200"/>
            <a:chOff x="2057400" y="3048000"/>
            <a:chExt cx="1524000" cy="838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590800" y="3048000"/>
              <a:ext cx="990600" cy="457200"/>
            </a:xfrm>
            <a:prstGeom prst="rect">
              <a:avLst/>
            </a:prstGeom>
            <a:solidFill>
              <a:srgbClr val="D9D9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200400"/>
              <a:ext cx="990600" cy="457200"/>
            </a:xfrm>
            <a:prstGeom prst="rect">
              <a:avLst/>
            </a:prstGeom>
            <a:solidFill>
              <a:srgbClr val="D9D9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057400" y="3429000"/>
              <a:ext cx="990600" cy="457200"/>
            </a:xfrm>
            <a:prstGeom prst="rect">
              <a:avLst/>
            </a:prstGeom>
            <a:solidFill>
              <a:srgbClr val="D9D9D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 bwMode="auto">
          <a:xfrm>
            <a:off x="5257800" y="1524000"/>
            <a:ext cx="10668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724400" y="2362200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57200" y="2667000"/>
            <a:ext cx="396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host (system) failure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cached data and metadata lost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disk contents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 stable (survives)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 metadata may be inconsistent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91000" y="1143000"/>
            <a:ext cx="1026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buffer cache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4495800"/>
            <a:ext cx="4932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disk (media) failure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potential corruption of arbitrary data/metadata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dirty="0" smtClean="0"/>
              <a:t>Goals &amp;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191000"/>
          </a:xfrm>
        </p:spPr>
        <p:txBody>
          <a:bodyPr/>
          <a:lstStyle/>
          <a:p>
            <a:r>
              <a:rPr lang="en-US" sz="2400" dirty="0" smtClean="0"/>
              <a:t>Improving performance</a:t>
            </a:r>
          </a:p>
          <a:p>
            <a:pPr lvl="1"/>
            <a:r>
              <a:rPr lang="en-US" sz="1800" dirty="0" smtClean="0"/>
              <a:t>Creating a different structure</a:t>
            </a:r>
          </a:p>
          <a:p>
            <a:pPr lvl="2"/>
            <a:r>
              <a:rPr lang="en-US" sz="1600" dirty="0" smtClean="0"/>
              <a:t>Log-structured file systems</a:t>
            </a:r>
          </a:p>
          <a:p>
            <a:pPr lvl="2"/>
            <a:r>
              <a:rPr lang="en-US" sz="1600" dirty="0" smtClean="0"/>
              <a:t>Google file system</a:t>
            </a:r>
          </a:p>
          <a:p>
            <a:r>
              <a:rPr lang="en-US" sz="2400" dirty="0" smtClean="0"/>
              <a:t>Improving resilience to crashes</a:t>
            </a:r>
          </a:p>
          <a:p>
            <a:pPr lvl="1"/>
            <a:r>
              <a:rPr lang="en-US" sz="1800" dirty="0" smtClean="0"/>
              <a:t>Changing structure to reduce/eliminate consistency problems</a:t>
            </a:r>
          </a:p>
          <a:p>
            <a:pPr lvl="2"/>
            <a:r>
              <a:rPr lang="en-US" sz="1600" dirty="0" smtClean="0"/>
              <a:t>Log-structured file system</a:t>
            </a:r>
          </a:p>
          <a:p>
            <a:pPr lvl="2"/>
            <a:r>
              <a:rPr lang="en-US" sz="1600" dirty="0" smtClean="0"/>
              <a:t>Google file system</a:t>
            </a:r>
          </a:p>
          <a:p>
            <a:pPr lvl="1"/>
            <a:r>
              <a:rPr lang="en-US" sz="1800" dirty="0" smtClean="0"/>
              <a:t>Maintaining consistency on disk</a:t>
            </a:r>
          </a:p>
          <a:p>
            <a:pPr lvl="2"/>
            <a:r>
              <a:rPr lang="en-US" sz="1600" dirty="0" smtClean="0"/>
              <a:t>Journaling (a logging technique)</a:t>
            </a:r>
          </a:p>
          <a:p>
            <a:pPr lvl="2"/>
            <a:r>
              <a:rPr lang="en-US" sz="1600" dirty="0" smtClean="0"/>
              <a:t>Soft updates (enforcing update dependencies)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Log-structured file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905000" y="2057400"/>
            <a:ext cx="4343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24" y="205740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log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1219200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write</a:t>
            </a:r>
            <a:endParaRPr lang="en-US" sz="1600" dirty="0"/>
          </a:p>
        </p:txBody>
      </p:sp>
      <p:cxnSp>
        <p:nvCxnSpPr>
          <p:cNvPr id="13" name="Elbow Connector 12"/>
          <p:cNvCxnSpPr/>
          <p:nvPr/>
        </p:nvCxnSpPr>
        <p:spPr bwMode="auto">
          <a:xfrm flipH="1">
            <a:off x="6248400" y="1371600"/>
            <a:ext cx="7877" cy="897523"/>
          </a:xfrm>
          <a:prstGeom prst="bentConnector3">
            <a:avLst>
              <a:gd name="adj1" fmla="val -946344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400800" y="27432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read</a:t>
            </a:r>
            <a:endParaRPr lang="en-US" sz="160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rot="10800000">
            <a:off x="5638800" y="2911684"/>
            <a:ext cx="762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162800" y="1676400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at end of log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477000" y="3048000"/>
            <a:ext cx="1555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from end of log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" y="35814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more recently written block renders obsolete a version of that block written earlier.</a:t>
            </a:r>
            <a:endParaRPr lang="en-US" sz="18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66800" y="42672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Approach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How to structure data/metadata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segments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How to manage disk space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segment cleaning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914400" y="1219200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Concept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structure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Dennis Kafura – CS5204 – Operating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29BE0F-AC96-4BB4-96C1-C87C413503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324600" y="1295400"/>
            <a:ext cx="2286000" cy="3657600"/>
            <a:chOff x="6553200" y="2209800"/>
            <a:chExt cx="2286000" cy="3657600"/>
          </a:xfrm>
        </p:grpSpPr>
        <p:sp>
          <p:nvSpPr>
            <p:cNvPr id="6" name="Flowchart: Magnetic Disk 5"/>
            <p:cNvSpPr/>
            <p:nvPr/>
          </p:nvSpPr>
          <p:spPr bwMode="auto">
            <a:xfrm>
              <a:off x="6553200" y="2209800"/>
              <a:ext cx="2286000" cy="3657600"/>
            </a:xfrm>
            <a:prstGeom prst="flowChartMagneticDisk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29400" y="3694584"/>
              <a:ext cx="990599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1200" dirty="0" smtClean="0"/>
                <a:t>superblock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6200" y="3581400"/>
              <a:ext cx="960519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checkpoint </a:t>
              </a:r>
            </a:p>
            <a:p>
              <a:r>
                <a:rPr lang="en-US" sz="1200" dirty="0" smtClean="0"/>
                <a:t>region</a:t>
              </a:r>
              <a:endParaRPr lang="en-US" sz="1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96200" y="49530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162800" y="46482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29400" y="43434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24800" y="46482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67600" y="43434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81800" y="49530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5257800"/>
              <a:ext cx="724878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segment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15200" y="2590800"/>
              <a:ext cx="7489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LFS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85800" y="1143000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Superblock - list: (segment, size)</a:t>
            </a:r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1524000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Checkpoint region: </a:t>
            </a:r>
            <a:endParaRPr lang="en-US" sz="1800" dirty="0"/>
          </a:p>
        </p:txBody>
      </p:sp>
      <p:sp>
        <p:nvSpPr>
          <p:cNvPr id="49" name="TextBox 48"/>
          <p:cNvSpPr txBox="1"/>
          <p:nvPr/>
        </p:nvSpPr>
        <p:spPr>
          <a:xfrm>
            <a:off x="381000" y="4114800"/>
            <a:ext cx="5647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/>
              <a:t>inode</a:t>
            </a:r>
            <a:r>
              <a:rPr lang="en-US" sz="1800" dirty="0" smtClean="0"/>
              <a:t> map – list: (</a:t>
            </a:r>
            <a:r>
              <a:rPr lang="en-US" sz="1800" dirty="0" err="1" smtClean="0"/>
              <a:t>inode</a:t>
            </a:r>
            <a:r>
              <a:rPr lang="en-US" sz="1800" dirty="0" smtClean="0"/>
              <a:t> location, version#)</a:t>
            </a:r>
          </a:p>
          <a:p>
            <a:r>
              <a:rPr lang="en-US" sz="1800" dirty="0" smtClean="0"/>
              <a:t>segment usage table – list: (live bytes, modified time)</a:t>
            </a:r>
            <a:endParaRPr lang="en-US" sz="1800" dirty="0"/>
          </a:p>
        </p:txBody>
      </p:sp>
      <p:sp>
        <p:nvSpPr>
          <p:cNvPr id="51" name="Flowchart: Process 50"/>
          <p:cNvSpPr/>
          <p:nvPr/>
        </p:nvSpPr>
        <p:spPr bwMode="auto">
          <a:xfrm>
            <a:off x="1676400" y="5105400"/>
            <a:ext cx="4191000" cy="5334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9600" y="5181600"/>
            <a:ext cx="971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segment</a:t>
            </a:r>
            <a:endParaRPr lang="en-US" sz="16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990600" y="2057400"/>
            <a:ext cx="4953000" cy="1938754"/>
            <a:chOff x="990600" y="2057400"/>
            <a:chExt cx="4953000" cy="1938754"/>
          </a:xfrm>
        </p:grpSpPr>
        <p:sp>
          <p:nvSpPr>
            <p:cNvPr id="21" name="TextBox 20"/>
            <p:cNvSpPr txBox="1"/>
            <p:nvPr/>
          </p:nvSpPr>
          <p:spPr>
            <a:xfrm>
              <a:off x="1600200" y="2057400"/>
              <a:ext cx="12954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/>
                <a:t>inode</a:t>
              </a:r>
              <a:r>
                <a:rPr lang="en-US" sz="1800" dirty="0" smtClean="0"/>
                <a:t> map</a:t>
              </a:r>
              <a:endParaRPr lang="en-US" sz="1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95600" y="2057400"/>
              <a:ext cx="239039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/>
                <a:t>seg</a:t>
              </a:r>
              <a:r>
                <a:rPr lang="en-US" sz="1800" dirty="0" smtClean="0"/>
                <a:t>. usage table map</a:t>
              </a:r>
              <a:endParaRPr lang="en-US" sz="1800" dirty="0"/>
            </a:p>
          </p:txBody>
        </p:sp>
        <p:sp>
          <p:nvSpPr>
            <p:cNvPr id="24" name="Flowchart: Process 23"/>
            <p:cNvSpPr/>
            <p:nvPr/>
          </p:nvSpPr>
          <p:spPr bwMode="auto">
            <a:xfrm>
              <a:off x="990600" y="3352800"/>
              <a:ext cx="2362200" cy="304800"/>
            </a:xfrm>
            <a:prstGeom prst="flowChartProcess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6" name="Flowchart: Process 25"/>
            <p:cNvSpPr/>
            <p:nvPr/>
          </p:nvSpPr>
          <p:spPr bwMode="auto">
            <a:xfrm>
              <a:off x="3581400" y="3352800"/>
              <a:ext cx="2362200" cy="304800"/>
            </a:xfrm>
            <a:prstGeom prst="flowChartProcess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7" name="Flowchart: Process 26"/>
            <p:cNvSpPr/>
            <p:nvPr/>
          </p:nvSpPr>
          <p:spPr bwMode="auto">
            <a:xfrm>
              <a:off x="1905000" y="3352800"/>
              <a:ext cx="152400" cy="3048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9" name="Flowchart: Process 28"/>
            <p:cNvSpPr/>
            <p:nvPr/>
          </p:nvSpPr>
          <p:spPr bwMode="auto">
            <a:xfrm>
              <a:off x="1371600" y="3352800"/>
              <a:ext cx="152400" cy="3048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0" name="Flowchart: Process 29"/>
            <p:cNvSpPr/>
            <p:nvPr/>
          </p:nvSpPr>
          <p:spPr bwMode="auto">
            <a:xfrm>
              <a:off x="2514600" y="3352800"/>
              <a:ext cx="152400" cy="3048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1" name="Flowchart: Process 30"/>
            <p:cNvSpPr/>
            <p:nvPr/>
          </p:nvSpPr>
          <p:spPr bwMode="auto">
            <a:xfrm>
              <a:off x="4114800" y="3352800"/>
              <a:ext cx="152400" cy="304800"/>
            </a:xfrm>
            <a:prstGeom prst="flowChartProcess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33" name="Straight Arrow Connector 32"/>
            <p:cNvCxnSpPr>
              <a:endCxn id="29" idx="0"/>
            </p:cNvCxnSpPr>
            <p:nvPr/>
          </p:nvCxnSpPr>
          <p:spPr bwMode="auto">
            <a:xfrm rot="5400000">
              <a:off x="1104900" y="2705100"/>
              <a:ext cx="990600" cy="304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>
              <a:endCxn id="27" idx="0"/>
            </p:cNvCxnSpPr>
            <p:nvPr/>
          </p:nvCxnSpPr>
          <p:spPr bwMode="auto">
            <a:xfrm rot="5400000">
              <a:off x="1485900" y="2857500"/>
              <a:ext cx="990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Straight Arrow Connector 36"/>
            <p:cNvCxnSpPr>
              <a:endCxn id="30" idx="0"/>
            </p:cNvCxnSpPr>
            <p:nvPr/>
          </p:nvCxnSpPr>
          <p:spPr bwMode="auto">
            <a:xfrm rot="16200000" flipH="1">
              <a:off x="1981200" y="2743200"/>
              <a:ext cx="990600" cy="228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>
              <a:endCxn id="31" idx="0"/>
            </p:cNvCxnSpPr>
            <p:nvPr/>
          </p:nvCxnSpPr>
          <p:spPr bwMode="auto">
            <a:xfrm>
              <a:off x="2743200" y="2362200"/>
              <a:ext cx="1447800" cy="9906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0" name="Flowchart: Process 39"/>
            <p:cNvSpPr/>
            <p:nvPr/>
          </p:nvSpPr>
          <p:spPr bwMode="auto">
            <a:xfrm>
              <a:off x="3048000" y="3352800"/>
              <a:ext cx="152400" cy="304800"/>
            </a:xfrm>
            <a:prstGeom prst="flowChartProces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1" name="Flowchart: Process 40"/>
            <p:cNvSpPr/>
            <p:nvPr/>
          </p:nvSpPr>
          <p:spPr bwMode="auto">
            <a:xfrm>
              <a:off x="5257800" y="3352800"/>
              <a:ext cx="152400" cy="304800"/>
            </a:xfrm>
            <a:prstGeom prst="flowChartProces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Flowchart: Process 41"/>
            <p:cNvSpPr/>
            <p:nvPr/>
          </p:nvSpPr>
          <p:spPr bwMode="auto">
            <a:xfrm>
              <a:off x="4572000" y="3352800"/>
              <a:ext cx="152400" cy="304800"/>
            </a:xfrm>
            <a:prstGeom prst="flowChartProces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cxnSp>
          <p:nvCxnSpPr>
            <p:cNvPr id="44" name="Straight Arrow Connector 43"/>
            <p:cNvCxnSpPr>
              <a:endCxn id="40" idx="0"/>
            </p:cNvCxnSpPr>
            <p:nvPr/>
          </p:nvCxnSpPr>
          <p:spPr bwMode="auto">
            <a:xfrm rot="5400000">
              <a:off x="2857500" y="2628900"/>
              <a:ext cx="990600" cy="457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>
              <a:endCxn id="42" idx="0"/>
            </p:cNvCxnSpPr>
            <p:nvPr/>
          </p:nvCxnSpPr>
          <p:spPr bwMode="auto">
            <a:xfrm rot="16200000" flipH="1">
              <a:off x="4000500" y="2705100"/>
              <a:ext cx="914400" cy="381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>
              <a:endCxn id="41" idx="0"/>
            </p:cNvCxnSpPr>
            <p:nvPr/>
          </p:nvCxnSpPr>
          <p:spPr bwMode="auto">
            <a:xfrm rot="16200000" flipH="1">
              <a:off x="4762500" y="2781300"/>
              <a:ext cx="9906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Rectangle 52"/>
            <p:cNvSpPr/>
            <p:nvPr/>
          </p:nvSpPr>
          <p:spPr>
            <a:xfrm>
              <a:off x="990600" y="3657600"/>
              <a:ext cx="9717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segment</a:t>
              </a:r>
              <a:endParaRPr lang="en-US" sz="160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81400" y="3657600"/>
              <a:ext cx="9717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segment</a:t>
              </a:r>
              <a:endParaRPr lang="en-US" sz="1600" dirty="0"/>
            </a:p>
          </p:txBody>
        </p:sp>
      </p:grpSp>
      <p:sp>
        <p:nvSpPr>
          <p:cNvPr id="55" name="Flowchart: Process 54"/>
          <p:cNvSpPr/>
          <p:nvPr/>
        </p:nvSpPr>
        <p:spPr bwMode="auto">
          <a:xfrm>
            <a:off x="2895600" y="5105400"/>
            <a:ext cx="228600" cy="533400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6" name="Flowchart: Process 55"/>
          <p:cNvSpPr/>
          <p:nvPr/>
        </p:nvSpPr>
        <p:spPr bwMode="auto">
          <a:xfrm>
            <a:off x="4267200" y="5105400"/>
            <a:ext cx="228600" cy="533400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7" name="Flowchart: Process 56"/>
          <p:cNvSpPr/>
          <p:nvPr/>
        </p:nvSpPr>
        <p:spPr bwMode="auto">
          <a:xfrm>
            <a:off x="1600200" y="5791200"/>
            <a:ext cx="152400" cy="381000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52600" y="5791200"/>
            <a:ext cx="5711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Segment summary block – list: (</a:t>
            </a:r>
            <a:r>
              <a:rPr lang="en-US" sz="1800" dirty="0" err="1" smtClean="0"/>
              <a:t>inode</a:t>
            </a:r>
            <a:r>
              <a:rPr lang="en-US" sz="1800" dirty="0" smtClean="0"/>
              <a:t>, version, block)</a:t>
            </a:r>
            <a:endParaRPr lang="en-US" sz="1800" dirty="0"/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>
            <a:off x="1600200" y="495300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5400000">
            <a:off x="4419600" y="495300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rot="5400000">
            <a:off x="3048000" y="495300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1676400" y="4953000"/>
            <a:ext cx="1447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3124200" y="4953000"/>
            <a:ext cx="1371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6400800" y="3276600"/>
            <a:ext cx="1981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</TotalTime>
  <Words>1220</Words>
  <Application>Microsoft Office PowerPoint</Application>
  <PresentationFormat>On-screen Show (4:3)</PresentationFormat>
  <Paragraphs>320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File Systems</vt:lpstr>
      <vt:lpstr>Structure of a File System</vt:lpstr>
      <vt:lpstr>File Metadata</vt:lpstr>
      <vt:lpstr>Directory Metadata</vt:lpstr>
      <vt:lpstr>Management Metadata</vt:lpstr>
      <vt:lpstr>Failure Modes</vt:lpstr>
      <vt:lpstr>Goals &amp; Approaches</vt:lpstr>
      <vt:lpstr>Log-structured file system</vt:lpstr>
      <vt:lpstr>LFS structure</vt:lpstr>
      <vt:lpstr>Checkpoint</vt:lpstr>
      <vt:lpstr>Recovery</vt:lpstr>
      <vt:lpstr>Segment cleaning</vt:lpstr>
      <vt:lpstr>Cleaning Policies</vt:lpstr>
      <vt:lpstr>Cost benefit policy</vt:lpstr>
      <vt:lpstr>LFS Performace</vt:lpstr>
      <vt:lpstr>LFS Performance</vt:lpstr>
      <vt:lpstr>LFS Overhead</vt:lpstr>
      <vt:lpstr>Soft Update Concept</vt:lpstr>
      <vt:lpstr>Metadata Dependencies</vt:lpstr>
      <vt:lpstr>Soft Updates Example</vt:lpstr>
      <vt:lpstr>Soft Updates Example</vt:lpstr>
      <vt:lpstr>Example</vt:lpstr>
      <vt:lpstr>Journaling </vt:lpstr>
      <vt:lpstr>Journaling</vt:lpstr>
      <vt:lpstr>Journaling Transaction Structure</vt:lpstr>
      <vt:lpstr>Journaling in Linux (ext2fs)</vt:lpstr>
      <vt:lpstr>Configurations &amp; Features</vt:lpstr>
      <vt:lpstr>Benchmark study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</dc:title>
  <dc:subject>CS5204</dc:subject>
  <dc:creator>Dennis Kafura</dc:creator>
  <cp:lastModifiedBy>Dennis Kafura</cp:lastModifiedBy>
  <cp:revision>95</cp:revision>
  <dcterms:created xsi:type="dcterms:W3CDTF">2005-01-05T22:58:01Z</dcterms:created>
  <dcterms:modified xsi:type="dcterms:W3CDTF">2010-08-02T13:36:59Z</dcterms:modified>
</cp:coreProperties>
</file>