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7315200" y="152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Event Ordering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Event Ordering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510B3D-5A4D-4427-A572-2BD5A5F8BD0F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Clocks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88963" y="1435100"/>
            <a:ext cx="7616825" cy="4203700"/>
            <a:chOff x="371" y="616"/>
            <a:chExt cx="4798" cy="264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71" y="1711"/>
              <a:ext cx="4764" cy="365"/>
              <a:chOff x="414" y="606"/>
              <a:chExt cx="4764" cy="365"/>
            </a:xfrm>
          </p:grpSpPr>
          <p:sp>
            <p:nvSpPr>
              <p:cNvPr id="206853" name="Line 5"/>
              <p:cNvSpPr>
                <a:spLocks noChangeShapeType="1"/>
              </p:cNvSpPr>
              <p:nvPr/>
            </p:nvSpPr>
            <p:spPr bwMode="auto">
              <a:xfrm>
                <a:off x="731" y="797"/>
                <a:ext cx="444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4" name="Text Box 6"/>
              <p:cNvSpPr txBox="1">
                <a:spLocks noChangeArrowheads="1"/>
              </p:cNvSpPr>
              <p:nvPr/>
            </p:nvSpPr>
            <p:spPr bwMode="auto">
              <a:xfrm>
                <a:off x="414" y="606"/>
                <a:ext cx="35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200" b="1">
                    <a:latin typeface="Times New Roman" charset="0"/>
                  </a:rPr>
                  <a:t>P</a:t>
                </a:r>
                <a:r>
                  <a:rPr lang="en-US" sz="3200" b="1" baseline="-25000">
                    <a:latin typeface="Times New Roman" charset="0"/>
                  </a:rPr>
                  <a:t>2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6855" name="Oval 7"/>
            <p:cNvSpPr>
              <a:spLocks noChangeArrowheads="1"/>
            </p:cNvSpPr>
            <p:nvPr/>
          </p:nvSpPr>
          <p:spPr bwMode="auto">
            <a:xfrm>
              <a:off x="4387" y="1821"/>
              <a:ext cx="140" cy="1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56" name="Oval 8"/>
            <p:cNvSpPr>
              <a:spLocks noChangeArrowheads="1"/>
            </p:cNvSpPr>
            <p:nvPr/>
          </p:nvSpPr>
          <p:spPr bwMode="auto">
            <a:xfrm>
              <a:off x="2561" y="1835"/>
              <a:ext cx="140" cy="1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57" name="Oval 9"/>
            <p:cNvSpPr>
              <a:spLocks noChangeArrowheads="1"/>
            </p:cNvSpPr>
            <p:nvPr/>
          </p:nvSpPr>
          <p:spPr bwMode="auto">
            <a:xfrm>
              <a:off x="1266" y="1824"/>
              <a:ext cx="140" cy="1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405" y="828"/>
              <a:ext cx="4764" cy="365"/>
              <a:chOff x="414" y="606"/>
              <a:chExt cx="4764" cy="365"/>
            </a:xfrm>
          </p:grpSpPr>
          <p:sp>
            <p:nvSpPr>
              <p:cNvPr id="206859" name="Line 11"/>
              <p:cNvSpPr>
                <a:spLocks noChangeShapeType="1"/>
              </p:cNvSpPr>
              <p:nvPr/>
            </p:nvSpPr>
            <p:spPr bwMode="auto">
              <a:xfrm>
                <a:off x="731" y="797"/>
                <a:ext cx="444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Text Box 12"/>
              <p:cNvSpPr txBox="1">
                <a:spLocks noChangeArrowheads="1"/>
              </p:cNvSpPr>
              <p:nvPr/>
            </p:nvSpPr>
            <p:spPr bwMode="auto">
              <a:xfrm>
                <a:off x="414" y="606"/>
                <a:ext cx="35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200" b="1">
                    <a:latin typeface="Times New Roman" charset="0"/>
                  </a:rPr>
                  <a:t>P</a:t>
                </a:r>
                <a:r>
                  <a:rPr lang="en-US" sz="3200" b="1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6861" name="Oval 13"/>
            <p:cNvSpPr>
              <a:spLocks noChangeArrowheads="1"/>
            </p:cNvSpPr>
            <p:nvPr/>
          </p:nvSpPr>
          <p:spPr bwMode="auto">
            <a:xfrm>
              <a:off x="953" y="954"/>
              <a:ext cx="140" cy="1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2" name="Oval 14"/>
            <p:cNvSpPr>
              <a:spLocks noChangeArrowheads="1"/>
            </p:cNvSpPr>
            <p:nvPr/>
          </p:nvSpPr>
          <p:spPr bwMode="auto">
            <a:xfrm>
              <a:off x="2109" y="942"/>
              <a:ext cx="140" cy="1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3" name="Oval 15"/>
            <p:cNvSpPr>
              <a:spLocks noChangeArrowheads="1"/>
            </p:cNvSpPr>
            <p:nvPr/>
          </p:nvSpPr>
          <p:spPr bwMode="auto">
            <a:xfrm>
              <a:off x="4699" y="943"/>
              <a:ext cx="140" cy="1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4" name="Text Box 16"/>
            <p:cNvSpPr txBox="1">
              <a:spLocks noChangeArrowheads="1"/>
            </p:cNvSpPr>
            <p:nvPr/>
          </p:nvSpPr>
          <p:spPr bwMode="auto">
            <a:xfrm>
              <a:off x="741" y="616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(1,0,0)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6865" name="Text Box 17"/>
            <p:cNvSpPr txBox="1">
              <a:spLocks noChangeArrowheads="1"/>
            </p:cNvSpPr>
            <p:nvPr/>
          </p:nvSpPr>
          <p:spPr bwMode="auto">
            <a:xfrm>
              <a:off x="1006" y="1984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(0,1,0)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6866" name="Text Box 18"/>
            <p:cNvSpPr txBox="1">
              <a:spLocks noChangeArrowheads="1"/>
            </p:cNvSpPr>
            <p:nvPr/>
          </p:nvSpPr>
          <p:spPr bwMode="auto">
            <a:xfrm>
              <a:off x="4520" y="616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(3,4,1)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6867" name="Text Box 19"/>
            <p:cNvSpPr txBox="1">
              <a:spLocks noChangeArrowheads="1"/>
            </p:cNvSpPr>
            <p:nvPr/>
          </p:nvSpPr>
          <p:spPr bwMode="auto">
            <a:xfrm>
              <a:off x="1887" y="624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(2,0,0)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6868" name="Text Box 20"/>
            <p:cNvSpPr txBox="1">
              <a:spLocks noChangeArrowheads="1"/>
            </p:cNvSpPr>
            <p:nvPr/>
          </p:nvSpPr>
          <p:spPr bwMode="auto">
            <a:xfrm>
              <a:off x="4066" y="2011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(2,4,1)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6869" name="Text Box 21"/>
            <p:cNvSpPr txBox="1">
              <a:spLocks noChangeArrowheads="1"/>
            </p:cNvSpPr>
            <p:nvPr/>
          </p:nvSpPr>
          <p:spPr bwMode="auto">
            <a:xfrm>
              <a:off x="2219" y="1952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(2,2,0)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6870" name="Oval 22"/>
            <p:cNvSpPr>
              <a:spLocks noChangeArrowheads="1"/>
            </p:cNvSpPr>
            <p:nvPr/>
          </p:nvSpPr>
          <p:spPr bwMode="auto">
            <a:xfrm>
              <a:off x="3346" y="1824"/>
              <a:ext cx="140" cy="1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71" name="Line 23"/>
            <p:cNvSpPr>
              <a:spLocks noChangeShapeType="1"/>
            </p:cNvSpPr>
            <p:nvPr/>
          </p:nvSpPr>
          <p:spPr bwMode="auto">
            <a:xfrm>
              <a:off x="2236" y="1118"/>
              <a:ext cx="369" cy="6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72" name="Text Box 24"/>
            <p:cNvSpPr txBox="1">
              <a:spLocks noChangeArrowheads="1"/>
            </p:cNvSpPr>
            <p:nvPr/>
          </p:nvSpPr>
          <p:spPr bwMode="auto">
            <a:xfrm>
              <a:off x="3119" y="1532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(2,3,1)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6873" name="Line 25"/>
            <p:cNvSpPr>
              <a:spLocks noChangeShapeType="1"/>
            </p:cNvSpPr>
            <p:nvPr/>
          </p:nvSpPr>
          <p:spPr bwMode="auto">
            <a:xfrm flipV="1">
              <a:off x="4471" y="1101"/>
              <a:ext cx="279" cy="6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401" y="2661"/>
              <a:ext cx="4764" cy="603"/>
              <a:chOff x="401" y="2464"/>
              <a:chExt cx="4764" cy="603"/>
            </a:xfrm>
          </p:grpSpPr>
          <p:grpSp>
            <p:nvGrpSpPr>
              <p:cNvPr id="6" name="Group 27"/>
              <p:cNvGrpSpPr>
                <a:grpSpLocks/>
              </p:cNvGrpSpPr>
              <p:nvPr/>
            </p:nvGrpSpPr>
            <p:grpSpPr bwMode="auto">
              <a:xfrm>
                <a:off x="401" y="2464"/>
                <a:ext cx="4764" cy="365"/>
                <a:chOff x="414" y="606"/>
                <a:chExt cx="4764" cy="365"/>
              </a:xfrm>
            </p:grpSpPr>
            <p:sp>
              <p:nvSpPr>
                <p:cNvPr id="206876" name="Line 28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87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14" y="606"/>
                  <a:ext cx="356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charset="0"/>
                    </a:rPr>
                    <a:t>P</a:t>
                  </a:r>
                  <a:r>
                    <a:rPr lang="en-US" sz="3200" b="1" baseline="-25000">
                      <a:latin typeface="Times New Roman" charset="0"/>
                    </a:rPr>
                    <a:t>3</a:t>
                  </a:r>
                  <a:endParaRPr lang="en-US" sz="2800">
                    <a:latin typeface="Times New Roman" charset="0"/>
                  </a:endParaRPr>
                </a:p>
              </p:txBody>
            </p:sp>
          </p:grpSp>
          <p:sp>
            <p:nvSpPr>
              <p:cNvPr id="206878" name="Oval 30"/>
              <p:cNvSpPr>
                <a:spLocks noChangeArrowheads="1"/>
              </p:cNvSpPr>
              <p:nvPr/>
            </p:nvSpPr>
            <p:spPr bwMode="auto">
              <a:xfrm>
                <a:off x="3932" y="2574"/>
                <a:ext cx="140" cy="1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9" name="Text Box 31"/>
              <p:cNvSpPr txBox="1">
                <a:spLocks noChangeArrowheads="1"/>
              </p:cNvSpPr>
              <p:nvPr/>
            </p:nvSpPr>
            <p:spPr bwMode="auto">
              <a:xfrm>
                <a:off x="3744" y="2748"/>
                <a:ext cx="6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latin typeface="Times New Roman" charset="0"/>
                  </a:rPr>
                  <a:t>(0,0,2)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06880" name="Text Box 32"/>
              <p:cNvSpPr txBox="1">
                <a:spLocks noChangeArrowheads="1"/>
              </p:cNvSpPr>
              <p:nvPr/>
            </p:nvSpPr>
            <p:spPr bwMode="auto">
              <a:xfrm>
                <a:off x="1920" y="2779"/>
                <a:ext cx="6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latin typeface="Times New Roman" charset="0"/>
                  </a:rPr>
                  <a:t>(0,0,1)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06881" name="Oval 33"/>
              <p:cNvSpPr>
                <a:spLocks noChangeArrowheads="1"/>
              </p:cNvSpPr>
              <p:nvPr/>
            </p:nvSpPr>
            <p:spPr bwMode="auto">
              <a:xfrm>
                <a:off x="2242" y="2561"/>
                <a:ext cx="140" cy="1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6882" name="Line 34"/>
            <p:cNvSpPr>
              <a:spLocks noChangeShapeType="1"/>
            </p:cNvSpPr>
            <p:nvPr/>
          </p:nvSpPr>
          <p:spPr bwMode="auto">
            <a:xfrm flipV="1">
              <a:off x="2359" y="1948"/>
              <a:ext cx="1011" cy="7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7A2A1D-F52F-4FBD-AB7C-74A5E82F67CA}" type="slidenum">
              <a:rPr lang="en-US"/>
              <a:pPr/>
              <a:t>11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Causal Ordering of Messages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88963" y="3041650"/>
            <a:ext cx="7562850" cy="579438"/>
            <a:chOff x="414" y="606"/>
            <a:chExt cx="4764" cy="365"/>
          </a:xfrm>
        </p:grpSpPr>
        <p:sp>
          <p:nvSpPr>
            <p:cNvPr id="207876" name="Line 4"/>
            <p:cNvSpPr>
              <a:spLocks noChangeShapeType="1"/>
            </p:cNvSpPr>
            <p:nvPr/>
          </p:nvSpPr>
          <p:spPr bwMode="auto">
            <a:xfrm>
              <a:off x="731" y="797"/>
              <a:ext cx="4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7" name="Text Box 5"/>
            <p:cNvSpPr txBox="1">
              <a:spLocks noChangeArrowheads="1"/>
            </p:cNvSpPr>
            <p:nvPr/>
          </p:nvSpPr>
          <p:spPr bwMode="auto">
            <a:xfrm>
              <a:off x="414" y="606"/>
              <a:ext cx="3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latin typeface="Times New Roman" charset="0"/>
                </a:rPr>
                <a:t>P</a:t>
              </a:r>
              <a:r>
                <a:rPr lang="en-US" sz="3200" b="1" baseline="-25000">
                  <a:latin typeface="Times New Roman" charset="0"/>
                </a:rPr>
                <a:t>2</a:t>
              </a:r>
              <a:endParaRPr lang="en-US" sz="2800">
                <a:latin typeface="Times New Roman" charset="0"/>
              </a:endParaRPr>
            </a:p>
          </p:txBody>
        </p:sp>
      </p:grpSp>
      <p:sp>
        <p:nvSpPr>
          <p:cNvPr id="207878" name="Oval 6"/>
          <p:cNvSpPr>
            <a:spLocks noChangeArrowheads="1"/>
          </p:cNvSpPr>
          <p:nvPr/>
        </p:nvSpPr>
        <p:spPr bwMode="auto">
          <a:xfrm>
            <a:off x="3335338" y="3252788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9" name="Oval 7"/>
          <p:cNvSpPr>
            <a:spLocks noChangeArrowheads="1"/>
          </p:cNvSpPr>
          <p:nvPr/>
        </p:nvSpPr>
        <p:spPr bwMode="auto">
          <a:xfrm>
            <a:off x="2309813" y="3221038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42938" y="1639888"/>
            <a:ext cx="7562850" cy="579437"/>
            <a:chOff x="414" y="606"/>
            <a:chExt cx="4764" cy="365"/>
          </a:xfrm>
        </p:grpSpPr>
        <p:sp>
          <p:nvSpPr>
            <p:cNvPr id="207881" name="Line 9"/>
            <p:cNvSpPr>
              <a:spLocks noChangeShapeType="1"/>
            </p:cNvSpPr>
            <p:nvPr/>
          </p:nvSpPr>
          <p:spPr bwMode="auto">
            <a:xfrm>
              <a:off x="731" y="797"/>
              <a:ext cx="4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2" name="Text Box 10"/>
            <p:cNvSpPr txBox="1">
              <a:spLocks noChangeArrowheads="1"/>
            </p:cNvSpPr>
            <p:nvPr/>
          </p:nvSpPr>
          <p:spPr bwMode="auto">
            <a:xfrm>
              <a:off x="414" y="606"/>
              <a:ext cx="3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latin typeface="Times New Roman" charset="0"/>
                </a:rPr>
                <a:t>P</a:t>
              </a:r>
              <a:r>
                <a:rPr lang="en-US" sz="3200" b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</p:grpSp>
      <p:sp>
        <p:nvSpPr>
          <p:cNvPr id="207883" name="Oval 11"/>
          <p:cNvSpPr>
            <a:spLocks noChangeArrowheads="1"/>
          </p:cNvSpPr>
          <p:nvPr/>
        </p:nvSpPr>
        <p:spPr bwMode="auto">
          <a:xfrm>
            <a:off x="1512888" y="1839913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84" name="Oval 12"/>
          <p:cNvSpPr>
            <a:spLocks noChangeArrowheads="1"/>
          </p:cNvSpPr>
          <p:nvPr/>
        </p:nvSpPr>
        <p:spPr bwMode="auto">
          <a:xfrm>
            <a:off x="2813050" y="1847850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85" name="Text Box 13"/>
          <p:cNvSpPr txBox="1">
            <a:spLocks noChangeArrowheads="1"/>
          </p:cNvSpPr>
          <p:nvPr/>
        </p:nvSpPr>
        <p:spPr bwMode="auto">
          <a:xfrm>
            <a:off x="966788" y="1303338"/>
            <a:ext cx="142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charset="0"/>
              </a:rPr>
              <a:t>Send(M</a:t>
            </a:r>
            <a:r>
              <a:rPr lang="en-US" b="1" baseline="-25000">
                <a:latin typeface="Times New Roman" charset="0"/>
              </a:rPr>
              <a:t>1</a:t>
            </a:r>
            <a:r>
              <a:rPr lang="en-US" b="1">
                <a:latin typeface="Times New Roman" charset="0"/>
              </a:rPr>
              <a:t>)</a:t>
            </a:r>
            <a:endParaRPr lang="en-US" sz="2800">
              <a:latin typeface="Times New Roman" charset="0"/>
            </a:endParaRPr>
          </a:p>
        </p:txBody>
      </p:sp>
      <p:sp>
        <p:nvSpPr>
          <p:cNvPr id="207886" name="Oval 14"/>
          <p:cNvSpPr>
            <a:spLocks noChangeArrowheads="1"/>
          </p:cNvSpPr>
          <p:nvPr/>
        </p:nvSpPr>
        <p:spPr bwMode="auto">
          <a:xfrm>
            <a:off x="5311775" y="3221038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87" name="Line 15"/>
          <p:cNvSpPr>
            <a:spLocks noChangeShapeType="1"/>
          </p:cNvSpPr>
          <p:nvPr/>
        </p:nvSpPr>
        <p:spPr bwMode="auto">
          <a:xfrm>
            <a:off x="2949575" y="2074863"/>
            <a:ext cx="468313" cy="115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88" name="Text Box 16"/>
          <p:cNvSpPr txBox="1">
            <a:spLocks noChangeArrowheads="1"/>
          </p:cNvSpPr>
          <p:nvPr/>
        </p:nvSpPr>
        <p:spPr bwMode="auto">
          <a:xfrm>
            <a:off x="4741863" y="2757488"/>
            <a:ext cx="142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charset="0"/>
              </a:rPr>
              <a:t>Send(M</a:t>
            </a:r>
            <a:r>
              <a:rPr lang="en-US" b="1" baseline="-25000">
                <a:latin typeface="Times New Roman" charset="0"/>
              </a:rPr>
              <a:t>2</a:t>
            </a:r>
            <a:r>
              <a:rPr lang="en-US" b="1">
                <a:latin typeface="Times New Roman" charset="0"/>
              </a:rPr>
              <a:t>)</a:t>
            </a:r>
            <a:endParaRPr lang="en-US" sz="2800">
              <a:latin typeface="Times New Roman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36588" y="4549775"/>
            <a:ext cx="7562850" cy="579438"/>
            <a:chOff x="414" y="606"/>
            <a:chExt cx="4764" cy="365"/>
          </a:xfrm>
        </p:grpSpPr>
        <p:sp>
          <p:nvSpPr>
            <p:cNvPr id="207890" name="Line 18"/>
            <p:cNvSpPr>
              <a:spLocks noChangeShapeType="1"/>
            </p:cNvSpPr>
            <p:nvPr/>
          </p:nvSpPr>
          <p:spPr bwMode="auto">
            <a:xfrm>
              <a:off x="731" y="797"/>
              <a:ext cx="4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1" name="Text Box 19"/>
            <p:cNvSpPr txBox="1">
              <a:spLocks noChangeArrowheads="1"/>
            </p:cNvSpPr>
            <p:nvPr/>
          </p:nvSpPr>
          <p:spPr bwMode="auto">
            <a:xfrm>
              <a:off x="414" y="606"/>
              <a:ext cx="3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latin typeface="Times New Roman" charset="0"/>
                </a:rPr>
                <a:t>P</a:t>
              </a:r>
              <a:r>
                <a:rPr lang="en-US" sz="3200" b="1" baseline="-25000">
                  <a:latin typeface="Times New Roman" charset="0"/>
                </a:rPr>
                <a:t>3</a:t>
              </a:r>
              <a:endParaRPr lang="en-US" sz="2800">
                <a:latin typeface="Times New Roman" charset="0"/>
              </a:endParaRPr>
            </a:p>
          </p:txBody>
        </p:sp>
      </p:grpSp>
      <p:sp>
        <p:nvSpPr>
          <p:cNvPr id="207892" name="Oval 20"/>
          <p:cNvSpPr>
            <a:spLocks noChangeArrowheads="1"/>
          </p:cNvSpPr>
          <p:nvPr/>
        </p:nvSpPr>
        <p:spPr bwMode="auto">
          <a:xfrm>
            <a:off x="7337425" y="4762500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93" name="Text Box 21"/>
          <p:cNvSpPr txBox="1">
            <a:spLocks noChangeArrowheads="1"/>
          </p:cNvSpPr>
          <p:nvPr/>
        </p:nvSpPr>
        <p:spPr bwMode="auto">
          <a:xfrm>
            <a:off x="6229350" y="5000625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charset="0"/>
                <a:sym typeface="ZapfDingbats" pitchFamily="82" charset="2"/>
              </a:rPr>
              <a:t></a:t>
            </a:r>
            <a:endParaRPr lang="en-US" sz="2800">
              <a:latin typeface="Times New Roman" charset="0"/>
            </a:endParaRPr>
          </a:p>
        </p:txBody>
      </p:sp>
      <p:sp>
        <p:nvSpPr>
          <p:cNvPr id="207894" name="Oval 22"/>
          <p:cNvSpPr>
            <a:spLocks noChangeArrowheads="1"/>
          </p:cNvSpPr>
          <p:nvPr/>
        </p:nvSpPr>
        <p:spPr bwMode="auto">
          <a:xfrm>
            <a:off x="1289050" y="4729163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95" name="Line 23"/>
          <p:cNvSpPr>
            <a:spLocks noChangeShapeType="1"/>
          </p:cNvSpPr>
          <p:nvPr/>
        </p:nvSpPr>
        <p:spPr bwMode="auto">
          <a:xfrm>
            <a:off x="1670050" y="2033588"/>
            <a:ext cx="5702300" cy="275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96" name="Rectangle 24"/>
          <p:cNvSpPr>
            <a:spLocks noChangeArrowheads="1"/>
          </p:cNvSpPr>
          <p:nvPr/>
        </p:nvSpPr>
        <p:spPr bwMode="auto">
          <a:xfrm>
            <a:off x="7205663" y="4999038"/>
            <a:ext cx="423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>
                <a:latin typeface="Times New Roman" charset="0"/>
                <a:sym typeface="ZapfDingbats" pitchFamily="82" charset="2"/>
              </a:rPr>
              <a:t></a:t>
            </a:r>
          </a:p>
        </p:txBody>
      </p:sp>
      <p:sp>
        <p:nvSpPr>
          <p:cNvPr id="207897" name="Oval 25"/>
          <p:cNvSpPr>
            <a:spLocks noChangeArrowheads="1"/>
          </p:cNvSpPr>
          <p:nvPr/>
        </p:nvSpPr>
        <p:spPr bwMode="auto">
          <a:xfrm>
            <a:off x="6350000" y="4716463"/>
            <a:ext cx="222250" cy="222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98" name="Text Box 26"/>
          <p:cNvSpPr txBox="1">
            <a:spLocks noChangeArrowheads="1"/>
          </p:cNvSpPr>
          <p:nvPr/>
        </p:nvSpPr>
        <p:spPr bwMode="auto">
          <a:xfrm rot="-5400000">
            <a:off x="-254794" y="2729707"/>
            <a:ext cx="1031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Space</a:t>
            </a:r>
          </a:p>
        </p:txBody>
      </p:sp>
      <p:sp>
        <p:nvSpPr>
          <p:cNvPr id="207899" name="Line 27"/>
          <p:cNvSpPr>
            <a:spLocks noChangeShapeType="1"/>
          </p:cNvSpPr>
          <p:nvPr/>
        </p:nvSpPr>
        <p:spPr bwMode="auto">
          <a:xfrm flipV="1">
            <a:off x="274638" y="3757613"/>
            <a:ext cx="0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0" name="Line 28"/>
          <p:cNvSpPr>
            <a:spLocks noChangeShapeType="1"/>
          </p:cNvSpPr>
          <p:nvPr/>
        </p:nvSpPr>
        <p:spPr bwMode="auto">
          <a:xfrm>
            <a:off x="2335213" y="6015038"/>
            <a:ext cx="137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1" name="Text Box 29"/>
          <p:cNvSpPr txBox="1">
            <a:spLocks noChangeArrowheads="1"/>
          </p:cNvSpPr>
          <p:nvPr/>
        </p:nvSpPr>
        <p:spPr bwMode="auto">
          <a:xfrm>
            <a:off x="3959225" y="5721350"/>
            <a:ext cx="93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Time</a:t>
            </a:r>
          </a:p>
        </p:txBody>
      </p:sp>
      <p:sp>
        <p:nvSpPr>
          <p:cNvPr id="207902" name="Line 30"/>
          <p:cNvSpPr>
            <a:spLocks noChangeShapeType="1"/>
          </p:cNvSpPr>
          <p:nvPr/>
        </p:nvSpPr>
        <p:spPr bwMode="auto">
          <a:xfrm>
            <a:off x="5467350" y="3430588"/>
            <a:ext cx="952500" cy="1252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3" name="Line 31"/>
          <p:cNvSpPr>
            <a:spLocks noChangeShapeType="1"/>
          </p:cNvSpPr>
          <p:nvPr/>
        </p:nvSpPr>
        <p:spPr bwMode="auto">
          <a:xfrm flipV="1">
            <a:off x="1435100" y="3430588"/>
            <a:ext cx="939800" cy="129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25E5F3-EAEE-4F2E-8756-671B5AE0A26D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Birman-Schiper-Stephenson Protocol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300038" y="971550"/>
            <a:ext cx="8674100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1. Before broadcasting a message </a:t>
            </a:r>
            <a:r>
              <a:rPr lang="en-US" sz="2200" i="1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, a process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increments the vector time </a:t>
            </a:r>
            <a:r>
              <a:rPr lang="en-US" sz="2200" i="1">
                <a:latin typeface="Times New Roman" charset="0"/>
              </a:rPr>
              <a:t>VT</a:t>
            </a:r>
            <a:r>
              <a:rPr lang="en-US" sz="2200" i="1" baseline="-25000">
                <a:latin typeface="Times New Roman" charset="0"/>
              </a:rPr>
              <a:t>Pi</a:t>
            </a:r>
            <a:r>
              <a:rPr lang="en-US" sz="2200" i="1">
                <a:latin typeface="Times New Roman" charset="0"/>
              </a:rPr>
              <a:t>[i]</a:t>
            </a:r>
            <a:r>
              <a:rPr lang="en-US" sz="2200">
                <a:latin typeface="Times New Roman" charset="0"/>
              </a:rPr>
              <a:t> and timestamps </a:t>
            </a:r>
            <a:r>
              <a:rPr lang="en-US" sz="2200" i="1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. Note that </a:t>
            </a:r>
            <a:r>
              <a:rPr lang="en-US" sz="2200" i="1">
                <a:latin typeface="Times New Roman" charset="0"/>
              </a:rPr>
              <a:t>(VT</a:t>
            </a:r>
            <a:r>
              <a:rPr lang="en-US" sz="2200" i="1" baseline="-25000">
                <a:latin typeface="Times New Roman" charset="0"/>
              </a:rPr>
              <a:t>Pi</a:t>
            </a:r>
            <a:r>
              <a:rPr lang="en-US" sz="2200" i="1">
                <a:latin typeface="Times New Roman" charset="0"/>
              </a:rPr>
              <a:t>[i] - 1)</a:t>
            </a:r>
            <a:r>
              <a:rPr lang="en-US" sz="2200">
                <a:latin typeface="Times New Roman" charset="0"/>
              </a:rPr>
              <a:t> indicates how many messages from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precede </a:t>
            </a:r>
            <a:r>
              <a:rPr lang="en-US" sz="2200" i="1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2. A process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j</a:t>
            </a:r>
            <a:r>
              <a:rPr lang="en-US" sz="2200" i="1">
                <a:latin typeface="Times New Roman" charset="0"/>
              </a:rPr>
              <a:t> </a:t>
            </a:r>
            <a:r>
              <a:rPr lang="en-US" sz="2200" i="1">
                <a:latin typeface="Times New Roman" charset="0"/>
                <a:sym typeface="Symbol" pitchFamily="18" charset="2"/>
              </a:rPr>
              <a:t></a:t>
            </a:r>
            <a:r>
              <a:rPr lang="en-US" sz="2200" i="1">
                <a:latin typeface="Times New Roman" charset="0"/>
              </a:rPr>
              <a:t> 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, upon receiving message </a:t>
            </a:r>
            <a:r>
              <a:rPr lang="en-US" sz="2200" i="1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 timestamped </a:t>
            </a:r>
            <a:r>
              <a:rPr lang="en-US" sz="2200" i="1">
                <a:latin typeface="Times New Roman" charset="0"/>
              </a:rPr>
              <a:t>VT</a:t>
            </a:r>
            <a:r>
              <a:rPr lang="en-US" sz="2200" i="1" baseline="-25000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 from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, delays its delivery until both the following conditions are satisfied.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a. </a:t>
            </a:r>
            <a:r>
              <a:rPr lang="en-US" sz="2200" i="1">
                <a:latin typeface="Times New Roman" charset="0"/>
              </a:rPr>
              <a:t>VT</a:t>
            </a:r>
            <a:r>
              <a:rPr lang="en-US" sz="2200" i="1" baseline="-25000">
                <a:latin typeface="Times New Roman" charset="0"/>
              </a:rPr>
              <a:t>Pj</a:t>
            </a:r>
            <a:r>
              <a:rPr lang="en-US" sz="2200" i="1">
                <a:latin typeface="Times New Roman" charset="0"/>
              </a:rPr>
              <a:t>[i] = VT</a:t>
            </a:r>
            <a:r>
              <a:rPr lang="en-US" sz="2200" i="1" baseline="-25000">
                <a:latin typeface="Times New Roman" charset="0"/>
              </a:rPr>
              <a:t>m</a:t>
            </a:r>
            <a:r>
              <a:rPr lang="en-US" sz="2200" i="1">
                <a:latin typeface="Times New Roman" charset="0"/>
              </a:rPr>
              <a:t>[i] - 1</a:t>
            </a:r>
            <a:endParaRPr lang="en-US" sz="2200">
              <a:latin typeface="Times New Roman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b. </a:t>
            </a:r>
            <a:r>
              <a:rPr lang="en-US" sz="2200" i="1">
                <a:latin typeface="Times New Roman" charset="0"/>
              </a:rPr>
              <a:t>VT</a:t>
            </a:r>
            <a:r>
              <a:rPr lang="en-US" sz="2200" i="1" baseline="-25000">
                <a:latin typeface="Times New Roman" charset="0"/>
              </a:rPr>
              <a:t>Pj</a:t>
            </a:r>
            <a:r>
              <a:rPr lang="en-US" sz="2200" i="1">
                <a:latin typeface="Times New Roman" charset="0"/>
              </a:rPr>
              <a:t>[k]</a:t>
            </a:r>
            <a:r>
              <a:rPr lang="en-US" sz="2200">
                <a:latin typeface="Times New Roman" charset="0"/>
              </a:rPr>
              <a:t> </a:t>
            </a:r>
            <a:r>
              <a:rPr lang="en-US" sz="2200">
                <a:latin typeface="Times New Roman" charset="0"/>
                <a:sym typeface="Symbol" pitchFamily="18" charset="2"/>
              </a:rPr>
              <a:t></a:t>
            </a:r>
            <a:r>
              <a:rPr lang="en-US" sz="2200">
                <a:latin typeface="Times New Roman" charset="0"/>
              </a:rPr>
              <a:t> </a:t>
            </a:r>
            <a:r>
              <a:rPr lang="en-US" sz="2200" i="1">
                <a:latin typeface="Times New Roman" charset="0"/>
              </a:rPr>
              <a:t>VT</a:t>
            </a:r>
            <a:r>
              <a:rPr lang="en-US" sz="2200" i="1" baseline="-25000">
                <a:latin typeface="Times New Roman" charset="0"/>
              </a:rPr>
              <a:t>m</a:t>
            </a:r>
            <a:r>
              <a:rPr lang="en-US" sz="2200" i="1">
                <a:latin typeface="Times New Roman" charset="0"/>
              </a:rPr>
              <a:t>[k]</a:t>
            </a:r>
            <a:r>
              <a:rPr lang="en-US" sz="2200">
                <a:latin typeface="Times New Roman" charset="0"/>
              </a:rPr>
              <a:t> </a:t>
            </a:r>
            <a:r>
              <a:rPr lang="en-US" sz="2200">
                <a:latin typeface="Times New Roman" charset="0"/>
                <a:sym typeface="Symbol" pitchFamily="18" charset="2"/>
              </a:rPr>
              <a:t></a:t>
            </a:r>
            <a:r>
              <a:rPr lang="en-US" sz="2200" i="1">
                <a:latin typeface="Times New Roman" charset="0"/>
              </a:rPr>
              <a:t>k</a:t>
            </a:r>
            <a:r>
              <a:rPr lang="en-US" sz="2200">
                <a:latin typeface="Times New Roman" charset="0"/>
              </a:rPr>
              <a:t> 	</a:t>
            </a:r>
            <a:r>
              <a:rPr lang="en-US" sz="3200" b="1">
                <a:latin typeface="Times New Roman" charset="0"/>
                <a:sym typeface="Symbol" pitchFamily="18" charset="2"/>
              </a:rPr>
              <a:t></a:t>
            </a:r>
            <a:r>
              <a:rPr lang="en-US" sz="3200" i="1">
                <a:latin typeface="Symbol" pitchFamily="18" charset="2"/>
                <a:sym typeface="Symbol" pitchFamily="18" charset="2"/>
              </a:rPr>
              <a:t> </a:t>
            </a:r>
            <a:r>
              <a:rPr lang="en-US" sz="2200">
                <a:latin typeface="Times New Roman" charset="0"/>
              </a:rPr>
              <a:t>{1,2,….,n} - {</a:t>
            </a:r>
            <a:r>
              <a:rPr lang="en-US" sz="2200" i="1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}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where </a:t>
            </a:r>
            <a:r>
              <a:rPr lang="en-US" sz="2200" i="1">
                <a:latin typeface="Times New Roman" charset="0"/>
              </a:rPr>
              <a:t>n</a:t>
            </a:r>
            <a:r>
              <a:rPr lang="en-US" sz="2200">
                <a:latin typeface="Times New Roman" charset="0"/>
              </a:rPr>
              <a:t> is the total number of processes.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Delayed messages are queued at each process in a queue that is 		sorted by vector time of the messages. Concurrent messages are 		ordered by the time of their receipt. 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3. When a message is delivered at a process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j</a:t>
            </a:r>
            <a:r>
              <a:rPr lang="en-US" sz="2200" i="1">
                <a:latin typeface="Times New Roman" charset="0"/>
              </a:rPr>
              <a:t>, VT</a:t>
            </a:r>
            <a:r>
              <a:rPr lang="en-US" sz="2200" i="1" baseline="-25000">
                <a:latin typeface="Times New Roman" charset="0"/>
              </a:rPr>
              <a:t>Pj</a:t>
            </a:r>
            <a:r>
              <a:rPr lang="en-US" sz="2200">
                <a:latin typeface="Times New Roman" charset="0"/>
              </a:rPr>
              <a:t> is updated according to the vector clocks rule [IR2]</a:t>
            </a:r>
            <a:endParaRPr lang="en-US" sz="2200" i="1"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1C33AD-3E80-437D-AF2B-48B46214ED07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and Ordering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506538"/>
            <a:ext cx="8474075" cy="4360862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The two critical differences between centralized and distributed systems are: </a:t>
            </a:r>
          </a:p>
          <a:p>
            <a:pPr marL="627063" lvl="1" indent="-392113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absence of shared memory </a:t>
            </a:r>
          </a:p>
          <a:p>
            <a:pPr marL="627063" lvl="1" indent="-392113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absence of a global clock </a:t>
            </a:r>
            <a:endParaRPr lang="en-US" sz="1600"/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We will study: </a:t>
            </a:r>
          </a:p>
          <a:p>
            <a:pPr marL="627063" lvl="1" indent="-392113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how programming mechanisms change as a result of these differences </a:t>
            </a:r>
          </a:p>
          <a:p>
            <a:pPr marL="627063" lvl="1" indent="-392113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algorithms that operate in the absence of a global clock </a:t>
            </a:r>
          </a:p>
          <a:p>
            <a:pPr marL="627063" lvl="1" indent="-392113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algorithms that create a sense of a shared, global time </a:t>
            </a:r>
          </a:p>
          <a:p>
            <a:pPr marL="627063" lvl="1" indent="-392113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sz="1800"/>
              <a:t>algorithms that capture a consistent state of a system in the </a:t>
            </a:r>
            <a:br>
              <a:rPr lang="en-US" sz="1800"/>
            </a:br>
            <a:r>
              <a:rPr lang="en-US" sz="1800"/>
              <a:t>absence of shared memory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ED280B-4436-4147-97E3-65EFC0A6BA34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Ordering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8363" y="3217863"/>
            <a:ext cx="7442200" cy="320675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How can the events on P be related to the events on Q? 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Which events of P “happened before” which events of Q? 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Partial answer: events on P and Q are strictly ordered. So: 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	P</a:t>
            </a:r>
            <a:r>
              <a:rPr lang="en-US" sz="2100" baseline="-25000"/>
              <a:t>1</a:t>
            </a:r>
            <a:r>
              <a:rPr lang="en-US" sz="2100"/>
              <a:t> </a:t>
            </a:r>
            <a:r>
              <a:rPr lang="en-US" sz="2100" b="1">
                <a:latin typeface="Courier New" pitchFamily="49" charset="0"/>
              </a:rPr>
              <a:t>­­&gt; </a:t>
            </a:r>
            <a:r>
              <a:rPr lang="en-US" sz="2100"/>
              <a:t>P</a:t>
            </a:r>
            <a:r>
              <a:rPr lang="en-US" sz="2100" baseline="-25000"/>
              <a:t>2</a:t>
            </a:r>
            <a:r>
              <a:rPr lang="en-US" sz="2100"/>
              <a:t> </a:t>
            </a:r>
            <a:r>
              <a:rPr lang="en-US" sz="2100" b="1">
                <a:latin typeface="Courier New" pitchFamily="49" charset="0"/>
              </a:rPr>
              <a:t>­­&gt;</a:t>
            </a:r>
            <a:r>
              <a:rPr lang="en-US" sz="2100"/>
              <a:t> P</a:t>
            </a:r>
            <a:r>
              <a:rPr lang="en-US" sz="2100" baseline="-25000"/>
              <a:t>3 </a:t>
            </a:r>
            <a:endParaRPr lang="en-US" sz="2100"/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and 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100"/>
              <a:t>	Q</a:t>
            </a:r>
            <a:r>
              <a:rPr lang="en-US" sz="2100" baseline="-25000"/>
              <a:t>1</a:t>
            </a:r>
            <a:r>
              <a:rPr lang="en-US" sz="2100"/>
              <a:t> </a:t>
            </a:r>
            <a:r>
              <a:rPr lang="en-US" sz="2100" b="1">
                <a:latin typeface="Courier New" pitchFamily="49" charset="0"/>
              </a:rPr>
              <a:t>­­&gt;</a:t>
            </a:r>
            <a:r>
              <a:rPr lang="en-US" sz="2100"/>
              <a:t> Q</a:t>
            </a:r>
            <a:r>
              <a:rPr lang="en-US" sz="2100" baseline="-25000"/>
              <a:t>2</a:t>
            </a:r>
            <a:r>
              <a:rPr lang="en-US" sz="2100"/>
              <a:t> </a:t>
            </a:r>
            <a:r>
              <a:rPr lang="en-US" sz="2100" b="1">
                <a:latin typeface="Courier New" pitchFamily="49" charset="0"/>
              </a:rPr>
              <a:t>­­&gt;</a:t>
            </a:r>
            <a:r>
              <a:rPr lang="en-US" sz="2100"/>
              <a:t> Q</a:t>
            </a:r>
            <a:r>
              <a:rPr lang="en-US" sz="2100" baseline="-25000"/>
              <a:t>3</a:t>
            </a:r>
            <a:r>
              <a:rPr lang="en-US" sz="2100"/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963613"/>
            <a:ext cx="7583488" cy="2084387"/>
            <a:chOff x="392" y="607"/>
            <a:chExt cx="4777" cy="1313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92" y="1555"/>
              <a:ext cx="4743" cy="365"/>
              <a:chOff x="408" y="1383"/>
              <a:chExt cx="4743" cy="36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08" y="1383"/>
                <a:ext cx="4743" cy="365"/>
                <a:chOff x="435" y="606"/>
                <a:chExt cx="4743" cy="365"/>
              </a:xfrm>
            </p:grpSpPr>
            <p:sp>
              <p:nvSpPr>
                <p:cNvPr id="199687" name="Line 7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68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35" y="606"/>
                  <a:ext cx="315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charset="0"/>
                    </a:rPr>
                    <a:t>Q</a:t>
                  </a:r>
                  <a:endParaRPr lang="en-US" sz="2800">
                    <a:latin typeface="Times New Roman" charset="0"/>
                  </a:endParaRPr>
                </a:p>
              </p:txBody>
            </p:sp>
          </p:grpSp>
          <p:sp>
            <p:nvSpPr>
              <p:cNvPr id="199689" name="Oval 9"/>
              <p:cNvSpPr>
                <a:spLocks noChangeArrowheads="1"/>
              </p:cNvSpPr>
              <p:nvPr/>
            </p:nvSpPr>
            <p:spPr bwMode="auto">
              <a:xfrm>
                <a:off x="3918" y="149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0" name="Oval 10"/>
              <p:cNvSpPr>
                <a:spLocks noChangeArrowheads="1"/>
              </p:cNvSpPr>
              <p:nvPr/>
            </p:nvSpPr>
            <p:spPr bwMode="auto">
              <a:xfrm>
                <a:off x="2757" y="1507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1" name="Oval 11"/>
              <p:cNvSpPr>
                <a:spLocks noChangeArrowheads="1"/>
              </p:cNvSpPr>
              <p:nvPr/>
            </p:nvSpPr>
            <p:spPr bwMode="auto">
              <a:xfrm>
                <a:off x="1060" y="1496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47" y="828"/>
              <a:ext cx="4722" cy="365"/>
              <a:chOff x="456" y="606"/>
              <a:chExt cx="4722" cy="365"/>
            </a:xfrm>
          </p:grpSpPr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456" y="606"/>
                <a:ext cx="4722" cy="365"/>
                <a:chOff x="456" y="606"/>
                <a:chExt cx="4722" cy="365"/>
              </a:xfrm>
            </p:grpSpPr>
            <p:sp>
              <p:nvSpPr>
                <p:cNvPr id="199694" name="Line 14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69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56" y="606"/>
                  <a:ext cx="272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charset="0"/>
                    </a:rPr>
                    <a:t>P</a:t>
                  </a:r>
                  <a:endParaRPr lang="en-US" sz="2800">
                    <a:latin typeface="Times New Roman" charset="0"/>
                  </a:endParaRPr>
                </a:p>
              </p:txBody>
            </p:sp>
          </p:grpSp>
          <p:sp>
            <p:nvSpPr>
              <p:cNvPr id="199696" name="Oval 16"/>
              <p:cNvSpPr>
                <a:spLocks noChangeArrowheads="1"/>
              </p:cNvSpPr>
              <p:nvPr/>
            </p:nvSpPr>
            <p:spPr bwMode="auto">
              <a:xfrm>
                <a:off x="1315" y="72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7" name="Oval 17"/>
              <p:cNvSpPr>
                <a:spLocks noChangeArrowheads="1"/>
              </p:cNvSpPr>
              <p:nvPr/>
            </p:nvSpPr>
            <p:spPr bwMode="auto">
              <a:xfrm>
                <a:off x="2118" y="720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8" name="Oval 18"/>
              <p:cNvSpPr>
                <a:spLocks noChangeArrowheads="1"/>
              </p:cNvSpPr>
              <p:nvPr/>
            </p:nvSpPr>
            <p:spPr bwMode="auto">
              <a:xfrm>
                <a:off x="4132" y="729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699" name="Text Box 19"/>
            <p:cNvSpPr txBox="1">
              <a:spLocks noChangeArrowheads="1"/>
            </p:cNvSpPr>
            <p:nvPr/>
          </p:nvSpPr>
          <p:spPr bwMode="auto">
            <a:xfrm>
              <a:off x="1244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199700" name="Text Box 20"/>
            <p:cNvSpPr txBox="1">
              <a:spLocks noChangeArrowheads="1"/>
            </p:cNvSpPr>
            <p:nvPr/>
          </p:nvSpPr>
          <p:spPr bwMode="auto">
            <a:xfrm>
              <a:off x="967" y="1351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199701" name="Text Box 21"/>
            <p:cNvSpPr txBox="1">
              <a:spLocks noChangeArrowheads="1"/>
            </p:cNvSpPr>
            <p:nvPr/>
          </p:nvSpPr>
          <p:spPr bwMode="auto">
            <a:xfrm>
              <a:off x="4045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3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199702" name="Text Box 22"/>
            <p:cNvSpPr txBox="1">
              <a:spLocks noChangeArrowheads="1"/>
            </p:cNvSpPr>
            <p:nvPr/>
          </p:nvSpPr>
          <p:spPr bwMode="auto">
            <a:xfrm>
              <a:off x="2061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2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199703" name="Text Box 23"/>
            <p:cNvSpPr txBox="1">
              <a:spLocks noChangeArrowheads="1"/>
            </p:cNvSpPr>
            <p:nvPr/>
          </p:nvSpPr>
          <p:spPr bwMode="auto">
            <a:xfrm>
              <a:off x="3847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3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199704" name="Text Box 24"/>
            <p:cNvSpPr txBox="1">
              <a:spLocks noChangeArrowheads="1"/>
            </p:cNvSpPr>
            <p:nvPr/>
          </p:nvSpPr>
          <p:spPr bwMode="auto">
            <a:xfrm>
              <a:off x="2656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2</a:t>
              </a:r>
              <a:endParaRPr lang="en-US" sz="2800">
                <a:latin typeface="Times New Roman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BA62E8-F376-457A-BB56-B7E8A72376B8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Ordering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3598863"/>
            <a:ext cx="8408988" cy="2497137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300"/>
              <a:t>Realization: the only events on P that can causally affect events on Q are those that involve communication between P and Q. </a:t>
            </a:r>
          </a:p>
          <a:p>
            <a:pPr marL="0" indent="0">
              <a:lnSpc>
                <a:spcPct val="90000"/>
              </a:lnSpc>
              <a:spcBef>
                <a:spcPct val="80000"/>
              </a:spcBef>
              <a:buFont typeface="Wingdings" charset="2"/>
              <a:buNone/>
            </a:pPr>
            <a:r>
              <a:rPr lang="en-US" sz="2300"/>
              <a:t>If P</a:t>
            </a:r>
            <a:r>
              <a:rPr lang="en-US" sz="2300" baseline="-25000"/>
              <a:t>1</a:t>
            </a:r>
            <a:r>
              <a:rPr lang="en-US" sz="2300"/>
              <a:t> is a send event and Q</a:t>
            </a:r>
            <a:r>
              <a:rPr lang="en-US" sz="2300" baseline="-25000"/>
              <a:t>2</a:t>
            </a:r>
            <a:r>
              <a:rPr lang="en-US" sz="2300"/>
              <a:t> is the corresponding receive event then it must be the case that: 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300"/>
              <a:t>	P</a:t>
            </a:r>
            <a:r>
              <a:rPr lang="en-US" sz="2300" baseline="-25000"/>
              <a:t>1</a:t>
            </a:r>
            <a:r>
              <a:rPr lang="en-US" sz="2300"/>
              <a:t> </a:t>
            </a:r>
            <a:r>
              <a:rPr lang="en-US" sz="2100" b="1">
                <a:latin typeface="Courier New" pitchFamily="49" charset="0"/>
              </a:rPr>
              <a:t>­­&gt;</a:t>
            </a:r>
            <a:r>
              <a:rPr lang="en-US" sz="2300"/>
              <a:t> Q</a:t>
            </a:r>
            <a:r>
              <a:rPr lang="en-US" sz="2300" baseline="-25000"/>
              <a:t>2</a:t>
            </a:r>
            <a:r>
              <a:rPr lang="en-US" sz="2300"/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344613"/>
            <a:ext cx="7583488" cy="2084387"/>
            <a:chOff x="392" y="607"/>
            <a:chExt cx="4777" cy="1313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92" y="1555"/>
              <a:ext cx="4743" cy="365"/>
              <a:chOff x="408" y="1383"/>
              <a:chExt cx="4743" cy="36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08" y="1383"/>
                <a:ext cx="4743" cy="365"/>
                <a:chOff x="435" y="606"/>
                <a:chExt cx="4743" cy="365"/>
              </a:xfrm>
            </p:grpSpPr>
            <p:sp>
              <p:nvSpPr>
                <p:cNvPr id="200711" name="Line 7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1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35" y="606"/>
                  <a:ext cx="315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charset="0"/>
                    </a:rPr>
                    <a:t>Q</a:t>
                  </a:r>
                  <a:endParaRPr lang="en-US" sz="2800">
                    <a:latin typeface="Times New Roman" charset="0"/>
                  </a:endParaRPr>
                </a:p>
              </p:txBody>
            </p:sp>
          </p:grpSp>
          <p:sp>
            <p:nvSpPr>
              <p:cNvPr id="200713" name="Oval 9"/>
              <p:cNvSpPr>
                <a:spLocks noChangeArrowheads="1"/>
              </p:cNvSpPr>
              <p:nvPr/>
            </p:nvSpPr>
            <p:spPr bwMode="auto">
              <a:xfrm>
                <a:off x="3918" y="149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14" name="Oval 10"/>
              <p:cNvSpPr>
                <a:spLocks noChangeArrowheads="1"/>
              </p:cNvSpPr>
              <p:nvPr/>
            </p:nvSpPr>
            <p:spPr bwMode="auto">
              <a:xfrm>
                <a:off x="2757" y="1507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15" name="Oval 11"/>
              <p:cNvSpPr>
                <a:spLocks noChangeArrowheads="1"/>
              </p:cNvSpPr>
              <p:nvPr/>
            </p:nvSpPr>
            <p:spPr bwMode="auto">
              <a:xfrm>
                <a:off x="1060" y="1496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47" y="828"/>
              <a:ext cx="4722" cy="365"/>
              <a:chOff x="456" y="606"/>
              <a:chExt cx="4722" cy="365"/>
            </a:xfrm>
          </p:grpSpPr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456" y="606"/>
                <a:ext cx="4722" cy="365"/>
                <a:chOff x="456" y="606"/>
                <a:chExt cx="4722" cy="365"/>
              </a:xfrm>
            </p:grpSpPr>
            <p:sp>
              <p:nvSpPr>
                <p:cNvPr id="200718" name="Line 14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1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56" y="606"/>
                  <a:ext cx="272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charset="0"/>
                    </a:rPr>
                    <a:t>P</a:t>
                  </a:r>
                  <a:endParaRPr lang="en-US" sz="2800">
                    <a:latin typeface="Times New Roman" charset="0"/>
                  </a:endParaRPr>
                </a:p>
              </p:txBody>
            </p:sp>
          </p:grpSp>
          <p:sp>
            <p:nvSpPr>
              <p:cNvPr id="200720" name="Oval 16"/>
              <p:cNvSpPr>
                <a:spLocks noChangeArrowheads="1"/>
              </p:cNvSpPr>
              <p:nvPr/>
            </p:nvSpPr>
            <p:spPr bwMode="auto">
              <a:xfrm>
                <a:off x="1315" y="72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1" name="Oval 17"/>
              <p:cNvSpPr>
                <a:spLocks noChangeArrowheads="1"/>
              </p:cNvSpPr>
              <p:nvPr/>
            </p:nvSpPr>
            <p:spPr bwMode="auto">
              <a:xfrm>
                <a:off x="2118" y="720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2" name="Oval 18"/>
              <p:cNvSpPr>
                <a:spLocks noChangeArrowheads="1"/>
              </p:cNvSpPr>
              <p:nvPr/>
            </p:nvSpPr>
            <p:spPr bwMode="auto">
              <a:xfrm>
                <a:off x="4132" y="729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23" name="Text Box 19"/>
            <p:cNvSpPr txBox="1">
              <a:spLocks noChangeArrowheads="1"/>
            </p:cNvSpPr>
            <p:nvPr/>
          </p:nvSpPr>
          <p:spPr bwMode="auto">
            <a:xfrm>
              <a:off x="1244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0724" name="Text Box 20"/>
            <p:cNvSpPr txBox="1">
              <a:spLocks noChangeArrowheads="1"/>
            </p:cNvSpPr>
            <p:nvPr/>
          </p:nvSpPr>
          <p:spPr bwMode="auto">
            <a:xfrm>
              <a:off x="967" y="1351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0725" name="Text Box 21"/>
            <p:cNvSpPr txBox="1">
              <a:spLocks noChangeArrowheads="1"/>
            </p:cNvSpPr>
            <p:nvPr/>
          </p:nvSpPr>
          <p:spPr bwMode="auto">
            <a:xfrm>
              <a:off x="4045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3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0726" name="Text Box 22"/>
            <p:cNvSpPr txBox="1">
              <a:spLocks noChangeArrowheads="1"/>
            </p:cNvSpPr>
            <p:nvPr/>
          </p:nvSpPr>
          <p:spPr bwMode="auto">
            <a:xfrm>
              <a:off x="2061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2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0727" name="Text Box 23"/>
            <p:cNvSpPr txBox="1">
              <a:spLocks noChangeArrowheads="1"/>
            </p:cNvSpPr>
            <p:nvPr/>
          </p:nvSpPr>
          <p:spPr bwMode="auto">
            <a:xfrm>
              <a:off x="3847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3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0728" name="Text Box 24"/>
            <p:cNvSpPr txBox="1">
              <a:spLocks noChangeArrowheads="1"/>
            </p:cNvSpPr>
            <p:nvPr/>
          </p:nvSpPr>
          <p:spPr bwMode="auto">
            <a:xfrm>
              <a:off x="2656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2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0729" name="Freeform 25"/>
            <p:cNvSpPr>
              <a:spLocks/>
            </p:cNvSpPr>
            <p:nvPr/>
          </p:nvSpPr>
          <p:spPr bwMode="auto">
            <a:xfrm>
              <a:off x="1430" y="1060"/>
              <a:ext cx="1340" cy="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5" y="66"/>
                </a:cxn>
                <a:cxn ang="0">
                  <a:pos x="107" y="230"/>
                </a:cxn>
                <a:cxn ang="0">
                  <a:pos x="444" y="230"/>
                </a:cxn>
                <a:cxn ang="0">
                  <a:pos x="501" y="419"/>
                </a:cxn>
                <a:cxn ang="0">
                  <a:pos x="945" y="419"/>
                </a:cxn>
                <a:cxn ang="0">
                  <a:pos x="986" y="559"/>
                </a:cxn>
                <a:cxn ang="0">
                  <a:pos x="1307" y="559"/>
                </a:cxn>
                <a:cxn ang="0">
                  <a:pos x="1340" y="625"/>
                </a:cxn>
              </a:cxnLst>
              <a:rect l="0" t="0" r="r" b="b"/>
              <a:pathLst>
                <a:path w="1340" h="625">
                  <a:moveTo>
                    <a:pt x="0" y="0"/>
                  </a:moveTo>
                  <a:lnTo>
                    <a:pt x="115" y="66"/>
                  </a:lnTo>
                  <a:lnTo>
                    <a:pt x="107" y="230"/>
                  </a:lnTo>
                  <a:lnTo>
                    <a:pt x="444" y="230"/>
                  </a:lnTo>
                  <a:lnTo>
                    <a:pt x="501" y="419"/>
                  </a:lnTo>
                  <a:lnTo>
                    <a:pt x="945" y="419"/>
                  </a:lnTo>
                  <a:lnTo>
                    <a:pt x="986" y="559"/>
                  </a:lnTo>
                  <a:lnTo>
                    <a:pt x="1307" y="559"/>
                  </a:lnTo>
                  <a:lnTo>
                    <a:pt x="1340" y="62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0" name="Text Box 26"/>
            <p:cNvSpPr txBox="1">
              <a:spLocks noChangeArrowheads="1"/>
            </p:cNvSpPr>
            <p:nvPr/>
          </p:nvSpPr>
          <p:spPr bwMode="auto">
            <a:xfrm>
              <a:off x="1904" y="1146"/>
              <a:ext cx="7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latin typeface="Times New Roman" charset="0"/>
                </a:rPr>
                <a:t>Message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B4D1C-FB38-4B99-BC67-3545A9D7D5CB}" type="slidenum">
              <a:rPr lang="en-US"/>
              <a:pPr/>
              <a:t>5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Ordering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3217863"/>
            <a:ext cx="8620125" cy="2878137"/>
          </a:xfrm>
          <a:noFill/>
          <a:ln/>
        </p:spPr>
        <p:txBody>
          <a:bodyPr/>
          <a:lstStyle/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“Happened Before” relation: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If E</a:t>
            </a:r>
            <a:r>
              <a:rPr lang="en-US" sz="2000" baseline="-25000"/>
              <a:t>i</a:t>
            </a:r>
            <a:r>
              <a:rPr lang="en-US" sz="2000"/>
              <a:t> and E</a:t>
            </a:r>
            <a:r>
              <a:rPr lang="en-US" sz="2000" baseline="-25000"/>
              <a:t>j</a:t>
            </a:r>
            <a:r>
              <a:rPr lang="en-US" sz="2000"/>
              <a:t> are two events of the same process, then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	E</a:t>
            </a:r>
            <a:r>
              <a:rPr lang="en-US" sz="2000" baseline="-25000"/>
              <a:t>i</a:t>
            </a:r>
            <a:r>
              <a:rPr lang="en-US" sz="2000"/>
              <a:t> </a:t>
            </a:r>
            <a:r>
              <a:rPr lang="en-US" sz="2000" b="1">
                <a:latin typeface="Courier New" pitchFamily="49" charset="0"/>
              </a:rPr>
              <a:t>­­&gt;</a:t>
            </a:r>
            <a:r>
              <a:rPr lang="en-US" sz="2000"/>
              <a:t> E</a:t>
            </a:r>
            <a:r>
              <a:rPr lang="en-US" sz="2000" baseline="-25000"/>
              <a:t>j</a:t>
            </a:r>
            <a:r>
              <a:rPr lang="en-US" sz="2000"/>
              <a:t>  if i &lt; j.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If E</a:t>
            </a:r>
            <a:r>
              <a:rPr lang="en-US" sz="2000" baseline="-25000"/>
              <a:t>i</a:t>
            </a:r>
            <a:r>
              <a:rPr lang="en-US" sz="2000"/>
              <a:t> and E</a:t>
            </a:r>
            <a:r>
              <a:rPr lang="en-US" sz="2000" baseline="-25000"/>
              <a:t>j</a:t>
            </a:r>
            <a:r>
              <a:rPr lang="en-US" sz="2000"/>
              <a:t> are two events of different processes, then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	E</a:t>
            </a:r>
            <a:r>
              <a:rPr lang="en-US" sz="2000" baseline="-25000"/>
              <a:t>i</a:t>
            </a:r>
            <a:r>
              <a:rPr lang="en-US" sz="2000"/>
              <a:t> </a:t>
            </a:r>
            <a:r>
              <a:rPr lang="en-US" sz="2000" b="1">
                <a:latin typeface="Courier New" pitchFamily="49" charset="0"/>
              </a:rPr>
              <a:t>­­&gt; </a:t>
            </a:r>
            <a:r>
              <a:rPr lang="en-US" sz="2000"/>
              <a:t>E</a:t>
            </a:r>
            <a:r>
              <a:rPr lang="en-US" sz="2000" baseline="-25000"/>
              <a:t>j</a:t>
            </a:r>
            <a:r>
              <a:rPr lang="en-US" sz="2000"/>
              <a:t>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if E</a:t>
            </a:r>
            <a:r>
              <a:rPr lang="en-US" sz="2000" baseline="-25000"/>
              <a:t>i</a:t>
            </a:r>
            <a:r>
              <a:rPr lang="en-US" sz="2000"/>
              <a:t> is a message send event and E</a:t>
            </a:r>
            <a:r>
              <a:rPr lang="en-US" sz="2000" baseline="-25000"/>
              <a:t>j</a:t>
            </a:r>
            <a:r>
              <a:rPr lang="en-US" sz="2000"/>
              <a:t> is the corresponding message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receive event.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r>
              <a:rPr lang="en-US" sz="2000"/>
              <a:t>The relation is transitive.</a:t>
            </a:r>
            <a:r>
              <a:rPr lang="en-US" sz="2500"/>
              <a:t> </a:t>
            </a:r>
          </a:p>
          <a:p>
            <a:pPr marL="0" indent="0">
              <a:lnSpc>
                <a:spcPct val="60000"/>
              </a:lnSpc>
              <a:spcBef>
                <a:spcPct val="50000"/>
              </a:spcBef>
              <a:buFont typeface="Wingdings" charset="2"/>
              <a:buNone/>
            </a:pPr>
            <a:endParaRPr lang="en-US" sz="25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963613"/>
            <a:ext cx="7583488" cy="2084387"/>
            <a:chOff x="392" y="607"/>
            <a:chExt cx="4777" cy="1313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92" y="1555"/>
              <a:ext cx="4743" cy="365"/>
              <a:chOff x="408" y="1383"/>
              <a:chExt cx="4743" cy="36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08" y="1383"/>
                <a:ext cx="4743" cy="365"/>
                <a:chOff x="435" y="606"/>
                <a:chExt cx="4743" cy="365"/>
              </a:xfrm>
            </p:grpSpPr>
            <p:sp>
              <p:nvSpPr>
                <p:cNvPr id="201735" name="Line 7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73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35" y="606"/>
                  <a:ext cx="315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charset="0"/>
                    </a:rPr>
                    <a:t>Q</a:t>
                  </a:r>
                  <a:endParaRPr lang="en-US" sz="2800">
                    <a:latin typeface="Times New Roman" charset="0"/>
                  </a:endParaRPr>
                </a:p>
              </p:txBody>
            </p:sp>
          </p:grpSp>
          <p:sp>
            <p:nvSpPr>
              <p:cNvPr id="201737" name="Oval 9"/>
              <p:cNvSpPr>
                <a:spLocks noChangeArrowheads="1"/>
              </p:cNvSpPr>
              <p:nvPr/>
            </p:nvSpPr>
            <p:spPr bwMode="auto">
              <a:xfrm>
                <a:off x="3918" y="149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8" name="Oval 10"/>
              <p:cNvSpPr>
                <a:spLocks noChangeArrowheads="1"/>
              </p:cNvSpPr>
              <p:nvPr/>
            </p:nvSpPr>
            <p:spPr bwMode="auto">
              <a:xfrm>
                <a:off x="2757" y="1507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9" name="Oval 11"/>
              <p:cNvSpPr>
                <a:spLocks noChangeArrowheads="1"/>
              </p:cNvSpPr>
              <p:nvPr/>
            </p:nvSpPr>
            <p:spPr bwMode="auto">
              <a:xfrm>
                <a:off x="1060" y="1496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47" y="828"/>
              <a:ext cx="4722" cy="365"/>
              <a:chOff x="456" y="606"/>
              <a:chExt cx="4722" cy="365"/>
            </a:xfrm>
          </p:grpSpPr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456" y="606"/>
                <a:ext cx="4722" cy="365"/>
                <a:chOff x="456" y="606"/>
                <a:chExt cx="4722" cy="365"/>
              </a:xfrm>
            </p:grpSpPr>
            <p:sp>
              <p:nvSpPr>
                <p:cNvPr id="201742" name="Line 14"/>
                <p:cNvSpPr>
                  <a:spLocks noChangeShapeType="1"/>
                </p:cNvSpPr>
                <p:nvPr/>
              </p:nvSpPr>
              <p:spPr bwMode="auto">
                <a:xfrm>
                  <a:off x="731" y="797"/>
                  <a:ext cx="444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74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56" y="606"/>
                  <a:ext cx="272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3200" b="1">
                      <a:latin typeface="Times New Roman" charset="0"/>
                    </a:rPr>
                    <a:t>P</a:t>
                  </a:r>
                  <a:endParaRPr lang="en-US" sz="2800">
                    <a:latin typeface="Times New Roman" charset="0"/>
                  </a:endParaRPr>
                </a:p>
              </p:txBody>
            </p:sp>
          </p:grpSp>
          <p:sp>
            <p:nvSpPr>
              <p:cNvPr id="201744" name="Oval 16"/>
              <p:cNvSpPr>
                <a:spLocks noChangeArrowheads="1"/>
              </p:cNvSpPr>
              <p:nvPr/>
            </p:nvSpPr>
            <p:spPr bwMode="auto">
              <a:xfrm>
                <a:off x="1315" y="723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45" name="Oval 17"/>
              <p:cNvSpPr>
                <a:spLocks noChangeArrowheads="1"/>
              </p:cNvSpPr>
              <p:nvPr/>
            </p:nvSpPr>
            <p:spPr bwMode="auto">
              <a:xfrm>
                <a:off x="2118" y="720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46" name="Oval 18"/>
              <p:cNvSpPr>
                <a:spLocks noChangeArrowheads="1"/>
              </p:cNvSpPr>
              <p:nvPr/>
            </p:nvSpPr>
            <p:spPr bwMode="auto">
              <a:xfrm>
                <a:off x="4132" y="729"/>
                <a:ext cx="140" cy="1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747" name="Text Box 19"/>
            <p:cNvSpPr txBox="1">
              <a:spLocks noChangeArrowheads="1"/>
            </p:cNvSpPr>
            <p:nvPr/>
          </p:nvSpPr>
          <p:spPr bwMode="auto">
            <a:xfrm>
              <a:off x="1244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1748" name="Text Box 20"/>
            <p:cNvSpPr txBox="1">
              <a:spLocks noChangeArrowheads="1"/>
            </p:cNvSpPr>
            <p:nvPr/>
          </p:nvSpPr>
          <p:spPr bwMode="auto">
            <a:xfrm>
              <a:off x="967" y="1351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1749" name="Text Box 21"/>
            <p:cNvSpPr txBox="1">
              <a:spLocks noChangeArrowheads="1"/>
            </p:cNvSpPr>
            <p:nvPr/>
          </p:nvSpPr>
          <p:spPr bwMode="auto">
            <a:xfrm>
              <a:off x="4045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3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1750" name="Text Box 22"/>
            <p:cNvSpPr txBox="1">
              <a:spLocks noChangeArrowheads="1"/>
            </p:cNvSpPr>
            <p:nvPr/>
          </p:nvSpPr>
          <p:spPr bwMode="auto">
            <a:xfrm>
              <a:off x="2061" y="607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P</a:t>
              </a:r>
              <a:r>
                <a:rPr lang="en-US" b="1" baseline="-25000">
                  <a:latin typeface="Times New Roman" charset="0"/>
                </a:rPr>
                <a:t>2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1751" name="Text Box 23"/>
            <p:cNvSpPr txBox="1">
              <a:spLocks noChangeArrowheads="1"/>
            </p:cNvSpPr>
            <p:nvPr/>
          </p:nvSpPr>
          <p:spPr bwMode="auto">
            <a:xfrm>
              <a:off x="3847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3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1752" name="Text Box 24"/>
            <p:cNvSpPr txBox="1">
              <a:spLocks noChangeArrowheads="1"/>
            </p:cNvSpPr>
            <p:nvPr/>
          </p:nvSpPr>
          <p:spPr bwMode="auto">
            <a:xfrm>
              <a:off x="2656" y="1352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charset="0"/>
                </a:rPr>
                <a:t>Q</a:t>
              </a:r>
              <a:r>
                <a:rPr lang="en-US" b="1" baseline="-25000">
                  <a:latin typeface="Times New Roman" charset="0"/>
                </a:rPr>
                <a:t>2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1753" name="Freeform 25"/>
            <p:cNvSpPr>
              <a:spLocks/>
            </p:cNvSpPr>
            <p:nvPr/>
          </p:nvSpPr>
          <p:spPr bwMode="auto">
            <a:xfrm>
              <a:off x="1430" y="1060"/>
              <a:ext cx="1340" cy="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5" y="66"/>
                </a:cxn>
                <a:cxn ang="0">
                  <a:pos x="107" y="230"/>
                </a:cxn>
                <a:cxn ang="0">
                  <a:pos x="444" y="230"/>
                </a:cxn>
                <a:cxn ang="0">
                  <a:pos x="501" y="419"/>
                </a:cxn>
                <a:cxn ang="0">
                  <a:pos x="945" y="419"/>
                </a:cxn>
                <a:cxn ang="0">
                  <a:pos x="986" y="559"/>
                </a:cxn>
                <a:cxn ang="0">
                  <a:pos x="1307" y="559"/>
                </a:cxn>
                <a:cxn ang="0">
                  <a:pos x="1340" y="625"/>
                </a:cxn>
              </a:cxnLst>
              <a:rect l="0" t="0" r="r" b="b"/>
              <a:pathLst>
                <a:path w="1340" h="625">
                  <a:moveTo>
                    <a:pt x="0" y="0"/>
                  </a:moveTo>
                  <a:lnTo>
                    <a:pt x="115" y="66"/>
                  </a:lnTo>
                  <a:lnTo>
                    <a:pt x="107" y="230"/>
                  </a:lnTo>
                  <a:lnTo>
                    <a:pt x="444" y="230"/>
                  </a:lnTo>
                  <a:lnTo>
                    <a:pt x="501" y="419"/>
                  </a:lnTo>
                  <a:lnTo>
                    <a:pt x="945" y="419"/>
                  </a:lnTo>
                  <a:lnTo>
                    <a:pt x="986" y="559"/>
                  </a:lnTo>
                  <a:lnTo>
                    <a:pt x="1307" y="559"/>
                  </a:lnTo>
                  <a:lnTo>
                    <a:pt x="1340" y="62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54" name="Text Box 26"/>
            <p:cNvSpPr txBox="1">
              <a:spLocks noChangeArrowheads="1"/>
            </p:cNvSpPr>
            <p:nvPr/>
          </p:nvSpPr>
          <p:spPr bwMode="auto">
            <a:xfrm>
              <a:off x="1904" y="1146"/>
              <a:ext cx="7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latin typeface="Times New Roman" charset="0"/>
                </a:rPr>
                <a:t>Message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5C86FF-CF03-403B-B846-E93AE046B9C5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en-US"/>
              <a:t>Lamport's Algorithm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00038" y="971550"/>
            <a:ext cx="8674100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Lamport's algorithm is based on two implementation rules that define how each process's local clock is incremented.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Notation: </a:t>
            </a:r>
          </a:p>
          <a:p>
            <a:pPr marL="574675" lvl="1" indent="-339725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charset="0"/>
              </a:rPr>
              <a:t>the processes are named P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, </a:t>
            </a:r>
          </a:p>
          <a:p>
            <a:pPr marL="574675" lvl="1" indent="-339725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charset="0"/>
              </a:rPr>
              <a:t>each process has a local clock, C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</a:t>
            </a:r>
          </a:p>
          <a:p>
            <a:pPr marL="574675" lvl="1" indent="-339725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charset="0"/>
              </a:rPr>
              <a:t>the clock time for an event a on process P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is denoted by C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(a).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200" u="sng">
                <a:latin typeface="Times New Roman" charset="0"/>
              </a:rPr>
              <a:t>Rule 1:</a:t>
            </a:r>
            <a:r>
              <a:rPr lang="en-US" sz="2200">
                <a:latin typeface="Times New Roman" charset="0"/>
              </a:rPr>
              <a:t> </a:t>
            </a:r>
          </a:p>
          <a:p>
            <a:pPr marL="574675" lvl="1" indent="-339725">
              <a:lnSpc>
                <a:spcPct val="70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If a and b are two successive events in P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and a </a:t>
            </a:r>
            <a:r>
              <a:rPr lang="en-US" sz="1800" b="1">
                <a:latin typeface="Courier New" pitchFamily="49" charset="0"/>
              </a:rPr>
              <a:t>­­&gt;</a:t>
            </a:r>
            <a:r>
              <a:rPr lang="en-US" sz="2200">
                <a:latin typeface="Times New Roman" charset="0"/>
              </a:rPr>
              <a:t> b </a:t>
            </a:r>
          </a:p>
          <a:p>
            <a:pPr marL="574675" lvl="1" indent="-339725">
              <a:lnSpc>
                <a:spcPct val="70000"/>
              </a:lnSpc>
              <a:spcBef>
                <a:spcPct val="20000"/>
              </a:spcBef>
            </a:pPr>
            <a:r>
              <a:rPr lang="en-US" sz="2200">
                <a:latin typeface="Times New Roman" charset="0"/>
              </a:rPr>
              <a:t>then C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(b) = C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(a) + d where d &gt; 0.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200" u="sng">
                <a:latin typeface="Times New Roman" charset="0"/>
              </a:rPr>
              <a:t>Rule 2:</a:t>
            </a:r>
            <a:r>
              <a:rPr lang="en-US" sz="2200">
                <a:latin typeface="Times New Roman" charset="0"/>
              </a:rPr>
              <a:t> </a:t>
            </a:r>
          </a:p>
          <a:p>
            <a:pPr marL="574675" lvl="1" indent="-339725">
              <a:lnSpc>
                <a:spcPct val="70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If a is a message send event on P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and b is the message receive event on P</a:t>
            </a:r>
            <a:r>
              <a:rPr lang="en-US" sz="2200" baseline="-25000">
                <a:latin typeface="Times New Roman" charset="0"/>
              </a:rPr>
              <a:t>j</a:t>
            </a:r>
            <a:r>
              <a:rPr lang="en-US" sz="2200">
                <a:latin typeface="Times New Roman" charset="0"/>
              </a:rPr>
              <a:t> then: </a:t>
            </a:r>
          </a:p>
          <a:p>
            <a:pPr marL="1317625" lvl="2" indent="-22860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charset="0"/>
              </a:rPr>
              <a:t>the message is assigned the timestamp t</a:t>
            </a:r>
            <a:r>
              <a:rPr lang="en-US" sz="2200" baseline="-25000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 = C</a:t>
            </a:r>
            <a:r>
              <a:rPr lang="en-US" sz="2200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(a) </a:t>
            </a:r>
          </a:p>
          <a:p>
            <a:pPr marL="1317625" lvl="2" indent="-22860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charset="0"/>
              </a:rPr>
              <a:t>C</a:t>
            </a:r>
            <a:r>
              <a:rPr lang="en-US" sz="2200" baseline="-25000">
                <a:latin typeface="Times New Roman" charset="0"/>
              </a:rPr>
              <a:t>j</a:t>
            </a:r>
            <a:r>
              <a:rPr lang="en-US" sz="2200">
                <a:latin typeface="Times New Roman" charset="0"/>
              </a:rPr>
              <a:t> (b) = max ( C</a:t>
            </a:r>
            <a:r>
              <a:rPr lang="en-US" sz="2200" baseline="-25000">
                <a:latin typeface="Times New Roman" charset="0"/>
              </a:rPr>
              <a:t>j</a:t>
            </a:r>
            <a:r>
              <a:rPr lang="en-US" sz="2200">
                <a:latin typeface="Times New Roman" charset="0"/>
              </a:rPr>
              <a:t> , t</a:t>
            </a:r>
            <a:r>
              <a:rPr lang="en-US" sz="2200" baseline="-25000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 +d)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4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487DD3-1AC5-49CD-90AC-2B4EFAD43CC9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Lamport’s Algorithm</a:t>
            </a:r>
          </a:p>
        </p:txBody>
      </p:sp>
      <p:sp>
        <p:nvSpPr>
          <p:cNvPr id="203779" name="Line 3"/>
          <p:cNvSpPr>
            <a:spLocks noChangeShapeType="1"/>
          </p:cNvSpPr>
          <p:nvPr/>
        </p:nvSpPr>
        <p:spPr bwMode="auto">
          <a:xfrm>
            <a:off x="1323975" y="2227263"/>
            <a:ext cx="6148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0" name="Line 4"/>
          <p:cNvSpPr>
            <a:spLocks noChangeShapeType="1"/>
          </p:cNvSpPr>
          <p:nvPr/>
        </p:nvSpPr>
        <p:spPr bwMode="auto">
          <a:xfrm>
            <a:off x="1314450" y="3246438"/>
            <a:ext cx="6148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1" name="Line 5"/>
          <p:cNvSpPr>
            <a:spLocks noChangeShapeType="1"/>
          </p:cNvSpPr>
          <p:nvPr/>
        </p:nvSpPr>
        <p:spPr bwMode="auto">
          <a:xfrm>
            <a:off x="1308100" y="4164013"/>
            <a:ext cx="6148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2" name="Oval 6"/>
          <p:cNvSpPr>
            <a:spLocks noChangeArrowheads="1"/>
          </p:cNvSpPr>
          <p:nvPr/>
        </p:nvSpPr>
        <p:spPr bwMode="auto">
          <a:xfrm>
            <a:off x="1843088" y="2178050"/>
            <a:ext cx="125412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3" name="Oval 7"/>
          <p:cNvSpPr>
            <a:spLocks noChangeArrowheads="1"/>
          </p:cNvSpPr>
          <p:nvPr/>
        </p:nvSpPr>
        <p:spPr bwMode="auto">
          <a:xfrm>
            <a:off x="6262688" y="4122738"/>
            <a:ext cx="125412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4" name="Oval 8"/>
          <p:cNvSpPr>
            <a:spLocks noChangeArrowheads="1"/>
          </p:cNvSpPr>
          <p:nvPr/>
        </p:nvSpPr>
        <p:spPr bwMode="auto">
          <a:xfrm>
            <a:off x="4806950" y="3162300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5" name="Oval 9"/>
          <p:cNvSpPr>
            <a:spLocks noChangeArrowheads="1"/>
          </p:cNvSpPr>
          <p:nvPr/>
        </p:nvSpPr>
        <p:spPr bwMode="auto">
          <a:xfrm>
            <a:off x="3895725" y="3203575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6" name="Oval 10"/>
          <p:cNvSpPr>
            <a:spLocks noChangeArrowheads="1"/>
          </p:cNvSpPr>
          <p:nvPr/>
        </p:nvSpPr>
        <p:spPr bwMode="auto">
          <a:xfrm>
            <a:off x="3021013" y="3144838"/>
            <a:ext cx="125412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7" name="Oval 11"/>
          <p:cNvSpPr>
            <a:spLocks noChangeArrowheads="1"/>
          </p:cNvSpPr>
          <p:nvPr/>
        </p:nvSpPr>
        <p:spPr bwMode="auto">
          <a:xfrm>
            <a:off x="1863725" y="3175000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8" name="Oval 12"/>
          <p:cNvSpPr>
            <a:spLocks noChangeArrowheads="1"/>
          </p:cNvSpPr>
          <p:nvPr/>
        </p:nvSpPr>
        <p:spPr bwMode="auto">
          <a:xfrm>
            <a:off x="2794000" y="4143375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9" name="Oval 13"/>
          <p:cNvSpPr>
            <a:spLocks noChangeArrowheads="1"/>
          </p:cNvSpPr>
          <p:nvPr/>
        </p:nvSpPr>
        <p:spPr bwMode="auto">
          <a:xfrm>
            <a:off x="2143125" y="4108450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90" name="Oval 14"/>
          <p:cNvSpPr>
            <a:spLocks noChangeArrowheads="1"/>
          </p:cNvSpPr>
          <p:nvPr/>
        </p:nvSpPr>
        <p:spPr bwMode="auto">
          <a:xfrm>
            <a:off x="1565275" y="4113213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91" name="Oval 15"/>
          <p:cNvSpPr>
            <a:spLocks noChangeArrowheads="1"/>
          </p:cNvSpPr>
          <p:nvPr/>
        </p:nvSpPr>
        <p:spPr bwMode="auto">
          <a:xfrm>
            <a:off x="2571750" y="2163763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3792" name="AutoShape 16"/>
          <p:cNvCxnSpPr>
            <a:cxnSpLocks noChangeShapeType="1"/>
            <a:stCxn id="203791" idx="5"/>
            <a:endCxn id="203785" idx="1"/>
          </p:cNvCxnSpPr>
          <p:nvPr/>
        </p:nvCxnSpPr>
        <p:spPr bwMode="auto">
          <a:xfrm>
            <a:off x="2678113" y="2279650"/>
            <a:ext cx="1236662" cy="944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3793" name="AutoShape 17"/>
          <p:cNvCxnSpPr>
            <a:cxnSpLocks noChangeShapeType="1"/>
            <a:stCxn id="203788" idx="0"/>
            <a:endCxn id="203786" idx="4"/>
          </p:cNvCxnSpPr>
          <p:nvPr/>
        </p:nvCxnSpPr>
        <p:spPr bwMode="auto">
          <a:xfrm flipV="1">
            <a:off x="2857500" y="3281363"/>
            <a:ext cx="227013" cy="862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3794" name="Oval 18"/>
          <p:cNvSpPr>
            <a:spLocks noChangeArrowheads="1"/>
          </p:cNvSpPr>
          <p:nvPr/>
        </p:nvSpPr>
        <p:spPr bwMode="auto">
          <a:xfrm>
            <a:off x="7005638" y="2157413"/>
            <a:ext cx="125412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95" name="Oval 19"/>
          <p:cNvSpPr>
            <a:spLocks noChangeArrowheads="1"/>
          </p:cNvSpPr>
          <p:nvPr/>
        </p:nvSpPr>
        <p:spPr bwMode="auto">
          <a:xfrm>
            <a:off x="4397375" y="2149475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96" name="Oval 20"/>
          <p:cNvSpPr>
            <a:spLocks noChangeArrowheads="1"/>
          </p:cNvSpPr>
          <p:nvPr/>
        </p:nvSpPr>
        <p:spPr bwMode="auto">
          <a:xfrm>
            <a:off x="4006850" y="4105275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3797" name="AutoShape 21"/>
          <p:cNvCxnSpPr>
            <a:cxnSpLocks noChangeShapeType="1"/>
            <a:stCxn id="203783" idx="0"/>
            <a:endCxn id="203794" idx="4"/>
          </p:cNvCxnSpPr>
          <p:nvPr/>
        </p:nvCxnSpPr>
        <p:spPr bwMode="auto">
          <a:xfrm flipV="1">
            <a:off x="6326188" y="2293938"/>
            <a:ext cx="742950" cy="1828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3798" name="Text Box 22"/>
          <p:cNvSpPr txBox="1">
            <a:spLocks noChangeArrowheads="1"/>
          </p:cNvSpPr>
          <p:nvPr/>
        </p:nvSpPr>
        <p:spPr bwMode="auto">
          <a:xfrm>
            <a:off x="825500" y="20574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P</a:t>
            </a:r>
            <a:r>
              <a:rPr lang="en-US" sz="1800" baseline="-25000">
                <a:latin typeface="Times New Roman" charset="0"/>
              </a:rPr>
              <a:t>1</a:t>
            </a:r>
            <a:endParaRPr lang="en-US" sz="1800">
              <a:latin typeface="Times New Roman" charset="0"/>
            </a:endParaRPr>
          </a:p>
        </p:txBody>
      </p:sp>
      <p:sp>
        <p:nvSpPr>
          <p:cNvPr id="203799" name="Text Box 23"/>
          <p:cNvSpPr txBox="1">
            <a:spLocks noChangeArrowheads="1"/>
          </p:cNvSpPr>
          <p:nvPr/>
        </p:nvSpPr>
        <p:spPr bwMode="auto">
          <a:xfrm>
            <a:off x="842963" y="30892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P</a:t>
            </a:r>
            <a:r>
              <a:rPr lang="en-US" sz="1800" baseline="-25000">
                <a:latin typeface="Times New Roman" charset="0"/>
              </a:rPr>
              <a:t>2</a:t>
            </a:r>
            <a:endParaRPr lang="en-US" sz="1800">
              <a:latin typeface="Times New Roman" charset="0"/>
            </a:endParaRPr>
          </a:p>
        </p:txBody>
      </p:sp>
      <p:sp>
        <p:nvSpPr>
          <p:cNvPr id="203800" name="Text Box 24"/>
          <p:cNvSpPr txBox="1">
            <a:spLocks noChangeArrowheads="1"/>
          </p:cNvSpPr>
          <p:nvPr/>
        </p:nvSpPr>
        <p:spPr bwMode="auto">
          <a:xfrm>
            <a:off x="854075" y="39782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P</a:t>
            </a:r>
            <a:r>
              <a:rPr lang="en-US" sz="1800" baseline="-25000">
                <a:latin typeface="Times New Roman" charset="0"/>
              </a:rPr>
              <a:t>3</a:t>
            </a:r>
            <a:endParaRPr lang="en-US" sz="1800">
              <a:latin typeface="Times New Roman" charset="0"/>
            </a:endParaRPr>
          </a:p>
        </p:txBody>
      </p:sp>
      <p:sp>
        <p:nvSpPr>
          <p:cNvPr id="203801" name="Text Box 25"/>
          <p:cNvSpPr txBox="1">
            <a:spLocks noChangeArrowheads="1"/>
          </p:cNvSpPr>
          <p:nvPr/>
        </p:nvSpPr>
        <p:spPr bwMode="auto">
          <a:xfrm>
            <a:off x="1793875" y="18526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1</a:t>
            </a:r>
            <a:endParaRPr lang="en-US" sz="2800">
              <a:latin typeface="Times New Roman" charset="0"/>
            </a:endParaRPr>
          </a:p>
        </p:txBody>
      </p:sp>
      <p:sp>
        <p:nvSpPr>
          <p:cNvPr id="203802" name="Text Box 26"/>
          <p:cNvSpPr txBox="1">
            <a:spLocks noChangeArrowheads="1"/>
          </p:cNvSpPr>
          <p:nvPr/>
        </p:nvSpPr>
        <p:spPr bwMode="auto">
          <a:xfrm>
            <a:off x="2065338" y="42529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2</a:t>
            </a:r>
            <a:endParaRPr lang="en-US" sz="2800">
              <a:latin typeface="Times New Roman" charset="0"/>
            </a:endParaRPr>
          </a:p>
        </p:txBody>
      </p:sp>
      <p:sp>
        <p:nvSpPr>
          <p:cNvPr id="203803" name="Text Box 27"/>
          <p:cNvSpPr txBox="1">
            <a:spLocks noChangeArrowheads="1"/>
          </p:cNvSpPr>
          <p:nvPr/>
        </p:nvSpPr>
        <p:spPr bwMode="auto">
          <a:xfrm>
            <a:off x="1498600" y="42656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1</a:t>
            </a:r>
            <a:endParaRPr lang="en-US" sz="2800">
              <a:latin typeface="Times New Roman" charset="0"/>
            </a:endParaRPr>
          </a:p>
        </p:txBody>
      </p:sp>
      <p:sp>
        <p:nvSpPr>
          <p:cNvPr id="203804" name="Text Box 28"/>
          <p:cNvSpPr txBox="1">
            <a:spLocks noChangeArrowheads="1"/>
          </p:cNvSpPr>
          <p:nvPr/>
        </p:nvSpPr>
        <p:spPr bwMode="auto">
          <a:xfrm>
            <a:off x="1809750" y="2870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1</a:t>
            </a:r>
            <a:endParaRPr lang="en-US" sz="2800">
              <a:latin typeface="Times New Roman" charset="0"/>
            </a:endParaRPr>
          </a:p>
        </p:txBody>
      </p:sp>
      <p:sp>
        <p:nvSpPr>
          <p:cNvPr id="203805" name="Text Box 29"/>
          <p:cNvSpPr txBox="1">
            <a:spLocks noChangeArrowheads="1"/>
          </p:cNvSpPr>
          <p:nvPr/>
        </p:nvSpPr>
        <p:spPr bwMode="auto">
          <a:xfrm>
            <a:off x="2498725" y="188912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2</a:t>
            </a:r>
            <a:endParaRPr lang="en-US" sz="2800">
              <a:latin typeface="Times New Roman" charset="0"/>
            </a:endParaRPr>
          </a:p>
        </p:txBody>
      </p:sp>
      <p:sp>
        <p:nvSpPr>
          <p:cNvPr id="203806" name="Text Box 30"/>
          <p:cNvSpPr txBox="1">
            <a:spLocks noChangeArrowheads="1"/>
          </p:cNvSpPr>
          <p:nvPr/>
        </p:nvSpPr>
        <p:spPr bwMode="auto">
          <a:xfrm>
            <a:off x="2720975" y="428942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3</a:t>
            </a:r>
            <a:endParaRPr lang="en-US" sz="2800">
              <a:latin typeface="Times New Roman" charset="0"/>
            </a:endParaRPr>
          </a:p>
        </p:txBody>
      </p:sp>
      <p:sp>
        <p:nvSpPr>
          <p:cNvPr id="203807" name="Text Box 31"/>
          <p:cNvSpPr txBox="1">
            <a:spLocks noChangeArrowheads="1"/>
          </p:cNvSpPr>
          <p:nvPr/>
        </p:nvSpPr>
        <p:spPr bwMode="auto">
          <a:xfrm>
            <a:off x="2943225" y="287972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4</a:t>
            </a:r>
            <a:endParaRPr lang="en-US" sz="2800">
              <a:latin typeface="Times New Roman" charset="0"/>
            </a:endParaRPr>
          </a:p>
        </p:txBody>
      </p:sp>
      <p:sp>
        <p:nvSpPr>
          <p:cNvPr id="203808" name="Text Box 32"/>
          <p:cNvSpPr txBox="1">
            <a:spLocks noChangeArrowheads="1"/>
          </p:cNvSpPr>
          <p:nvPr/>
        </p:nvSpPr>
        <p:spPr bwMode="auto">
          <a:xfrm>
            <a:off x="3822700" y="33591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5</a:t>
            </a:r>
            <a:endParaRPr lang="en-US" sz="2800">
              <a:latin typeface="Times New Roman" charset="0"/>
            </a:endParaRPr>
          </a:p>
        </p:txBody>
      </p:sp>
      <p:sp>
        <p:nvSpPr>
          <p:cNvPr id="203809" name="Text Box 33"/>
          <p:cNvSpPr txBox="1">
            <a:spLocks noChangeArrowheads="1"/>
          </p:cNvSpPr>
          <p:nvPr/>
        </p:nvSpPr>
        <p:spPr bwMode="auto">
          <a:xfrm>
            <a:off x="3389313" y="42291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4</a:t>
            </a:r>
            <a:endParaRPr lang="en-US" sz="2800">
              <a:latin typeface="Times New Roman" charset="0"/>
            </a:endParaRPr>
          </a:p>
        </p:txBody>
      </p:sp>
      <p:sp>
        <p:nvSpPr>
          <p:cNvPr id="203810" name="Text Box 34"/>
          <p:cNvSpPr txBox="1">
            <a:spLocks noChangeArrowheads="1"/>
          </p:cNvSpPr>
          <p:nvPr/>
        </p:nvSpPr>
        <p:spPr bwMode="auto">
          <a:xfrm>
            <a:off x="4305300" y="18653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3</a:t>
            </a:r>
            <a:endParaRPr lang="en-US" sz="2800">
              <a:latin typeface="Times New Roman" charset="0"/>
            </a:endParaRPr>
          </a:p>
        </p:txBody>
      </p:sp>
      <p:sp>
        <p:nvSpPr>
          <p:cNvPr id="203811" name="Text Box 35"/>
          <p:cNvSpPr txBox="1">
            <a:spLocks noChangeArrowheads="1"/>
          </p:cNvSpPr>
          <p:nvPr/>
        </p:nvSpPr>
        <p:spPr bwMode="auto">
          <a:xfrm>
            <a:off x="4738688" y="29273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6</a:t>
            </a:r>
            <a:endParaRPr lang="en-US" sz="2800">
              <a:latin typeface="Times New Roman" charset="0"/>
            </a:endParaRPr>
          </a:p>
        </p:txBody>
      </p:sp>
      <p:sp>
        <p:nvSpPr>
          <p:cNvPr id="203812" name="Oval 36"/>
          <p:cNvSpPr>
            <a:spLocks noChangeArrowheads="1"/>
          </p:cNvSpPr>
          <p:nvPr/>
        </p:nvSpPr>
        <p:spPr bwMode="auto">
          <a:xfrm>
            <a:off x="5514975" y="4105275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3813" name="AutoShape 37"/>
          <p:cNvCxnSpPr>
            <a:cxnSpLocks noChangeShapeType="1"/>
            <a:stCxn id="203784" idx="5"/>
            <a:endCxn id="203812" idx="1"/>
          </p:cNvCxnSpPr>
          <p:nvPr/>
        </p:nvCxnSpPr>
        <p:spPr bwMode="auto">
          <a:xfrm>
            <a:off x="4913313" y="3278188"/>
            <a:ext cx="620712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3814" name="Text Box 38"/>
          <p:cNvSpPr txBox="1">
            <a:spLocks noChangeArrowheads="1"/>
          </p:cNvSpPr>
          <p:nvPr/>
        </p:nvSpPr>
        <p:spPr bwMode="auto">
          <a:xfrm>
            <a:off x="4973638" y="425132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7</a:t>
            </a:r>
            <a:endParaRPr lang="en-US" sz="2800">
              <a:latin typeface="Times New Roman" charset="0"/>
            </a:endParaRPr>
          </a:p>
        </p:txBody>
      </p:sp>
      <p:sp>
        <p:nvSpPr>
          <p:cNvPr id="203815" name="Text Box 39"/>
          <p:cNvSpPr txBox="1">
            <a:spLocks noChangeArrowheads="1"/>
          </p:cNvSpPr>
          <p:nvPr/>
        </p:nvSpPr>
        <p:spPr bwMode="auto">
          <a:xfrm>
            <a:off x="5481638" y="425132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8</a:t>
            </a:r>
            <a:endParaRPr lang="en-US" sz="2800">
              <a:latin typeface="Times New Roman" charset="0"/>
            </a:endParaRPr>
          </a:p>
        </p:txBody>
      </p:sp>
      <p:sp>
        <p:nvSpPr>
          <p:cNvPr id="203816" name="Oval 40"/>
          <p:cNvSpPr>
            <a:spLocks noChangeArrowheads="1"/>
          </p:cNvSpPr>
          <p:nvPr/>
        </p:nvSpPr>
        <p:spPr bwMode="auto">
          <a:xfrm>
            <a:off x="4516438" y="4119563"/>
            <a:ext cx="125412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817" name="Oval 41"/>
          <p:cNvSpPr>
            <a:spLocks noChangeArrowheads="1"/>
          </p:cNvSpPr>
          <p:nvPr/>
        </p:nvSpPr>
        <p:spPr bwMode="auto">
          <a:xfrm>
            <a:off x="5029200" y="4122738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818" name="Oval 42"/>
          <p:cNvSpPr>
            <a:spLocks noChangeArrowheads="1"/>
          </p:cNvSpPr>
          <p:nvPr/>
        </p:nvSpPr>
        <p:spPr bwMode="auto">
          <a:xfrm>
            <a:off x="3473450" y="4116388"/>
            <a:ext cx="125413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819" name="Text Box 43"/>
          <p:cNvSpPr txBox="1">
            <a:spLocks noChangeArrowheads="1"/>
          </p:cNvSpPr>
          <p:nvPr/>
        </p:nvSpPr>
        <p:spPr bwMode="auto">
          <a:xfrm>
            <a:off x="3913188" y="4216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5</a:t>
            </a:r>
            <a:endParaRPr lang="en-US" sz="2800">
              <a:latin typeface="Times New Roman" charset="0"/>
            </a:endParaRPr>
          </a:p>
        </p:txBody>
      </p:sp>
      <p:sp>
        <p:nvSpPr>
          <p:cNvPr id="203820" name="Text Box 44"/>
          <p:cNvSpPr txBox="1">
            <a:spLocks noChangeArrowheads="1"/>
          </p:cNvSpPr>
          <p:nvPr/>
        </p:nvSpPr>
        <p:spPr bwMode="auto">
          <a:xfrm>
            <a:off x="4483100" y="4230688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6</a:t>
            </a:r>
            <a:endParaRPr lang="en-US" sz="2800">
              <a:latin typeface="Times New Roman" charset="0"/>
            </a:endParaRPr>
          </a:p>
        </p:txBody>
      </p:sp>
      <p:sp>
        <p:nvSpPr>
          <p:cNvPr id="203821" name="Text Box 45"/>
          <p:cNvSpPr txBox="1">
            <a:spLocks noChangeArrowheads="1"/>
          </p:cNvSpPr>
          <p:nvPr/>
        </p:nvSpPr>
        <p:spPr bwMode="auto">
          <a:xfrm>
            <a:off x="6161088" y="42275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9</a:t>
            </a:r>
          </a:p>
        </p:txBody>
      </p:sp>
      <p:sp>
        <p:nvSpPr>
          <p:cNvPr id="203822" name="Text Box 46"/>
          <p:cNvSpPr txBox="1">
            <a:spLocks noChangeArrowheads="1"/>
          </p:cNvSpPr>
          <p:nvPr/>
        </p:nvSpPr>
        <p:spPr bwMode="auto">
          <a:xfrm>
            <a:off x="6883400" y="1839913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latin typeface="Times New Roman" charset="0"/>
              </a:rPr>
              <a:t>10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76B667-27CD-4338-BDEB-1AF4B7633227}" type="slidenum">
              <a:rPr lang="en-US"/>
              <a:pPr/>
              <a:t>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 of Lamport's Algorithm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287338" y="1336675"/>
            <a:ext cx="86741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In Lamport's algorithm two events that are causally related will be related through their clock times. That is: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If a </a:t>
            </a:r>
            <a:r>
              <a:rPr lang="en-US" sz="2200" b="1">
                <a:latin typeface="Courier New" pitchFamily="49" charset="0"/>
                <a:sym typeface="Symbol" pitchFamily="18" charset="2"/>
              </a:rPr>
              <a:t>--&gt;</a:t>
            </a:r>
            <a:r>
              <a:rPr lang="en-US" sz="2200">
                <a:latin typeface="Times New Roman" charset="0"/>
              </a:rPr>
              <a:t> b then C(a) &lt; C(b)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However, the clock times alone do not reveal which events are causally related. That is, if C(a) &lt; C(b) then it is not known if a </a:t>
            </a:r>
            <a:r>
              <a:rPr lang="en-US" sz="2200" b="1">
                <a:latin typeface="Courier New" pitchFamily="49" charset="0"/>
                <a:sym typeface="Symbol" pitchFamily="18" charset="2"/>
              </a:rPr>
              <a:t>--&gt;</a:t>
            </a:r>
            <a:r>
              <a:rPr lang="en-US" sz="2200">
                <a:latin typeface="Times New Roman" charset="0"/>
              </a:rPr>
              <a:t> b or not. All that is known is: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if C(a) &lt; C(b) then b </a:t>
            </a:r>
            <a:r>
              <a:rPr lang="en-US" sz="2200" b="1">
                <a:latin typeface="Courier New" pitchFamily="49" charset="0"/>
                <a:sym typeface="Symbol" pitchFamily="18" charset="2"/>
              </a:rPr>
              <a:t>-/-&gt;</a:t>
            </a:r>
            <a:r>
              <a:rPr lang="en-US" sz="2200">
                <a:latin typeface="Times New Roman" charset="0"/>
              </a:rPr>
              <a:t> a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It would be useful to have a stronger property - one that guarantees that 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a </a:t>
            </a:r>
            <a:r>
              <a:rPr lang="en-US" sz="2200" b="1">
                <a:latin typeface="Courier New" pitchFamily="49" charset="0"/>
                <a:sym typeface="Symbol" pitchFamily="18" charset="2"/>
              </a:rPr>
              <a:t>--&gt; </a:t>
            </a:r>
            <a:r>
              <a:rPr lang="en-US" sz="2200">
                <a:latin typeface="Times New Roman" charset="0"/>
                <a:sym typeface="Symbol" pitchFamily="18" charset="2"/>
              </a:rPr>
              <a:t>b</a:t>
            </a:r>
            <a:r>
              <a:rPr lang="en-US" sz="2200">
                <a:latin typeface="Times New Roman" charset="0"/>
              </a:rPr>
              <a:t> iff C(a) &lt; C(b)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This property is guaranteed by Vector Clocks.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1A3A9-6FF3-4F1C-81CC-717804706350}" type="slidenum">
              <a:rPr lang="en-US"/>
              <a:pPr/>
              <a:t>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Clock Rules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300038" y="971550"/>
            <a:ext cx="8674100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Each process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 baseline="-25000">
                <a:latin typeface="Times New Roman" charset="0"/>
              </a:rPr>
              <a:t> </a:t>
            </a:r>
            <a:r>
              <a:rPr lang="en-US" sz="2200">
                <a:latin typeface="Times New Roman" charset="0"/>
              </a:rPr>
              <a:t>is equipped with a clock </a:t>
            </a: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 </a:t>
            </a:r>
            <a:r>
              <a:rPr lang="en-US" sz="2200">
                <a:latin typeface="Times New Roman" charset="0"/>
              </a:rPr>
              <a:t>which is an integer vector of length </a:t>
            </a:r>
            <a:r>
              <a:rPr lang="en-US" sz="2200" i="1">
                <a:latin typeface="Times New Roman" charset="0"/>
              </a:rPr>
              <a:t>n</a:t>
            </a:r>
            <a:r>
              <a:rPr lang="en-US" sz="2200">
                <a:latin typeface="Times New Roman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 i="1">
                <a:latin typeface="Times New Roman" charset="0"/>
              </a:rPr>
              <a:t>(a)</a:t>
            </a:r>
            <a:r>
              <a:rPr lang="en-US" sz="2200">
                <a:latin typeface="Times New Roman" charset="0"/>
              </a:rPr>
              <a:t> is referred to as the timestamp event </a:t>
            </a:r>
            <a:r>
              <a:rPr lang="en-US" sz="2200" i="1">
                <a:latin typeface="Times New Roman" charset="0"/>
              </a:rPr>
              <a:t>a</a:t>
            </a:r>
            <a:r>
              <a:rPr lang="en-US" sz="2200">
                <a:latin typeface="Times New Roman" charset="0"/>
              </a:rPr>
              <a:t> at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endParaRPr lang="en-US" sz="2200">
              <a:latin typeface="Times New Roman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 i="1">
                <a:latin typeface="Times New Roman" charset="0"/>
              </a:rPr>
              <a:t>[i],</a:t>
            </a:r>
            <a:r>
              <a:rPr lang="en-US" sz="2200">
                <a:latin typeface="Times New Roman" charset="0"/>
              </a:rPr>
              <a:t> the </a:t>
            </a:r>
            <a:r>
              <a:rPr lang="en-US" sz="2200" i="1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th entry of </a:t>
            </a: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corresponds to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’s on logical time.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 i="1">
                <a:latin typeface="Times New Roman" charset="0"/>
              </a:rPr>
              <a:t>[j],</a:t>
            </a:r>
            <a:r>
              <a:rPr lang="en-US" sz="2200">
                <a:latin typeface="Times New Roman" charset="0"/>
              </a:rPr>
              <a:t> </a:t>
            </a:r>
            <a:r>
              <a:rPr lang="en-US" sz="2200" i="1">
                <a:latin typeface="Times New Roman" charset="0"/>
              </a:rPr>
              <a:t>j</a:t>
            </a:r>
            <a:r>
              <a:rPr lang="en-US" sz="2200" i="1">
                <a:latin typeface="Times New Roman" charset="0"/>
                <a:sym typeface="Symbol" pitchFamily="18" charset="2"/>
              </a:rPr>
              <a:t></a:t>
            </a:r>
            <a:r>
              <a:rPr lang="en-US" sz="2200" i="1">
                <a:latin typeface="Times New Roman" charset="0"/>
              </a:rPr>
              <a:t> i</a:t>
            </a:r>
            <a:r>
              <a:rPr lang="en-US" sz="2200">
                <a:latin typeface="Times New Roman" charset="0"/>
              </a:rPr>
              <a:t> is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’s best guess of the logical time at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j</a:t>
            </a:r>
            <a:endParaRPr lang="en-US" sz="2200">
              <a:latin typeface="Times New Roman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 b="1">
                <a:latin typeface="Times New Roman" charset="0"/>
              </a:rPr>
              <a:t>Implementation rules for vector clocks:</a:t>
            </a:r>
            <a:endParaRPr lang="en-US" sz="2200">
              <a:latin typeface="Times New Roman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 b="1">
                <a:latin typeface="Times New Roman" charset="0"/>
              </a:rPr>
              <a:t>[IR1]</a:t>
            </a:r>
            <a:r>
              <a:rPr lang="en-US" sz="2200">
                <a:latin typeface="Times New Roman" charset="0"/>
              </a:rPr>
              <a:t> Clock </a:t>
            </a: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 is incremented between any two successive events in process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endParaRPr lang="en-US" sz="2200">
              <a:latin typeface="Times New Roman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	</a:t>
            </a: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 i="1">
                <a:latin typeface="Times New Roman" charset="0"/>
              </a:rPr>
              <a:t>[i]</a:t>
            </a:r>
            <a:r>
              <a:rPr lang="en-US" sz="2200">
                <a:latin typeface="Times New Roman" charset="0"/>
              </a:rPr>
              <a:t> := </a:t>
            </a:r>
            <a:r>
              <a:rPr lang="en-US" sz="2200" i="1">
                <a:latin typeface="Times New Roman" charset="0"/>
              </a:rPr>
              <a:t>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 i="1">
                <a:latin typeface="Times New Roman" charset="0"/>
              </a:rPr>
              <a:t>[i] + d</a:t>
            </a:r>
            <a:r>
              <a:rPr lang="en-US" sz="2200">
                <a:latin typeface="Times New Roman" charset="0"/>
              </a:rPr>
              <a:t>	</a:t>
            </a:r>
            <a:r>
              <a:rPr lang="en-US" sz="2200" i="1">
                <a:latin typeface="Times New Roman" charset="0"/>
              </a:rPr>
              <a:t>(d &gt; 0)</a:t>
            </a:r>
            <a:endParaRPr lang="en-US" sz="2200">
              <a:latin typeface="Times New Roman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 b="1">
                <a:latin typeface="Times New Roman" charset="0"/>
              </a:rPr>
              <a:t>[IR2]</a:t>
            </a:r>
            <a:r>
              <a:rPr lang="en-US" sz="2200">
                <a:latin typeface="Times New Roman" charset="0"/>
              </a:rPr>
              <a:t> If event </a:t>
            </a:r>
            <a:r>
              <a:rPr lang="en-US" sz="2200" i="1">
                <a:latin typeface="Times New Roman" charset="0"/>
              </a:rPr>
              <a:t>a</a:t>
            </a:r>
            <a:r>
              <a:rPr lang="en-US" sz="2200">
                <a:latin typeface="Times New Roman" charset="0"/>
              </a:rPr>
              <a:t> is the sending of the message </a:t>
            </a:r>
            <a:r>
              <a:rPr lang="en-US" sz="2200" i="1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 by process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>
                <a:latin typeface="Times New Roman" charset="0"/>
              </a:rPr>
              <a:t>, then message </a:t>
            </a:r>
            <a:r>
              <a:rPr lang="en-US" sz="2200" i="1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 is assigned a vector timestamp </a:t>
            </a:r>
            <a:r>
              <a:rPr lang="en-US" sz="2200" i="1">
                <a:latin typeface="Times New Roman" charset="0"/>
              </a:rPr>
              <a:t>t</a:t>
            </a:r>
            <a:r>
              <a:rPr lang="en-US" sz="2200" i="1" baseline="-25000">
                <a:latin typeface="Times New Roman" charset="0"/>
              </a:rPr>
              <a:t>m</a:t>
            </a:r>
            <a:r>
              <a:rPr lang="en-US" sz="2200" i="1">
                <a:latin typeface="Times New Roman" charset="0"/>
              </a:rPr>
              <a:t> = C</a:t>
            </a:r>
            <a:r>
              <a:rPr lang="en-US" sz="2200" i="1" baseline="-25000">
                <a:latin typeface="Times New Roman" charset="0"/>
              </a:rPr>
              <a:t>i</a:t>
            </a:r>
            <a:r>
              <a:rPr lang="en-US" sz="2200" i="1">
                <a:latin typeface="Times New Roman" charset="0"/>
              </a:rPr>
              <a:t>(a)</a:t>
            </a:r>
            <a:r>
              <a:rPr lang="en-US" sz="2200">
                <a:latin typeface="Times New Roman" charset="0"/>
              </a:rPr>
              <a:t>; on receiving the same message </a:t>
            </a:r>
            <a:r>
              <a:rPr lang="en-US" sz="2200" i="1">
                <a:latin typeface="Times New Roman" charset="0"/>
              </a:rPr>
              <a:t>m</a:t>
            </a:r>
            <a:r>
              <a:rPr lang="en-US" sz="2200">
                <a:latin typeface="Times New Roman" charset="0"/>
              </a:rPr>
              <a:t> by process </a:t>
            </a:r>
            <a:r>
              <a:rPr lang="en-US" sz="2200" i="1">
                <a:latin typeface="Times New Roman" charset="0"/>
              </a:rPr>
              <a:t>P</a:t>
            </a:r>
            <a:r>
              <a:rPr lang="en-US" sz="2200" i="1" baseline="-25000">
                <a:latin typeface="Times New Roman" charset="0"/>
              </a:rPr>
              <a:t>j</a:t>
            </a:r>
            <a:r>
              <a:rPr lang="en-US" sz="2200" i="1">
                <a:latin typeface="Times New Roman" charset="0"/>
              </a:rPr>
              <a:t>, C</a:t>
            </a:r>
            <a:r>
              <a:rPr lang="en-US" sz="2200" i="1" baseline="-25000">
                <a:latin typeface="Times New Roman" charset="0"/>
              </a:rPr>
              <a:t>j</a:t>
            </a:r>
            <a:r>
              <a:rPr lang="en-US" sz="2200">
                <a:latin typeface="Times New Roman" charset="0"/>
              </a:rPr>
              <a:t> is updated as follows: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200">
                <a:latin typeface="Times New Roman" charset="0"/>
              </a:rPr>
              <a:t>		</a:t>
            </a:r>
            <a:r>
              <a:rPr lang="en-US" sz="2200">
                <a:latin typeface="Times New Roman" charset="0"/>
                <a:sym typeface="Symbol" pitchFamily="18" charset="2"/>
              </a:rPr>
              <a:t></a:t>
            </a:r>
            <a:r>
              <a:rPr lang="en-US" sz="2200" i="1">
                <a:latin typeface="Times New Roman" charset="0"/>
              </a:rPr>
              <a:t>k, C</a:t>
            </a:r>
            <a:r>
              <a:rPr lang="en-US" sz="2200" i="1" baseline="-25000">
                <a:latin typeface="Times New Roman" charset="0"/>
              </a:rPr>
              <a:t>j</a:t>
            </a:r>
            <a:r>
              <a:rPr lang="en-US" sz="2200" i="1">
                <a:latin typeface="Times New Roman" charset="0"/>
              </a:rPr>
              <a:t>[k] := </a:t>
            </a:r>
            <a:r>
              <a:rPr lang="en-US" sz="2200">
                <a:latin typeface="Times New Roman" charset="0"/>
              </a:rPr>
              <a:t>max</a:t>
            </a:r>
            <a:r>
              <a:rPr lang="en-US" sz="2200" i="1">
                <a:latin typeface="Times New Roman" charset="0"/>
              </a:rPr>
              <a:t>(C</a:t>
            </a:r>
            <a:r>
              <a:rPr lang="en-US" sz="2200" i="1" baseline="-25000">
                <a:latin typeface="Times New Roman" charset="0"/>
              </a:rPr>
              <a:t>j</a:t>
            </a:r>
            <a:r>
              <a:rPr lang="en-US" sz="2200" i="1">
                <a:latin typeface="Times New Roman" charset="0"/>
              </a:rPr>
              <a:t>[k], t</a:t>
            </a:r>
            <a:r>
              <a:rPr lang="en-US" sz="2200" i="1" baseline="-25000">
                <a:latin typeface="Times New Roman" charset="0"/>
              </a:rPr>
              <a:t>m</a:t>
            </a:r>
            <a:r>
              <a:rPr lang="en-US" sz="2200" i="1">
                <a:latin typeface="Times New Roman" charset="0"/>
              </a:rPr>
              <a:t> [k])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655</Words>
  <Application>Microsoft Office PowerPoint</Application>
  <PresentationFormat>On-screen Show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Event Ordering</vt:lpstr>
      <vt:lpstr>Time and Ordering</vt:lpstr>
      <vt:lpstr>Event Ordering</vt:lpstr>
      <vt:lpstr>Event Ordering</vt:lpstr>
      <vt:lpstr>Event Ordering</vt:lpstr>
      <vt:lpstr>Lamport's Algorithm</vt:lpstr>
      <vt:lpstr>Example of Lamport’s Algorithm</vt:lpstr>
      <vt:lpstr>Limitation of Lamport's Algorithm</vt:lpstr>
      <vt:lpstr>Vector Clock Rules</vt:lpstr>
      <vt:lpstr>Vector Clocks</vt:lpstr>
      <vt:lpstr>Causal Ordering of Messages</vt:lpstr>
      <vt:lpstr>Birman-Schiper-Stephenson Protocol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Ordering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2010-08-02T13:35:49Z</dcterms:modified>
</cp:coreProperties>
</file>