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6629400" y="152400"/>
            <a:ext cx="2286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/>
              <a:t>Cryptographic</a:t>
            </a:r>
            <a:r>
              <a:rPr lang="en-US" sz="1400" b="1" baseline="0" dirty="0" smtClean="0"/>
              <a:t> Security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Cryptographic Security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3D5E9048-CB33-4E4E-89E5-13C97DA6EA1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3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57A050-34D9-4887-900B-933EDAD485AE}" type="slidenum">
              <a:rPr lang="en-US"/>
              <a:pPr/>
              <a:t>10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457200"/>
            <a:ext cx="7772400" cy="457200"/>
          </a:xfrm>
        </p:spPr>
        <p:txBody>
          <a:bodyPr/>
          <a:lstStyle/>
          <a:p>
            <a:r>
              <a:rPr lang="en-US"/>
              <a:t> (Large)Document Integrity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8575" y="1784350"/>
            <a:ext cx="6161088" cy="4006850"/>
            <a:chOff x="818" y="763"/>
            <a:chExt cx="3881" cy="252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244" y="763"/>
              <a:ext cx="546" cy="779"/>
              <a:chOff x="958" y="935"/>
              <a:chExt cx="546" cy="779"/>
            </a:xfrm>
          </p:grpSpPr>
          <p:sp>
            <p:nvSpPr>
              <p:cNvPr id="206853" name="Rectangle 5"/>
              <p:cNvSpPr>
                <a:spLocks noChangeArrowheads="1"/>
              </p:cNvSpPr>
              <p:nvPr/>
            </p:nvSpPr>
            <p:spPr bwMode="auto">
              <a:xfrm>
                <a:off x="958" y="935"/>
                <a:ext cx="546" cy="779"/>
              </a:xfrm>
              <a:prstGeom prst="rect">
                <a:avLst/>
              </a:prstGeom>
              <a:solidFill>
                <a:srgbClr val="FFA7A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4" name="Text Box 6"/>
              <p:cNvSpPr txBox="1">
                <a:spLocks noChangeArrowheads="1"/>
              </p:cNvSpPr>
              <p:nvPr/>
            </p:nvSpPr>
            <p:spPr bwMode="auto">
              <a:xfrm>
                <a:off x="1078" y="1202"/>
                <a:ext cx="308" cy="231"/>
              </a:xfrm>
              <a:prstGeom prst="rect">
                <a:avLst/>
              </a:prstGeom>
              <a:solidFill>
                <a:srgbClr val="FFA7A7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800" b="1">
                    <a:latin typeface="Times New Roman" charset="0"/>
                  </a:rPr>
                  <a:t>file</a:t>
                </a:r>
                <a:endParaRPr lang="en-US" sz="2800" b="1">
                  <a:latin typeface="Times New Roman" charset="0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818" y="1801"/>
              <a:ext cx="1402" cy="506"/>
              <a:chOff x="694" y="2081"/>
              <a:chExt cx="1402" cy="506"/>
            </a:xfrm>
          </p:grpSpPr>
          <p:sp>
            <p:nvSpPr>
              <p:cNvPr id="206856" name="Oval 8"/>
              <p:cNvSpPr>
                <a:spLocks noChangeArrowheads="1"/>
              </p:cNvSpPr>
              <p:nvPr/>
            </p:nvSpPr>
            <p:spPr bwMode="auto">
              <a:xfrm>
                <a:off x="694" y="2081"/>
                <a:ext cx="1402" cy="506"/>
              </a:xfrm>
              <a:prstGeom prst="ellipse">
                <a:avLst/>
              </a:prstGeom>
              <a:solidFill>
                <a:srgbClr val="D1B7B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7" name="Text Box 9"/>
              <p:cNvSpPr txBox="1">
                <a:spLocks noChangeArrowheads="1"/>
              </p:cNvSpPr>
              <p:nvPr/>
            </p:nvSpPr>
            <p:spPr bwMode="auto">
              <a:xfrm>
                <a:off x="936" y="2207"/>
                <a:ext cx="896" cy="231"/>
              </a:xfrm>
              <a:prstGeom prst="rect">
                <a:avLst/>
              </a:prstGeom>
              <a:solidFill>
                <a:srgbClr val="D1B7B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800" b="1">
                    <a:latin typeface="Times New Roman" charset="0"/>
                  </a:rPr>
                  <a:t>hash process</a:t>
                </a:r>
                <a:endParaRPr lang="en-US" sz="2800" b="1">
                  <a:latin typeface="Times New Roman" charset="0"/>
                </a:endParaRPr>
              </a:p>
            </p:txBody>
          </p:sp>
        </p:grpSp>
        <p:cxnSp>
          <p:nvCxnSpPr>
            <p:cNvPr id="206858" name="AutoShape 10"/>
            <p:cNvCxnSpPr>
              <a:cxnSpLocks noChangeShapeType="1"/>
              <a:stCxn id="206853" idx="2"/>
              <a:endCxn id="206856" idx="0"/>
            </p:cNvCxnSpPr>
            <p:nvPr/>
          </p:nvCxnSpPr>
          <p:spPr bwMode="auto">
            <a:xfrm>
              <a:off x="1517" y="1542"/>
              <a:ext cx="2" cy="25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06859" name="Text Box 11"/>
            <p:cNvSpPr txBox="1">
              <a:spLocks noChangeArrowheads="1"/>
            </p:cNvSpPr>
            <p:nvPr/>
          </p:nvSpPr>
          <p:spPr bwMode="auto">
            <a:xfrm>
              <a:off x="1266" y="3056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 b="1">
                  <a:latin typeface="Times New Roman" charset="0"/>
                </a:rPr>
                <a:t>digest</a:t>
              </a:r>
              <a:endParaRPr lang="en-US" sz="2800" b="1">
                <a:latin typeface="Times New Roman" charset="0"/>
              </a:endParaRPr>
            </a:p>
          </p:txBody>
        </p:sp>
        <p:sp>
          <p:nvSpPr>
            <p:cNvPr id="206860" name="Rectangle 12" descr="Solid diamond"/>
            <p:cNvSpPr>
              <a:spLocks noChangeArrowheads="1"/>
            </p:cNvSpPr>
            <p:nvPr/>
          </p:nvSpPr>
          <p:spPr bwMode="auto">
            <a:xfrm>
              <a:off x="1244" y="2624"/>
              <a:ext cx="554" cy="390"/>
            </a:xfrm>
            <a:prstGeom prst="rect">
              <a:avLst/>
            </a:prstGeom>
            <a:pattFill prst="solidDmnd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6861" name="AutoShape 13"/>
            <p:cNvCxnSpPr>
              <a:cxnSpLocks noChangeShapeType="1"/>
              <a:stCxn id="206856" idx="4"/>
              <a:endCxn id="206860" idx="0"/>
            </p:cNvCxnSpPr>
            <p:nvPr/>
          </p:nvCxnSpPr>
          <p:spPr bwMode="auto">
            <a:xfrm>
              <a:off x="1519" y="2307"/>
              <a:ext cx="2" cy="3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06862" name="Rectangle 14" descr="Light upward diagonal"/>
            <p:cNvSpPr>
              <a:spLocks noChangeArrowheads="1"/>
            </p:cNvSpPr>
            <p:nvPr/>
          </p:nvSpPr>
          <p:spPr bwMode="auto">
            <a:xfrm>
              <a:off x="3730" y="2629"/>
              <a:ext cx="554" cy="390"/>
            </a:xfrm>
            <a:prstGeom prst="rect">
              <a:avLst/>
            </a:prstGeom>
            <a:pattFill prst="ltUpDiag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3732" y="764"/>
              <a:ext cx="554" cy="1174"/>
              <a:chOff x="4139" y="960"/>
              <a:chExt cx="554" cy="1174"/>
            </a:xfrm>
          </p:grpSpPr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4139" y="960"/>
                <a:ext cx="546" cy="779"/>
                <a:chOff x="958" y="935"/>
                <a:chExt cx="546" cy="779"/>
              </a:xfrm>
            </p:grpSpPr>
            <p:sp>
              <p:nvSpPr>
                <p:cNvPr id="206865" name="Rectangle 17"/>
                <p:cNvSpPr>
                  <a:spLocks noChangeArrowheads="1"/>
                </p:cNvSpPr>
                <p:nvPr/>
              </p:nvSpPr>
              <p:spPr bwMode="auto">
                <a:xfrm>
                  <a:off x="958" y="935"/>
                  <a:ext cx="546" cy="779"/>
                </a:xfrm>
                <a:prstGeom prst="rect">
                  <a:avLst/>
                </a:prstGeom>
                <a:solidFill>
                  <a:srgbClr val="FFA7A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86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078" y="1202"/>
                  <a:ext cx="308" cy="231"/>
                </a:xfrm>
                <a:prstGeom prst="rect">
                  <a:avLst/>
                </a:prstGeom>
                <a:solidFill>
                  <a:srgbClr val="FFA7A7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20000"/>
                    </a:spcBef>
                  </a:pPr>
                  <a:r>
                    <a:rPr lang="en-US" sz="1800" b="1">
                      <a:latin typeface="Times New Roman" charset="0"/>
                    </a:rPr>
                    <a:t>file</a:t>
                  </a:r>
                  <a:endParaRPr lang="en-US" sz="2800" b="1">
                    <a:latin typeface="Times New Roman" charset="0"/>
                  </a:endParaRPr>
                </a:p>
              </p:txBody>
            </p:sp>
          </p:grpSp>
          <p:sp>
            <p:nvSpPr>
              <p:cNvPr id="206867" name="Rectangle 19" descr="Light upward diagonal"/>
              <p:cNvSpPr>
                <a:spLocks noChangeArrowheads="1"/>
              </p:cNvSpPr>
              <p:nvPr/>
            </p:nvSpPr>
            <p:spPr bwMode="auto">
              <a:xfrm>
                <a:off x="4139" y="1744"/>
                <a:ext cx="554" cy="390"/>
              </a:xfrm>
              <a:prstGeom prst="rect">
                <a:avLst/>
              </a:prstGeom>
              <a:pattFill prst="ltUpDiag">
                <a:fgClr>
                  <a:schemeClr val="tx2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206868" name="AutoShape 20"/>
            <p:cNvCxnSpPr>
              <a:cxnSpLocks noChangeShapeType="1"/>
              <a:stCxn id="206853" idx="3"/>
              <a:endCxn id="206865" idx="1"/>
            </p:cNvCxnSpPr>
            <p:nvPr/>
          </p:nvCxnSpPr>
          <p:spPr bwMode="auto">
            <a:xfrm>
              <a:off x="1790" y="1153"/>
              <a:ext cx="1942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048" y="2586"/>
              <a:ext cx="1364" cy="475"/>
              <a:chOff x="2213" y="2213"/>
              <a:chExt cx="1364" cy="475"/>
            </a:xfrm>
          </p:grpSpPr>
          <p:sp>
            <p:nvSpPr>
              <p:cNvPr id="206870" name="Oval 22"/>
              <p:cNvSpPr>
                <a:spLocks noChangeArrowheads="1"/>
              </p:cNvSpPr>
              <p:nvPr/>
            </p:nvSpPr>
            <p:spPr bwMode="auto">
              <a:xfrm>
                <a:off x="2213" y="2213"/>
                <a:ext cx="1364" cy="47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1" name="Text Box 23"/>
              <p:cNvSpPr txBox="1">
                <a:spLocks noChangeArrowheads="1"/>
              </p:cNvSpPr>
              <p:nvPr/>
            </p:nvSpPr>
            <p:spPr bwMode="auto">
              <a:xfrm>
                <a:off x="2286" y="2258"/>
                <a:ext cx="1247" cy="3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400" b="1">
                    <a:latin typeface="Times New Roman" charset="0"/>
                  </a:rPr>
                  <a:t>encrypt with</a:t>
                </a:r>
              </a:p>
              <a:p>
                <a:pPr algn="ctr">
                  <a:spcBef>
                    <a:spcPct val="20000"/>
                  </a:spcBef>
                </a:pPr>
                <a:r>
                  <a:rPr lang="en-US" sz="1400" b="1">
                    <a:latin typeface="Times New Roman" charset="0"/>
                  </a:rPr>
                  <a:t>sender’s private key</a:t>
                </a:r>
              </a:p>
            </p:txBody>
          </p:sp>
        </p:grpSp>
        <p:cxnSp>
          <p:nvCxnSpPr>
            <p:cNvPr id="206872" name="AutoShape 24"/>
            <p:cNvCxnSpPr>
              <a:cxnSpLocks noChangeShapeType="1"/>
              <a:stCxn id="206860" idx="3"/>
              <a:endCxn id="206870" idx="2"/>
            </p:cNvCxnSpPr>
            <p:nvPr/>
          </p:nvCxnSpPr>
          <p:spPr bwMode="auto">
            <a:xfrm>
              <a:off x="1798" y="2819"/>
              <a:ext cx="250" cy="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06873" name="AutoShape 25"/>
            <p:cNvCxnSpPr>
              <a:cxnSpLocks noChangeShapeType="1"/>
              <a:stCxn id="206870" idx="6"/>
              <a:endCxn id="206862" idx="1"/>
            </p:cNvCxnSpPr>
            <p:nvPr/>
          </p:nvCxnSpPr>
          <p:spPr bwMode="auto">
            <a:xfrm>
              <a:off x="3412" y="2824"/>
              <a:ext cx="31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06874" name="AutoShape 26"/>
            <p:cNvCxnSpPr>
              <a:cxnSpLocks noChangeShapeType="1"/>
              <a:stCxn id="206862" idx="0"/>
              <a:endCxn id="206867" idx="2"/>
            </p:cNvCxnSpPr>
            <p:nvPr/>
          </p:nvCxnSpPr>
          <p:spPr bwMode="auto">
            <a:xfrm flipV="1">
              <a:off x="4007" y="1938"/>
              <a:ext cx="2" cy="69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06875" name="AutoShape 27"/>
            <p:cNvSpPr>
              <a:spLocks/>
            </p:cNvSpPr>
            <p:nvPr/>
          </p:nvSpPr>
          <p:spPr bwMode="auto">
            <a:xfrm>
              <a:off x="4386" y="787"/>
              <a:ext cx="47" cy="1154"/>
            </a:xfrm>
            <a:prstGeom prst="rightBrace">
              <a:avLst>
                <a:gd name="adj1" fmla="val 20461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76" name="Text Box 28"/>
            <p:cNvSpPr txBox="1">
              <a:spLocks noChangeArrowheads="1"/>
            </p:cNvSpPr>
            <p:nvPr/>
          </p:nvSpPr>
          <p:spPr bwMode="auto">
            <a:xfrm rot="-5400000">
              <a:off x="4105" y="1297"/>
              <a:ext cx="97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latin typeface="Times New Roman" charset="0"/>
                </a:rPr>
                <a:t>digital envelope</a:t>
              </a:r>
              <a:endParaRPr lang="en-US" sz="2800" b="1">
                <a:latin typeface="Times New Roman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D4E0E4-E545-418B-BDEA-E05175A95A4C}" type="slidenum">
              <a:rPr lang="en-US"/>
              <a:pPr/>
              <a:t>11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533400"/>
            <a:ext cx="7772400" cy="457200"/>
          </a:xfrm>
        </p:spPr>
        <p:txBody>
          <a:bodyPr/>
          <a:lstStyle/>
          <a:p>
            <a:r>
              <a:rPr lang="en-US"/>
              <a:t>Guaranteeing Integrity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23050" y="3082925"/>
            <a:ext cx="2225675" cy="803275"/>
            <a:chOff x="694" y="2081"/>
            <a:chExt cx="1402" cy="506"/>
          </a:xfrm>
        </p:grpSpPr>
        <p:sp>
          <p:nvSpPr>
            <p:cNvPr id="207879" name="Oval 7"/>
            <p:cNvSpPr>
              <a:spLocks noChangeArrowheads="1"/>
            </p:cNvSpPr>
            <p:nvPr/>
          </p:nvSpPr>
          <p:spPr bwMode="auto">
            <a:xfrm>
              <a:off x="694" y="2081"/>
              <a:ext cx="1402" cy="506"/>
            </a:xfrm>
            <a:prstGeom prst="ellipse">
              <a:avLst/>
            </a:prstGeom>
            <a:solidFill>
              <a:srgbClr val="D1B7B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0" name="Text Box 8"/>
            <p:cNvSpPr txBox="1">
              <a:spLocks noChangeArrowheads="1"/>
            </p:cNvSpPr>
            <p:nvPr/>
          </p:nvSpPr>
          <p:spPr bwMode="auto">
            <a:xfrm>
              <a:off x="936" y="2207"/>
              <a:ext cx="896" cy="231"/>
            </a:xfrm>
            <a:prstGeom prst="rect">
              <a:avLst/>
            </a:prstGeom>
            <a:solidFill>
              <a:srgbClr val="D1B7B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 b="1">
                  <a:latin typeface="Times New Roman" charset="0"/>
                </a:rPr>
                <a:t>hash process</a:t>
              </a:r>
              <a:endParaRPr lang="en-US" sz="2800" b="1">
                <a:latin typeface="Times New Roman" charset="0"/>
              </a:endParaRPr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293688" y="1400175"/>
            <a:ext cx="7872412" cy="4010025"/>
            <a:chOff x="185" y="740"/>
            <a:chExt cx="4959" cy="2526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4598" y="740"/>
              <a:ext cx="546" cy="779"/>
              <a:chOff x="958" y="935"/>
              <a:chExt cx="546" cy="779"/>
            </a:xfrm>
          </p:grpSpPr>
          <p:sp>
            <p:nvSpPr>
              <p:cNvPr id="207876" name="Rectangle 4"/>
              <p:cNvSpPr>
                <a:spLocks noChangeArrowheads="1"/>
              </p:cNvSpPr>
              <p:nvPr/>
            </p:nvSpPr>
            <p:spPr bwMode="auto">
              <a:xfrm>
                <a:off x="958" y="935"/>
                <a:ext cx="546" cy="779"/>
              </a:xfrm>
              <a:prstGeom prst="rect">
                <a:avLst/>
              </a:prstGeom>
              <a:solidFill>
                <a:srgbClr val="FFA7A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77" name="Text Box 5"/>
              <p:cNvSpPr txBox="1">
                <a:spLocks noChangeArrowheads="1"/>
              </p:cNvSpPr>
              <p:nvPr/>
            </p:nvSpPr>
            <p:spPr bwMode="auto">
              <a:xfrm>
                <a:off x="1078" y="1202"/>
                <a:ext cx="308" cy="231"/>
              </a:xfrm>
              <a:prstGeom prst="rect">
                <a:avLst/>
              </a:prstGeom>
              <a:solidFill>
                <a:srgbClr val="FFA7A7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800" b="1">
                    <a:latin typeface="Times New Roman" charset="0"/>
                  </a:rPr>
                  <a:t>file</a:t>
                </a:r>
                <a:endParaRPr lang="en-US" sz="2800" b="1">
                  <a:latin typeface="Times New Roman" charset="0"/>
                </a:endParaRPr>
              </a:p>
            </p:txBody>
          </p:sp>
        </p:grpSp>
        <p:cxnSp>
          <p:nvCxnSpPr>
            <p:cNvPr id="207881" name="AutoShape 9"/>
            <p:cNvCxnSpPr>
              <a:cxnSpLocks noChangeShapeType="1"/>
              <a:stCxn id="207876" idx="2"/>
              <a:endCxn id="207879" idx="0"/>
            </p:cNvCxnSpPr>
            <p:nvPr/>
          </p:nvCxnSpPr>
          <p:spPr bwMode="auto">
            <a:xfrm>
              <a:off x="4871" y="1519"/>
              <a:ext cx="2" cy="2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07882" name="Text Box 10"/>
            <p:cNvSpPr txBox="1">
              <a:spLocks noChangeArrowheads="1"/>
            </p:cNvSpPr>
            <p:nvPr/>
          </p:nvSpPr>
          <p:spPr bwMode="auto">
            <a:xfrm>
              <a:off x="4636" y="3033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 b="1">
                  <a:latin typeface="Times New Roman" charset="0"/>
                </a:rPr>
                <a:t>digest</a:t>
              </a:r>
              <a:endParaRPr lang="en-US" sz="2800" b="1">
                <a:latin typeface="Times New Roman" charset="0"/>
              </a:endParaRPr>
            </a:p>
          </p:txBody>
        </p:sp>
        <p:sp>
          <p:nvSpPr>
            <p:cNvPr id="207883" name="Rectangle 11" descr="Solid diamond"/>
            <p:cNvSpPr>
              <a:spLocks noChangeArrowheads="1"/>
            </p:cNvSpPr>
            <p:nvPr/>
          </p:nvSpPr>
          <p:spPr bwMode="auto">
            <a:xfrm>
              <a:off x="4590" y="2601"/>
              <a:ext cx="554" cy="390"/>
            </a:xfrm>
            <a:prstGeom prst="rect">
              <a:avLst/>
            </a:prstGeom>
            <a:pattFill prst="solidDmnd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7884" name="AutoShape 12"/>
            <p:cNvCxnSpPr>
              <a:cxnSpLocks noChangeShapeType="1"/>
              <a:stCxn id="207879" idx="4"/>
              <a:endCxn id="207883" idx="0"/>
            </p:cNvCxnSpPr>
            <p:nvPr/>
          </p:nvCxnSpPr>
          <p:spPr bwMode="auto">
            <a:xfrm flipH="1">
              <a:off x="4867" y="2299"/>
              <a:ext cx="6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434" y="2556"/>
              <a:ext cx="1364" cy="475"/>
              <a:chOff x="2213" y="2213"/>
              <a:chExt cx="1364" cy="475"/>
            </a:xfrm>
          </p:grpSpPr>
          <p:sp>
            <p:nvSpPr>
              <p:cNvPr id="207886" name="Oval 14"/>
              <p:cNvSpPr>
                <a:spLocks noChangeArrowheads="1"/>
              </p:cNvSpPr>
              <p:nvPr/>
            </p:nvSpPr>
            <p:spPr bwMode="auto">
              <a:xfrm>
                <a:off x="2213" y="2213"/>
                <a:ext cx="1364" cy="47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87" name="Text Box 15"/>
              <p:cNvSpPr txBox="1">
                <a:spLocks noChangeArrowheads="1"/>
              </p:cNvSpPr>
              <p:nvPr/>
            </p:nvSpPr>
            <p:spPr bwMode="auto">
              <a:xfrm>
                <a:off x="2286" y="2258"/>
                <a:ext cx="1247" cy="3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400" b="1">
                    <a:latin typeface="Times New Roman" charset="0"/>
                  </a:rPr>
                  <a:t>decrypt with</a:t>
                </a:r>
              </a:p>
              <a:p>
                <a:pPr algn="ctr">
                  <a:spcBef>
                    <a:spcPct val="20000"/>
                  </a:spcBef>
                </a:pPr>
                <a:r>
                  <a:rPr lang="en-US" sz="1400" b="1">
                    <a:latin typeface="Times New Roman" charset="0"/>
                  </a:rPr>
                  <a:t>sender’s public key</a:t>
                </a:r>
              </a:p>
            </p:txBody>
          </p: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5" y="741"/>
              <a:ext cx="1002" cy="2255"/>
              <a:chOff x="450" y="733"/>
              <a:chExt cx="1002" cy="2255"/>
            </a:xfrm>
          </p:grpSpPr>
          <p:sp>
            <p:nvSpPr>
              <p:cNvPr id="207889" name="Rectangle 17" descr="Light upward diagonal"/>
              <p:cNvSpPr>
                <a:spLocks noChangeArrowheads="1"/>
              </p:cNvSpPr>
              <p:nvPr/>
            </p:nvSpPr>
            <p:spPr bwMode="auto">
              <a:xfrm>
                <a:off x="896" y="2598"/>
                <a:ext cx="554" cy="390"/>
              </a:xfrm>
              <a:prstGeom prst="rect">
                <a:avLst/>
              </a:prstGeom>
              <a:pattFill prst="ltUpDiag">
                <a:fgClr>
                  <a:schemeClr val="tx2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18"/>
              <p:cNvGrpSpPr>
                <a:grpSpLocks/>
              </p:cNvGrpSpPr>
              <p:nvPr/>
            </p:nvGrpSpPr>
            <p:grpSpPr bwMode="auto">
              <a:xfrm>
                <a:off x="898" y="733"/>
                <a:ext cx="554" cy="1174"/>
                <a:chOff x="4139" y="960"/>
                <a:chExt cx="554" cy="1174"/>
              </a:xfrm>
            </p:grpSpPr>
            <p:grpSp>
              <p:nvGrpSpPr>
                <p:cNvPr id="8" name="Group 19"/>
                <p:cNvGrpSpPr>
                  <a:grpSpLocks/>
                </p:cNvGrpSpPr>
                <p:nvPr/>
              </p:nvGrpSpPr>
              <p:grpSpPr bwMode="auto">
                <a:xfrm>
                  <a:off x="4139" y="960"/>
                  <a:ext cx="546" cy="779"/>
                  <a:chOff x="958" y="935"/>
                  <a:chExt cx="546" cy="779"/>
                </a:xfrm>
              </p:grpSpPr>
              <p:sp>
                <p:nvSpPr>
                  <p:cNvPr id="207892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958" y="935"/>
                    <a:ext cx="546" cy="779"/>
                  </a:xfrm>
                  <a:prstGeom prst="rect">
                    <a:avLst/>
                  </a:prstGeom>
                  <a:solidFill>
                    <a:srgbClr val="FFA7A7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893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78" y="1202"/>
                    <a:ext cx="308" cy="231"/>
                  </a:xfrm>
                  <a:prstGeom prst="rect">
                    <a:avLst/>
                  </a:prstGeom>
                  <a:solidFill>
                    <a:srgbClr val="FFA7A7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 algn="ctr">
                      <a:spcBef>
                        <a:spcPct val="20000"/>
                      </a:spcBef>
                    </a:pPr>
                    <a:r>
                      <a:rPr lang="en-US" sz="1800" b="1">
                        <a:latin typeface="Times New Roman" charset="0"/>
                      </a:rPr>
                      <a:t>file</a:t>
                    </a:r>
                    <a:endParaRPr lang="en-US" sz="2800" b="1">
                      <a:latin typeface="Times New Roman" charset="0"/>
                    </a:endParaRPr>
                  </a:p>
                </p:txBody>
              </p:sp>
            </p:grpSp>
            <p:sp>
              <p:nvSpPr>
                <p:cNvPr id="207894" name="Rectangle 22" descr="Light upward diagonal"/>
                <p:cNvSpPr>
                  <a:spLocks noChangeArrowheads="1"/>
                </p:cNvSpPr>
                <p:nvPr/>
              </p:nvSpPr>
              <p:spPr bwMode="auto">
                <a:xfrm>
                  <a:off x="4139" y="1744"/>
                  <a:ext cx="554" cy="390"/>
                </a:xfrm>
                <a:prstGeom prst="rect">
                  <a:avLst/>
                </a:prstGeom>
                <a:pattFill prst="ltUpDiag">
                  <a:fgClr>
                    <a:schemeClr val="tx2"/>
                  </a:fgClr>
                  <a:bgClr>
                    <a:schemeClr val="bg1"/>
                  </a:bgClr>
                </a:patt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7895" name="Text Box 23"/>
              <p:cNvSpPr txBox="1">
                <a:spLocks noChangeArrowheads="1"/>
              </p:cNvSpPr>
              <p:nvPr/>
            </p:nvSpPr>
            <p:spPr bwMode="auto">
              <a:xfrm rot="16200000" flipV="1">
                <a:off x="68" y="1242"/>
                <a:ext cx="97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600" b="1">
                    <a:latin typeface="Times New Roman" charset="0"/>
                  </a:rPr>
                  <a:t>digital envelope</a:t>
                </a:r>
                <a:endParaRPr lang="en-US" sz="2800" b="1">
                  <a:latin typeface="Times New Roman" charset="0"/>
                </a:endParaRPr>
              </a:p>
            </p:txBody>
          </p:sp>
          <p:sp>
            <p:nvSpPr>
              <p:cNvPr id="207896" name="AutoShape 24"/>
              <p:cNvSpPr>
                <a:spLocks/>
              </p:cNvSpPr>
              <p:nvPr/>
            </p:nvSpPr>
            <p:spPr bwMode="auto">
              <a:xfrm>
                <a:off x="717" y="733"/>
                <a:ext cx="47" cy="1176"/>
              </a:xfrm>
              <a:prstGeom prst="leftBrace">
                <a:avLst>
                  <a:gd name="adj1" fmla="val 208511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07897" name="AutoShape 25"/>
              <p:cNvCxnSpPr>
                <a:cxnSpLocks noChangeShapeType="1"/>
                <a:stCxn id="207894" idx="2"/>
                <a:endCxn id="207889" idx="0"/>
              </p:cNvCxnSpPr>
              <p:nvPr/>
            </p:nvCxnSpPr>
            <p:spPr bwMode="auto">
              <a:xfrm flipH="1">
                <a:off x="1173" y="1907"/>
                <a:ext cx="2" cy="6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</p:grpSp>
        <p:cxnSp>
          <p:nvCxnSpPr>
            <p:cNvPr id="207898" name="AutoShape 26"/>
            <p:cNvCxnSpPr>
              <a:cxnSpLocks noChangeShapeType="1"/>
              <a:stCxn id="207889" idx="3"/>
              <a:endCxn id="207886" idx="2"/>
            </p:cNvCxnSpPr>
            <p:nvPr/>
          </p:nvCxnSpPr>
          <p:spPr bwMode="auto">
            <a:xfrm flipV="1">
              <a:off x="1185" y="2794"/>
              <a:ext cx="249" cy="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07899" name="AutoShape 27"/>
            <p:cNvCxnSpPr>
              <a:cxnSpLocks noChangeShapeType="1"/>
              <a:stCxn id="207892" idx="3"/>
              <a:endCxn id="207876" idx="1"/>
            </p:cNvCxnSpPr>
            <p:nvPr/>
          </p:nvCxnSpPr>
          <p:spPr bwMode="auto">
            <a:xfrm flipV="1">
              <a:off x="1179" y="1130"/>
              <a:ext cx="3419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07900" name="Rectangle 28" descr="Solid diamond"/>
            <p:cNvSpPr>
              <a:spLocks noChangeArrowheads="1"/>
            </p:cNvSpPr>
            <p:nvPr/>
          </p:nvSpPr>
          <p:spPr bwMode="auto">
            <a:xfrm>
              <a:off x="3065" y="2603"/>
              <a:ext cx="554" cy="390"/>
            </a:xfrm>
            <a:prstGeom prst="rect">
              <a:avLst/>
            </a:prstGeom>
            <a:pattFill prst="solidDmnd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7901" name="AutoShape 29"/>
            <p:cNvCxnSpPr>
              <a:cxnSpLocks noChangeShapeType="1"/>
              <a:stCxn id="207886" idx="6"/>
              <a:endCxn id="207900" idx="1"/>
            </p:cNvCxnSpPr>
            <p:nvPr/>
          </p:nvCxnSpPr>
          <p:spPr bwMode="auto">
            <a:xfrm>
              <a:off x="2798" y="2794"/>
              <a:ext cx="267" cy="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07902" name="AutoShape 30"/>
            <p:cNvCxnSpPr>
              <a:cxnSpLocks noChangeShapeType="1"/>
              <a:stCxn id="207900" idx="3"/>
              <a:endCxn id="207883" idx="1"/>
            </p:cNvCxnSpPr>
            <p:nvPr/>
          </p:nvCxnSpPr>
          <p:spPr bwMode="auto">
            <a:xfrm flipV="1">
              <a:off x="3619" y="2796"/>
              <a:ext cx="971" cy="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07903" name="Text Box 31"/>
            <p:cNvSpPr txBox="1">
              <a:spLocks noChangeArrowheads="1"/>
            </p:cNvSpPr>
            <p:nvPr/>
          </p:nvSpPr>
          <p:spPr bwMode="auto">
            <a:xfrm>
              <a:off x="3110" y="3035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 b="1">
                  <a:latin typeface="Times New Roman" charset="0"/>
                </a:rPr>
                <a:t>digest</a:t>
              </a:r>
              <a:endParaRPr lang="en-US" sz="2800" b="1">
                <a:latin typeface="Times New Roman" charset="0"/>
              </a:endParaRPr>
            </a:p>
          </p:txBody>
        </p:sp>
        <p:sp>
          <p:nvSpPr>
            <p:cNvPr id="207904" name="Text Box 32"/>
            <p:cNvSpPr txBox="1">
              <a:spLocks noChangeArrowheads="1"/>
            </p:cNvSpPr>
            <p:nvPr/>
          </p:nvSpPr>
          <p:spPr bwMode="auto">
            <a:xfrm>
              <a:off x="3798" y="2777"/>
              <a:ext cx="6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 b="1">
                  <a:latin typeface="Times New Roman" charset="0"/>
                </a:rPr>
                <a:t>compare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FFAFB0-7C1B-498A-BC5F-37F758D7657D}" type="slidenum">
              <a:rPr lang="en-US"/>
              <a:pPr/>
              <a:t>12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/>
              <a:t>Digital Signatures (Public Key) </a:t>
            </a:r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357188" y="1295400"/>
            <a:ext cx="8248650" cy="487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200" b="1">
                <a:latin typeface="Times New Roman" charset="0"/>
              </a:rPr>
              <a:t>Requirements</a:t>
            </a:r>
            <a:r>
              <a:rPr lang="en-US" sz="2200">
                <a:latin typeface="Times New Roman" charset="0"/>
              </a:rPr>
              <a:t>: </a:t>
            </a:r>
          </a:p>
          <a:p>
            <a:r>
              <a:rPr lang="en-US" sz="2200">
                <a:latin typeface="Times New Roman" charset="0"/>
              </a:rPr>
              <a:t>    unforgable and unique </a:t>
            </a:r>
          </a:p>
          <a:p>
            <a:pPr lvl="2"/>
            <a:r>
              <a:rPr lang="en-US" sz="1800">
                <a:latin typeface="Times New Roman" charset="0"/>
              </a:rPr>
              <a:t>receiver: knows that a message came from the sender (authenticity)</a:t>
            </a:r>
          </a:p>
          <a:p>
            <a:pPr lvl="2"/>
            <a:r>
              <a:rPr lang="en-US" sz="1800">
                <a:latin typeface="Times New Roman" charset="0"/>
              </a:rPr>
              <a:t>sender: cannot deny authorship( non-repudiation)</a:t>
            </a:r>
          </a:p>
          <a:p>
            <a:r>
              <a:rPr lang="en-US" sz="2200">
                <a:latin typeface="Times New Roman" charset="0"/>
              </a:rPr>
              <a:t>    message integrity </a:t>
            </a:r>
          </a:p>
          <a:p>
            <a:pPr lvl="2"/>
            <a:r>
              <a:rPr lang="en-US" sz="1800">
                <a:latin typeface="Times New Roman" charset="0"/>
              </a:rPr>
              <a:t>sender &amp; receiver: message contents preserved (integrity)</a:t>
            </a:r>
            <a:br>
              <a:rPr lang="en-US" sz="1800">
                <a:latin typeface="Times New Roman" charset="0"/>
              </a:rPr>
            </a:br>
            <a:r>
              <a:rPr lang="en-US" sz="1800">
                <a:latin typeface="Times New Roman" charset="0"/>
              </a:rPr>
              <a:t>(e.g., cannot cut­and­paste a signature into a message) </a:t>
            </a:r>
          </a:p>
          <a:p>
            <a:endParaRPr lang="en-US" sz="2200">
              <a:latin typeface="Times New Roman" charset="0"/>
            </a:endParaRPr>
          </a:p>
          <a:p>
            <a:r>
              <a:rPr lang="en-US" sz="2200" b="1">
                <a:latin typeface="Times New Roman" charset="0"/>
              </a:rPr>
              <a:t>Public Key System:</a:t>
            </a:r>
            <a:r>
              <a:rPr lang="en-US" sz="2200">
                <a:latin typeface="Times New Roman" charset="0"/>
              </a:rPr>
              <a:t> </a:t>
            </a:r>
            <a:br>
              <a:rPr lang="en-US" sz="2200">
                <a:latin typeface="Times New Roman" charset="0"/>
              </a:rPr>
            </a:br>
            <a:endParaRPr lang="en-US" sz="2200">
              <a:latin typeface="Times New Roman" charset="0"/>
            </a:endParaRPr>
          </a:p>
          <a:p>
            <a:r>
              <a:rPr lang="en-US" sz="2200">
                <a:latin typeface="Times New Roman" charset="0"/>
              </a:rPr>
              <a:t>	sender,   A: (E</a:t>
            </a:r>
            <a:r>
              <a:rPr lang="en-US" sz="2200" baseline="-25000">
                <a:latin typeface="Times New Roman" charset="0"/>
              </a:rPr>
              <a:t>A</a:t>
            </a:r>
            <a:r>
              <a:rPr lang="en-US" sz="2200">
                <a:latin typeface="Times New Roman" charset="0"/>
              </a:rPr>
              <a:t> : public, D</a:t>
            </a:r>
            <a:r>
              <a:rPr lang="en-US" sz="2200" baseline="-25000">
                <a:latin typeface="Times New Roman" charset="0"/>
              </a:rPr>
              <a:t>A</a:t>
            </a:r>
            <a:r>
              <a:rPr lang="en-US" sz="2200">
                <a:latin typeface="Times New Roman" charset="0"/>
              </a:rPr>
              <a:t> : private) </a:t>
            </a:r>
          </a:p>
          <a:p>
            <a:r>
              <a:rPr lang="en-US" sz="2200">
                <a:latin typeface="Times New Roman" charset="0"/>
              </a:rPr>
              <a:t>	receiver, B: (E</a:t>
            </a:r>
            <a:r>
              <a:rPr lang="en-US" sz="2200" baseline="-25000">
                <a:latin typeface="Times New Roman" charset="0"/>
              </a:rPr>
              <a:t>B</a:t>
            </a:r>
            <a:r>
              <a:rPr lang="en-US" sz="2200">
                <a:latin typeface="Times New Roman" charset="0"/>
              </a:rPr>
              <a:t> : public, D</a:t>
            </a:r>
            <a:r>
              <a:rPr lang="en-US" sz="2200" baseline="-25000">
                <a:latin typeface="Times New Roman" charset="0"/>
              </a:rPr>
              <a:t>B</a:t>
            </a:r>
            <a:r>
              <a:rPr lang="en-US" sz="2200">
                <a:latin typeface="Times New Roman" charset="0"/>
              </a:rPr>
              <a:t> : private) </a:t>
            </a:r>
          </a:p>
          <a:p>
            <a:endParaRPr lang="en-US" sz="2200">
              <a:latin typeface="Times New Roman" charset="0"/>
            </a:endParaRPr>
          </a:p>
          <a:p>
            <a:r>
              <a:rPr lang="en-US" sz="2200">
                <a:latin typeface="Times New Roman" charset="0"/>
              </a:rPr>
              <a:t>	sender(A) ­­­­ C= E</a:t>
            </a:r>
            <a:r>
              <a:rPr lang="en-US" sz="2200" baseline="-25000">
                <a:latin typeface="Times New Roman" charset="0"/>
              </a:rPr>
              <a:t>B</a:t>
            </a:r>
            <a:r>
              <a:rPr lang="en-US" sz="2200">
                <a:latin typeface="Times New Roman" charset="0"/>
              </a:rPr>
              <a:t> (D</a:t>
            </a:r>
            <a:r>
              <a:rPr lang="en-US" sz="2200" baseline="-25000">
                <a:latin typeface="Times New Roman" charset="0"/>
              </a:rPr>
              <a:t>A</a:t>
            </a:r>
            <a:r>
              <a:rPr lang="en-US" sz="2200">
                <a:latin typeface="Times New Roman" charset="0"/>
              </a:rPr>
              <a:t> (M)) </a:t>
            </a:r>
            <a:r>
              <a:rPr lang="en-US" sz="2200">
                <a:latin typeface="Comic Sans MS" pitchFamily="66" charset="0"/>
              </a:rPr>
              <a:t>­­­&gt;</a:t>
            </a:r>
            <a:r>
              <a:rPr lang="en-US" sz="2200">
                <a:latin typeface="Times New Roman" charset="0"/>
              </a:rPr>
              <a:t> receiver(B) </a:t>
            </a:r>
          </a:p>
          <a:p>
            <a:r>
              <a:rPr lang="en-US" sz="2200">
                <a:latin typeface="Times New Roman" charset="0"/>
              </a:rPr>
              <a:t>	receiver(B) ­­ M = E</a:t>
            </a:r>
            <a:r>
              <a:rPr lang="en-US" sz="2200" baseline="-25000">
                <a:latin typeface="Times New Roman" charset="0"/>
              </a:rPr>
              <a:t>A</a:t>
            </a:r>
            <a:r>
              <a:rPr lang="en-US" sz="2200">
                <a:latin typeface="Times New Roman" charset="0"/>
              </a:rPr>
              <a:t> (D</a:t>
            </a:r>
            <a:r>
              <a:rPr lang="en-US" sz="2200" baseline="-25000">
                <a:latin typeface="Times New Roman" charset="0"/>
              </a:rPr>
              <a:t>B</a:t>
            </a:r>
            <a:r>
              <a:rPr lang="en-US" sz="2200">
                <a:latin typeface="Times New Roman" charset="0"/>
              </a:rPr>
              <a:t> (C)) </a:t>
            </a:r>
            <a:r>
              <a:rPr lang="en-US" sz="2200">
                <a:latin typeface="Comic Sans MS" pitchFamily="66" charset="0"/>
              </a:rPr>
              <a:t>­­­&gt;</a:t>
            </a:r>
            <a:r>
              <a:rPr lang="en-US" sz="2200">
                <a:latin typeface="Times New Roman" charset="0"/>
              </a:rPr>
              <a:t> M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2F57B8-5202-4E78-A33D-BC815BFE9066}" type="slidenum">
              <a:rPr lang="en-US"/>
              <a:pPr/>
              <a:t>13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487363"/>
            <a:ext cx="8555038" cy="731837"/>
          </a:xfrm>
          <a:noFill/>
          <a:ln/>
        </p:spPr>
        <p:txBody>
          <a:bodyPr/>
          <a:lstStyle/>
          <a:p>
            <a:r>
              <a:rPr lang="en-US" b="1"/>
              <a:t>Secure Communication (Public Key)</a:t>
            </a:r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3040063" y="2505075"/>
            <a:ext cx="560387" cy="2009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5554663" y="2498725"/>
            <a:ext cx="560387" cy="2009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5" name="Line 5"/>
          <p:cNvSpPr>
            <a:spLocks noChangeShapeType="1"/>
          </p:cNvSpPr>
          <p:nvPr/>
        </p:nvSpPr>
        <p:spPr bwMode="auto">
          <a:xfrm flipV="1">
            <a:off x="3614738" y="2817813"/>
            <a:ext cx="1943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6" name="Line 6"/>
          <p:cNvSpPr>
            <a:spLocks noChangeShapeType="1"/>
          </p:cNvSpPr>
          <p:nvPr/>
        </p:nvSpPr>
        <p:spPr bwMode="auto">
          <a:xfrm flipV="1">
            <a:off x="3624263" y="4130675"/>
            <a:ext cx="1943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7" name="Line 7"/>
          <p:cNvSpPr>
            <a:spLocks noChangeShapeType="1"/>
          </p:cNvSpPr>
          <p:nvPr/>
        </p:nvSpPr>
        <p:spPr bwMode="auto">
          <a:xfrm flipH="1" flipV="1">
            <a:off x="3611563" y="3478213"/>
            <a:ext cx="1943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8" name="Text Box 8"/>
          <p:cNvSpPr txBox="1">
            <a:spLocks noChangeArrowheads="1"/>
          </p:cNvSpPr>
          <p:nvPr/>
        </p:nvSpPr>
        <p:spPr bwMode="auto">
          <a:xfrm>
            <a:off x="5756275" y="3297238"/>
            <a:ext cx="185738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B</a:t>
            </a:r>
          </a:p>
        </p:txBody>
      </p:sp>
      <p:sp>
        <p:nvSpPr>
          <p:cNvPr id="209929" name="Text Box 9"/>
          <p:cNvSpPr txBox="1">
            <a:spLocks noChangeArrowheads="1"/>
          </p:cNvSpPr>
          <p:nvPr/>
        </p:nvSpPr>
        <p:spPr bwMode="auto">
          <a:xfrm>
            <a:off x="3276600" y="3332163"/>
            <a:ext cx="201613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A</a:t>
            </a:r>
          </a:p>
        </p:txBody>
      </p:sp>
      <p:sp>
        <p:nvSpPr>
          <p:cNvPr id="209930" name="Text Box 10"/>
          <p:cNvSpPr txBox="1">
            <a:spLocks noChangeArrowheads="1"/>
          </p:cNvSpPr>
          <p:nvPr/>
        </p:nvSpPr>
        <p:spPr bwMode="auto">
          <a:xfrm>
            <a:off x="1470025" y="1752600"/>
            <a:ext cx="1600200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latin typeface="Times New Roman" charset="0"/>
              </a:rPr>
              <a:t>Handshaking</a:t>
            </a:r>
          </a:p>
        </p:txBody>
      </p:sp>
      <p:sp>
        <p:nvSpPr>
          <p:cNvPr id="209931" name="Text Box 11"/>
          <p:cNvSpPr txBox="1">
            <a:spLocks noChangeArrowheads="1"/>
          </p:cNvSpPr>
          <p:nvPr/>
        </p:nvSpPr>
        <p:spPr bwMode="auto">
          <a:xfrm>
            <a:off x="1374775" y="4800600"/>
            <a:ext cx="6799263" cy="13398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sz="2200">
                <a:latin typeface="Times New Roman" charset="0"/>
              </a:rPr>
              <a:t>I</a:t>
            </a:r>
            <a:r>
              <a:rPr lang="en-US" sz="2200" baseline="-25000">
                <a:latin typeface="Times New Roman" charset="0"/>
              </a:rPr>
              <a:t>A</a:t>
            </a:r>
            <a:r>
              <a:rPr lang="en-US" sz="2200">
                <a:latin typeface="Times New Roman" charset="0"/>
              </a:rPr>
              <a:t>, I</a:t>
            </a:r>
            <a:r>
              <a:rPr lang="en-US" sz="2200" baseline="-25000">
                <a:latin typeface="Times New Roman" charset="0"/>
              </a:rPr>
              <a:t>B</a:t>
            </a:r>
            <a:r>
              <a:rPr lang="en-US" sz="2200">
                <a:latin typeface="Times New Roman" charset="0"/>
              </a:rPr>
              <a:t> are “nonces”</a:t>
            </a:r>
          </a:p>
          <a:p>
            <a:r>
              <a:rPr lang="en-US" sz="2200">
                <a:latin typeface="Times New Roman" charset="0"/>
              </a:rPr>
              <a:t>nonces can be included in each subsequent message </a:t>
            </a:r>
          </a:p>
          <a:p>
            <a:r>
              <a:rPr lang="en-US" sz="2200">
                <a:latin typeface="Times New Roman" charset="0"/>
              </a:rPr>
              <a:t>PKB: public key of B; PKA: public key of A;</a:t>
            </a:r>
          </a:p>
          <a:p>
            <a:endParaRPr lang="en-US" sz="2200">
              <a:latin typeface="Times New Roman" charset="0"/>
            </a:endParaRPr>
          </a:p>
        </p:txBody>
      </p:sp>
      <p:sp>
        <p:nvSpPr>
          <p:cNvPr id="209932" name="Text Box 12"/>
          <p:cNvSpPr txBox="1">
            <a:spLocks noChangeArrowheads="1"/>
          </p:cNvSpPr>
          <p:nvPr/>
        </p:nvSpPr>
        <p:spPr bwMode="auto">
          <a:xfrm>
            <a:off x="3906838" y="2997200"/>
            <a:ext cx="1447800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E</a:t>
            </a:r>
            <a:r>
              <a:rPr lang="en-US" sz="2200" baseline="-25000">
                <a:latin typeface="Times New Roman" charset="0"/>
              </a:rPr>
              <a:t>PKA</a:t>
            </a:r>
            <a:r>
              <a:rPr lang="en-US" sz="2200">
                <a:latin typeface="Times New Roman" charset="0"/>
              </a:rPr>
              <a:t> (I</a:t>
            </a:r>
            <a:r>
              <a:rPr lang="en-US" sz="2200" baseline="-25000">
                <a:latin typeface="Times New Roman" charset="0"/>
              </a:rPr>
              <a:t>A, </a:t>
            </a:r>
            <a:r>
              <a:rPr lang="en-US" sz="2200">
                <a:latin typeface="Times New Roman" charset="0"/>
              </a:rPr>
              <a:t>I</a:t>
            </a:r>
            <a:r>
              <a:rPr lang="en-US" sz="2200" baseline="-25000">
                <a:latin typeface="Times New Roman" charset="0"/>
              </a:rPr>
              <a:t>B</a:t>
            </a:r>
            <a:r>
              <a:rPr lang="en-US" sz="2200">
                <a:latin typeface="Times New Roman" charset="0"/>
              </a:rPr>
              <a:t>)</a:t>
            </a:r>
          </a:p>
        </p:txBody>
      </p:sp>
      <p:sp>
        <p:nvSpPr>
          <p:cNvPr id="209933" name="Text Box 13"/>
          <p:cNvSpPr txBox="1">
            <a:spLocks noChangeArrowheads="1"/>
          </p:cNvSpPr>
          <p:nvPr/>
        </p:nvSpPr>
        <p:spPr bwMode="auto">
          <a:xfrm>
            <a:off x="3979863" y="2424113"/>
            <a:ext cx="1409700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E</a:t>
            </a:r>
            <a:r>
              <a:rPr lang="en-US" sz="2200" baseline="-25000">
                <a:latin typeface="Times New Roman" charset="0"/>
              </a:rPr>
              <a:t>PKB</a:t>
            </a:r>
            <a:r>
              <a:rPr lang="en-US" sz="2200">
                <a:latin typeface="Times New Roman" charset="0"/>
              </a:rPr>
              <a:t>, (I</a:t>
            </a:r>
            <a:r>
              <a:rPr lang="en-US" sz="2200" baseline="-25000">
                <a:latin typeface="Times New Roman" charset="0"/>
              </a:rPr>
              <a:t>A, </a:t>
            </a:r>
            <a:r>
              <a:rPr lang="en-US" sz="2200">
                <a:latin typeface="Times New Roman" charset="0"/>
              </a:rPr>
              <a:t>A)</a:t>
            </a:r>
          </a:p>
        </p:txBody>
      </p:sp>
      <p:sp>
        <p:nvSpPr>
          <p:cNvPr id="209934" name="Text Box 14"/>
          <p:cNvSpPr txBox="1">
            <a:spLocks noChangeArrowheads="1"/>
          </p:cNvSpPr>
          <p:nvPr/>
        </p:nvSpPr>
        <p:spPr bwMode="auto">
          <a:xfrm>
            <a:off x="4006850" y="3749675"/>
            <a:ext cx="1147763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E</a:t>
            </a:r>
            <a:r>
              <a:rPr lang="en-US" sz="2200" baseline="-25000">
                <a:latin typeface="Times New Roman" charset="0"/>
              </a:rPr>
              <a:t>PKB</a:t>
            </a:r>
            <a:r>
              <a:rPr lang="en-US" sz="2200">
                <a:latin typeface="Times New Roman" charset="0"/>
              </a:rPr>
              <a:t> (I</a:t>
            </a:r>
            <a:r>
              <a:rPr lang="en-US" sz="2200" baseline="-25000">
                <a:latin typeface="Times New Roman" charset="0"/>
              </a:rPr>
              <a:t>B</a:t>
            </a:r>
            <a:r>
              <a:rPr lang="en-US" sz="2200">
                <a:latin typeface="Times New Roman" charset="0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204007-CAF1-4ECA-8C4F-A425AC7CAD19}" type="slidenum">
              <a:rPr lang="en-US"/>
              <a:pPr/>
              <a:t>2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Considerations</a:t>
            </a:r>
          </a:p>
        </p:txBody>
      </p:sp>
      <p:sp>
        <p:nvSpPr>
          <p:cNvPr id="198659" name="Text Box 3"/>
          <p:cNvSpPr txBox="1">
            <a:spLocks noChangeArrowheads="1"/>
          </p:cNvSpPr>
          <p:nvPr/>
        </p:nvSpPr>
        <p:spPr bwMode="auto">
          <a:xfrm>
            <a:off x="404813" y="2871788"/>
            <a:ext cx="80232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b="1">
                <a:latin typeface="Times New Roman" charset="0"/>
              </a:rPr>
              <a:t>Goals</a:t>
            </a:r>
            <a:r>
              <a:rPr lang="en-US" sz="2800" b="1">
                <a:latin typeface="Times New Roman" charset="0"/>
              </a:rPr>
              <a:t>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 b="1">
                <a:latin typeface="Times New Roman" charset="0"/>
              </a:rPr>
              <a:t> privacy/confidentiality - information not disclosed to unauthorized entities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 b="1">
                <a:latin typeface="Times New Roman" charset="0"/>
              </a:rPr>
              <a:t> integrity - information not altered deliberately or accidentally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 b="1">
                <a:latin typeface="Times New Roman" charset="0"/>
              </a:rPr>
              <a:t> authentication - validation of identity of source of information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 b="1">
                <a:latin typeface="Times New Roman" charset="0"/>
              </a:rPr>
              <a:t> non-repudiation - source of information can be objectively established</a:t>
            </a: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sz="2800" b="1">
              <a:latin typeface="Times New Roman" charset="0"/>
            </a:endParaRP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406400" y="1222375"/>
            <a:ext cx="8435975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b="1">
                <a:latin typeface="Times New Roman" charset="0"/>
              </a:rPr>
              <a:t>Factors</a:t>
            </a:r>
            <a:r>
              <a:rPr lang="en-US" sz="2800" b="1">
                <a:latin typeface="Times New Roman" charset="0"/>
              </a:rPr>
              <a:t>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 b="1">
                <a:latin typeface="Times New Roman" charset="0"/>
              </a:rPr>
              <a:t> reliance on unknown, vulnerable intermediaries (e.g., Internet routers)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 b="1">
                <a:latin typeface="Times New Roman" charset="0"/>
              </a:rPr>
              <a:t> parties may have no personal or organizational relationship (e.g., e-commerce)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 b="1">
                <a:latin typeface="Times New Roman" charset="0"/>
              </a:rPr>
              <a:t> use of automated surrogates (e.g., agents)</a:t>
            </a:r>
            <a:endParaRPr lang="en-US" sz="2800" b="1">
              <a:latin typeface="Times New Roman" charset="0"/>
            </a:endParaRP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541338" y="4949825"/>
            <a:ext cx="4606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b="1">
                <a:latin typeface="Times New Roman" charset="0"/>
              </a:rPr>
              <a:t>Threats:</a:t>
            </a:r>
            <a:r>
              <a:rPr lang="en-US" sz="1800">
                <a:latin typeface="Times New Roman" charset="0"/>
              </a:rPr>
              <a:t> </a:t>
            </a:r>
          </a:p>
          <a:p>
            <a:pPr lvl="1">
              <a:buFontTx/>
              <a:buChar char="•"/>
            </a:pPr>
            <a:r>
              <a:rPr lang="en-US" sz="1800">
                <a:latin typeface="Times New Roman" charset="0"/>
              </a:rPr>
              <a:t> </a:t>
            </a:r>
            <a:r>
              <a:rPr lang="en-US" sz="1800" b="1">
                <a:latin typeface="Times New Roman" charset="0"/>
              </a:rPr>
              <a:t>replay of messages </a:t>
            </a:r>
          </a:p>
          <a:p>
            <a:pPr lvl="1">
              <a:buFontTx/>
              <a:buChar char="•"/>
            </a:pPr>
            <a:r>
              <a:rPr lang="en-US" sz="1800" b="1">
                <a:latin typeface="Times New Roman" charset="0"/>
              </a:rPr>
              <a:t> interference (inserting bogus messages)</a:t>
            </a:r>
          </a:p>
          <a:p>
            <a:pPr lvl="1">
              <a:buFontTx/>
              <a:buChar char="•"/>
            </a:pPr>
            <a:r>
              <a:rPr lang="en-US" sz="1800" b="1">
                <a:latin typeface="Times New Roman" charset="0"/>
              </a:rPr>
              <a:t> corrupting messages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1E8895-C31F-427D-9D88-6D00802CCA20}" type="slidenum">
              <a:rPr lang="en-US"/>
              <a:pPr/>
              <a:t>3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Cryptography</a:t>
            </a: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4078288" y="1198563"/>
            <a:ext cx="873125" cy="742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5999163" y="2854325"/>
            <a:ext cx="873125" cy="742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5" name="Rectangle 5"/>
          <p:cNvSpPr>
            <a:spLocks noChangeArrowheads="1"/>
          </p:cNvSpPr>
          <p:nvPr/>
        </p:nvSpPr>
        <p:spPr bwMode="auto">
          <a:xfrm>
            <a:off x="2393950" y="2854325"/>
            <a:ext cx="873125" cy="742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6" name="Text Box 6"/>
          <p:cNvSpPr txBox="1">
            <a:spLocks noChangeArrowheads="1"/>
          </p:cNvSpPr>
          <p:nvPr/>
        </p:nvSpPr>
        <p:spPr bwMode="auto">
          <a:xfrm>
            <a:off x="1311275" y="4284663"/>
            <a:ext cx="1249363" cy="244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Encryption key</a:t>
            </a:r>
            <a:endParaRPr lang="en-US" sz="2200">
              <a:latin typeface="Times New Roman" charset="0"/>
            </a:endParaRPr>
          </a:p>
        </p:txBody>
      </p:sp>
      <p:sp>
        <p:nvSpPr>
          <p:cNvPr id="199687" name="Text Box 7"/>
          <p:cNvSpPr txBox="1">
            <a:spLocks noChangeArrowheads="1"/>
          </p:cNvSpPr>
          <p:nvPr/>
        </p:nvSpPr>
        <p:spPr bwMode="auto">
          <a:xfrm>
            <a:off x="6723063" y="4248150"/>
            <a:ext cx="1260475" cy="244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Decryption key</a:t>
            </a:r>
            <a:endParaRPr lang="en-US" sz="2200">
              <a:latin typeface="Times New Roman" charset="0"/>
            </a:endParaRPr>
          </a:p>
        </p:txBody>
      </p:sp>
      <p:sp>
        <p:nvSpPr>
          <p:cNvPr id="199688" name="Text Box 8"/>
          <p:cNvSpPr txBox="1">
            <a:spLocks noChangeArrowheads="1"/>
          </p:cNvSpPr>
          <p:nvPr/>
        </p:nvSpPr>
        <p:spPr bwMode="auto">
          <a:xfrm>
            <a:off x="939800" y="1416050"/>
            <a:ext cx="2089150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public information</a:t>
            </a:r>
          </a:p>
        </p:txBody>
      </p:sp>
      <p:sp>
        <p:nvSpPr>
          <p:cNvPr id="199689" name="Text Box 9"/>
          <p:cNvSpPr txBox="1">
            <a:spLocks noChangeArrowheads="1"/>
          </p:cNvSpPr>
          <p:nvPr/>
        </p:nvSpPr>
        <p:spPr bwMode="auto">
          <a:xfrm>
            <a:off x="2733675" y="3063875"/>
            <a:ext cx="171450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E</a:t>
            </a:r>
          </a:p>
        </p:txBody>
      </p:sp>
      <p:sp>
        <p:nvSpPr>
          <p:cNvPr id="199690" name="Text Box 10"/>
          <p:cNvSpPr txBox="1">
            <a:spLocks noChangeArrowheads="1"/>
          </p:cNvSpPr>
          <p:nvPr/>
        </p:nvSpPr>
        <p:spPr bwMode="auto">
          <a:xfrm>
            <a:off x="4351338" y="1400175"/>
            <a:ext cx="387350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CA</a:t>
            </a:r>
          </a:p>
        </p:txBody>
      </p:sp>
      <p:sp>
        <p:nvSpPr>
          <p:cNvPr id="199691" name="Text Box 11"/>
          <p:cNvSpPr txBox="1">
            <a:spLocks noChangeArrowheads="1"/>
          </p:cNvSpPr>
          <p:nvPr/>
        </p:nvSpPr>
        <p:spPr bwMode="auto">
          <a:xfrm>
            <a:off x="1312863" y="3036888"/>
            <a:ext cx="247650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M</a:t>
            </a:r>
          </a:p>
        </p:txBody>
      </p:sp>
      <p:sp>
        <p:nvSpPr>
          <p:cNvPr id="199692" name="Text Box 12"/>
          <p:cNvSpPr txBox="1">
            <a:spLocks noChangeArrowheads="1"/>
          </p:cNvSpPr>
          <p:nvPr/>
        </p:nvSpPr>
        <p:spPr bwMode="auto">
          <a:xfrm>
            <a:off x="6354763" y="3124200"/>
            <a:ext cx="201612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D</a:t>
            </a:r>
          </a:p>
        </p:txBody>
      </p:sp>
      <p:sp>
        <p:nvSpPr>
          <p:cNvPr id="199693" name="Text Box 13"/>
          <p:cNvSpPr txBox="1">
            <a:spLocks noChangeArrowheads="1"/>
          </p:cNvSpPr>
          <p:nvPr/>
        </p:nvSpPr>
        <p:spPr bwMode="auto">
          <a:xfrm>
            <a:off x="3563938" y="2854325"/>
            <a:ext cx="185737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C</a:t>
            </a:r>
          </a:p>
        </p:txBody>
      </p:sp>
      <p:sp>
        <p:nvSpPr>
          <p:cNvPr id="199694" name="Text Box 14"/>
          <p:cNvSpPr txBox="1">
            <a:spLocks noChangeArrowheads="1"/>
          </p:cNvSpPr>
          <p:nvPr/>
        </p:nvSpPr>
        <p:spPr bwMode="auto">
          <a:xfrm>
            <a:off x="6022975" y="1400175"/>
            <a:ext cx="341313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M’</a:t>
            </a:r>
          </a:p>
        </p:txBody>
      </p:sp>
      <p:sp>
        <p:nvSpPr>
          <p:cNvPr id="199695" name="Text Box 15"/>
          <p:cNvSpPr txBox="1">
            <a:spLocks noChangeArrowheads="1"/>
          </p:cNvSpPr>
          <p:nvPr/>
        </p:nvSpPr>
        <p:spPr bwMode="auto">
          <a:xfrm>
            <a:off x="2559050" y="4214813"/>
            <a:ext cx="534988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K</a:t>
            </a:r>
            <a:r>
              <a:rPr lang="en-US" sz="2200" baseline="-25000">
                <a:latin typeface="Times New Roman" charset="0"/>
              </a:rPr>
              <a:t>e</a:t>
            </a:r>
            <a:endParaRPr lang="en-US" sz="2200">
              <a:latin typeface="Times New Roman" charset="0"/>
            </a:endParaRPr>
          </a:p>
        </p:txBody>
      </p:sp>
      <p:sp>
        <p:nvSpPr>
          <p:cNvPr id="199696" name="Text Box 16"/>
          <p:cNvSpPr txBox="1">
            <a:spLocks noChangeArrowheads="1"/>
          </p:cNvSpPr>
          <p:nvPr/>
        </p:nvSpPr>
        <p:spPr bwMode="auto">
          <a:xfrm>
            <a:off x="7977188" y="3033713"/>
            <a:ext cx="247650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M</a:t>
            </a:r>
          </a:p>
        </p:txBody>
      </p:sp>
      <p:sp>
        <p:nvSpPr>
          <p:cNvPr id="199697" name="Text Box 17"/>
          <p:cNvSpPr txBox="1">
            <a:spLocks noChangeArrowheads="1"/>
          </p:cNvSpPr>
          <p:nvPr/>
        </p:nvSpPr>
        <p:spPr bwMode="auto">
          <a:xfrm>
            <a:off x="6154738" y="4211638"/>
            <a:ext cx="534987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K</a:t>
            </a:r>
            <a:r>
              <a:rPr lang="en-US" sz="2200" baseline="-25000">
                <a:latin typeface="Times New Roman" charset="0"/>
              </a:rPr>
              <a:t>d</a:t>
            </a:r>
            <a:endParaRPr lang="en-US" sz="2200">
              <a:latin typeface="Times New Roman" charset="0"/>
            </a:endParaRPr>
          </a:p>
        </p:txBody>
      </p:sp>
      <p:sp>
        <p:nvSpPr>
          <p:cNvPr id="199698" name="Line 18"/>
          <p:cNvSpPr>
            <a:spLocks noChangeShapeType="1"/>
          </p:cNvSpPr>
          <p:nvPr/>
        </p:nvSpPr>
        <p:spPr bwMode="auto">
          <a:xfrm>
            <a:off x="3079750" y="1603375"/>
            <a:ext cx="9794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99" name="Line 19"/>
          <p:cNvSpPr>
            <a:spLocks noChangeShapeType="1"/>
          </p:cNvSpPr>
          <p:nvPr/>
        </p:nvSpPr>
        <p:spPr bwMode="auto">
          <a:xfrm>
            <a:off x="3282950" y="3178175"/>
            <a:ext cx="2624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0" name="Line 20"/>
          <p:cNvSpPr>
            <a:spLocks noChangeShapeType="1"/>
          </p:cNvSpPr>
          <p:nvPr/>
        </p:nvSpPr>
        <p:spPr bwMode="auto">
          <a:xfrm>
            <a:off x="4951413" y="1570038"/>
            <a:ext cx="9794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1" name="Line 21"/>
          <p:cNvSpPr>
            <a:spLocks noChangeShapeType="1"/>
          </p:cNvSpPr>
          <p:nvPr/>
        </p:nvSpPr>
        <p:spPr bwMode="auto">
          <a:xfrm>
            <a:off x="6899275" y="3203575"/>
            <a:ext cx="9794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2" name="Line 22"/>
          <p:cNvSpPr>
            <a:spLocks noChangeShapeType="1"/>
          </p:cNvSpPr>
          <p:nvPr/>
        </p:nvSpPr>
        <p:spPr bwMode="auto">
          <a:xfrm flipH="1" flipV="1">
            <a:off x="2778125" y="3652838"/>
            <a:ext cx="1588" cy="560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3" name="Line 23"/>
          <p:cNvSpPr>
            <a:spLocks noChangeShapeType="1"/>
          </p:cNvSpPr>
          <p:nvPr/>
        </p:nvSpPr>
        <p:spPr bwMode="auto">
          <a:xfrm flipH="1" flipV="1">
            <a:off x="6362700" y="3675063"/>
            <a:ext cx="0" cy="55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4" name="Line 24"/>
          <p:cNvSpPr>
            <a:spLocks noChangeShapeType="1"/>
          </p:cNvSpPr>
          <p:nvPr/>
        </p:nvSpPr>
        <p:spPr bwMode="auto">
          <a:xfrm flipH="1" flipV="1">
            <a:off x="4468813" y="1951038"/>
            <a:ext cx="0" cy="12398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5" name="Text Box 25"/>
          <p:cNvSpPr txBox="1">
            <a:spLocks noChangeArrowheads="1"/>
          </p:cNvSpPr>
          <p:nvPr/>
        </p:nvSpPr>
        <p:spPr bwMode="auto">
          <a:xfrm>
            <a:off x="2994025" y="4773613"/>
            <a:ext cx="3128963" cy="1431925"/>
          </a:xfrm>
          <a:prstGeom prst="rect">
            <a:avLst/>
          </a:prstGeom>
          <a:solidFill>
            <a:srgbClr val="FFA7A7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200" b="1">
                <a:latin typeface="Times New Roman" charset="0"/>
              </a:rPr>
              <a:t>Forms of attack:</a:t>
            </a:r>
            <a:r>
              <a:rPr lang="en-US" sz="2200">
                <a:latin typeface="Times New Roman" charset="0"/>
              </a:rPr>
              <a:t> </a:t>
            </a:r>
          </a:p>
          <a:p>
            <a:pPr lvl="1"/>
            <a:r>
              <a:rPr lang="en-US" sz="2200">
                <a:latin typeface="Times New Roman" charset="0"/>
              </a:rPr>
              <a:t>ciphertext­only </a:t>
            </a:r>
          </a:p>
          <a:p>
            <a:pPr lvl="1"/>
            <a:r>
              <a:rPr lang="en-US" sz="2200">
                <a:latin typeface="Times New Roman" charset="0"/>
              </a:rPr>
              <a:t>known­plaintext </a:t>
            </a:r>
          </a:p>
          <a:p>
            <a:pPr lvl="1"/>
            <a:r>
              <a:rPr lang="en-US" sz="2200">
                <a:latin typeface="Times New Roman" charset="0"/>
              </a:rPr>
              <a:t>chosen­plaintext </a:t>
            </a:r>
          </a:p>
        </p:txBody>
      </p:sp>
      <p:sp>
        <p:nvSpPr>
          <p:cNvPr id="199706" name="Line 26"/>
          <p:cNvSpPr>
            <a:spLocks noChangeShapeType="1"/>
          </p:cNvSpPr>
          <p:nvPr/>
        </p:nvSpPr>
        <p:spPr bwMode="auto">
          <a:xfrm>
            <a:off x="1577975" y="3195638"/>
            <a:ext cx="809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98C1DD-2AAD-4C8F-B269-F130A9C453F2}" type="slidenum">
              <a:rPr lang="en-US"/>
              <a:pPr/>
              <a:t>4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Forms of Cryptosystems </a:t>
            </a:r>
          </a:p>
        </p:txBody>
      </p:sp>
      <p:sp>
        <p:nvSpPr>
          <p:cNvPr id="200707" name="Text Box 3"/>
          <p:cNvSpPr txBox="1">
            <a:spLocks noChangeArrowheads="1"/>
          </p:cNvSpPr>
          <p:nvPr/>
        </p:nvSpPr>
        <p:spPr bwMode="auto">
          <a:xfrm>
            <a:off x="388938" y="966788"/>
            <a:ext cx="8339137" cy="545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87338" indent="-287338">
              <a:buFontTx/>
              <a:buChar char="•"/>
            </a:pPr>
            <a:r>
              <a:rPr lang="en-US" sz="2200" b="1">
                <a:latin typeface="Times New Roman" charset="0"/>
              </a:rPr>
              <a:t>Private Key (symmetric) :</a:t>
            </a:r>
            <a:r>
              <a:rPr lang="en-US" sz="2200">
                <a:latin typeface="Times New Roman" charset="0"/>
              </a:rPr>
              <a:t> </a:t>
            </a:r>
          </a:p>
          <a:p>
            <a:pPr lvl="2"/>
            <a:r>
              <a:rPr lang="en-US" sz="2200">
                <a:latin typeface="Times New Roman" charset="0"/>
              </a:rPr>
              <a:t>A single key is used for both encryption and decryption. </a:t>
            </a:r>
          </a:p>
          <a:p>
            <a:pPr lvl="2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Key distribution problem ­ a secure channel is needed to transmit the key before secure communication can take place over an unsecure channel. </a:t>
            </a:r>
          </a:p>
          <a:p>
            <a:pPr marL="287338" indent="-287338">
              <a:buFontTx/>
              <a:buChar char="•"/>
            </a:pPr>
            <a:endParaRPr lang="en-US" sz="2200">
              <a:latin typeface="Times New Roman" charset="0"/>
            </a:endParaRPr>
          </a:p>
          <a:p>
            <a:pPr marL="287338" indent="-287338">
              <a:buFontTx/>
              <a:buChar char="•"/>
            </a:pPr>
            <a:r>
              <a:rPr lang="en-US" sz="2200" b="1">
                <a:latin typeface="Times New Roman" charset="0"/>
              </a:rPr>
              <a:t>Public Key (asymmetric):</a:t>
            </a:r>
            <a:r>
              <a:rPr lang="en-US" sz="2200">
                <a:latin typeface="Times New Roman" charset="0"/>
              </a:rPr>
              <a:t> </a:t>
            </a:r>
          </a:p>
          <a:p>
            <a:pPr lvl="2"/>
            <a:r>
              <a:rPr lang="en-US" sz="2200">
                <a:latin typeface="Times New Roman" charset="0"/>
              </a:rPr>
              <a:t>The encryption procedure (key) is public while the decryption procedure (key) is private. </a:t>
            </a:r>
          </a:p>
          <a:p>
            <a:pPr marL="287338" indent="-287338"/>
            <a:endParaRPr lang="en-US" sz="2200">
              <a:latin typeface="Times New Roman" charset="0"/>
            </a:endParaRPr>
          </a:p>
          <a:p>
            <a:pPr lvl="2"/>
            <a:r>
              <a:rPr lang="en-US" sz="2200" b="1">
                <a:latin typeface="Times New Roman" charset="0"/>
              </a:rPr>
              <a:t>Requirements:</a:t>
            </a:r>
            <a:r>
              <a:rPr lang="en-US" sz="2200">
                <a:latin typeface="Times New Roman" charset="0"/>
              </a:rPr>
              <a:t> </a:t>
            </a:r>
          </a:p>
          <a:p>
            <a:pPr lvl="2"/>
            <a:r>
              <a:rPr lang="en-US" sz="2200">
                <a:latin typeface="Times New Roman" charset="0"/>
              </a:rPr>
              <a:t>	1. For every message M, D(E(M)) = M </a:t>
            </a:r>
          </a:p>
          <a:p>
            <a:pPr lvl="2"/>
            <a:r>
              <a:rPr lang="en-US" sz="2200">
                <a:latin typeface="Times New Roman" charset="0"/>
              </a:rPr>
              <a:t>	2. E and D can be efficiently applied to M </a:t>
            </a:r>
          </a:p>
          <a:p>
            <a:pPr lvl="2"/>
            <a:r>
              <a:rPr lang="en-US" sz="2200">
                <a:latin typeface="Times New Roman" charset="0"/>
              </a:rPr>
              <a:t>	3. It is impractical to derive D from E. </a:t>
            </a:r>
          </a:p>
          <a:p>
            <a:pPr marL="287338" indent="-287338">
              <a:spcBef>
                <a:spcPct val="50000"/>
              </a:spcBef>
            </a:pPr>
            <a:endParaRPr lang="en-US" sz="2200"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DEBB99-B67D-42A4-A5BA-56ED5DCEBB6F}" type="slidenum">
              <a:rPr lang="en-US"/>
              <a:pPr/>
              <a:t>5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Combining Public/Private Key Systems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57350" y="2679700"/>
            <a:ext cx="5187950" cy="1238250"/>
            <a:chOff x="1024" y="1011"/>
            <a:chExt cx="3268" cy="780"/>
          </a:xfrm>
        </p:grpSpPr>
        <p:sp>
          <p:nvSpPr>
            <p:cNvPr id="201732" name="Rectangle 4"/>
            <p:cNvSpPr>
              <a:spLocks noChangeArrowheads="1"/>
            </p:cNvSpPr>
            <p:nvPr/>
          </p:nvSpPr>
          <p:spPr bwMode="auto">
            <a:xfrm>
              <a:off x="1024" y="1152"/>
              <a:ext cx="413" cy="5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3" name="Rectangle 5"/>
            <p:cNvSpPr>
              <a:spLocks noChangeArrowheads="1"/>
            </p:cNvSpPr>
            <p:nvPr/>
          </p:nvSpPr>
          <p:spPr bwMode="auto">
            <a:xfrm>
              <a:off x="3879" y="1179"/>
              <a:ext cx="413" cy="5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4" name="Line 6"/>
            <p:cNvSpPr>
              <a:spLocks noChangeShapeType="1"/>
            </p:cNvSpPr>
            <p:nvPr/>
          </p:nvSpPr>
          <p:spPr bwMode="auto">
            <a:xfrm>
              <a:off x="1524" y="1274"/>
              <a:ext cx="223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5" name="Text Box 7"/>
            <p:cNvSpPr txBox="1">
              <a:spLocks noChangeArrowheads="1"/>
            </p:cNvSpPr>
            <p:nvPr/>
          </p:nvSpPr>
          <p:spPr bwMode="auto">
            <a:xfrm>
              <a:off x="2391" y="1011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(1)</a:t>
              </a:r>
            </a:p>
          </p:txBody>
        </p:sp>
        <p:sp>
          <p:nvSpPr>
            <p:cNvPr id="201736" name="Line 8"/>
            <p:cNvSpPr>
              <a:spLocks noChangeShapeType="1"/>
            </p:cNvSpPr>
            <p:nvPr/>
          </p:nvSpPr>
          <p:spPr bwMode="auto">
            <a:xfrm>
              <a:off x="1518" y="1512"/>
              <a:ext cx="223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7" name="Text Box 9"/>
            <p:cNvSpPr txBox="1">
              <a:spLocks noChangeArrowheads="1"/>
            </p:cNvSpPr>
            <p:nvPr/>
          </p:nvSpPr>
          <p:spPr bwMode="auto">
            <a:xfrm>
              <a:off x="2412" y="1541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Times New Roman" charset="0"/>
                </a:rPr>
                <a:t>(2)</a:t>
              </a:r>
            </a:p>
          </p:txBody>
        </p:sp>
        <p:sp>
          <p:nvSpPr>
            <p:cNvPr id="201738" name="Text Box 10"/>
            <p:cNvSpPr txBox="1">
              <a:spLocks noChangeArrowheads="1"/>
            </p:cNvSpPr>
            <p:nvPr/>
          </p:nvSpPr>
          <p:spPr bwMode="auto">
            <a:xfrm>
              <a:off x="1101" y="1237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 b="1">
                  <a:latin typeface="Times New Roman" charset="0"/>
                </a:rPr>
                <a:t>A</a:t>
              </a:r>
            </a:p>
          </p:txBody>
        </p:sp>
        <p:sp>
          <p:nvSpPr>
            <p:cNvPr id="201739" name="Text Box 11"/>
            <p:cNvSpPr txBox="1">
              <a:spLocks noChangeArrowheads="1"/>
            </p:cNvSpPr>
            <p:nvPr/>
          </p:nvSpPr>
          <p:spPr bwMode="auto">
            <a:xfrm>
              <a:off x="3956" y="1252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 b="1">
                  <a:latin typeface="Times New Roman" charset="0"/>
                </a:rPr>
                <a:t>B</a:t>
              </a:r>
            </a:p>
          </p:txBody>
        </p:sp>
      </p:grpSp>
      <p:sp>
        <p:nvSpPr>
          <p:cNvPr id="201740" name="Text Box 12"/>
          <p:cNvSpPr txBox="1">
            <a:spLocks noChangeArrowheads="1"/>
          </p:cNvSpPr>
          <p:nvPr/>
        </p:nvSpPr>
        <p:spPr bwMode="auto">
          <a:xfrm>
            <a:off x="642938" y="1447800"/>
            <a:ext cx="81359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latin typeface="Times New Roman" charset="0"/>
              </a:rPr>
              <a:t>Public key encryption is more expensive than symmetric key encryption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latin typeface="Times New Roman" charset="0"/>
              </a:rPr>
              <a:t>For efficiency, combine the two approaches</a:t>
            </a:r>
          </a:p>
        </p:txBody>
      </p:sp>
      <p:sp>
        <p:nvSpPr>
          <p:cNvPr id="201741" name="Text Box 13"/>
          <p:cNvSpPr txBox="1">
            <a:spLocks noChangeArrowheads="1"/>
          </p:cNvSpPr>
          <p:nvPr/>
        </p:nvSpPr>
        <p:spPr bwMode="auto">
          <a:xfrm>
            <a:off x="755650" y="4419600"/>
            <a:ext cx="79724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FontTx/>
              <a:buAutoNum type="arabicParenBoth"/>
            </a:pPr>
            <a:r>
              <a:rPr lang="en-US" sz="2000" b="1">
                <a:latin typeface="Times New Roman" charset="0"/>
              </a:rPr>
              <a:t>Use public key encryption for authentication; once authenticated, transfer a shared secret symmetric key</a:t>
            </a:r>
          </a:p>
          <a:p>
            <a:pPr marL="457200" indent="-457200">
              <a:spcBef>
                <a:spcPct val="20000"/>
              </a:spcBef>
            </a:pPr>
            <a:endParaRPr lang="en-US" sz="2000" b="1">
              <a:latin typeface="Times New Roman" charset="0"/>
            </a:endParaRPr>
          </a:p>
          <a:p>
            <a:pPr marL="457200" indent="-457200">
              <a:spcBef>
                <a:spcPct val="20000"/>
              </a:spcBef>
            </a:pPr>
            <a:r>
              <a:rPr lang="en-US" sz="2000" b="1">
                <a:latin typeface="Times New Roman" charset="0"/>
              </a:rPr>
              <a:t>(2) Use symmetric key for encrypting subsequent data transmissions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824CA5-9D5E-4E52-A7AA-3A54219891E9}" type="slidenum">
              <a:rPr lang="en-US"/>
              <a:pPr/>
              <a:t>6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19088"/>
            <a:ext cx="7772400" cy="900112"/>
          </a:xfrm>
          <a:noFill/>
          <a:ln/>
        </p:spPr>
        <p:txBody>
          <a:bodyPr/>
          <a:lstStyle/>
          <a:p>
            <a:r>
              <a:rPr lang="en-US" b="1"/>
              <a:t>Secure Communication - Public Key System 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496888" y="1385888"/>
            <a:ext cx="8266112" cy="4786312"/>
            <a:chOff x="192" y="768"/>
            <a:chExt cx="5207" cy="3015"/>
          </a:xfrm>
        </p:grpSpPr>
        <p:sp>
          <p:nvSpPr>
            <p:cNvPr id="202755" name="Line 3"/>
            <p:cNvSpPr>
              <a:spLocks noChangeShapeType="1"/>
            </p:cNvSpPr>
            <p:nvPr/>
          </p:nvSpPr>
          <p:spPr bwMode="auto">
            <a:xfrm>
              <a:off x="933" y="1136"/>
              <a:ext cx="0" cy="6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56" name="Line 4"/>
            <p:cNvSpPr>
              <a:spLocks noChangeShapeType="1"/>
            </p:cNvSpPr>
            <p:nvPr/>
          </p:nvSpPr>
          <p:spPr bwMode="auto">
            <a:xfrm flipH="1">
              <a:off x="662" y="1786"/>
              <a:ext cx="271" cy="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57" name="Line 5"/>
            <p:cNvSpPr>
              <a:spLocks noChangeShapeType="1"/>
            </p:cNvSpPr>
            <p:nvPr/>
          </p:nvSpPr>
          <p:spPr bwMode="auto">
            <a:xfrm>
              <a:off x="933" y="1786"/>
              <a:ext cx="296" cy="3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58" name="Line 6"/>
            <p:cNvSpPr>
              <a:spLocks noChangeShapeType="1"/>
            </p:cNvSpPr>
            <p:nvPr/>
          </p:nvSpPr>
          <p:spPr bwMode="auto">
            <a:xfrm>
              <a:off x="588" y="1366"/>
              <a:ext cx="6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59" name="Line 7"/>
            <p:cNvSpPr>
              <a:spLocks noChangeShapeType="1"/>
            </p:cNvSpPr>
            <p:nvPr/>
          </p:nvSpPr>
          <p:spPr bwMode="auto">
            <a:xfrm flipH="1">
              <a:off x="480" y="1367"/>
              <a:ext cx="115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0" name="Line 8"/>
            <p:cNvSpPr>
              <a:spLocks noChangeShapeType="1"/>
            </p:cNvSpPr>
            <p:nvPr/>
          </p:nvSpPr>
          <p:spPr bwMode="auto">
            <a:xfrm flipV="1">
              <a:off x="1228" y="1253"/>
              <a:ext cx="164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1" name="Line 9"/>
            <p:cNvSpPr>
              <a:spLocks noChangeShapeType="1"/>
            </p:cNvSpPr>
            <p:nvPr/>
          </p:nvSpPr>
          <p:spPr bwMode="auto">
            <a:xfrm>
              <a:off x="3436" y="2796"/>
              <a:ext cx="0" cy="6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2" name="Line 10"/>
            <p:cNvSpPr>
              <a:spLocks noChangeShapeType="1"/>
            </p:cNvSpPr>
            <p:nvPr/>
          </p:nvSpPr>
          <p:spPr bwMode="auto">
            <a:xfrm flipH="1">
              <a:off x="3165" y="3446"/>
              <a:ext cx="271" cy="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3" name="Line 11"/>
            <p:cNvSpPr>
              <a:spLocks noChangeShapeType="1"/>
            </p:cNvSpPr>
            <p:nvPr/>
          </p:nvSpPr>
          <p:spPr bwMode="auto">
            <a:xfrm>
              <a:off x="3436" y="3446"/>
              <a:ext cx="296" cy="3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4" name="Line 12"/>
            <p:cNvSpPr>
              <a:spLocks noChangeShapeType="1"/>
            </p:cNvSpPr>
            <p:nvPr/>
          </p:nvSpPr>
          <p:spPr bwMode="auto">
            <a:xfrm>
              <a:off x="3091" y="3026"/>
              <a:ext cx="6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5" name="Line 13"/>
            <p:cNvSpPr>
              <a:spLocks noChangeShapeType="1"/>
            </p:cNvSpPr>
            <p:nvPr/>
          </p:nvSpPr>
          <p:spPr bwMode="auto">
            <a:xfrm rot="6831855" flipH="1">
              <a:off x="3008" y="2880"/>
              <a:ext cx="115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6" name="Line 14"/>
            <p:cNvSpPr>
              <a:spLocks noChangeShapeType="1"/>
            </p:cNvSpPr>
            <p:nvPr/>
          </p:nvSpPr>
          <p:spPr bwMode="auto">
            <a:xfrm rot="5676209" flipV="1">
              <a:off x="3707" y="3061"/>
              <a:ext cx="164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7" name="Text Box 15"/>
            <p:cNvSpPr txBox="1">
              <a:spLocks noChangeArrowheads="1"/>
            </p:cNvSpPr>
            <p:nvPr/>
          </p:nvSpPr>
          <p:spPr bwMode="auto">
            <a:xfrm>
              <a:off x="1354" y="1018"/>
              <a:ext cx="158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charset="0"/>
                </a:rPr>
                <a:t>M</a:t>
              </a:r>
            </a:p>
          </p:txBody>
        </p:sp>
        <p:sp>
          <p:nvSpPr>
            <p:cNvPr id="202768" name="Text Box 16"/>
            <p:cNvSpPr txBox="1">
              <a:spLocks noChangeArrowheads="1"/>
            </p:cNvSpPr>
            <p:nvPr/>
          </p:nvSpPr>
          <p:spPr bwMode="auto">
            <a:xfrm>
              <a:off x="4044" y="973"/>
              <a:ext cx="168" cy="22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charset="0"/>
                </a:rPr>
                <a:t>M</a:t>
              </a:r>
            </a:p>
          </p:txBody>
        </p:sp>
        <p:sp>
          <p:nvSpPr>
            <p:cNvPr id="202769" name="Text Box 17"/>
            <p:cNvSpPr txBox="1">
              <a:spLocks noChangeArrowheads="1"/>
            </p:cNvSpPr>
            <p:nvPr/>
          </p:nvSpPr>
          <p:spPr bwMode="auto">
            <a:xfrm>
              <a:off x="2966" y="2624"/>
              <a:ext cx="140" cy="22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charset="0"/>
                </a:rPr>
                <a:t>?</a:t>
              </a:r>
            </a:p>
          </p:txBody>
        </p:sp>
        <p:sp>
          <p:nvSpPr>
            <p:cNvPr id="202770" name="Text Box 18"/>
            <p:cNvSpPr txBox="1">
              <a:spLocks noChangeArrowheads="1"/>
            </p:cNvSpPr>
            <p:nvPr/>
          </p:nvSpPr>
          <p:spPr bwMode="auto">
            <a:xfrm>
              <a:off x="192" y="1776"/>
              <a:ext cx="503" cy="21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charset="0"/>
                </a:rPr>
                <a:t>User X</a:t>
              </a:r>
            </a:p>
          </p:txBody>
        </p:sp>
        <p:sp>
          <p:nvSpPr>
            <p:cNvPr id="202771" name="Text Box 19"/>
            <p:cNvSpPr txBox="1">
              <a:spLocks noChangeArrowheads="1"/>
            </p:cNvSpPr>
            <p:nvPr/>
          </p:nvSpPr>
          <p:spPr bwMode="auto">
            <a:xfrm>
              <a:off x="4896" y="1728"/>
              <a:ext cx="503" cy="21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charset="0"/>
                </a:rPr>
                <a:t>User Y</a:t>
              </a:r>
            </a:p>
          </p:txBody>
        </p:sp>
        <p:sp>
          <p:nvSpPr>
            <p:cNvPr id="202772" name="Text Box 20"/>
            <p:cNvSpPr txBox="1">
              <a:spLocks noChangeArrowheads="1"/>
            </p:cNvSpPr>
            <p:nvPr/>
          </p:nvSpPr>
          <p:spPr bwMode="auto">
            <a:xfrm>
              <a:off x="3792" y="3456"/>
              <a:ext cx="484" cy="21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charset="0"/>
                </a:rPr>
                <a:t>User Z</a:t>
              </a:r>
            </a:p>
          </p:txBody>
        </p:sp>
        <p:sp>
          <p:nvSpPr>
            <p:cNvPr id="202773" name="Text Box 21"/>
            <p:cNvSpPr txBox="1">
              <a:spLocks noChangeArrowheads="1"/>
            </p:cNvSpPr>
            <p:nvPr/>
          </p:nvSpPr>
          <p:spPr bwMode="auto">
            <a:xfrm>
              <a:off x="3546" y="1741"/>
              <a:ext cx="597" cy="2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charset="0"/>
                </a:rPr>
                <a:t>D</a:t>
              </a:r>
              <a:r>
                <a:rPr lang="en-US" sz="2200" baseline="-25000">
                  <a:latin typeface="Times New Roman" charset="0"/>
                </a:rPr>
                <a:t>Y</a:t>
              </a:r>
              <a:r>
                <a:rPr lang="en-US" sz="2200">
                  <a:latin typeface="Times New Roman" charset="0"/>
                </a:rPr>
                <a:t>(C)</a:t>
              </a:r>
            </a:p>
          </p:txBody>
        </p:sp>
        <p:sp>
          <p:nvSpPr>
            <p:cNvPr id="202774" name="Text Box 22"/>
            <p:cNvSpPr txBox="1">
              <a:spLocks noChangeArrowheads="1"/>
            </p:cNvSpPr>
            <p:nvPr/>
          </p:nvSpPr>
          <p:spPr bwMode="auto">
            <a:xfrm>
              <a:off x="1461" y="1738"/>
              <a:ext cx="650" cy="2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charset="0"/>
                </a:rPr>
                <a:t>E</a:t>
              </a:r>
              <a:r>
                <a:rPr lang="en-US" sz="2200" baseline="-25000">
                  <a:latin typeface="Times New Roman" charset="0"/>
                </a:rPr>
                <a:t>Y</a:t>
              </a:r>
              <a:r>
                <a:rPr lang="en-US" sz="2200">
                  <a:latin typeface="Times New Roman" charset="0"/>
                </a:rPr>
                <a:t>(M)</a:t>
              </a:r>
            </a:p>
          </p:txBody>
        </p:sp>
        <p:sp>
          <p:nvSpPr>
            <p:cNvPr id="202775" name="Text Box 23"/>
            <p:cNvSpPr txBox="1">
              <a:spLocks noChangeArrowheads="1"/>
            </p:cNvSpPr>
            <p:nvPr/>
          </p:nvSpPr>
          <p:spPr bwMode="auto">
            <a:xfrm>
              <a:off x="2686" y="1834"/>
              <a:ext cx="117" cy="21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charset="0"/>
                </a:rPr>
                <a:t>C</a:t>
              </a:r>
            </a:p>
          </p:txBody>
        </p:sp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744" y="768"/>
              <a:ext cx="370" cy="353"/>
              <a:chOff x="962" y="805"/>
              <a:chExt cx="370" cy="353"/>
            </a:xfrm>
          </p:grpSpPr>
          <p:sp>
            <p:nvSpPr>
              <p:cNvPr id="202777" name="Oval 25"/>
              <p:cNvSpPr>
                <a:spLocks noChangeArrowheads="1"/>
              </p:cNvSpPr>
              <p:nvPr/>
            </p:nvSpPr>
            <p:spPr bwMode="auto">
              <a:xfrm>
                <a:off x="962" y="805"/>
                <a:ext cx="370" cy="353"/>
              </a:xfrm>
              <a:prstGeom prst="ellipse">
                <a:avLst/>
              </a:prstGeom>
              <a:solidFill>
                <a:srgbClr val="CCFF33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778" name="Oval 26"/>
              <p:cNvSpPr>
                <a:spLocks noChangeArrowheads="1"/>
              </p:cNvSpPr>
              <p:nvPr/>
            </p:nvSpPr>
            <p:spPr bwMode="auto">
              <a:xfrm>
                <a:off x="1028" y="896"/>
                <a:ext cx="66" cy="4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779" name="Oval 27"/>
              <p:cNvSpPr>
                <a:spLocks noChangeArrowheads="1"/>
              </p:cNvSpPr>
              <p:nvPr/>
            </p:nvSpPr>
            <p:spPr bwMode="auto">
              <a:xfrm>
                <a:off x="1172" y="904"/>
                <a:ext cx="66" cy="4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780" name="Freeform 28"/>
              <p:cNvSpPr>
                <a:spLocks/>
              </p:cNvSpPr>
              <p:nvPr/>
            </p:nvSpPr>
            <p:spPr bwMode="auto">
              <a:xfrm>
                <a:off x="1021" y="981"/>
                <a:ext cx="246" cy="1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1" y="474"/>
                  </a:cxn>
                  <a:cxn ang="0">
                    <a:pos x="473" y="793"/>
                  </a:cxn>
                  <a:cxn ang="0">
                    <a:pos x="887" y="754"/>
                  </a:cxn>
                  <a:cxn ang="0">
                    <a:pos x="1240" y="400"/>
                  </a:cxn>
                  <a:cxn ang="0">
                    <a:pos x="1339" y="14"/>
                  </a:cxn>
                </a:cxnLst>
                <a:rect l="0" t="0" r="r" b="b"/>
                <a:pathLst>
                  <a:path w="1339" h="840">
                    <a:moveTo>
                      <a:pt x="0" y="0"/>
                    </a:moveTo>
                    <a:cubicBezTo>
                      <a:pt x="22" y="79"/>
                      <a:pt x="52" y="342"/>
                      <a:pt x="131" y="474"/>
                    </a:cubicBezTo>
                    <a:cubicBezTo>
                      <a:pt x="210" y="606"/>
                      <a:pt x="347" y="746"/>
                      <a:pt x="473" y="793"/>
                    </a:cubicBezTo>
                    <a:cubicBezTo>
                      <a:pt x="599" y="840"/>
                      <a:pt x="759" y="819"/>
                      <a:pt x="887" y="754"/>
                    </a:cubicBezTo>
                    <a:cubicBezTo>
                      <a:pt x="1015" y="689"/>
                      <a:pt x="1165" y="523"/>
                      <a:pt x="1240" y="400"/>
                    </a:cubicBezTo>
                    <a:cubicBezTo>
                      <a:pt x="1315" y="277"/>
                      <a:pt x="1319" y="94"/>
                      <a:pt x="1339" y="14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2781" name="Line 29"/>
            <p:cNvSpPr>
              <a:spLocks noChangeShapeType="1"/>
            </p:cNvSpPr>
            <p:nvPr/>
          </p:nvSpPr>
          <p:spPr bwMode="auto">
            <a:xfrm rot="6169780" flipV="1">
              <a:off x="4898" y="1418"/>
              <a:ext cx="164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82" name="Line 30"/>
            <p:cNvSpPr>
              <a:spLocks noChangeShapeType="1"/>
            </p:cNvSpPr>
            <p:nvPr/>
          </p:nvSpPr>
          <p:spPr bwMode="auto">
            <a:xfrm>
              <a:off x="4644" y="1136"/>
              <a:ext cx="0" cy="6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83" name="Line 31"/>
            <p:cNvSpPr>
              <a:spLocks noChangeShapeType="1"/>
            </p:cNvSpPr>
            <p:nvPr/>
          </p:nvSpPr>
          <p:spPr bwMode="auto">
            <a:xfrm flipH="1">
              <a:off x="4373" y="1786"/>
              <a:ext cx="271" cy="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84" name="Line 32"/>
            <p:cNvSpPr>
              <a:spLocks noChangeShapeType="1"/>
            </p:cNvSpPr>
            <p:nvPr/>
          </p:nvSpPr>
          <p:spPr bwMode="auto">
            <a:xfrm>
              <a:off x="4644" y="1786"/>
              <a:ext cx="296" cy="3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85" name="Line 33"/>
            <p:cNvSpPr>
              <a:spLocks noChangeShapeType="1"/>
            </p:cNvSpPr>
            <p:nvPr/>
          </p:nvSpPr>
          <p:spPr bwMode="auto">
            <a:xfrm>
              <a:off x="4299" y="1366"/>
              <a:ext cx="6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86" name="Line 34"/>
            <p:cNvSpPr>
              <a:spLocks noChangeShapeType="1"/>
            </p:cNvSpPr>
            <p:nvPr/>
          </p:nvSpPr>
          <p:spPr bwMode="auto">
            <a:xfrm rot="16792784" flipH="1">
              <a:off x="4182" y="1251"/>
              <a:ext cx="115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35"/>
            <p:cNvGrpSpPr>
              <a:grpSpLocks/>
            </p:cNvGrpSpPr>
            <p:nvPr/>
          </p:nvGrpSpPr>
          <p:grpSpPr bwMode="auto">
            <a:xfrm>
              <a:off x="4465" y="782"/>
              <a:ext cx="370" cy="353"/>
              <a:chOff x="962" y="805"/>
              <a:chExt cx="370" cy="353"/>
            </a:xfrm>
          </p:grpSpPr>
          <p:sp>
            <p:nvSpPr>
              <p:cNvPr id="202788" name="Oval 36"/>
              <p:cNvSpPr>
                <a:spLocks noChangeArrowheads="1"/>
              </p:cNvSpPr>
              <p:nvPr/>
            </p:nvSpPr>
            <p:spPr bwMode="auto">
              <a:xfrm>
                <a:off x="962" y="805"/>
                <a:ext cx="370" cy="353"/>
              </a:xfrm>
              <a:prstGeom prst="ellipse">
                <a:avLst/>
              </a:prstGeom>
              <a:solidFill>
                <a:srgbClr val="CCFF33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789" name="Oval 37"/>
              <p:cNvSpPr>
                <a:spLocks noChangeArrowheads="1"/>
              </p:cNvSpPr>
              <p:nvPr/>
            </p:nvSpPr>
            <p:spPr bwMode="auto">
              <a:xfrm>
                <a:off x="1028" y="896"/>
                <a:ext cx="66" cy="47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790" name="Oval 38"/>
              <p:cNvSpPr>
                <a:spLocks noChangeArrowheads="1"/>
              </p:cNvSpPr>
              <p:nvPr/>
            </p:nvSpPr>
            <p:spPr bwMode="auto">
              <a:xfrm>
                <a:off x="1172" y="904"/>
                <a:ext cx="66" cy="47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791" name="Freeform 39"/>
              <p:cNvSpPr>
                <a:spLocks/>
              </p:cNvSpPr>
              <p:nvPr/>
            </p:nvSpPr>
            <p:spPr bwMode="auto">
              <a:xfrm>
                <a:off x="1021" y="981"/>
                <a:ext cx="246" cy="1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1" y="474"/>
                  </a:cxn>
                  <a:cxn ang="0">
                    <a:pos x="473" y="793"/>
                  </a:cxn>
                  <a:cxn ang="0">
                    <a:pos x="887" y="754"/>
                  </a:cxn>
                  <a:cxn ang="0">
                    <a:pos x="1240" y="400"/>
                  </a:cxn>
                  <a:cxn ang="0">
                    <a:pos x="1339" y="14"/>
                  </a:cxn>
                </a:cxnLst>
                <a:rect l="0" t="0" r="r" b="b"/>
                <a:pathLst>
                  <a:path w="1339" h="840">
                    <a:moveTo>
                      <a:pt x="0" y="0"/>
                    </a:moveTo>
                    <a:cubicBezTo>
                      <a:pt x="22" y="79"/>
                      <a:pt x="52" y="342"/>
                      <a:pt x="131" y="474"/>
                    </a:cubicBezTo>
                    <a:cubicBezTo>
                      <a:pt x="210" y="606"/>
                      <a:pt x="347" y="746"/>
                      <a:pt x="473" y="793"/>
                    </a:cubicBezTo>
                    <a:cubicBezTo>
                      <a:pt x="599" y="840"/>
                      <a:pt x="759" y="819"/>
                      <a:pt x="887" y="754"/>
                    </a:cubicBezTo>
                    <a:cubicBezTo>
                      <a:pt x="1015" y="689"/>
                      <a:pt x="1165" y="523"/>
                      <a:pt x="1240" y="400"/>
                    </a:cubicBezTo>
                    <a:cubicBezTo>
                      <a:pt x="1315" y="277"/>
                      <a:pt x="1319" y="94"/>
                      <a:pt x="1339" y="14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2792" name="Oval 40"/>
            <p:cNvSpPr>
              <a:spLocks noChangeArrowheads="1"/>
            </p:cNvSpPr>
            <p:nvPr/>
          </p:nvSpPr>
          <p:spPr bwMode="auto">
            <a:xfrm>
              <a:off x="3264" y="2434"/>
              <a:ext cx="370" cy="353"/>
            </a:xfrm>
            <a:prstGeom prst="ellipse">
              <a:avLst/>
            </a:prstGeom>
            <a:solidFill>
              <a:srgbClr val="CC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93" name="Oval 41"/>
            <p:cNvSpPr>
              <a:spLocks noChangeArrowheads="1"/>
            </p:cNvSpPr>
            <p:nvPr/>
          </p:nvSpPr>
          <p:spPr bwMode="auto">
            <a:xfrm>
              <a:off x="3330" y="2525"/>
              <a:ext cx="66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94" name="Oval 42"/>
            <p:cNvSpPr>
              <a:spLocks noChangeArrowheads="1"/>
            </p:cNvSpPr>
            <p:nvPr/>
          </p:nvSpPr>
          <p:spPr bwMode="auto">
            <a:xfrm>
              <a:off x="3474" y="2533"/>
              <a:ext cx="66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95" name="Freeform 43"/>
            <p:cNvSpPr>
              <a:spLocks/>
            </p:cNvSpPr>
            <p:nvPr/>
          </p:nvSpPr>
          <p:spPr bwMode="auto">
            <a:xfrm flipV="1">
              <a:off x="3323" y="2610"/>
              <a:ext cx="246" cy="1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1" y="474"/>
                </a:cxn>
                <a:cxn ang="0">
                  <a:pos x="473" y="793"/>
                </a:cxn>
                <a:cxn ang="0">
                  <a:pos x="887" y="754"/>
                </a:cxn>
                <a:cxn ang="0">
                  <a:pos x="1240" y="400"/>
                </a:cxn>
                <a:cxn ang="0">
                  <a:pos x="1339" y="14"/>
                </a:cxn>
              </a:cxnLst>
              <a:rect l="0" t="0" r="r" b="b"/>
              <a:pathLst>
                <a:path w="1339" h="840">
                  <a:moveTo>
                    <a:pt x="0" y="0"/>
                  </a:moveTo>
                  <a:cubicBezTo>
                    <a:pt x="22" y="79"/>
                    <a:pt x="52" y="342"/>
                    <a:pt x="131" y="474"/>
                  </a:cubicBezTo>
                  <a:cubicBezTo>
                    <a:pt x="210" y="606"/>
                    <a:pt x="347" y="746"/>
                    <a:pt x="473" y="793"/>
                  </a:cubicBezTo>
                  <a:cubicBezTo>
                    <a:pt x="599" y="840"/>
                    <a:pt x="759" y="819"/>
                    <a:pt x="887" y="754"/>
                  </a:cubicBezTo>
                  <a:cubicBezTo>
                    <a:pt x="1015" y="689"/>
                    <a:pt x="1165" y="523"/>
                    <a:pt x="1240" y="400"/>
                  </a:cubicBezTo>
                  <a:cubicBezTo>
                    <a:pt x="1315" y="277"/>
                    <a:pt x="1319" y="94"/>
                    <a:pt x="1339" y="1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2796" name="AutoShape 44"/>
            <p:cNvCxnSpPr>
              <a:cxnSpLocks noChangeShapeType="1"/>
              <a:stCxn id="202767" idx="3"/>
              <a:endCxn id="202774" idx="0"/>
            </p:cNvCxnSpPr>
            <p:nvPr/>
          </p:nvCxnSpPr>
          <p:spPr bwMode="auto">
            <a:xfrm>
              <a:off x="1512" y="1125"/>
              <a:ext cx="274" cy="613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02797" name="AutoShape 45"/>
            <p:cNvCxnSpPr>
              <a:cxnSpLocks noChangeShapeType="1"/>
              <a:stCxn id="202773" idx="0"/>
              <a:endCxn id="202768" idx="1"/>
            </p:cNvCxnSpPr>
            <p:nvPr/>
          </p:nvCxnSpPr>
          <p:spPr bwMode="auto">
            <a:xfrm rot="16200000">
              <a:off x="3614" y="1316"/>
              <a:ext cx="656" cy="193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02798" name="AutoShape 46"/>
            <p:cNvCxnSpPr>
              <a:cxnSpLocks noChangeShapeType="1"/>
              <a:stCxn id="202775" idx="2"/>
              <a:endCxn id="202769" idx="1"/>
            </p:cNvCxnSpPr>
            <p:nvPr/>
          </p:nvCxnSpPr>
          <p:spPr bwMode="auto">
            <a:xfrm rot="16200000" flipH="1">
              <a:off x="2507" y="2283"/>
              <a:ext cx="691" cy="215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02799" name="AutoShape 47"/>
            <p:cNvCxnSpPr>
              <a:cxnSpLocks noChangeShapeType="1"/>
              <a:stCxn id="202774" idx="3"/>
              <a:endCxn id="202773" idx="1"/>
            </p:cNvCxnSpPr>
            <p:nvPr/>
          </p:nvCxnSpPr>
          <p:spPr bwMode="auto">
            <a:xfrm>
              <a:off x="2111" y="1848"/>
              <a:ext cx="1435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02800" name="Text Box 48"/>
            <p:cNvSpPr txBox="1">
              <a:spLocks noChangeArrowheads="1"/>
            </p:cNvSpPr>
            <p:nvPr/>
          </p:nvSpPr>
          <p:spPr bwMode="auto">
            <a:xfrm>
              <a:off x="240" y="3312"/>
              <a:ext cx="1973" cy="439"/>
            </a:xfrm>
            <a:prstGeom prst="rect">
              <a:avLst/>
            </a:prstGeom>
            <a:solidFill>
              <a:srgbClr val="FFA7A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800" b="1">
                  <a:latin typeface="Times New Roman" charset="0"/>
                </a:rPr>
                <a:t>E</a:t>
              </a:r>
              <a:r>
                <a:rPr lang="en-US" sz="1800" b="1" baseline="-25000">
                  <a:latin typeface="Times New Roman" charset="0"/>
                </a:rPr>
                <a:t>Y</a:t>
              </a:r>
              <a:r>
                <a:rPr lang="en-US" sz="1800" b="1">
                  <a:latin typeface="Times New Roman" charset="0"/>
                </a:rPr>
                <a:t> is the public key for user Y</a:t>
              </a:r>
            </a:p>
            <a:p>
              <a:pPr>
                <a:spcBef>
                  <a:spcPct val="20000"/>
                </a:spcBef>
              </a:pPr>
              <a:r>
                <a:rPr lang="en-US" sz="1800" b="1">
                  <a:latin typeface="Times New Roman" charset="0"/>
                </a:rPr>
                <a:t>D</a:t>
              </a:r>
              <a:r>
                <a:rPr lang="en-US" sz="1800" b="1" baseline="-25000">
                  <a:latin typeface="Times New Roman" charset="0"/>
                </a:rPr>
                <a:t>Y</a:t>
              </a:r>
              <a:r>
                <a:rPr lang="en-US" sz="1800" b="1">
                  <a:latin typeface="Times New Roman" charset="0"/>
                </a:rPr>
                <a:t> is the secret key for user Y</a:t>
              </a:r>
              <a:endParaRPr lang="en-US" sz="2800" b="1">
                <a:latin typeface="Times New Roman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DCD0D7-502B-4B95-98B0-C6910CF2E78A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/>
              <a:t>Rivest­Shamir­Adelman (RSA) Method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08075" y="1289050"/>
            <a:ext cx="1447800" cy="2139950"/>
            <a:chOff x="739" y="1989"/>
            <a:chExt cx="912" cy="1348"/>
          </a:xfrm>
        </p:grpSpPr>
        <p:sp>
          <p:nvSpPr>
            <p:cNvPr id="203780" name="Oval 4"/>
            <p:cNvSpPr>
              <a:spLocks noChangeArrowheads="1"/>
            </p:cNvSpPr>
            <p:nvPr/>
          </p:nvSpPr>
          <p:spPr bwMode="auto">
            <a:xfrm>
              <a:off x="1003" y="1989"/>
              <a:ext cx="370" cy="35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1" name="Line 5"/>
            <p:cNvSpPr>
              <a:spLocks noChangeShapeType="1"/>
            </p:cNvSpPr>
            <p:nvPr/>
          </p:nvSpPr>
          <p:spPr bwMode="auto">
            <a:xfrm>
              <a:off x="1192" y="2350"/>
              <a:ext cx="0" cy="6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2" name="Line 6"/>
            <p:cNvSpPr>
              <a:spLocks noChangeShapeType="1"/>
            </p:cNvSpPr>
            <p:nvPr/>
          </p:nvSpPr>
          <p:spPr bwMode="auto">
            <a:xfrm flipH="1">
              <a:off x="921" y="3000"/>
              <a:ext cx="271" cy="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3" name="Line 7"/>
            <p:cNvSpPr>
              <a:spLocks noChangeShapeType="1"/>
            </p:cNvSpPr>
            <p:nvPr/>
          </p:nvSpPr>
          <p:spPr bwMode="auto">
            <a:xfrm>
              <a:off x="1192" y="3000"/>
              <a:ext cx="296" cy="3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4" name="Line 8"/>
            <p:cNvSpPr>
              <a:spLocks noChangeShapeType="1"/>
            </p:cNvSpPr>
            <p:nvPr/>
          </p:nvSpPr>
          <p:spPr bwMode="auto">
            <a:xfrm>
              <a:off x="847" y="2580"/>
              <a:ext cx="6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5" name="Line 9"/>
            <p:cNvSpPr>
              <a:spLocks noChangeShapeType="1"/>
            </p:cNvSpPr>
            <p:nvPr/>
          </p:nvSpPr>
          <p:spPr bwMode="auto">
            <a:xfrm flipH="1">
              <a:off x="739" y="2581"/>
              <a:ext cx="115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6" name="Line 10"/>
            <p:cNvSpPr>
              <a:spLocks noChangeShapeType="1"/>
            </p:cNvSpPr>
            <p:nvPr/>
          </p:nvSpPr>
          <p:spPr bwMode="auto">
            <a:xfrm flipV="1">
              <a:off x="1487" y="2467"/>
              <a:ext cx="164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480175" y="1289050"/>
            <a:ext cx="1587500" cy="2139950"/>
            <a:chOff x="4082" y="812"/>
            <a:chExt cx="1000" cy="1348"/>
          </a:xfrm>
        </p:grpSpPr>
        <p:sp>
          <p:nvSpPr>
            <p:cNvPr id="203788" name="Oval 12"/>
            <p:cNvSpPr>
              <a:spLocks noChangeArrowheads="1"/>
            </p:cNvSpPr>
            <p:nvPr/>
          </p:nvSpPr>
          <p:spPr bwMode="auto">
            <a:xfrm>
              <a:off x="4500" y="812"/>
              <a:ext cx="370" cy="35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9" name="Line 13"/>
            <p:cNvSpPr>
              <a:spLocks noChangeShapeType="1"/>
            </p:cNvSpPr>
            <p:nvPr/>
          </p:nvSpPr>
          <p:spPr bwMode="auto">
            <a:xfrm>
              <a:off x="4689" y="1173"/>
              <a:ext cx="0" cy="6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90" name="Line 14"/>
            <p:cNvSpPr>
              <a:spLocks noChangeShapeType="1"/>
            </p:cNvSpPr>
            <p:nvPr/>
          </p:nvSpPr>
          <p:spPr bwMode="auto">
            <a:xfrm flipH="1">
              <a:off x="4418" y="1823"/>
              <a:ext cx="271" cy="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91" name="Line 15"/>
            <p:cNvSpPr>
              <a:spLocks noChangeShapeType="1"/>
            </p:cNvSpPr>
            <p:nvPr/>
          </p:nvSpPr>
          <p:spPr bwMode="auto">
            <a:xfrm>
              <a:off x="4689" y="1823"/>
              <a:ext cx="296" cy="3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92" name="Line 16"/>
            <p:cNvSpPr>
              <a:spLocks noChangeShapeType="1"/>
            </p:cNvSpPr>
            <p:nvPr/>
          </p:nvSpPr>
          <p:spPr bwMode="auto">
            <a:xfrm>
              <a:off x="4344" y="1403"/>
              <a:ext cx="6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93" name="Line 17"/>
            <p:cNvSpPr>
              <a:spLocks noChangeShapeType="1"/>
            </p:cNvSpPr>
            <p:nvPr/>
          </p:nvSpPr>
          <p:spPr bwMode="auto">
            <a:xfrm rot="16792784" flipH="1">
              <a:off x="4227" y="1288"/>
              <a:ext cx="115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94" name="Line 18"/>
            <p:cNvSpPr>
              <a:spLocks noChangeShapeType="1"/>
            </p:cNvSpPr>
            <p:nvPr/>
          </p:nvSpPr>
          <p:spPr bwMode="auto">
            <a:xfrm rot="6169780" flipV="1">
              <a:off x="4943" y="1455"/>
              <a:ext cx="164" cy="1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95" name="Text Box 19"/>
            <p:cNvSpPr txBox="1">
              <a:spLocks noChangeArrowheads="1"/>
            </p:cNvSpPr>
            <p:nvPr/>
          </p:nvSpPr>
          <p:spPr bwMode="auto">
            <a:xfrm>
              <a:off x="4082" y="1042"/>
              <a:ext cx="168" cy="22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charset="0"/>
                </a:rPr>
                <a:t>M</a:t>
              </a:r>
            </a:p>
          </p:txBody>
        </p:sp>
      </p:grpSp>
      <p:sp>
        <p:nvSpPr>
          <p:cNvPr id="203796" name="Text Box 20"/>
          <p:cNvSpPr txBox="1">
            <a:spLocks noChangeArrowheads="1"/>
          </p:cNvSpPr>
          <p:nvPr/>
        </p:nvSpPr>
        <p:spPr bwMode="auto">
          <a:xfrm>
            <a:off x="2495550" y="1674813"/>
            <a:ext cx="250825" cy="3381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M</a:t>
            </a:r>
          </a:p>
        </p:txBody>
      </p:sp>
      <p:sp>
        <p:nvSpPr>
          <p:cNvPr id="203797" name="Text Box 21"/>
          <p:cNvSpPr txBox="1">
            <a:spLocks noChangeArrowheads="1"/>
          </p:cNvSpPr>
          <p:nvPr/>
        </p:nvSpPr>
        <p:spPr bwMode="auto">
          <a:xfrm>
            <a:off x="1443038" y="3505200"/>
            <a:ext cx="798512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User X</a:t>
            </a:r>
          </a:p>
        </p:txBody>
      </p:sp>
      <p:sp>
        <p:nvSpPr>
          <p:cNvPr id="203798" name="Text Box 22"/>
          <p:cNvSpPr txBox="1">
            <a:spLocks noChangeArrowheads="1"/>
          </p:cNvSpPr>
          <p:nvPr/>
        </p:nvSpPr>
        <p:spPr bwMode="auto">
          <a:xfrm>
            <a:off x="7088188" y="3502025"/>
            <a:ext cx="798512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User Y</a:t>
            </a:r>
          </a:p>
        </p:txBody>
      </p:sp>
      <p:sp>
        <p:nvSpPr>
          <p:cNvPr id="203799" name="Text Box 23"/>
          <p:cNvSpPr txBox="1">
            <a:spLocks noChangeArrowheads="1"/>
          </p:cNvSpPr>
          <p:nvPr/>
        </p:nvSpPr>
        <p:spPr bwMode="auto">
          <a:xfrm>
            <a:off x="2641600" y="3482975"/>
            <a:ext cx="1174750" cy="347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M</a:t>
            </a:r>
            <a:r>
              <a:rPr lang="en-US" sz="2200" baseline="30000">
                <a:latin typeface="Times New Roman" charset="0"/>
              </a:rPr>
              <a:t>e </a:t>
            </a:r>
            <a:r>
              <a:rPr lang="en-US" sz="2200">
                <a:latin typeface="Times New Roman" charset="0"/>
              </a:rPr>
              <a:t>mod n</a:t>
            </a:r>
          </a:p>
        </p:txBody>
      </p:sp>
      <p:sp>
        <p:nvSpPr>
          <p:cNvPr id="203800" name="Text Box 24"/>
          <p:cNvSpPr txBox="1">
            <a:spLocks noChangeArrowheads="1"/>
          </p:cNvSpPr>
          <p:nvPr/>
        </p:nvSpPr>
        <p:spPr bwMode="auto">
          <a:xfrm>
            <a:off x="5351463" y="3460750"/>
            <a:ext cx="1174750" cy="347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C</a:t>
            </a:r>
            <a:r>
              <a:rPr lang="en-US" sz="2200" baseline="30000">
                <a:latin typeface="Times New Roman" charset="0"/>
              </a:rPr>
              <a:t>d </a:t>
            </a:r>
            <a:r>
              <a:rPr lang="en-US" sz="2200">
                <a:latin typeface="Times New Roman" charset="0"/>
              </a:rPr>
              <a:t>mod n</a:t>
            </a:r>
          </a:p>
        </p:txBody>
      </p:sp>
      <p:sp>
        <p:nvSpPr>
          <p:cNvPr id="203801" name="Text Box 25"/>
          <p:cNvSpPr txBox="1">
            <a:spLocks noChangeArrowheads="1"/>
          </p:cNvSpPr>
          <p:nvPr/>
        </p:nvSpPr>
        <p:spPr bwMode="auto">
          <a:xfrm>
            <a:off x="1258888" y="5235575"/>
            <a:ext cx="2981325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Encryption Key for user Y</a:t>
            </a:r>
          </a:p>
        </p:txBody>
      </p:sp>
      <p:sp>
        <p:nvSpPr>
          <p:cNvPr id="203802" name="Text Box 26"/>
          <p:cNvSpPr txBox="1">
            <a:spLocks noChangeArrowheads="1"/>
          </p:cNvSpPr>
          <p:nvPr/>
        </p:nvSpPr>
        <p:spPr bwMode="auto">
          <a:xfrm>
            <a:off x="4827588" y="5235575"/>
            <a:ext cx="2995612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Decryption Key for user Y</a:t>
            </a:r>
          </a:p>
        </p:txBody>
      </p:sp>
      <p:sp>
        <p:nvSpPr>
          <p:cNvPr id="203803" name="Text Box 27"/>
          <p:cNvSpPr txBox="1">
            <a:spLocks noChangeArrowheads="1"/>
          </p:cNvSpPr>
          <p:nvPr/>
        </p:nvSpPr>
        <p:spPr bwMode="auto">
          <a:xfrm>
            <a:off x="4386263" y="3379788"/>
            <a:ext cx="185737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C</a:t>
            </a:r>
          </a:p>
        </p:txBody>
      </p:sp>
      <p:sp>
        <p:nvSpPr>
          <p:cNvPr id="203804" name="Text Box 28"/>
          <p:cNvSpPr txBox="1">
            <a:spLocks noChangeArrowheads="1"/>
          </p:cNvSpPr>
          <p:nvPr/>
        </p:nvSpPr>
        <p:spPr bwMode="auto">
          <a:xfrm>
            <a:off x="2646363" y="4679950"/>
            <a:ext cx="811212" cy="334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(e, n)</a:t>
            </a:r>
          </a:p>
        </p:txBody>
      </p:sp>
      <p:sp>
        <p:nvSpPr>
          <p:cNvPr id="203805" name="Text Box 29"/>
          <p:cNvSpPr txBox="1">
            <a:spLocks noChangeArrowheads="1"/>
          </p:cNvSpPr>
          <p:nvPr/>
        </p:nvSpPr>
        <p:spPr bwMode="auto">
          <a:xfrm>
            <a:off x="5840413" y="4687888"/>
            <a:ext cx="606425" cy="334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(d, n)</a:t>
            </a:r>
          </a:p>
        </p:txBody>
      </p:sp>
      <p:sp>
        <p:nvSpPr>
          <p:cNvPr id="203806" name="Line 30"/>
          <p:cNvSpPr>
            <a:spLocks noChangeShapeType="1"/>
          </p:cNvSpPr>
          <p:nvPr/>
        </p:nvSpPr>
        <p:spPr bwMode="auto">
          <a:xfrm>
            <a:off x="2740025" y="2035175"/>
            <a:ext cx="430213" cy="13827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807" name="Line 31"/>
          <p:cNvSpPr>
            <a:spLocks noChangeShapeType="1"/>
          </p:cNvSpPr>
          <p:nvPr/>
        </p:nvSpPr>
        <p:spPr bwMode="auto">
          <a:xfrm flipH="1">
            <a:off x="5662613" y="2009775"/>
            <a:ext cx="835025" cy="14208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808" name="Line 32"/>
          <p:cNvSpPr>
            <a:spLocks noChangeShapeType="1"/>
          </p:cNvSpPr>
          <p:nvPr/>
        </p:nvSpPr>
        <p:spPr bwMode="auto">
          <a:xfrm>
            <a:off x="3862388" y="3744913"/>
            <a:ext cx="1435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809" name="Line 33"/>
          <p:cNvSpPr>
            <a:spLocks noChangeShapeType="1"/>
          </p:cNvSpPr>
          <p:nvPr/>
        </p:nvSpPr>
        <p:spPr bwMode="auto">
          <a:xfrm flipH="1" flipV="1">
            <a:off x="3025775" y="4003675"/>
            <a:ext cx="1588" cy="796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810" name="Line 34"/>
          <p:cNvSpPr>
            <a:spLocks noChangeShapeType="1"/>
          </p:cNvSpPr>
          <p:nvPr/>
        </p:nvSpPr>
        <p:spPr bwMode="auto">
          <a:xfrm flipH="1" flipV="1">
            <a:off x="6153150" y="3933825"/>
            <a:ext cx="1588" cy="796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7201FA-8BF8-4918-B0BA-268F074FE2E5}" type="slidenum">
              <a:rPr lang="en-US"/>
              <a:pPr/>
              <a:t>8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533400"/>
            <a:ext cx="7772400" cy="457200"/>
          </a:xfrm>
          <a:noFill/>
          <a:ln/>
        </p:spPr>
        <p:txBody>
          <a:bodyPr/>
          <a:lstStyle/>
          <a:p>
            <a:r>
              <a:rPr lang="en-US" b="1"/>
              <a:t>RSA Method </a:t>
            </a:r>
          </a:p>
        </p:txBody>
      </p:sp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381000" y="1390650"/>
            <a:ext cx="8610600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200">
                <a:latin typeface="Times New Roman" charset="0"/>
              </a:rPr>
              <a:t>1. Choose two large (100 digit) prime numbers, p and q,and set  n = p x q </a:t>
            </a:r>
          </a:p>
          <a:p>
            <a:endParaRPr lang="en-US" sz="1600">
              <a:latin typeface="Times New Roman" charset="0"/>
            </a:endParaRPr>
          </a:p>
          <a:p>
            <a:r>
              <a:rPr lang="en-US" sz="2200">
                <a:latin typeface="Times New Roman" charset="0"/>
              </a:rPr>
              <a:t>2. Choose any large integer, d, so that:  GCD( d, ((p­1)x(q­1)) = 1 </a:t>
            </a:r>
          </a:p>
          <a:p>
            <a:endParaRPr lang="en-US" sz="1600">
              <a:latin typeface="Times New Roman" charset="0"/>
            </a:endParaRPr>
          </a:p>
          <a:p>
            <a:r>
              <a:rPr lang="en-US" sz="2200">
                <a:latin typeface="Times New Roman" charset="0"/>
              </a:rPr>
              <a:t>3. Find e so that:  e x d = 1 (modulo (p­1)x(q­1)) </a:t>
            </a:r>
          </a:p>
          <a:p>
            <a:endParaRPr lang="en-US" sz="1600">
              <a:latin typeface="Times New Roman" charset="0"/>
            </a:endParaRPr>
          </a:p>
          <a:p>
            <a:r>
              <a:rPr lang="en-US" sz="2200" u="sng">
                <a:latin typeface="Times New Roman" charset="0"/>
              </a:rPr>
              <a:t>Example:</a:t>
            </a:r>
            <a:r>
              <a:rPr lang="en-US" sz="2200">
                <a:latin typeface="Times New Roman" charset="0"/>
              </a:rPr>
              <a:t> </a:t>
            </a:r>
          </a:p>
          <a:p>
            <a:r>
              <a:rPr lang="en-US" sz="2200">
                <a:latin typeface="Times New Roman" charset="0"/>
              </a:rPr>
              <a:t>	1. p = 5, q = 11 and n = 55. </a:t>
            </a:r>
          </a:p>
          <a:p>
            <a:r>
              <a:rPr lang="en-US" sz="2200">
                <a:latin typeface="Times New Roman" charset="0"/>
              </a:rPr>
              <a:t>	    (p­1)x(q­1) = 4 x 10 = 40 </a:t>
            </a:r>
          </a:p>
          <a:p>
            <a:r>
              <a:rPr lang="en-US" sz="2200">
                <a:latin typeface="Times New Roman" charset="0"/>
              </a:rPr>
              <a:t>	</a:t>
            </a:r>
          </a:p>
          <a:p>
            <a:r>
              <a:rPr lang="en-US" sz="2200">
                <a:latin typeface="Times New Roman" charset="0"/>
              </a:rPr>
              <a:t>	2. A valid d is 23 since GCD(40, 23) = 1 </a:t>
            </a:r>
          </a:p>
          <a:p>
            <a:r>
              <a:rPr lang="en-US" sz="2200">
                <a:latin typeface="Times New Roman" charset="0"/>
              </a:rPr>
              <a:t>	</a:t>
            </a:r>
          </a:p>
          <a:p>
            <a:r>
              <a:rPr lang="en-US" sz="2200">
                <a:latin typeface="Times New Roman" charset="0"/>
              </a:rPr>
              <a:t>	3. Then e = 7 since: </a:t>
            </a:r>
          </a:p>
          <a:p>
            <a:r>
              <a:rPr lang="en-US" sz="2200">
                <a:latin typeface="Times New Roman" charset="0"/>
              </a:rPr>
              <a:t>	     23 x 7 = 161 modulo 40 = 1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D3F6B1-7470-4E21-A3B3-99E51C6B0EFD}" type="slidenum">
              <a:rPr lang="en-US"/>
              <a:pPr/>
              <a:t>9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457200"/>
            <a:ext cx="7772400" cy="457200"/>
          </a:xfrm>
        </p:spPr>
        <p:txBody>
          <a:bodyPr/>
          <a:lstStyle/>
          <a:p>
            <a:r>
              <a:rPr lang="en-US"/>
              <a:t>(Large) Document Integrity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1800" y="1360488"/>
            <a:ext cx="2225675" cy="4006850"/>
            <a:chOff x="849" y="576"/>
            <a:chExt cx="1402" cy="2524"/>
          </a:xfrm>
        </p:grpSpPr>
        <p:sp>
          <p:nvSpPr>
            <p:cNvPr id="205828" name="Rectangle 4"/>
            <p:cNvSpPr>
              <a:spLocks noChangeArrowheads="1"/>
            </p:cNvSpPr>
            <p:nvPr/>
          </p:nvSpPr>
          <p:spPr bwMode="auto">
            <a:xfrm>
              <a:off x="1232" y="576"/>
              <a:ext cx="643" cy="787"/>
            </a:xfrm>
            <a:prstGeom prst="rect">
              <a:avLst/>
            </a:prstGeom>
            <a:solidFill>
              <a:srgbClr val="FFA7A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29" name="Text Box 5"/>
            <p:cNvSpPr txBox="1">
              <a:spLocks noChangeArrowheads="1"/>
            </p:cNvSpPr>
            <p:nvPr/>
          </p:nvSpPr>
          <p:spPr bwMode="auto">
            <a:xfrm>
              <a:off x="1247" y="757"/>
              <a:ext cx="620" cy="404"/>
            </a:xfrm>
            <a:prstGeom prst="rect">
              <a:avLst/>
            </a:prstGeom>
            <a:solidFill>
              <a:srgbClr val="FFA7A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 b="1">
                  <a:latin typeface="Times New Roman" charset="0"/>
                </a:rPr>
                <a:t>File/</a:t>
              </a:r>
              <a:br>
                <a:rPr lang="en-US" sz="1800" b="1">
                  <a:latin typeface="Times New Roman" charset="0"/>
                </a:rPr>
              </a:br>
              <a:r>
                <a:rPr lang="en-US" sz="1800" b="1">
                  <a:latin typeface="Times New Roman" charset="0"/>
                </a:rPr>
                <a:t>message</a:t>
              </a:r>
              <a:endParaRPr lang="en-US" sz="2800" b="1">
                <a:latin typeface="Times New Roman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49" y="1614"/>
              <a:ext cx="1402" cy="506"/>
              <a:chOff x="694" y="2081"/>
              <a:chExt cx="1402" cy="506"/>
            </a:xfrm>
          </p:grpSpPr>
          <p:sp>
            <p:nvSpPr>
              <p:cNvPr id="205831" name="Oval 7"/>
              <p:cNvSpPr>
                <a:spLocks noChangeArrowheads="1"/>
              </p:cNvSpPr>
              <p:nvPr/>
            </p:nvSpPr>
            <p:spPr bwMode="auto">
              <a:xfrm>
                <a:off x="694" y="2081"/>
                <a:ext cx="1402" cy="506"/>
              </a:xfrm>
              <a:prstGeom prst="ellipse">
                <a:avLst/>
              </a:prstGeom>
              <a:solidFill>
                <a:srgbClr val="D1B7B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32" name="Text Box 8"/>
              <p:cNvSpPr txBox="1">
                <a:spLocks noChangeArrowheads="1"/>
              </p:cNvSpPr>
              <p:nvPr/>
            </p:nvSpPr>
            <p:spPr bwMode="auto">
              <a:xfrm>
                <a:off x="936" y="2207"/>
                <a:ext cx="896" cy="231"/>
              </a:xfrm>
              <a:prstGeom prst="rect">
                <a:avLst/>
              </a:prstGeom>
              <a:solidFill>
                <a:srgbClr val="D1B7B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1800" b="1">
                    <a:latin typeface="Times New Roman" charset="0"/>
                  </a:rPr>
                  <a:t>hash process</a:t>
                </a:r>
                <a:endParaRPr lang="en-US" sz="2800" b="1">
                  <a:latin typeface="Times New Roman" charset="0"/>
                </a:endParaRPr>
              </a:p>
            </p:txBody>
          </p:sp>
        </p:grpSp>
        <p:cxnSp>
          <p:nvCxnSpPr>
            <p:cNvPr id="205833" name="AutoShape 9"/>
            <p:cNvCxnSpPr>
              <a:cxnSpLocks noChangeShapeType="1"/>
              <a:stCxn id="205828" idx="2"/>
              <a:endCxn id="205831" idx="0"/>
            </p:cNvCxnSpPr>
            <p:nvPr/>
          </p:nvCxnSpPr>
          <p:spPr bwMode="auto">
            <a:xfrm flipH="1">
              <a:off x="1550" y="1363"/>
              <a:ext cx="4" cy="2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05834" name="Text Box 10"/>
            <p:cNvSpPr txBox="1">
              <a:spLocks noChangeArrowheads="1"/>
            </p:cNvSpPr>
            <p:nvPr/>
          </p:nvSpPr>
          <p:spPr bwMode="auto">
            <a:xfrm>
              <a:off x="1321" y="2869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 b="1">
                  <a:latin typeface="Times New Roman" charset="0"/>
                </a:rPr>
                <a:t>digest</a:t>
              </a:r>
              <a:endParaRPr lang="en-US" sz="2800" b="1">
                <a:latin typeface="Times New Roman" charset="0"/>
              </a:endParaRPr>
            </a:p>
          </p:txBody>
        </p:sp>
        <p:sp>
          <p:nvSpPr>
            <p:cNvPr id="205835" name="Rectangle 11" descr="Solid diamond"/>
            <p:cNvSpPr>
              <a:spLocks noChangeArrowheads="1"/>
            </p:cNvSpPr>
            <p:nvPr/>
          </p:nvSpPr>
          <p:spPr bwMode="auto">
            <a:xfrm>
              <a:off x="1276" y="2437"/>
              <a:ext cx="554" cy="390"/>
            </a:xfrm>
            <a:prstGeom prst="rect">
              <a:avLst/>
            </a:prstGeom>
            <a:pattFill prst="solidDmnd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5836" name="AutoShape 12"/>
            <p:cNvCxnSpPr>
              <a:cxnSpLocks noChangeShapeType="1"/>
              <a:stCxn id="205831" idx="4"/>
              <a:endCxn id="205835" idx="0"/>
            </p:cNvCxnSpPr>
            <p:nvPr/>
          </p:nvCxnSpPr>
          <p:spPr bwMode="auto">
            <a:xfrm>
              <a:off x="1550" y="2120"/>
              <a:ext cx="3" cy="3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205837" name="Text Box 13"/>
          <p:cNvSpPr txBox="1">
            <a:spLocks noChangeArrowheads="1"/>
          </p:cNvSpPr>
          <p:nvPr/>
        </p:nvSpPr>
        <p:spPr bwMode="auto">
          <a:xfrm>
            <a:off x="2819400" y="1331913"/>
            <a:ext cx="6173788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 u="sng">
                <a:latin typeface="Times New Roman" charset="0"/>
              </a:rPr>
              <a:t>Digest properties</a:t>
            </a:r>
            <a:r>
              <a:rPr lang="en-US" sz="2000" b="1">
                <a:latin typeface="Times New Roman" charset="0"/>
              </a:rPr>
              <a:t>:</a:t>
            </a:r>
            <a:br>
              <a:rPr lang="en-US" sz="2000" b="1">
                <a:latin typeface="Times New Roman" charset="0"/>
              </a:rPr>
            </a:br>
            <a:endParaRPr lang="en-US" sz="2000" b="1">
              <a:latin typeface="Times New Roman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 b="1">
                <a:latin typeface="Times New Roman" charset="0"/>
              </a:rPr>
              <a:t> fixed-length, condensation of the source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 b="1">
                <a:latin typeface="Times New Roman" charset="0"/>
              </a:rPr>
              <a:t> efficient to compute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 b="1">
                <a:latin typeface="Times New Roman" charset="0"/>
              </a:rPr>
              <a:t> irreversible - computationally infeasible for the</a:t>
            </a:r>
            <a:br>
              <a:rPr lang="en-US" sz="2000" b="1">
                <a:latin typeface="Times New Roman" charset="0"/>
              </a:rPr>
            </a:br>
            <a:r>
              <a:rPr lang="en-US" sz="2000" b="1">
                <a:latin typeface="Times New Roman" charset="0"/>
              </a:rPr>
              <a:t>  original source to be reconstructed from the digest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 b="1">
                <a:latin typeface="Times New Roman" charset="0"/>
              </a:rPr>
              <a:t> unique - difficult to find two different sources that</a:t>
            </a:r>
            <a:br>
              <a:rPr lang="en-US" sz="2000" b="1">
                <a:latin typeface="Times New Roman" charset="0"/>
              </a:rPr>
            </a:br>
            <a:r>
              <a:rPr lang="en-US" sz="2000" b="1">
                <a:latin typeface="Times New Roman" charset="0"/>
              </a:rPr>
              <a:t>   map to the same digest (collision resistance)</a:t>
            </a:r>
            <a:br>
              <a:rPr lang="en-US" sz="2000" b="1">
                <a:latin typeface="Times New Roman" charset="0"/>
              </a:rPr>
            </a:br>
            <a:endParaRPr lang="en-US" sz="2000" b="1">
              <a:latin typeface="Times New Roman" charset="0"/>
            </a:endParaRPr>
          </a:p>
          <a:p>
            <a:pPr>
              <a:spcBef>
                <a:spcPct val="20000"/>
              </a:spcBef>
            </a:pPr>
            <a:r>
              <a:rPr lang="en-US" sz="2000" b="1">
                <a:latin typeface="Times New Roman" charset="0"/>
              </a:rPr>
              <a:t>Also know as: fingerprint</a:t>
            </a:r>
            <a:br>
              <a:rPr lang="en-US" sz="2000" b="1">
                <a:latin typeface="Times New Roman" charset="0"/>
              </a:rPr>
            </a:br>
            <a:endParaRPr lang="en-US" sz="2000" b="1">
              <a:latin typeface="Times New Roman" charset="0"/>
            </a:endParaRPr>
          </a:p>
          <a:p>
            <a:pPr>
              <a:spcBef>
                <a:spcPct val="20000"/>
              </a:spcBef>
            </a:pPr>
            <a:r>
              <a:rPr lang="en-US" sz="2000" b="1">
                <a:latin typeface="Times New Roman" charset="0"/>
              </a:rPr>
              <a:t>Examples: MD5 (128 bits), SHA-1 (160 bits)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608</Words>
  <Application>Microsoft Office PowerPoint</Application>
  <PresentationFormat>On-screen Show (4:3)</PresentationFormat>
  <Paragraphs>172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Cryptographic Security</vt:lpstr>
      <vt:lpstr>Security Considerations</vt:lpstr>
      <vt:lpstr>Cryptography</vt:lpstr>
      <vt:lpstr>Forms of Cryptosystems </vt:lpstr>
      <vt:lpstr>Combining Public/Private Key Systems</vt:lpstr>
      <vt:lpstr>Secure Communication - Public Key System </vt:lpstr>
      <vt:lpstr>Rivest­Shamir­Adelman (RSA) Method </vt:lpstr>
      <vt:lpstr>RSA Method </vt:lpstr>
      <vt:lpstr>(Large) Document Integrity</vt:lpstr>
      <vt:lpstr> (Large)Document Integrity</vt:lpstr>
      <vt:lpstr>Guaranteeing Integrity</vt:lpstr>
      <vt:lpstr>Digital Signatures (Public Key) </vt:lpstr>
      <vt:lpstr>Secure Communication (Public Key)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Cryptographic Security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2010-08-02T13:32:28Z</dcterms:modified>
</cp:coreProperties>
</file>