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7086600" y="1524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/>
              <a:t>Course Overview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Computer Science 5204</a:t>
            </a:r>
            <a:br>
              <a:rPr lang="en-US" sz="2800" b="1" smtClean="0"/>
            </a:br>
            <a:r>
              <a:rPr lang="en-US" sz="2800" b="1" smtClean="0"/>
              <a:t>Operating Systems</a:t>
            </a:r>
            <a:br>
              <a:rPr lang="en-US" sz="2800" b="1" smtClean="0"/>
            </a:br>
            <a:r>
              <a:rPr lang="en-US" sz="2800" b="1" smtClean="0"/>
              <a:t>Fall, 2010</a:t>
            </a:r>
            <a:endParaRPr lang="en-US" sz="280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Dr. Dennis Kafura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Course Overview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7CBCA5-4142-4333-8DAB-1977A393B409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7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2C4697-FF92-42C0-8FA9-0F91651F52CF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π</a:t>
            </a:r>
            <a:r>
              <a:rPr lang="en-US" smtClean="0"/>
              <a:t>-Calculus</a:t>
            </a:r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674688" y="1133475"/>
            <a:ext cx="7527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latin typeface="Times New Roman" pitchFamily="18" charset="0"/>
              </a:rPr>
              <a:t>An algebra that captures the notions of communication, interaction, and synchronization among concurrently executing entities.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89025" y="2409825"/>
            <a:ext cx="1211263" cy="576263"/>
            <a:chOff x="1543" y="1052"/>
            <a:chExt cx="1068" cy="522"/>
          </a:xfrm>
        </p:grpSpPr>
        <p:sp>
          <p:nvSpPr>
            <p:cNvPr id="12353" name="Oval 5"/>
            <p:cNvSpPr>
              <a:spLocks noChangeArrowheads="1"/>
            </p:cNvSpPr>
            <p:nvPr/>
          </p:nvSpPr>
          <p:spPr bwMode="auto">
            <a:xfrm>
              <a:off x="1778" y="1394"/>
              <a:ext cx="125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4" name="Line 6"/>
            <p:cNvSpPr>
              <a:spLocks noChangeShapeType="1"/>
            </p:cNvSpPr>
            <p:nvPr/>
          </p:nvSpPr>
          <p:spPr bwMode="auto">
            <a:xfrm flipV="1">
              <a:off x="1551" y="1068"/>
              <a:ext cx="218" cy="3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5" name="Line 7"/>
            <p:cNvSpPr>
              <a:spLocks noChangeShapeType="1"/>
            </p:cNvSpPr>
            <p:nvPr/>
          </p:nvSpPr>
          <p:spPr bwMode="auto">
            <a:xfrm>
              <a:off x="1761" y="1060"/>
              <a:ext cx="4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6" name="Line 8"/>
            <p:cNvSpPr>
              <a:spLocks noChangeShapeType="1"/>
            </p:cNvSpPr>
            <p:nvPr/>
          </p:nvSpPr>
          <p:spPr bwMode="auto">
            <a:xfrm>
              <a:off x="2221" y="1052"/>
              <a:ext cx="125" cy="1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7" name="Line 9"/>
            <p:cNvSpPr>
              <a:spLocks noChangeShapeType="1"/>
            </p:cNvSpPr>
            <p:nvPr/>
          </p:nvSpPr>
          <p:spPr bwMode="auto">
            <a:xfrm>
              <a:off x="2346" y="1177"/>
              <a:ext cx="163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8" name="Line 10"/>
            <p:cNvSpPr>
              <a:spLocks noChangeShapeType="1"/>
            </p:cNvSpPr>
            <p:nvPr/>
          </p:nvSpPr>
          <p:spPr bwMode="auto">
            <a:xfrm>
              <a:off x="2517" y="1224"/>
              <a:ext cx="87" cy="2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9" name="AutoShape 11"/>
            <p:cNvSpPr>
              <a:spLocks noChangeArrowheads="1"/>
            </p:cNvSpPr>
            <p:nvPr/>
          </p:nvSpPr>
          <p:spPr bwMode="auto">
            <a:xfrm>
              <a:off x="1721" y="1092"/>
              <a:ext cx="296" cy="155"/>
            </a:xfrm>
            <a:prstGeom prst="parallelogram">
              <a:avLst>
                <a:gd name="adj" fmla="val 4799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0" name="AutoShape 12"/>
            <p:cNvSpPr>
              <a:spLocks noChangeArrowheads="1"/>
            </p:cNvSpPr>
            <p:nvPr/>
          </p:nvSpPr>
          <p:spPr bwMode="auto">
            <a:xfrm>
              <a:off x="1692" y="1309"/>
              <a:ext cx="304" cy="26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1" name="Line 13"/>
            <p:cNvSpPr>
              <a:spLocks noChangeShapeType="1"/>
            </p:cNvSpPr>
            <p:nvPr/>
          </p:nvSpPr>
          <p:spPr bwMode="auto">
            <a:xfrm flipH="1">
              <a:off x="2462" y="1434"/>
              <a:ext cx="1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Line 14"/>
            <p:cNvSpPr>
              <a:spLocks noChangeShapeType="1"/>
            </p:cNvSpPr>
            <p:nvPr/>
          </p:nvSpPr>
          <p:spPr bwMode="auto">
            <a:xfrm>
              <a:off x="1995" y="1442"/>
              <a:ext cx="1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AutoShape 15"/>
            <p:cNvSpPr>
              <a:spLocks noChangeArrowheads="1"/>
            </p:cNvSpPr>
            <p:nvPr/>
          </p:nvSpPr>
          <p:spPr bwMode="auto">
            <a:xfrm>
              <a:off x="2162" y="1303"/>
              <a:ext cx="304" cy="26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Line 16"/>
            <p:cNvSpPr>
              <a:spLocks noChangeShapeType="1"/>
            </p:cNvSpPr>
            <p:nvPr/>
          </p:nvSpPr>
          <p:spPr bwMode="auto">
            <a:xfrm flipH="1">
              <a:off x="1543" y="1442"/>
              <a:ext cx="1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5" name="Oval 17"/>
            <p:cNvSpPr>
              <a:spLocks noChangeArrowheads="1"/>
            </p:cNvSpPr>
            <p:nvPr/>
          </p:nvSpPr>
          <p:spPr bwMode="auto">
            <a:xfrm>
              <a:off x="2248" y="1404"/>
              <a:ext cx="125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6" name="AutoShape 18"/>
            <p:cNvSpPr>
              <a:spLocks noChangeArrowheads="1"/>
            </p:cNvSpPr>
            <p:nvPr/>
          </p:nvSpPr>
          <p:spPr bwMode="auto">
            <a:xfrm flipH="1" flipV="1">
              <a:off x="2002" y="1084"/>
              <a:ext cx="289" cy="1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4 w 21600"/>
                <a:gd name="T13" fmla="*/ 4524 h 21600"/>
                <a:gd name="T14" fmla="*/ 17116 w 21600"/>
                <a:gd name="T15" fmla="*/ 1707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619250" y="5030788"/>
            <a:ext cx="882650" cy="366712"/>
            <a:chOff x="1875" y="2721"/>
            <a:chExt cx="613" cy="276"/>
          </a:xfrm>
        </p:grpSpPr>
        <p:sp>
          <p:nvSpPr>
            <p:cNvPr id="12351" name="Text Box 20"/>
            <p:cNvSpPr txBox="1">
              <a:spLocks noChangeArrowheads="1"/>
            </p:cNvSpPr>
            <p:nvPr/>
          </p:nvSpPr>
          <p:spPr bwMode="auto">
            <a:xfrm>
              <a:off x="1875" y="2721"/>
              <a:ext cx="613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pitchFamily="18" charset="0"/>
                </a:rPr>
                <a:t>Control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2352" name="Rectangle 21"/>
            <p:cNvSpPr>
              <a:spLocks noChangeArrowheads="1"/>
            </p:cNvSpPr>
            <p:nvPr/>
          </p:nvSpPr>
          <p:spPr bwMode="auto">
            <a:xfrm>
              <a:off x="1925" y="2759"/>
              <a:ext cx="498" cy="2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301625" y="4354513"/>
            <a:ext cx="703263" cy="379412"/>
            <a:chOff x="753" y="2556"/>
            <a:chExt cx="620" cy="343"/>
          </a:xfrm>
        </p:grpSpPr>
        <p:sp>
          <p:nvSpPr>
            <p:cNvPr id="12349" name="Oval 23"/>
            <p:cNvSpPr>
              <a:spLocks noChangeArrowheads="1"/>
            </p:cNvSpPr>
            <p:nvPr/>
          </p:nvSpPr>
          <p:spPr bwMode="auto">
            <a:xfrm>
              <a:off x="795" y="2556"/>
              <a:ext cx="522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Text Box 24"/>
            <p:cNvSpPr txBox="1">
              <a:spLocks noChangeArrowheads="1"/>
            </p:cNvSpPr>
            <p:nvPr/>
          </p:nvSpPr>
          <p:spPr bwMode="auto">
            <a:xfrm>
              <a:off x="753" y="2569"/>
              <a:ext cx="620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latin typeface="Times New Roman" pitchFamily="18" charset="0"/>
                </a:rPr>
                <a:t>Trans</a:t>
              </a:r>
              <a:endParaRPr lang="en-US" sz="1600">
                <a:latin typeface="Times New Roman" pitchFamily="18" charset="0"/>
              </a:endParaRP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990850" y="4356100"/>
            <a:ext cx="828675" cy="428625"/>
            <a:chOff x="728" y="2556"/>
            <a:chExt cx="670" cy="343"/>
          </a:xfrm>
        </p:grpSpPr>
        <p:sp>
          <p:nvSpPr>
            <p:cNvPr id="12347" name="Oval 26"/>
            <p:cNvSpPr>
              <a:spLocks noChangeArrowheads="1"/>
            </p:cNvSpPr>
            <p:nvPr/>
          </p:nvSpPr>
          <p:spPr bwMode="auto">
            <a:xfrm>
              <a:off x="795" y="2556"/>
              <a:ext cx="522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Text Box 27"/>
            <p:cNvSpPr txBox="1">
              <a:spLocks noChangeArrowheads="1"/>
            </p:cNvSpPr>
            <p:nvPr/>
          </p:nvSpPr>
          <p:spPr bwMode="auto">
            <a:xfrm>
              <a:off x="728" y="2585"/>
              <a:ext cx="67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latin typeface="Times New Roman" pitchFamily="18" charset="0"/>
                </a:rPr>
                <a:t>Idtrans</a:t>
              </a:r>
              <a:endParaRPr lang="en-US" sz="1600">
                <a:latin typeface="Times New Roman" pitchFamily="18" charset="0"/>
              </a:endParaRPr>
            </a:p>
          </p:txBody>
        </p:sp>
      </p:grpSp>
      <p:sp>
        <p:nvSpPr>
          <p:cNvPr id="12298" name="Line 28"/>
          <p:cNvSpPr>
            <a:spLocks noChangeShapeType="1"/>
          </p:cNvSpPr>
          <p:nvPr/>
        </p:nvSpPr>
        <p:spPr bwMode="auto">
          <a:xfrm>
            <a:off x="949325" y="4545013"/>
            <a:ext cx="874713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29"/>
          <p:cNvSpPr>
            <a:spLocks noChangeShapeType="1"/>
          </p:cNvSpPr>
          <p:nvPr/>
        </p:nvSpPr>
        <p:spPr bwMode="auto">
          <a:xfrm>
            <a:off x="808038" y="4699000"/>
            <a:ext cx="866775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30"/>
          <p:cNvSpPr>
            <a:spLocks noChangeShapeType="1"/>
          </p:cNvSpPr>
          <p:nvPr/>
        </p:nvSpPr>
        <p:spPr bwMode="auto">
          <a:xfrm flipV="1">
            <a:off x="2098675" y="4595813"/>
            <a:ext cx="963613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31"/>
          <p:cNvSpPr>
            <a:spLocks noChangeShapeType="1"/>
          </p:cNvSpPr>
          <p:nvPr/>
        </p:nvSpPr>
        <p:spPr bwMode="auto">
          <a:xfrm flipV="1">
            <a:off x="2438400" y="4800600"/>
            <a:ext cx="892175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Text Box 32"/>
          <p:cNvSpPr txBox="1">
            <a:spLocks noChangeArrowheads="1"/>
          </p:cNvSpPr>
          <p:nvPr/>
        </p:nvSpPr>
        <p:spPr bwMode="auto">
          <a:xfrm>
            <a:off x="685800" y="3217863"/>
            <a:ext cx="536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talk</a:t>
            </a:r>
            <a:r>
              <a:rPr lang="en-US" sz="1400" b="1" baseline="-25000">
                <a:latin typeface="Times New Roman" pitchFamily="18" charset="0"/>
              </a:rPr>
              <a:t>1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03" name="Text Box 33"/>
          <p:cNvSpPr txBox="1">
            <a:spLocks noChangeArrowheads="1"/>
          </p:cNvSpPr>
          <p:nvPr/>
        </p:nvSpPr>
        <p:spPr bwMode="auto">
          <a:xfrm>
            <a:off x="1262063" y="4530725"/>
            <a:ext cx="528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lose</a:t>
            </a:r>
            <a:r>
              <a:rPr lang="en-US" sz="1400" b="1" baseline="-25000">
                <a:latin typeface="Times New Roman" pitchFamily="18" charset="0"/>
              </a:rPr>
              <a:t>1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04" name="Text Box 34"/>
          <p:cNvSpPr txBox="1">
            <a:spLocks noChangeArrowheads="1"/>
          </p:cNvSpPr>
          <p:nvPr/>
        </p:nvSpPr>
        <p:spPr bwMode="auto">
          <a:xfrm>
            <a:off x="1249363" y="3503613"/>
            <a:ext cx="725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switch</a:t>
            </a:r>
            <a:r>
              <a:rPr lang="en-US" sz="1400" b="1" baseline="-25000">
                <a:latin typeface="Times New Roman" pitchFamily="18" charset="0"/>
              </a:rPr>
              <a:t>1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05" name="Text Box 35"/>
          <p:cNvSpPr txBox="1">
            <a:spLocks noChangeArrowheads="1"/>
          </p:cNvSpPr>
          <p:nvPr/>
        </p:nvSpPr>
        <p:spPr bwMode="auto">
          <a:xfrm>
            <a:off x="2330450" y="4475163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lose</a:t>
            </a:r>
            <a:r>
              <a:rPr lang="en-US" sz="1400" b="1" baseline="-25000">
                <a:latin typeface="Times New Roman" pitchFamily="18" charset="0"/>
              </a:rPr>
              <a:t>2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06" name="Text Box 36"/>
          <p:cNvSpPr txBox="1">
            <a:spLocks noChangeArrowheads="1"/>
          </p:cNvSpPr>
          <p:nvPr/>
        </p:nvSpPr>
        <p:spPr bwMode="auto">
          <a:xfrm>
            <a:off x="2805113" y="4986338"/>
            <a:ext cx="566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gain</a:t>
            </a:r>
            <a:r>
              <a:rPr lang="en-US" sz="1400" b="1" baseline="-25000">
                <a:latin typeface="Times New Roman" pitchFamily="18" charset="0"/>
              </a:rPr>
              <a:t>2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07" name="Text Box 37"/>
          <p:cNvSpPr txBox="1">
            <a:spLocks noChangeArrowheads="1"/>
          </p:cNvSpPr>
          <p:nvPr/>
        </p:nvSpPr>
        <p:spPr bwMode="auto">
          <a:xfrm>
            <a:off x="839788" y="4953000"/>
            <a:ext cx="566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gain</a:t>
            </a:r>
            <a:r>
              <a:rPr lang="en-US" sz="1400" b="1" baseline="-25000">
                <a:latin typeface="Times New Roman" pitchFamily="18" charset="0"/>
              </a:rPr>
              <a:t>1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08" name="Line 38"/>
          <p:cNvSpPr>
            <a:spLocks noChangeShapeType="1"/>
          </p:cNvSpPr>
          <p:nvPr/>
        </p:nvSpPr>
        <p:spPr bwMode="auto">
          <a:xfrm flipV="1">
            <a:off x="817563" y="2981325"/>
            <a:ext cx="922337" cy="138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Line 39"/>
          <p:cNvSpPr>
            <a:spLocks noChangeShapeType="1"/>
          </p:cNvSpPr>
          <p:nvPr/>
        </p:nvSpPr>
        <p:spPr bwMode="auto">
          <a:xfrm flipV="1">
            <a:off x="508000" y="2981325"/>
            <a:ext cx="941388" cy="1385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6894513" y="2451100"/>
            <a:ext cx="1211262" cy="576263"/>
            <a:chOff x="1543" y="1052"/>
            <a:chExt cx="1068" cy="522"/>
          </a:xfrm>
        </p:grpSpPr>
        <p:sp>
          <p:nvSpPr>
            <p:cNvPr id="12333" name="Oval 41"/>
            <p:cNvSpPr>
              <a:spLocks noChangeArrowheads="1"/>
            </p:cNvSpPr>
            <p:nvPr/>
          </p:nvSpPr>
          <p:spPr bwMode="auto">
            <a:xfrm>
              <a:off x="1778" y="1394"/>
              <a:ext cx="125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4" name="Line 42"/>
            <p:cNvSpPr>
              <a:spLocks noChangeShapeType="1"/>
            </p:cNvSpPr>
            <p:nvPr/>
          </p:nvSpPr>
          <p:spPr bwMode="auto">
            <a:xfrm flipV="1">
              <a:off x="1551" y="1068"/>
              <a:ext cx="218" cy="3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5" name="Line 43"/>
            <p:cNvSpPr>
              <a:spLocks noChangeShapeType="1"/>
            </p:cNvSpPr>
            <p:nvPr/>
          </p:nvSpPr>
          <p:spPr bwMode="auto">
            <a:xfrm>
              <a:off x="1761" y="1060"/>
              <a:ext cx="4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6" name="Line 44"/>
            <p:cNvSpPr>
              <a:spLocks noChangeShapeType="1"/>
            </p:cNvSpPr>
            <p:nvPr/>
          </p:nvSpPr>
          <p:spPr bwMode="auto">
            <a:xfrm>
              <a:off x="2221" y="1052"/>
              <a:ext cx="125" cy="1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7" name="Line 45"/>
            <p:cNvSpPr>
              <a:spLocks noChangeShapeType="1"/>
            </p:cNvSpPr>
            <p:nvPr/>
          </p:nvSpPr>
          <p:spPr bwMode="auto">
            <a:xfrm>
              <a:off x="2346" y="1177"/>
              <a:ext cx="163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8" name="Line 46"/>
            <p:cNvSpPr>
              <a:spLocks noChangeShapeType="1"/>
            </p:cNvSpPr>
            <p:nvPr/>
          </p:nvSpPr>
          <p:spPr bwMode="auto">
            <a:xfrm>
              <a:off x="2517" y="1224"/>
              <a:ext cx="87" cy="2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9" name="AutoShape 47"/>
            <p:cNvSpPr>
              <a:spLocks noChangeArrowheads="1"/>
            </p:cNvSpPr>
            <p:nvPr/>
          </p:nvSpPr>
          <p:spPr bwMode="auto">
            <a:xfrm>
              <a:off x="1721" y="1092"/>
              <a:ext cx="296" cy="155"/>
            </a:xfrm>
            <a:prstGeom prst="parallelogram">
              <a:avLst>
                <a:gd name="adj" fmla="val 4799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0" name="AutoShape 48"/>
            <p:cNvSpPr>
              <a:spLocks noChangeArrowheads="1"/>
            </p:cNvSpPr>
            <p:nvPr/>
          </p:nvSpPr>
          <p:spPr bwMode="auto">
            <a:xfrm>
              <a:off x="1692" y="1309"/>
              <a:ext cx="304" cy="26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1" name="Line 49"/>
            <p:cNvSpPr>
              <a:spLocks noChangeShapeType="1"/>
            </p:cNvSpPr>
            <p:nvPr/>
          </p:nvSpPr>
          <p:spPr bwMode="auto">
            <a:xfrm flipH="1">
              <a:off x="2462" y="1434"/>
              <a:ext cx="1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2" name="Line 50"/>
            <p:cNvSpPr>
              <a:spLocks noChangeShapeType="1"/>
            </p:cNvSpPr>
            <p:nvPr/>
          </p:nvSpPr>
          <p:spPr bwMode="auto">
            <a:xfrm>
              <a:off x="1995" y="1442"/>
              <a:ext cx="1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AutoShape 51"/>
            <p:cNvSpPr>
              <a:spLocks noChangeArrowheads="1"/>
            </p:cNvSpPr>
            <p:nvPr/>
          </p:nvSpPr>
          <p:spPr bwMode="auto">
            <a:xfrm>
              <a:off x="2162" y="1303"/>
              <a:ext cx="304" cy="26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Line 52"/>
            <p:cNvSpPr>
              <a:spLocks noChangeShapeType="1"/>
            </p:cNvSpPr>
            <p:nvPr/>
          </p:nvSpPr>
          <p:spPr bwMode="auto">
            <a:xfrm flipH="1">
              <a:off x="1543" y="1442"/>
              <a:ext cx="1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Oval 53"/>
            <p:cNvSpPr>
              <a:spLocks noChangeArrowheads="1"/>
            </p:cNvSpPr>
            <p:nvPr/>
          </p:nvSpPr>
          <p:spPr bwMode="auto">
            <a:xfrm>
              <a:off x="2248" y="1404"/>
              <a:ext cx="125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6" name="AutoShape 54"/>
            <p:cNvSpPr>
              <a:spLocks noChangeArrowheads="1"/>
            </p:cNvSpPr>
            <p:nvPr/>
          </p:nvSpPr>
          <p:spPr bwMode="auto">
            <a:xfrm flipH="1" flipV="1">
              <a:off x="2002" y="1084"/>
              <a:ext cx="289" cy="1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4 w 21600"/>
                <a:gd name="T13" fmla="*/ 4524 h 21600"/>
                <a:gd name="T14" fmla="*/ 17116 w 21600"/>
                <a:gd name="T15" fmla="*/ 1707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5945188" y="5022850"/>
            <a:ext cx="882650" cy="366713"/>
            <a:chOff x="1851" y="2721"/>
            <a:chExt cx="663" cy="276"/>
          </a:xfrm>
        </p:grpSpPr>
        <p:sp>
          <p:nvSpPr>
            <p:cNvPr id="12331" name="Text Box 56"/>
            <p:cNvSpPr txBox="1">
              <a:spLocks noChangeArrowheads="1"/>
            </p:cNvSpPr>
            <p:nvPr/>
          </p:nvSpPr>
          <p:spPr bwMode="auto">
            <a:xfrm>
              <a:off x="1851" y="2721"/>
              <a:ext cx="663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pitchFamily="18" charset="0"/>
                </a:rPr>
                <a:t>Control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2332" name="Rectangle 57"/>
            <p:cNvSpPr>
              <a:spLocks noChangeArrowheads="1"/>
            </p:cNvSpPr>
            <p:nvPr/>
          </p:nvSpPr>
          <p:spPr bwMode="auto">
            <a:xfrm>
              <a:off x="1925" y="2759"/>
              <a:ext cx="498" cy="2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4495800" y="4267200"/>
            <a:ext cx="895350" cy="428625"/>
            <a:chOff x="743" y="2556"/>
            <a:chExt cx="638" cy="343"/>
          </a:xfrm>
        </p:grpSpPr>
        <p:sp>
          <p:nvSpPr>
            <p:cNvPr id="12329" name="Oval 59"/>
            <p:cNvSpPr>
              <a:spLocks noChangeArrowheads="1"/>
            </p:cNvSpPr>
            <p:nvPr/>
          </p:nvSpPr>
          <p:spPr bwMode="auto">
            <a:xfrm>
              <a:off x="795" y="2556"/>
              <a:ext cx="522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Text Box 60"/>
            <p:cNvSpPr txBox="1">
              <a:spLocks noChangeArrowheads="1"/>
            </p:cNvSpPr>
            <p:nvPr/>
          </p:nvSpPr>
          <p:spPr bwMode="auto">
            <a:xfrm>
              <a:off x="743" y="2586"/>
              <a:ext cx="638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latin typeface="Times New Roman" pitchFamily="18" charset="0"/>
                </a:rPr>
                <a:t>IdTrans</a:t>
              </a:r>
              <a:endParaRPr lang="en-US" sz="1600">
                <a:latin typeface="Times New Roman" pitchFamily="18" charset="0"/>
              </a:endParaRPr>
            </a:p>
          </p:txBody>
        </p:sp>
      </p:grpSp>
      <p:grpSp>
        <p:nvGrpSpPr>
          <p:cNvPr id="9" name="Group 61"/>
          <p:cNvGrpSpPr>
            <a:grpSpLocks/>
          </p:cNvGrpSpPr>
          <p:nvPr/>
        </p:nvGrpSpPr>
        <p:grpSpPr bwMode="auto">
          <a:xfrm>
            <a:off x="7375525" y="4348163"/>
            <a:ext cx="703263" cy="379412"/>
            <a:chOff x="751" y="2556"/>
            <a:chExt cx="622" cy="343"/>
          </a:xfrm>
        </p:grpSpPr>
        <p:sp>
          <p:nvSpPr>
            <p:cNvPr id="12327" name="Oval 62"/>
            <p:cNvSpPr>
              <a:spLocks noChangeArrowheads="1"/>
            </p:cNvSpPr>
            <p:nvPr/>
          </p:nvSpPr>
          <p:spPr bwMode="auto">
            <a:xfrm>
              <a:off x="795" y="2556"/>
              <a:ext cx="522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Text Box 63"/>
            <p:cNvSpPr txBox="1">
              <a:spLocks noChangeArrowheads="1"/>
            </p:cNvSpPr>
            <p:nvPr/>
          </p:nvSpPr>
          <p:spPr bwMode="auto">
            <a:xfrm>
              <a:off x="751" y="2567"/>
              <a:ext cx="622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latin typeface="Times New Roman" pitchFamily="18" charset="0"/>
                </a:rPr>
                <a:t>Trans</a:t>
              </a:r>
              <a:endParaRPr lang="en-US" sz="1600">
                <a:latin typeface="Times New Roman" pitchFamily="18" charset="0"/>
              </a:endParaRPr>
            </a:p>
          </p:txBody>
        </p:sp>
      </p:grpSp>
      <p:sp>
        <p:nvSpPr>
          <p:cNvPr id="12314" name="Line 64"/>
          <p:cNvSpPr>
            <a:spLocks noChangeShapeType="1"/>
          </p:cNvSpPr>
          <p:nvPr/>
        </p:nvSpPr>
        <p:spPr bwMode="auto">
          <a:xfrm>
            <a:off x="5308600" y="4537075"/>
            <a:ext cx="874713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65"/>
          <p:cNvSpPr>
            <a:spLocks noChangeShapeType="1"/>
          </p:cNvSpPr>
          <p:nvPr/>
        </p:nvSpPr>
        <p:spPr bwMode="auto">
          <a:xfrm>
            <a:off x="5167313" y="4691063"/>
            <a:ext cx="866775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Line 66"/>
          <p:cNvSpPr>
            <a:spLocks noChangeShapeType="1"/>
          </p:cNvSpPr>
          <p:nvPr/>
        </p:nvSpPr>
        <p:spPr bwMode="auto">
          <a:xfrm flipV="1">
            <a:off x="6457950" y="4587875"/>
            <a:ext cx="963613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Line 67"/>
          <p:cNvSpPr>
            <a:spLocks noChangeShapeType="1"/>
          </p:cNvSpPr>
          <p:nvPr/>
        </p:nvSpPr>
        <p:spPr bwMode="auto">
          <a:xfrm flipV="1">
            <a:off x="6743700" y="4721225"/>
            <a:ext cx="981075" cy="509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Text Box 68"/>
          <p:cNvSpPr txBox="1">
            <a:spLocks noChangeArrowheads="1"/>
          </p:cNvSpPr>
          <p:nvPr/>
        </p:nvSpPr>
        <p:spPr bwMode="auto">
          <a:xfrm>
            <a:off x="6926263" y="3481388"/>
            <a:ext cx="536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talk</a:t>
            </a:r>
            <a:r>
              <a:rPr lang="en-US" sz="1400" b="1" baseline="-25000">
                <a:latin typeface="Times New Roman" pitchFamily="18" charset="0"/>
              </a:rPr>
              <a:t>2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19" name="Text Box 69"/>
          <p:cNvSpPr txBox="1">
            <a:spLocks noChangeArrowheads="1"/>
          </p:cNvSpPr>
          <p:nvPr/>
        </p:nvSpPr>
        <p:spPr bwMode="auto">
          <a:xfrm>
            <a:off x="5621338" y="4522788"/>
            <a:ext cx="528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lose</a:t>
            </a:r>
            <a:r>
              <a:rPr lang="en-US" sz="1400" b="1" baseline="-25000">
                <a:latin typeface="Times New Roman" pitchFamily="18" charset="0"/>
              </a:rPr>
              <a:t>1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20" name="Text Box 70"/>
          <p:cNvSpPr txBox="1">
            <a:spLocks noChangeArrowheads="1"/>
          </p:cNvSpPr>
          <p:nvPr/>
        </p:nvSpPr>
        <p:spPr bwMode="auto">
          <a:xfrm>
            <a:off x="7761288" y="3433763"/>
            <a:ext cx="725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switch</a:t>
            </a:r>
            <a:r>
              <a:rPr lang="en-US" sz="1400" b="1" baseline="-25000">
                <a:latin typeface="Times New Roman" pitchFamily="18" charset="0"/>
              </a:rPr>
              <a:t>2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21" name="Text Box 71"/>
          <p:cNvSpPr txBox="1">
            <a:spLocks noChangeArrowheads="1"/>
          </p:cNvSpPr>
          <p:nvPr/>
        </p:nvSpPr>
        <p:spPr bwMode="auto">
          <a:xfrm>
            <a:off x="6689725" y="4467225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lose</a:t>
            </a:r>
            <a:r>
              <a:rPr lang="en-US" sz="1400" b="1" baseline="-25000">
                <a:latin typeface="Times New Roman" pitchFamily="18" charset="0"/>
              </a:rPr>
              <a:t>2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22" name="Text Box 72"/>
          <p:cNvSpPr txBox="1">
            <a:spLocks noChangeArrowheads="1"/>
          </p:cNvSpPr>
          <p:nvPr/>
        </p:nvSpPr>
        <p:spPr bwMode="auto">
          <a:xfrm>
            <a:off x="7164388" y="4978400"/>
            <a:ext cx="566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gain</a:t>
            </a:r>
            <a:r>
              <a:rPr lang="en-US" sz="1400" b="1" baseline="-25000">
                <a:latin typeface="Times New Roman" pitchFamily="18" charset="0"/>
              </a:rPr>
              <a:t>2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23" name="Text Box 73"/>
          <p:cNvSpPr txBox="1">
            <a:spLocks noChangeArrowheads="1"/>
          </p:cNvSpPr>
          <p:nvPr/>
        </p:nvSpPr>
        <p:spPr bwMode="auto">
          <a:xfrm>
            <a:off x="5199063" y="4945063"/>
            <a:ext cx="566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pitchFamily="18" charset="0"/>
              </a:rPr>
              <a:t>gain</a:t>
            </a:r>
            <a:r>
              <a:rPr lang="en-US" sz="1400" b="1" baseline="-25000">
                <a:latin typeface="Times New Roman" pitchFamily="18" charset="0"/>
              </a:rPr>
              <a:t>1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2324" name="Line 74"/>
          <p:cNvSpPr>
            <a:spLocks noChangeShapeType="1"/>
          </p:cNvSpPr>
          <p:nvPr/>
        </p:nvSpPr>
        <p:spPr bwMode="auto">
          <a:xfrm flipH="1" flipV="1">
            <a:off x="7743825" y="3046413"/>
            <a:ext cx="104775" cy="1312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Line 75"/>
          <p:cNvSpPr>
            <a:spLocks noChangeShapeType="1"/>
          </p:cNvSpPr>
          <p:nvPr/>
        </p:nvSpPr>
        <p:spPr bwMode="auto">
          <a:xfrm flipH="1" flipV="1">
            <a:off x="7429500" y="2962275"/>
            <a:ext cx="122238" cy="1385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AutoShape 76"/>
          <p:cNvSpPr>
            <a:spLocks noChangeArrowheads="1"/>
          </p:cNvSpPr>
          <p:nvPr/>
        </p:nvSpPr>
        <p:spPr bwMode="auto">
          <a:xfrm>
            <a:off x="3671888" y="3019425"/>
            <a:ext cx="1447800" cy="485775"/>
          </a:xfrm>
          <a:prstGeom prst="rightArrow">
            <a:avLst>
              <a:gd name="adj1" fmla="val 50000"/>
              <a:gd name="adj2" fmla="val 745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A14938-D5FA-4FC7-B4BF-9C71D0744F7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2. Security</a:t>
            </a: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838200" y="1295400"/>
            <a:ext cx="7620000" cy="4708525"/>
          </a:xfrm>
          <a:prstGeom prst="rect">
            <a:avLst/>
          </a:prstGeom>
          <a:solidFill>
            <a:srgbClr val="D8CB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endParaRPr lang="en-US" sz="2000" b="1">
              <a:latin typeface="Times New Roman" pitchFamily="18" charset="0"/>
            </a:endParaRPr>
          </a:p>
          <a:p>
            <a:pPr lvl="1"/>
            <a:r>
              <a:rPr lang="en-US" sz="2000" b="1">
                <a:latin typeface="Times New Roman" pitchFamily="18" charset="0"/>
              </a:rPr>
              <a:t>How can rights for access control be structured for effective use and management?</a:t>
            </a:r>
          </a:p>
          <a:p>
            <a:pPr lvl="1"/>
            <a:endParaRPr lang="en-US" sz="2000" b="1">
              <a:latin typeface="Times New Roman" pitchFamily="18" charset="0"/>
            </a:endParaRPr>
          </a:p>
          <a:p>
            <a:pPr lvl="1"/>
            <a:r>
              <a:rPr lang="en-US" sz="2000" b="1">
                <a:latin typeface="Times New Roman" pitchFamily="18" charset="0"/>
              </a:rPr>
              <a:t>How can a digital document be “signed” so as to identify authorship?</a:t>
            </a:r>
          </a:p>
          <a:p>
            <a:pPr lvl="1"/>
            <a:endParaRPr lang="en-US" sz="2000" b="1">
              <a:latin typeface="Times New Roman" pitchFamily="18" charset="0"/>
            </a:endParaRPr>
          </a:p>
          <a:p>
            <a:pPr lvl="1"/>
            <a:r>
              <a:rPr lang="en-US" sz="2000" b="1">
                <a:latin typeface="Times New Roman" pitchFamily="18" charset="0"/>
              </a:rPr>
              <a:t>How can communicating parties be confident of each other’s identities?</a:t>
            </a:r>
          </a:p>
          <a:p>
            <a:pPr lvl="1"/>
            <a:endParaRPr lang="en-US" sz="2000" b="1">
              <a:latin typeface="Times New Roman" pitchFamily="18" charset="0"/>
            </a:endParaRPr>
          </a:p>
          <a:p>
            <a:pPr lvl="1"/>
            <a:r>
              <a:rPr lang="en-US" sz="2000" b="1">
                <a:latin typeface="Times New Roman" pitchFamily="18" charset="0"/>
              </a:rPr>
              <a:t>How can a platform attest to the validity of its execution environment?</a:t>
            </a:r>
          </a:p>
          <a:p>
            <a:pPr lvl="1"/>
            <a:endParaRPr lang="en-US" sz="2000" b="1">
              <a:latin typeface="Times New Roman" pitchFamily="18" charset="0"/>
            </a:endParaRPr>
          </a:p>
          <a:p>
            <a:pPr lvl="1"/>
            <a:r>
              <a:rPr lang="en-US" sz="2000" b="1">
                <a:latin typeface="Times New Roman" pitchFamily="18" charset="0"/>
              </a:rPr>
              <a:t>How can access policies be expressed and enforced?</a:t>
            </a:r>
          </a:p>
          <a:p>
            <a:pPr lvl="1"/>
            <a:endParaRPr lang="en-US" sz="2000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4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A02D75-4188-40E6-ABCE-C1E412577B1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Security Overview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89650" y="1471613"/>
            <a:ext cx="1454150" cy="814387"/>
            <a:chOff x="2221" y="920"/>
            <a:chExt cx="833" cy="484"/>
          </a:xfrm>
        </p:grpSpPr>
        <p:sp>
          <p:nvSpPr>
            <p:cNvPr id="14383" name="Rectangle 4"/>
            <p:cNvSpPr>
              <a:spLocks noChangeArrowheads="1"/>
            </p:cNvSpPr>
            <p:nvPr/>
          </p:nvSpPr>
          <p:spPr bwMode="auto">
            <a:xfrm>
              <a:off x="2221" y="920"/>
              <a:ext cx="811" cy="484"/>
            </a:xfrm>
            <a:prstGeom prst="rect">
              <a:avLst/>
            </a:prstGeom>
            <a:solidFill>
              <a:srgbClr val="ECCA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4" name="Text Box 5"/>
            <p:cNvSpPr txBox="1">
              <a:spLocks noChangeArrowheads="1"/>
            </p:cNvSpPr>
            <p:nvPr/>
          </p:nvSpPr>
          <p:spPr bwMode="auto">
            <a:xfrm>
              <a:off x="2282" y="967"/>
              <a:ext cx="772" cy="381"/>
            </a:xfrm>
            <a:prstGeom prst="rect">
              <a:avLst/>
            </a:prstGeom>
            <a:solidFill>
              <a:srgbClr val="ECCA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latin typeface="Times New Roman" pitchFamily="18" charset="0"/>
                </a:rPr>
                <a:t>Certificate Authority</a:t>
              </a:r>
            </a:p>
          </p:txBody>
        </p:sp>
      </p:grpSp>
      <p:sp>
        <p:nvSpPr>
          <p:cNvPr id="14342" name="Line 6"/>
          <p:cNvSpPr>
            <a:spLocks noChangeShapeType="1"/>
          </p:cNvSpPr>
          <p:nvPr/>
        </p:nvSpPr>
        <p:spPr bwMode="auto">
          <a:xfrm flipH="1">
            <a:off x="4429125" y="1855788"/>
            <a:ext cx="1647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731963" y="3413125"/>
            <a:ext cx="4256087" cy="758825"/>
            <a:chOff x="1044" y="2392"/>
            <a:chExt cx="2681" cy="478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044" y="2392"/>
              <a:ext cx="2681" cy="478"/>
              <a:chOff x="1044" y="2392"/>
              <a:chExt cx="2681" cy="478"/>
            </a:xfrm>
          </p:grpSpPr>
          <p:sp>
            <p:nvSpPr>
              <p:cNvPr id="14376" name="Oval 9"/>
              <p:cNvSpPr>
                <a:spLocks noChangeArrowheads="1"/>
              </p:cNvSpPr>
              <p:nvPr/>
            </p:nvSpPr>
            <p:spPr bwMode="auto">
              <a:xfrm>
                <a:off x="3631" y="2642"/>
                <a:ext cx="94" cy="22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7" name="Line 10"/>
              <p:cNvSpPr>
                <a:spLocks noChangeShapeType="1"/>
              </p:cNvSpPr>
              <p:nvPr/>
            </p:nvSpPr>
            <p:spPr bwMode="auto">
              <a:xfrm flipH="1">
                <a:off x="1270" y="2634"/>
                <a:ext cx="24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8" name="Line 11"/>
              <p:cNvSpPr>
                <a:spLocks noChangeShapeType="1"/>
              </p:cNvSpPr>
              <p:nvPr/>
            </p:nvSpPr>
            <p:spPr bwMode="auto">
              <a:xfrm flipH="1" flipV="1">
                <a:off x="1069" y="2870"/>
                <a:ext cx="260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9" name="Oval 12"/>
              <p:cNvSpPr>
                <a:spLocks noChangeArrowheads="1"/>
              </p:cNvSpPr>
              <p:nvPr/>
            </p:nvSpPr>
            <p:spPr bwMode="auto">
              <a:xfrm>
                <a:off x="1044" y="2392"/>
                <a:ext cx="226" cy="4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0" name="Line 13"/>
              <p:cNvSpPr>
                <a:spLocks noChangeShapeType="1"/>
              </p:cNvSpPr>
              <p:nvPr/>
            </p:nvSpPr>
            <p:spPr bwMode="auto">
              <a:xfrm flipH="1">
                <a:off x="1270" y="2408"/>
                <a:ext cx="0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1" name="Line 14"/>
              <p:cNvSpPr>
                <a:spLocks noChangeShapeType="1"/>
              </p:cNvSpPr>
              <p:nvPr/>
            </p:nvSpPr>
            <p:spPr bwMode="auto">
              <a:xfrm>
                <a:off x="1052" y="2416"/>
                <a:ext cx="0" cy="4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2" name="Line 15"/>
              <p:cNvSpPr>
                <a:spLocks noChangeShapeType="1"/>
              </p:cNvSpPr>
              <p:nvPr/>
            </p:nvSpPr>
            <p:spPr bwMode="auto">
              <a:xfrm flipH="1">
                <a:off x="1052" y="2634"/>
                <a:ext cx="226" cy="2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75" name="Text Box 16"/>
            <p:cNvSpPr txBox="1">
              <a:spLocks noChangeArrowheads="1"/>
            </p:cNvSpPr>
            <p:nvPr/>
          </p:nvSpPr>
          <p:spPr bwMode="auto">
            <a:xfrm>
              <a:off x="1656" y="2669"/>
              <a:ext cx="15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Times New Roman" pitchFamily="18" charset="0"/>
                </a:rPr>
                <a:t>secure communication channel</a:t>
              </a:r>
              <a:endParaRPr lang="en-US" b="1">
                <a:latin typeface="Times New Roman" pitchFamily="18" charset="0"/>
              </a:endParaRPr>
            </a:p>
          </p:txBody>
        </p:sp>
      </p:grpSp>
      <p:sp>
        <p:nvSpPr>
          <p:cNvPr id="14344" name="Text Box 17"/>
          <p:cNvSpPr txBox="1">
            <a:spLocks noChangeArrowheads="1"/>
          </p:cNvSpPr>
          <p:nvPr/>
        </p:nvSpPr>
        <p:spPr bwMode="auto">
          <a:xfrm>
            <a:off x="2305050" y="1512888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refers to</a:t>
            </a:r>
            <a:endParaRPr lang="en-US" b="1">
              <a:latin typeface="Times New Roman" pitchFamily="18" charset="0"/>
            </a:endParaRP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620838" y="1668463"/>
            <a:ext cx="1284287" cy="1039812"/>
            <a:chOff x="982" y="1363"/>
            <a:chExt cx="809" cy="655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982" y="1363"/>
              <a:ext cx="389" cy="601"/>
              <a:chOff x="1029" y="2166"/>
              <a:chExt cx="389" cy="601"/>
            </a:xfrm>
          </p:grpSpPr>
          <p:sp>
            <p:nvSpPr>
              <p:cNvPr id="14367" name="Line 20"/>
              <p:cNvSpPr>
                <a:spLocks noChangeShapeType="1"/>
              </p:cNvSpPr>
              <p:nvPr/>
            </p:nvSpPr>
            <p:spPr bwMode="auto">
              <a:xfrm>
                <a:off x="1200" y="2346"/>
                <a:ext cx="0" cy="2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8" name="Oval 21"/>
              <p:cNvSpPr>
                <a:spLocks noChangeArrowheads="1"/>
              </p:cNvSpPr>
              <p:nvPr/>
            </p:nvSpPr>
            <p:spPr bwMode="auto">
              <a:xfrm>
                <a:off x="1123" y="2166"/>
                <a:ext cx="156" cy="17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9" name="Line 22"/>
              <p:cNvSpPr>
                <a:spLocks noChangeShapeType="1"/>
              </p:cNvSpPr>
              <p:nvPr/>
            </p:nvSpPr>
            <p:spPr bwMode="auto">
              <a:xfrm flipH="1">
                <a:off x="1091" y="2564"/>
                <a:ext cx="109" cy="2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0" name="Line 23"/>
              <p:cNvSpPr>
                <a:spLocks noChangeShapeType="1"/>
              </p:cNvSpPr>
              <p:nvPr/>
            </p:nvSpPr>
            <p:spPr bwMode="auto">
              <a:xfrm>
                <a:off x="1208" y="2572"/>
                <a:ext cx="156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1" name="Line 24"/>
              <p:cNvSpPr>
                <a:spLocks noChangeShapeType="1"/>
              </p:cNvSpPr>
              <p:nvPr/>
            </p:nvSpPr>
            <p:spPr bwMode="auto">
              <a:xfrm>
                <a:off x="1107" y="2431"/>
                <a:ext cx="21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2" name="Line 25"/>
              <p:cNvSpPr>
                <a:spLocks noChangeShapeType="1"/>
              </p:cNvSpPr>
              <p:nvPr/>
            </p:nvSpPr>
            <p:spPr bwMode="auto">
              <a:xfrm>
                <a:off x="1325" y="2431"/>
                <a:ext cx="93" cy="1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3" name="Line 26"/>
              <p:cNvSpPr>
                <a:spLocks noChangeShapeType="1"/>
              </p:cNvSpPr>
              <p:nvPr/>
            </p:nvSpPr>
            <p:spPr bwMode="auto">
              <a:xfrm flipH="1">
                <a:off x="1029" y="2431"/>
                <a:ext cx="78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66" name="Rectangle 27"/>
            <p:cNvSpPr>
              <a:spLocks noChangeArrowheads="1"/>
            </p:cNvSpPr>
            <p:nvPr/>
          </p:nvSpPr>
          <p:spPr bwMode="auto">
            <a:xfrm>
              <a:off x="1378" y="1745"/>
              <a:ext cx="413" cy="273"/>
            </a:xfrm>
            <a:prstGeom prst="rect">
              <a:avLst/>
            </a:prstGeom>
            <a:solidFill>
              <a:srgbClr val="ECCA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private </a:t>
              </a:r>
            </a:p>
            <a:p>
              <a:pPr algn="ctr"/>
              <a:r>
                <a:rPr lang="en-US" sz="1400" b="1">
                  <a:latin typeface="Times New Roman" pitchFamily="18" charset="0"/>
                </a:rPr>
                <a:t>key</a:t>
              </a:r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6321425" y="3351213"/>
            <a:ext cx="2398713" cy="2444750"/>
            <a:chOff x="4099" y="2080"/>
            <a:chExt cx="1511" cy="1540"/>
          </a:xfrm>
        </p:grpSpPr>
        <p:sp>
          <p:nvSpPr>
            <p:cNvPr id="14359" name="Rectangle 29"/>
            <p:cNvSpPr>
              <a:spLocks noChangeArrowheads="1"/>
            </p:cNvSpPr>
            <p:nvPr/>
          </p:nvSpPr>
          <p:spPr bwMode="auto">
            <a:xfrm>
              <a:off x="4099" y="2080"/>
              <a:ext cx="584" cy="694"/>
            </a:xfrm>
            <a:prstGeom prst="rect">
              <a:avLst/>
            </a:prstGeom>
            <a:solidFill>
              <a:srgbClr val="ECCA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Times New Roman" pitchFamily="18" charset="0"/>
                </a:rPr>
                <a:t>server</a:t>
              </a:r>
            </a:p>
          </p:txBody>
        </p:sp>
        <p:sp>
          <p:nvSpPr>
            <p:cNvPr id="14360" name="AutoShape 30"/>
            <p:cNvSpPr>
              <a:spLocks noChangeArrowheads="1"/>
            </p:cNvSpPr>
            <p:nvPr/>
          </p:nvSpPr>
          <p:spPr bwMode="auto">
            <a:xfrm>
              <a:off x="4138" y="3181"/>
              <a:ext cx="576" cy="439"/>
            </a:xfrm>
            <a:prstGeom prst="flowChartMagneticDisk">
              <a:avLst/>
            </a:prstGeom>
            <a:solidFill>
              <a:srgbClr val="ECCA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information</a:t>
              </a:r>
            </a:p>
            <a:p>
              <a:pPr algn="ctr"/>
              <a:r>
                <a:rPr lang="en-US" sz="1400" b="1">
                  <a:latin typeface="Times New Roman" pitchFamily="18" charset="0"/>
                </a:rPr>
                <a:t>resources</a:t>
              </a:r>
            </a:p>
          </p:txBody>
        </p:sp>
        <p:sp>
          <p:nvSpPr>
            <p:cNvPr id="14361" name="Line 31"/>
            <p:cNvSpPr>
              <a:spLocks noChangeShapeType="1"/>
            </p:cNvSpPr>
            <p:nvPr/>
          </p:nvSpPr>
          <p:spPr bwMode="auto">
            <a:xfrm>
              <a:off x="4434" y="2774"/>
              <a:ext cx="0" cy="4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2" name="Oval 32"/>
            <p:cNvSpPr>
              <a:spLocks noChangeArrowheads="1"/>
            </p:cNvSpPr>
            <p:nvPr/>
          </p:nvSpPr>
          <p:spPr bwMode="auto">
            <a:xfrm>
              <a:off x="4333" y="2938"/>
              <a:ext cx="180" cy="9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3" name="Rectangle 33"/>
            <p:cNvSpPr>
              <a:spLocks noChangeArrowheads="1"/>
            </p:cNvSpPr>
            <p:nvPr/>
          </p:nvSpPr>
          <p:spPr bwMode="auto">
            <a:xfrm>
              <a:off x="4971" y="2836"/>
              <a:ext cx="639" cy="304"/>
            </a:xfrm>
            <a:prstGeom prst="rect">
              <a:avLst/>
            </a:prstGeom>
            <a:solidFill>
              <a:srgbClr val="ECCA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>
                  <a:latin typeface="Times New Roman" pitchFamily="18" charset="0"/>
                </a:rPr>
                <a:t>access </a:t>
              </a:r>
            </a:p>
            <a:p>
              <a:pPr algn="ctr"/>
              <a:r>
                <a:rPr lang="en-US" sz="1600" b="1">
                  <a:latin typeface="Times New Roman" pitchFamily="18" charset="0"/>
                </a:rPr>
                <a:t>control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14364" name="Line 34"/>
            <p:cNvSpPr>
              <a:spLocks noChangeShapeType="1"/>
            </p:cNvSpPr>
            <p:nvPr/>
          </p:nvSpPr>
          <p:spPr bwMode="auto">
            <a:xfrm flipH="1">
              <a:off x="4503" y="2984"/>
              <a:ext cx="4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3319463" y="1239838"/>
            <a:ext cx="1143000" cy="987425"/>
            <a:chOff x="2123" y="1397"/>
            <a:chExt cx="720" cy="622"/>
          </a:xfrm>
        </p:grpSpPr>
        <p:sp>
          <p:nvSpPr>
            <p:cNvPr id="14357" name="Rectangle 36"/>
            <p:cNvSpPr>
              <a:spLocks noChangeArrowheads="1"/>
            </p:cNvSpPr>
            <p:nvPr/>
          </p:nvSpPr>
          <p:spPr bwMode="auto">
            <a:xfrm>
              <a:off x="2127" y="1613"/>
              <a:ext cx="716" cy="406"/>
            </a:xfrm>
            <a:prstGeom prst="rect">
              <a:avLst/>
            </a:prstGeom>
            <a:solidFill>
              <a:srgbClr val="ECCA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>
                  <a:latin typeface="Times New Roman" pitchFamily="18" charset="0"/>
                </a:rPr>
                <a:t>identity</a:t>
              </a:r>
            </a:p>
            <a:p>
              <a:pPr algn="ctr"/>
              <a:r>
                <a:rPr lang="en-US" sz="1600" b="1">
                  <a:latin typeface="Times New Roman" pitchFamily="18" charset="0"/>
                </a:rPr>
                <a:t>public key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14358" name="Text Box 37"/>
            <p:cNvSpPr txBox="1">
              <a:spLocks noChangeArrowheads="1"/>
            </p:cNvSpPr>
            <p:nvPr/>
          </p:nvSpPr>
          <p:spPr bwMode="auto">
            <a:xfrm>
              <a:off x="2123" y="1397"/>
              <a:ext cx="66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Times New Roman" pitchFamily="18" charset="0"/>
                </a:rPr>
                <a:t>certificate</a:t>
              </a:r>
              <a:endParaRPr lang="en-US" b="1">
                <a:latin typeface="Times New Roman" pitchFamily="18" charset="0"/>
              </a:endParaRPr>
            </a:p>
          </p:txBody>
        </p:sp>
      </p:grpSp>
      <p:sp>
        <p:nvSpPr>
          <p:cNvPr id="14348" name="Line 38"/>
          <p:cNvSpPr>
            <a:spLocks noChangeShapeType="1"/>
          </p:cNvSpPr>
          <p:nvPr/>
        </p:nvSpPr>
        <p:spPr bwMode="auto">
          <a:xfrm>
            <a:off x="5900738" y="3971925"/>
            <a:ext cx="407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39"/>
          <p:cNvSpPr>
            <a:spLocks noChangeShapeType="1"/>
          </p:cNvSpPr>
          <p:nvPr/>
        </p:nvSpPr>
        <p:spPr bwMode="auto">
          <a:xfrm>
            <a:off x="1917700" y="2744788"/>
            <a:ext cx="0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Text Box 40"/>
          <p:cNvSpPr txBox="1">
            <a:spLocks noChangeArrowheads="1"/>
          </p:cNvSpPr>
          <p:nvPr/>
        </p:nvSpPr>
        <p:spPr bwMode="auto">
          <a:xfrm>
            <a:off x="4794250" y="1587500"/>
            <a:ext cx="682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issues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4351" name="Line 41"/>
          <p:cNvSpPr>
            <a:spLocks noChangeShapeType="1"/>
          </p:cNvSpPr>
          <p:nvPr/>
        </p:nvSpPr>
        <p:spPr bwMode="auto">
          <a:xfrm flipH="1">
            <a:off x="2203450" y="1793875"/>
            <a:ext cx="12366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Line 42"/>
          <p:cNvSpPr>
            <a:spLocks noChangeShapeType="1"/>
          </p:cNvSpPr>
          <p:nvPr/>
        </p:nvSpPr>
        <p:spPr bwMode="auto">
          <a:xfrm>
            <a:off x="3884613" y="2178050"/>
            <a:ext cx="0" cy="16319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Line 43"/>
          <p:cNvSpPr>
            <a:spLocks noChangeShapeType="1"/>
          </p:cNvSpPr>
          <p:nvPr/>
        </p:nvSpPr>
        <p:spPr bwMode="auto">
          <a:xfrm>
            <a:off x="2906713" y="2536825"/>
            <a:ext cx="977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Line 44"/>
          <p:cNvSpPr>
            <a:spLocks noChangeShapeType="1"/>
          </p:cNvSpPr>
          <p:nvPr/>
        </p:nvSpPr>
        <p:spPr bwMode="auto">
          <a:xfrm flipV="1">
            <a:off x="6778625" y="2239963"/>
            <a:ext cx="0" cy="11255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Text Box 45"/>
          <p:cNvSpPr txBox="1">
            <a:spLocks noChangeArrowheads="1"/>
          </p:cNvSpPr>
          <p:nvPr/>
        </p:nvSpPr>
        <p:spPr bwMode="auto">
          <a:xfrm>
            <a:off x="6699250" y="2528888"/>
            <a:ext cx="819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trusts/</a:t>
            </a:r>
          </a:p>
          <a:p>
            <a:r>
              <a:rPr lang="en-US" sz="1600" b="1">
                <a:latin typeface="Times New Roman" pitchFamily="18" charset="0"/>
              </a:rPr>
              <a:t>verifies</a:t>
            </a:r>
          </a:p>
        </p:txBody>
      </p:sp>
      <p:sp>
        <p:nvSpPr>
          <p:cNvPr id="14356" name="Text Box 46"/>
          <p:cNvSpPr txBox="1">
            <a:spLocks noChangeArrowheads="1"/>
          </p:cNvSpPr>
          <p:nvPr/>
        </p:nvSpPr>
        <p:spPr bwMode="auto">
          <a:xfrm>
            <a:off x="3892550" y="3084513"/>
            <a:ext cx="942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establish</a:t>
            </a:r>
            <a:endParaRPr lang="en-US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FBCC56-4D03-4F60-84B3-08E00095085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Security in distributed systems</a:t>
            </a:r>
          </a:p>
        </p:txBody>
      </p:sp>
      <p:pic>
        <p:nvPicPr>
          <p:cNvPr id="15365" name="Picture 3" descr="GridEnvironment-prin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066800"/>
            <a:ext cx="4557713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4343400"/>
            <a:ext cx="8229600" cy="14478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smtClean="0"/>
              <a:t>Describe explicit trust relationships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Express security token issuance policies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Provide security tokens that contain identities, capabilities, and/or delegation policies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Express resource authorization and delegation policies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smtClean="0"/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75A7CD-A4D3-4CA1-A238-2BA503C5D17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 File Systems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2020888" y="1493838"/>
            <a:ext cx="5608637" cy="3970337"/>
          </a:xfrm>
          <a:prstGeom prst="rect">
            <a:avLst/>
          </a:prstGeom>
          <a:solidFill>
            <a:srgbClr val="D8CB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 b="1">
              <a:latin typeface="Times New Roman" pitchFamily="18" charset="0"/>
            </a:endParaRPr>
          </a:p>
          <a:p>
            <a:pPr lvl="1"/>
            <a:endParaRPr lang="en-US" sz="1800" b="1">
              <a:latin typeface="Times New Roman" pitchFamily="18" charset="0"/>
            </a:endParaRPr>
          </a:p>
          <a:p>
            <a:pPr lvl="1"/>
            <a:r>
              <a:rPr lang="en-US" sz="1800" b="1">
                <a:latin typeface="Times New Roman" pitchFamily="18" charset="0"/>
              </a:rPr>
              <a:t>What does a “typical” file structure look like?</a:t>
            </a:r>
          </a:p>
          <a:p>
            <a:pPr lvl="1"/>
            <a:endParaRPr lang="en-US" sz="1800" b="1">
              <a:latin typeface="Times New Roman" pitchFamily="18" charset="0"/>
            </a:endParaRPr>
          </a:p>
          <a:p>
            <a:pPr lvl="1"/>
            <a:r>
              <a:rPr lang="en-US" sz="1800" b="1">
                <a:latin typeface="Times New Roman" pitchFamily="18" charset="0"/>
              </a:rPr>
              <a:t>What problems can arise in the file sytems when systems fail?</a:t>
            </a:r>
          </a:p>
          <a:p>
            <a:pPr lvl="1"/>
            <a:endParaRPr lang="en-US" sz="1800" b="1">
              <a:latin typeface="Times New Roman" pitchFamily="18" charset="0"/>
            </a:endParaRPr>
          </a:p>
          <a:p>
            <a:pPr lvl="1"/>
            <a:r>
              <a:rPr lang="en-US" sz="1800" b="1">
                <a:latin typeface="Times New Roman" pitchFamily="18" charset="0"/>
              </a:rPr>
              <a:t>How can file systems be structured to withstand</a:t>
            </a:r>
          </a:p>
          <a:p>
            <a:pPr lvl="1"/>
            <a:r>
              <a:rPr lang="en-US" sz="1800" b="1">
                <a:latin typeface="Times New Roman" pitchFamily="18" charset="0"/>
              </a:rPr>
              <a:t>(or more easily recover from) system failures?</a:t>
            </a:r>
          </a:p>
          <a:p>
            <a:pPr lvl="1"/>
            <a:endParaRPr lang="en-US" sz="1800" b="1">
              <a:latin typeface="Times New Roman" pitchFamily="18" charset="0"/>
            </a:endParaRPr>
          </a:p>
          <a:p>
            <a:pPr lvl="1"/>
            <a:r>
              <a:rPr lang="en-US" sz="1800" b="1">
                <a:latin typeface="Times New Roman" pitchFamily="18" charset="0"/>
              </a:rPr>
              <a:t>How can file systems be structured to handle tera-bytes of information?</a:t>
            </a:r>
          </a:p>
          <a:p>
            <a:pPr lvl="1"/>
            <a:endParaRPr lang="en-US" sz="1800" b="1">
              <a:latin typeface="Times New Roman" pitchFamily="18" charset="0"/>
            </a:endParaRPr>
          </a:p>
          <a:p>
            <a:endParaRPr lang="en-US" sz="1800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87A612-BFF8-4FA5-BD2F-AF16FE7E0E3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 Systems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810000"/>
            <a:ext cx="5424488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914400" y="4724400"/>
            <a:ext cx="2362200" cy="641350"/>
            <a:chOff x="838200" y="4114800"/>
            <a:chExt cx="2362200" cy="641350"/>
          </a:xfrm>
        </p:grpSpPr>
        <p:sp>
          <p:nvSpPr>
            <p:cNvPr id="17418" name="Text Box 61"/>
            <p:cNvSpPr txBox="1">
              <a:spLocks noChangeArrowheads="1"/>
            </p:cNvSpPr>
            <p:nvPr/>
          </p:nvSpPr>
          <p:spPr bwMode="auto">
            <a:xfrm>
              <a:off x="838200" y="4114800"/>
              <a:ext cx="1616075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800"/>
                <a:t>Google File System</a:t>
              </a:r>
            </a:p>
          </p:txBody>
        </p:sp>
        <p:sp>
          <p:nvSpPr>
            <p:cNvPr id="17419" name="Line 62"/>
            <p:cNvSpPr>
              <a:spLocks noChangeShapeType="1"/>
            </p:cNvSpPr>
            <p:nvPr/>
          </p:nvSpPr>
          <p:spPr bwMode="auto">
            <a:xfrm>
              <a:off x="2514600" y="44196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7415" name="Picture 6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524000"/>
            <a:ext cx="1897063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Box 68"/>
          <p:cNvSpPr txBox="1">
            <a:spLocks noChangeArrowheads="1"/>
          </p:cNvSpPr>
          <p:nvPr/>
        </p:nvSpPr>
        <p:spPr bwMode="auto">
          <a:xfrm>
            <a:off x="990600" y="1219200"/>
            <a:ext cx="1552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/>
              <a:t>Storage Stack</a:t>
            </a:r>
          </a:p>
        </p:txBody>
      </p:sp>
      <p:sp>
        <p:nvSpPr>
          <p:cNvPr id="17417" name="TextBox 69"/>
          <p:cNvSpPr txBox="1">
            <a:spLocks noChangeArrowheads="1"/>
          </p:cNvSpPr>
          <p:nvPr/>
        </p:nvSpPr>
        <p:spPr bwMode="auto">
          <a:xfrm>
            <a:off x="3733800" y="1600200"/>
            <a:ext cx="43418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Local File Systems Structures</a:t>
            </a:r>
          </a:p>
          <a:p>
            <a:pPr>
              <a:buFont typeface="Arial" charset="0"/>
              <a:buChar char="•"/>
            </a:pPr>
            <a:r>
              <a:rPr lang="en-US"/>
              <a:t> Log-structured file system</a:t>
            </a:r>
          </a:p>
          <a:p>
            <a:pPr>
              <a:buFont typeface="Arial" charset="0"/>
              <a:buChar char="•"/>
            </a:pPr>
            <a:r>
              <a:rPr lang="en-US"/>
              <a:t> Journaling and soft updates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F17234-C346-41E5-9494-594D32D3C0F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4. Fault Tolerance</a:t>
            </a: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1828800" y="1295400"/>
            <a:ext cx="5484813" cy="4746625"/>
          </a:xfrm>
          <a:prstGeom prst="rect">
            <a:avLst/>
          </a:prstGeom>
          <a:solidFill>
            <a:srgbClr val="D8CB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endParaRPr lang="en-US" sz="1600" b="1">
              <a:latin typeface="Times New Roman" pitchFamily="18" charset="0"/>
            </a:endParaRPr>
          </a:p>
          <a:p>
            <a:pPr lvl="1"/>
            <a:r>
              <a:rPr lang="en-US" sz="1600" b="1">
                <a:latin typeface="Times New Roman" pitchFamily="18" charset="0"/>
              </a:rPr>
              <a:t>How can events be ordered in a distributed system lacking a shared clock?</a:t>
            </a:r>
          </a:p>
          <a:p>
            <a:pPr lvl="1"/>
            <a:endParaRPr lang="en-US" sz="1600" b="1">
              <a:latin typeface="Times New Roman" pitchFamily="18" charset="0"/>
            </a:endParaRPr>
          </a:p>
          <a:p>
            <a:pPr lvl="1"/>
            <a:r>
              <a:rPr lang="en-US" sz="1600" b="1">
                <a:latin typeface="Times New Roman" pitchFamily="18" charset="0"/>
              </a:rPr>
              <a:t>How can this ordering give rise to a form of virtual time?</a:t>
            </a:r>
          </a:p>
          <a:p>
            <a:pPr lvl="1"/>
            <a:endParaRPr lang="en-US" sz="1600" b="1">
              <a:latin typeface="Times New Roman" pitchFamily="18" charset="0"/>
            </a:endParaRPr>
          </a:p>
          <a:p>
            <a:pPr lvl="1"/>
            <a:r>
              <a:rPr lang="en-US" sz="1600" b="1">
                <a:latin typeface="Times New Roman" pitchFamily="18" charset="0"/>
              </a:rPr>
              <a:t>What are basic approaches to recovery from failure?</a:t>
            </a:r>
          </a:p>
          <a:p>
            <a:pPr lvl="1"/>
            <a:endParaRPr lang="en-US" sz="1600" b="1">
              <a:latin typeface="Times New Roman" pitchFamily="18" charset="0"/>
            </a:endParaRPr>
          </a:p>
          <a:p>
            <a:pPr lvl="1"/>
            <a:r>
              <a:rPr lang="en-US" sz="1600" b="1">
                <a:latin typeface="Times New Roman" pitchFamily="18" charset="0"/>
              </a:rPr>
              <a:t>What is the taxonomy of strategies of “backward” recovery?</a:t>
            </a:r>
          </a:p>
          <a:p>
            <a:pPr lvl="1"/>
            <a:endParaRPr lang="en-US" sz="1600" b="1">
              <a:latin typeface="Times New Roman" pitchFamily="18" charset="0"/>
            </a:endParaRPr>
          </a:p>
          <a:p>
            <a:pPr lvl="1"/>
            <a:r>
              <a:rPr lang="en-US" sz="1600" b="1">
                <a:latin typeface="Times New Roman" pitchFamily="18" charset="0"/>
              </a:rPr>
              <a:t>How can the state of system be captured so that it can be recovered in the event of failure?</a:t>
            </a:r>
          </a:p>
          <a:p>
            <a:pPr lvl="1"/>
            <a:endParaRPr lang="en-US" sz="1600" b="1">
              <a:latin typeface="Times New Roman" pitchFamily="18" charset="0"/>
            </a:endParaRPr>
          </a:p>
          <a:p>
            <a:pPr lvl="1"/>
            <a:r>
              <a:rPr lang="en-US" sz="1600" b="1">
                <a:latin typeface="Times New Roman" pitchFamily="18" charset="0"/>
              </a:rPr>
              <a:t>How can distributed elements agree on commit to accepting a change in the system state?</a:t>
            </a:r>
          </a:p>
          <a:p>
            <a:pPr lvl="1"/>
            <a:endParaRPr lang="en-US" sz="1600" b="1">
              <a:latin typeface="Times New Roman" pitchFamily="18" charset="0"/>
            </a:endParaRPr>
          </a:p>
          <a:p>
            <a:pPr lvl="1"/>
            <a:endParaRPr lang="en-US" sz="1600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B2854E-AFA3-425B-8CE0-E5F5AFFE69A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Event Ordering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206875"/>
            <a:ext cx="7880350" cy="105092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100" smtClean="0"/>
              <a:t>How can the events on P be related to the events on Q? 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100" smtClean="0"/>
              <a:t>Which events of P “happened before” which events of Q?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100" smtClean="0"/>
              <a:t>When does it matter how we answer these questions?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268413"/>
            <a:ext cx="7583488" cy="2084387"/>
            <a:chOff x="392" y="607"/>
            <a:chExt cx="4777" cy="1313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92" y="1555"/>
              <a:ext cx="4743" cy="365"/>
              <a:chOff x="408" y="1383"/>
              <a:chExt cx="4743" cy="365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408" y="1383"/>
                <a:ext cx="4743" cy="365"/>
                <a:chOff x="435" y="606"/>
                <a:chExt cx="4743" cy="365"/>
              </a:xfrm>
            </p:grpSpPr>
            <p:sp>
              <p:nvSpPr>
                <p:cNvPr id="19481" name="Line 7"/>
                <p:cNvSpPr>
                  <a:spLocks noChangeShapeType="1"/>
                </p:cNvSpPr>
                <p:nvPr/>
              </p:nvSpPr>
              <p:spPr bwMode="auto">
                <a:xfrm>
                  <a:off x="731" y="797"/>
                  <a:ext cx="444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35" y="606"/>
                  <a:ext cx="315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3200" b="1">
                      <a:latin typeface="Times New Roman" pitchFamily="18" charset="0"/>
                    </a:rPr>
                    <a:t>Q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9478" name="Oval 9"/>
              <p:cNvSpPr>
                <a:spLocks noChangeArrowheads="1"/>
              </p:cNvSpPr>
              <p:nvPr/>
            </p:nvSpPr>
            <p:spPr bwMode="auto">
              <a:xfrm>
                <a:off x="3918" y="1493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9" name="Oval 10"/>
              <p:cNvSpPr>
                <a:spLocks noChangeArrowheads="1"/>
              </p:cNvSpPr>
              <p:nvPr/>
            </p:nvSpPr>
            <p:spPr bwMode="auto">
              <a:xfrm>
                <a:off x="2757" y="1507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0" name="Oval 11"/>
              <p:cNvSpPr>
                <a:spLocks noChangeArrowheads="1"/>
              </p:cNvSpPr>
              <p:nvPr/>
            </p:nvSpPr>
            <p:spPr bwMode="auto">
              <a:xfrm>
                <a:off x="1060" y="1496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447" y="828"/>
              <a:ext cx="4722" cy="365"/>
              <a:chOff x="456" y="606"/>
              <a:chExt cx="4722" cy="365"/>
            </a:xfrm>
          </p:grpSpPr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456" y="606"/>
                <a:ext cx="4722" cy="365"/>
                <a:chOff x="456" y="606"/>
                <a:chExt cx="4722" cy="365"/>
              </a:xfrm>
            </p:grpSpPr>
            <p:sp>
              <p:nvSpPr>
                <p:cNvPr id="19475" name="Line 14"/>
                <p:cNvSpPr>
                  <a:spLocks noChangeShapeType="1"/>
                </p:cNvSpPr>
                <p:nvPr/>
              </p:nvSpPr>
              <p:spPr bwMode="auto">
                <a:xfrm>
                  <a:off x="731" y="797"/>
                  <a:ext cx="444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7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56" y="606"/>
                  <a:ext cx="272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3200" b="1">
                      <a:latin typeface="Times New Roman" pitchFamily="18" charset="0"/>
                    </a:rPr>
                    <a:t>P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9472" name="Oval 16"/>
              <p:cNvSpPr>
                <a:spLocks noChangeArrowheads="1"/>
              </p:cNvSpPr>
              <p:nvPr/>
            </p:nvSpPr>
            <p:spPr bwMode="auto">
              <a:xfrm>
                <a:off x="1315" y="723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3" name="Oval 17"/>
              <p:cNvSpPr>
                <a:spLocks noChangeArrowheads="1"/>
              </p:cNvSpPr>
              <p:nvPr/>
            </p:nvSpPr>
            <p:spPr bwMode="auto">
              <a:xfrm>
                <a:off x="2118" y="720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4" name="Oval 18"/>
              <p:cNvSpPr>
                <a:spLocks noChangeArrowheads="1"/>
              </p:cNvSpPr>
              <p:nvPr/>
            </p:nvSpPr>
            <p:spPr bwMode="auto">
              <a:xfrm>
                <a:off x="4132" y="729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65" name="Text Box 19"/>
            <p:cNvSpPr txBox="1">
              <a:spLocks noChangeArrowheads="1"/>
            </p:cNvSpPr>
            <p:nvPr/>
          </p:nvSpPr>
          <p:spPr bwMode="auto">
            <a:xfrm>
              <a:off x="1244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</a:rPr>
                <a:t>P</a:t>
              </a:r>
              <a:r>
                <a:rPr lang="en-US" b="1" baseline="-25000">
                  <a:latin typeface="Times New Roman" pitchFamily="18" charset="0"/>
                </a:rPr>
                <a:t>1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9466" name="Text Box 20"/>
            <p:cNvSpPr txBox="1">
              <a:spLocks noChangeArrowheads="1"/>
            </p:cNvSpPr>
            <p:nvPr/>
          </p:nvSpPr>
          <p:spPr bwMode="auto">
            <a:xfrm>
              <a:off x="967" y="1351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</a:rPr>
                <a:t>Q</a:t>
              </a:r>
              <a:r>
                <a:rPr lang="en-US" b="1" baseline="-25000">
                  <a:latin typeface="Times New Roman" pitchFamily="18" charset="0"/>
                </a:rPr>
                <a:t>1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9467" name="Text Box 21"/>
            <p:cNvSpPr txBox="1">
              <a:spLocks noChangeArrowheads="1"/>
            </p:cNvSpPr>
            <p:nvPr/>
          </p:nvSpPr>
          <p:spPr bwMode="auto">
            <a:xfrm>
              <a:off x="4045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</a:rPr>
                <a:t>P</a:t>
              </a:r>
              <a:r>
                <a:rPr lang="en-US" b="1" baseline="-25000">
                  <a:latin typeface="Times New Roman" pitchFamily="18" charset="0"/>
                </a:rPr>
                <a:t>3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9468" name="Text Box 22"/>
            <p:cNvSpPr txBox="1">
              <a:spLocks noChangeArrowheads="1"/>
            </p:cNvSpPr>
            <p:nvPr/>
          </p:nvSpPr>
          <p:spPr bwMode="auto">
            <a:xfrm>
              <a:off x="2061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</a:rPr>
                <a:t>P</a:t>
              </a:r>
              <a:r>
                <a:rPr lang="en-US" b="1" baseline="-25000">
                  <a:latin typeface="Times New Roman" pitchFamily="18" charset="0"/>
                </a:rPr>
                <a:t>2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9469" name="Text Box 23"/>
            <p:cNvSpPr txBox="1">
              <a:spLocks noChangeArrowheads="1"/>
            </p:cNvSpPr>
            <p:nvPr/>
          </p:nvSpPr>
          <p:spPr bwMode="auto">
            <a:xfrm>
              <a:off x="3847" y="1352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</a:rPr>
                <a:t>Q</a:t>
              </a:r>
              <a:r>
                <a:rPr lang="en-US" b="1" baseline="-25000">
                  <a:latin typeface="Times New Roman" pitchFamily="18" charset="0"/>
                </a:rPr>
                <a:t>3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9470" name="Text Box 24"/>
            <p:cNvSpPr txBox="1">
              <a:spLocks noChangeArrowheads="1"/>
            </p:cNvSpPr>
            <p:nvPr/>
          </p:nvSpPr>
          <p:spPr bwMode="auto">
            <a:xfrm>
              <a:off x="2656" y="1352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</a:rPr>
                <a:t>Q</a:t>
              </a:r>
              <a:r>
                <a:rPr lang="en-US" b="1" baseline="-25000">
                  <a:latin typeface="Times New Roman" pitchFamily="18" charset="0"/>
                </a:rPr>
                <a:t>2</a:t>
              </a:r>
              <a:endParaRPr lang="en-US" sz="2800"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60AAC7-2026-4D30-AB9D-3DC41395EE7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3213"/>
            <a:ext cx="7772400" cy="457200"/>
          </a:xfrm>
        </p:spPr>
        <p:txBody>
          <a:bodyPr/>
          <a:lstStyle/>
          <a:p>
            <a:pPr eaLnBrk="1" hangingPunct="1"/>
            <a:r>
              <a:rPr lang="en-US" sz="2100" smtClean="0"/>
              <a:t>Recovery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71563" y="925513"/>
            <a:ext cx="7235825" cy="2979737"/>
            <a:chOff x="708" y="714"/>
            <a:chExt cx="4558" cy="1877"/>
          </a:xfrm>
        </p:grpSpPr>
        <p:sp>
          <p:nvSpPr>
            <p:cNvPr id="20487" name="Oval 4"/>
            <p:cNvSpPr>
              <a:spLocks noChangeArrowheads="1"/>
            </p:cNvSpPr>
            <p:nvPr/>
          </p:nvSpPr>
          <p:spPr bwMode="auto">
            <a:xfrm>
              <a:off x="708" y="1299"/>
              <a:ext cx="2383" cy="704"/>
            </a:xfrm>
            <a:prstGeom prst="ellipse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8" name="Text Box 5"/>
            <p:cNvSpPr txBox="1">
              <a:spLocks noChangeArrowheads="1"/>
            </p:cNvSpPr>
            <p:nvPr/>
          </p:nvSpPr>
          <p:spPr bwMode="auto">
            <a:xfrm>
              <a:off x="1068" y="1546"/>
              <a:ext cx="96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erroneous state</a:t>
              </a:r>
            </a:p>
          </p:txBody>
        </p:sp>
        <p:sp>
          <p:nvSpPr>
            <p:cNvPr id="20489" name="Oval 6"/>
            <p:cNvSpPr>
              <a:spLocks noChangeArrowheads="1"/>
            </p:cNvSpPr>
            <p:nvPr/>
          </p:nvSpPr>
          <p:spPr bwMode="auto">
            <a:xfrm>
              <a:off x="2179" y="1486"/>
              <a:ext cx="468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Text Box 7"/>
            <p:cNvSpPr txBox="1">
              <a:spLocks noChangeArrowheads="1"/>
            </p:cNvSpPr>
            <p:nvPr/>
          </p:nvSpPr>
          <p:spPr bwMode="auto">
            <a:xfrm>
              <a:off x="2270" y="1560"/>
              <a:ext cx="3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error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64" y="2166"/>
              <a:ext cx="2202" cy="420"/>
              <a:chOff x="3179" y="2306"/>
              <a:chExt cx="2202" cy="420"/>
            </a:xfrm>
          </p:grpSpPr>
          <p:sp>
            <p:nvSpPr>
              <p:cNvPr id="20501" name="Oval 9"/>
              <p:cNvSpPr>
                <a:spLocks noChangeArrowheads="1"/>
              </p:cNvSpPr>
              <p:nvPr/>
            </p:nvSpPr>
            <p:spPr bwMode="auto">
              <a:xfrm>
                <a:off x="3179" y="2306"/>
                <a:ext cx="2202" cy="42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2" name="Text Box 10"/>
              <p:cNvSpPr txBox="1">
                <a:spLocks noChangeArrowheads="1"/>
              </p:cNvSpPr>
              <p:nvPr/>
            </p:nvSpPr>
            <p:spPr bwMode="auto">
              <a:xfrm>
                <a:off x="3960" y="2397"/>
                <a:ext cx="65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>
                    <a:latin typeface="Times New Roman" pitchFamily="18" charset="0"/>
                  </a:rPr>
                  <a:t>valid state</a:t>
                </a:r>
              </a:p>
            </p:txBody>
          </p:sp>
        </p:grpSp>
        <p:sp>
          <p:nvSpPr>
            <p:cNvPr id="20492" name="Text Box 11"/>
            <p:cNvSpPr txBox="1">
              <a:spLocks noChangeArrowheads="1"/>
            </p:cNvSpPr>
            <p:nvPr/>
          </p:nvSpPr>
          <p:spPr bwMode="auto">
            <a:xfrm>
              <a:off x="1634" y="2378"/>
              <a:ext cx="528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failure</a:t>
              </a:r>
            </a:p>
          </p:txBody>
        </p:sp>
        <p:sp>
          <p:nvSpPr>
            <p:cNvPr id="20493" name="Text Box 12"/>
            <p:cNvSpPr txBox="1">
              <a:spLocks noChangeArrowheads="1"/>
            </p:cNvSpPr>
            <p:nvPr/>
          </p:nvSpPr>
          <p:spPr bwMode="auto">
            <a:xfrm>
              <a:off x="1345" y="957"/>
              <a:ext cx="41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causes</a:t>
              </a:r>
            </a:p>
          </p:txBody>
        </p:sp>
        <p:sp>
          <p:nvSpPr>
            <p:cNvPr id="20494" name="Text Box 13"/>
            <p:cNvSpPr txBox="1">
              <a:spLocks noChangeArrowheads="1"/>
            </p:cNvSpPr>
            <p:nvPr/>
          </p:nvSpPr>
          <p:spPr bwMode="auto">
            <a:xfrm>
              <a:off x="1602" y="714"/>
              <a:ext cx="465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fault</a:t>
              </a:r>
            </a:p>
          </p:txBody>
        </p:sp>
        <p:sp>
          <p:nvSpPr>
            <p:cNvPr id="20495" name="Text Box 14"/>
            <p:cNvSpPr txBox="1">
              <a:spLocks noChangeArrowheads="1"/>
            </p:cNvSpPr>
            <p:nvPr/>
          </p:nvSpPr>
          <p:spPr bwMode="auto">
            <a:xfrm>
              <a:off x="1531" y="2128"/>
              <a:ext cx="4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leads to</a:t>
              </a:r>
            </a:p>
          </p:txBody>
        </p:sp>
        <p:sp>
          <p:nvSpPr>
            <p:cNvPr id="20496" name="Text Box 15"/>
            <p:cNvSpPr txBox="1">
              <a:spLocks noChangeArrowheads="1"/>
            </p:cNvSpPr>
            <p:nvPr/>
          </p:nvSpPr>
          <p:spPr bwMode="auto">
            <a:xfrm>
              <a:off x="4157" y="1499"/>
              <a:ext cx="649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recovery</a:t>
              </a:r>
            </a:p>
          </p:txBody>
        </p:sp>
        <p:sp>
          <p:nvSpPr>
            <p:cNvPr id="20497" name="Line 16"/>
            <p:cNvSpPr>
              <a:spLocks noChangeShapeType="1"/>
            </p:cNvSpPr>
            <p:nvPr/>
          </p:nvSpPr>
          <p:spPr bwMode="auto">
            <a:xfrm flipH="1">
              <a:off x="2113" y="1857"/>
              <a:ext cx="288" cy="4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Line 17"/>
            <p:cNvSpPr>
              <a:spLocks noChangeShapeType="1"/>
            </p:cNvSpPr>
            <p:nvPr/>
          </p:nvSpPr>
          <p:spPr bwMode="auto">
            <a:xfrm>
              <a:off x="1842" y="962"/>
              <a:ext cx="0" cy="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Line 18"/>
            <p:cNvSpPr>
              <a:spLocks noChangeShapeType="1"/>
            </p:cNvSpPr>
            <p:nvPr/>
          </p:nvSpPr>
          <p:spPr bwMode="auto">
            <a:xfrm>
              <a:off x="3124" y="1635"/>
              <a:ext cx="10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Line 19"/>
            <p:cNvSpPr>
              <a:spLocks noChangeShapeType="1"/>
            </p:cNvSpPr>
            <p:nvPr/>
          </p:nvSpPr>
          <p:spPr bwMode="auto">
            <a:xfrm>
              <a:off x="4143" y="1644"/>
              <a:ext cx="0" cy="4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6" name="Text Box 20"/>
          <p:cNvSpPr txBox="1">
            <a:spLocks noChangeArrowheads="1"/>
          </p:cNvSpPr>
          <p:nvPr/>
        </p:nvSpPr>
        <p:spPr bwMode="auto">
          <a:xfrm>
            <a:off x="1076325" y="4021138"/>
            <a:ext cx="74056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300">
                <a:latin typeface="Times New Roman" pitchFamily="18" charset="0"/>
              </a:rPr>
              <a:t>An error is a manifestation of a fault that can lead to a failure.</a:t>
            </a:r>
            <a:endParaRPr lang="en-US" sz="2000">
              <a:latin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US">
                <a:latin typeface="Times New Roman" pitchFamily="18" charset="0"/>
              </a:rPr>
              <a:t>Failure Recovery:</a:t>
            </a:r>
            <a:r>
              <a:rPr lang="en-US" sz="2000">
                <a:latin typeface="Times New Roman" pitchFamily="18" charset="0"/>
              </a:rPr>
              <a:t> </a:t>
            </a:r>
          </a:p>
          <a:p>
            <a:pPr lvl="2">
              <a:buFontTx/>
              <a:buChar char="•"/>
            </a:pPr>
            <a:r>
              <a:rPr lang="en-US" sz="2000">
                <a:latin typeface="Times New Roman" pitchFamily="18" charset="0"/>
              </a:rPr>
              <a:t> backward recovery </a:t>
            </a:r>
          </a:p>
          <a:p>
            <a:pPr lvl="3">
              <a:buFontTx/>
              <a:buChar char="•"/>
            </a:pPr>
            <a:r>
              <a:rPr lang="en-US" sz="2000">
                <a:latin typeface="Times New Roman" pitchFamily="18" charset="0"/>
              </a:rPr>
              <a:t>  operation­based (do­undo­redo logs) </a:t>
            </a:r>
          </a:p>
          <a:p>
            <a:pPr lvl="3">
              <a:buFontTx/>
              <a:buChar char="•"/>
            </a:pPr>
            <a:r>
              <a:rPr lang="en-US" sz="2000">
                <a:latin typeface="Times New Roman" pitchFamily="18" charset="0"/>
              </a:rPr>
              <a:t>  state­based (checkpoints) </a:t>
            </a:r>
          </a:p>
          <a:p>
            <a:pPr lvl="2">
              <a:buFontTx/>
              <a:buChar char="•"/>
            </a:pPr>
            <a:r>
              <a:rPr lang="en-US" sz="2000">
                <a:latin typeface="Times New Roman" pitchFamily="18" charset="0"/>
              </a:rPr>
              <a:t> forward recovery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B23D59-A088-44DE-9617-46C0587B7E2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6172200" cy="609600"/>
          </a:xfrm>
        </p:spPr>
        <p:txBody>
          <a:bodyPr/>
          <a:lstStyle/>
          <a:p>
            <a:pPr eaLnBrk="1" hangingPunct="1"/>
            <a:r>
              <a:rPr lang="en-US" smtClean="0"/>
              <a:t>Organization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4267200" cy="2895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Reading intensive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35 +/- papers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No required text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Balance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Theory vs. technology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Contemporary vs. classic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Survey vs. depth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Centralized vs. distributed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669925" y="5449888"/>
            <a:ext cx="296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Syllabus on web site</a:t>
            </a: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3657600" y="49530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410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838200"/>
            <a:ext cx="3533775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0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3543300" cy="464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5A02-978E-45D1-8F62-00133B8B1E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 Web site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914400"/>
            <a:ext cx="4724400" cy="228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000" smtClean="0">
                <a:latin typeface="Arial Black" pitchFamily="34" charset="0"/>
              </a:rPr>
              <a:t> http://courses.cs.vt.edu/~cs5204/fall10--kafura-NVC</a:t>
            </a:r>
          </a:p>
        </p:txBody>
      </p:sp>
      <p:pic>
        <p:nvPicPr>
          <p:cNvPr id="512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219200"/>
            <a:ext cx="6315075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26A49B-F5DA-41B7-B329-190A30030AF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/>
          <a:lstStyle/>
          <a:p>
            <a:pPr eaLnBrk="1" hangingPunct="1"/>
            <a:r>
              <a:rPr lang="en-US" smtClean="0"/>
              <a:t>Major Topics and Themes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133600"/>
          <a:ext cx="7253604" cy="2666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991"/>
                <a:gridCol w="1180709"/>
                <a:gridCol w="903666"/>
                <a:gridCol w="1428640"/>
                <a:gridCol w="918656"/>
                <a:gridCol w="1026942"/>
              </a:tblGrid>
              <a:tr h="381065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Theme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5772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Atomicity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Consistency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Theory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Google</a:t>
                      </a:r>
                      <a:endParaRPr lang="en-US" dirty="0"/>
                    </a:p>
                  </a:txBody>
                  <a:tcPr anchor="ctr"/>
                </a:tc>
              </a:tr>
              <a:tr h="381065">
                <a:tc>
                  <a:txBody>
                    <a:bodyPr/>
                    <a:lstStyle/>
                    <a:p>
                      <a:r>
                        <a:rPr lang="en-US" dirty="0" smtClean="0"/>
                        <a:t>1. Concurrency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x</a:t>
                      </a:r>
                    </a:p>
                  </a:txBody>
                  <a:tcPr anchor="ctr"/>
                </a:tc>
              </a:tr>
              <a:tr h="381065">
                <a:tc>
                  <a:txBody>
                    <a:bodyPr/>
                    <a:lstStyle/>
                    <a:p>
                      <a:r>
                        <a:rPr lang="en-US" dirty="0" smtClean="0"/>
                        <a:t>2. Security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</a:tr>
              <a:tr h="381065">
                <a:tc>
                  <a:txBody>
                    <a:bodyPr/>
                    <a:lstStyle/>
                    <a:p>
                      <a:r>
                        <a:rPr lang="en-US" dirty="0" smtClean="0"/>
                        <a:t>3. File systems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x</a:t>
                      </a:r>
                    </a:p>
                  </a:txBody>
                  <a:tcPr anchor="ctr"/>
                </a:tc>
              </a:tr>
              <a:tr h="485009">
                <a:tc>
                  <a:txBody>
                    <a:bodyPr/>
                    <a:lstStyle/>
                    <a:p>
                      <a:r>
                        <a:rPr lang="en-US" dirty="0" smtClean="0"/>
                        <a:t>4. Fault tolerance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x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ACA0D8-8DE9-4F52-AACB-3A7AADD6F1D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Concurrency</a:t>
            </a: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1828800" y="1143000"/>
            <a:ext cx="5811838" cy="4940300"/>
          </a:xfrm>
          <a:prstGeom prst="rect">
            <a:avLst/>
          </a:prstGeom>
          <a:solidFill>
            <a:srgbClr val="D8CB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endParaRPr lang="en-US" sz="1800" b="1">
              <a:latin typeface="Times New Roman" pitchFamily="18" charset="0"/>
            </a:endParaRPr>
          </a:p>
          <a:p>
            <a:pPr lvl="1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How can concurrent processing be structured on a single processor?</a:t>
            </a:r>
          </a:p>
          <a:p>
            <a:pPr lvl="1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What are the problems and issues in developing systems with concurrent activities?</a:t>
            </a:r>
          </a:p>
          <a:p>
            <a:pPr lvl="1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What are emerging models for concurrent programming?</a:t>
            </a:r>
          </a:p>
          <a:p>
            <a:pPr lvl="1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How can the problems with multi-threaded programming be alleviated?</a:t>
            </a:r>
          </a:p>
          <a:p>
            <a:pPr lvl="1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How can transaction-style semantics be supported locally in hardware or software?</a:t>
            </a:r>
          </a:p>
          <a:p>
            <a:pPr lvl="1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How can concurrency and communication be represented formally?</a:t>
            </a:r>
          </a:p>
          <a:p>
            <a:pPr lvl="1">
              <a:spcBef>
                <a:spcPct val="50000"/>
              </a:spcBef>
            </a:pPr>
            <a:endParaRPr lang="en-US" sz="1800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9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D07DC4-E971-4A23-AEE0-D03FFDA703D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vs. Thread Models</a:t>
            </a:r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457200" y="2209800"/>
            <a:ext cx="7677150" cy="2670175"/>
            <a:chOff x="274" y="1172"/>
            <a:chExt cx="4836" cy="168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375" y="2023"/>
              <a:ext cx="81" cy="352"/>
              <a:chOff x="2575" y="2799"/>
              <a:chExt cx="81" cy="460"/>
            </a:xfrm>
          </p:grpSpPr>
          <p:sp>
            <p:nvSpPr>
              <p:cNvPr id="8284" name="Line 4"/>
              <p:cNvSpPr>
                <a:spLocks noChangeShapeType="1"/>
              </p:cNvSpPr>
              <p:nvPr/>
            </p:nvSpPr>
            <p:spPr bwMode="auto">
              <a:xfrm>
                <a:off x="2609" y="2799"/>
                <a:ext cx="47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5" name="Line 5"/>
              <p:cNvSpPr>
                <a:spLocks noChangeShapeType="1"/>
              </p:cNvSpPr>
              <p:nvPr/>
            </p:nvSpPr>
            <p:spPr bwMode="auto">
              <a:xfrm flipH="1">
                <a:off x="2575" y="2894"/>
                <a:ext cx="81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6" name="Line 6"/>
              <p:cNvSpPr>
                <a:spLocks noChangeShapeType="1"/>
              </p:cNvSpPr>
              <p:nvPr/>
            </p:nvSpPr>
            <p:spPr bwMode="auto">
              <a:xfrm>
                <a:off x="2575" y="2995"/>
                <a:ext cx="54" cy="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7" name="Line 7"/>
              <p:cNvSpPr>
                <a:spLocks noChangeShapeType="1"/>
              </p:cNvSpPr>
              <p:nvPr/>
            </p:nvSpPr>
            <p:spPr bwMode="auto">
              <a:xfrm flipH="1">
                <a:off x="2609" y="3090"/>
                <a:ext cx="27" cy="1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4" y="1172"/>
              <a:ext cx="2219" cy="1241"/>
              <a:chOff x="274" y="1172"/>
              <a:chExt cx="2219" cy="1241"/>
            </a:xfrm>
          </p:grpSpPr>
          <p:sp>
            <p:nvSpPr>
              <p:cNvPr id="8253" name="Rectangle 9"/>
              <p:cNvSpPr>
                <a:spLocks noChangeArrowheads="1"/>
              </p:cNvSpPr>
              <p:nvPr/>
            </p:nvSpPr>
            <p:spPr bwMode="auto">
              <a:xfrm>
                <a:off x="735" y="1172"/>
                <a:ext cx="1758" cy="124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4" name="Line 10"/>
              <p:cNvSpPr>
                <a:spLocks noChangeShapeType="1"/>
              </p:cNvSpPr>
              <p:nvPr/>
            </p:nvSpPr>
            <p:spPr bwMode="auto">
              <a:xfrm>
                <a:off x="732" y="1836"/>
                <a:ext cx="17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1857" y="1234"/>
                <a:ext cx="488" cy="474"/>
                <a:chOff x="3056" y="2609"/>
                <a:chExt cx="488" cy="474"/>
              </a:xfrm>
            </p:grpSpPr>
            <p:sp>
              <p:nvSpPr>
                <p:cNvPr id="8278" name="Oval 12"/>
                <p:cNvSpPr>
                  <a:spLocks noChangeArrowheads="1"/>
                </p:cNvSpPr>
                <p:nvPr/>
              </p:nvSpPr>
              <p:spPr bwMode="auto">
                <a:xfrm>
                  <a:off x="3056" y="2609"/>
                  <a:ext cx="488" cy="474"/>
                </a:xfrm>
                <a:prstGeom prst="ellipse">
                  <a:avLst/>
                </a:pr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" name="Group 13"/>
                <p:cNvGrpSpPr>
                  <a:grpSpLocks/>
                </p:cNvGrpSpPr>
                <p:nvPr/>
              </p:nvGrpSpPr>
              <p:grpSpPr bwMode="auto">
                <a:xfrm>
                  <a:off x="3247" y="2670"/>
                  <a:ext cx="81" cy="352"/>
                  <a:chOff x="2575" y="2799"/>
                  <a:chExt cx="81" cy="460"/>
                </a:xfrm>
              </p:grpSpPr>
              <p:sp>
                <p:nvSpPr>
                  <p:cNvPr id="8280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609" y="2799"/>
                    <a:ext cx="47" cy="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1" name="Line 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75" y="2894"/>
                    <a:ext cx="81" cy="9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2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575" y="2995"/>
                    <a:ext cx="54" cy="9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3" name="Line 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09" y="3090"/>
                    <a:ext cx="27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" name="Group 18"/>
              <p:cNvGrpSpPr>
                <a:grpSpLocks/>
              </p:cNvGrpSpPr>
              <p:nvPr/>
            </p:nvGrpSpPr>
            <p:grpSpPr bwMode="auto">
              <a:xfrm>
                <a:off x="1039" y="2000"/>
                <a:ext cx="81" cy="352"/>
                <a:chOff x="2575" y="2799"/>
                <a:chExt cx="81" cy="460"/>
              </a:xfrm>
            </p:grpSpPr>
            <p:sp>
              <p:nvSpPr>
                <p:cNvPr id="8274" name="Line 19"/>
                <p:cNvSpPr>
                  <a:spLocks noChangeShapeType="1"/>
                </p:cNvSpPr>
                <p:nvPr/>
              </p:nvSpPr>
              <p:spPr bwMode="auto">
                <a:xfrm>
                  <a:off x="2609" y="2799"/>
                  <a:ext cx="47" cy="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5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2575" y="2894"/>
                  <a:ext cx="81" cy="9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6" name="Line 21"/>
                <p:cNvSpPr>
                  <a:spLocks noChangeShapeType="1"/>
                </p:cNvSpPr>
                <p:nvPr/>
              </p:nvSpPr>
              <p:spPr bwMode="auto">
                <a:xfrm>
                  <a:off x="2575" y="2995"/>
                  <a:ext cx="54" cy="9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7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2609" y="3090"/>
                  <a:ext cx="27" cy="1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3"/>
              <p:cNvGrpSpPr>
                <a:grpSpLocks/>
              </p:cNvGrpSpPr>
              <p:nvPr/>
            </p:nvGrpSpPr>
            <p:grpSpPr bwMode="auto">
              <a:xfrm>
                <a:off x="2056" y="1981"/>
                <a:ext cx="81" cy="352"/>
                <a:chOff x="2575" y="2799"/>
                <a:chExt cx="81" cy="460"/>
              </a:xfrm>
            </p:grpSpPr>
            <p:sp>
              <p:nvSpPr>
                <p:cNvPr id="8270" name="Line 24"/>
                <p:cNvSpPr>
                  <a:spLocks noChangeShapeType="1"/>
                </p:cNvSpPr>
                <p:nvPr/>
              </p:nvSpPr>
              <p:spPr bwMode="auto">
                <a:xfrm>
                  <a:off x="2609" y="2799"/>
                  <a:ext cx="47" cy="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1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2575" y="2894"/>
                  <a:ext cx="81" cy="9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2" name="Line 26"/>
                <p:cNvSpPr>
                  <a:spLocks noChangeShapeType="1"/>
                </p:cNvSpPr>
                <p:nvPr/>
              </p:nvSpPr>
              <p:spPr bwMode="auto">
                <a:xfrm>
                  <a:off x="2575" y="2995"/>
                  <a:ext cx="54" cy="9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3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2609" y="3090"/>
                  <a:ext cx="27" cy="1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848" y="1248"/>
                <a:ext cx="488" cy="474"/>
                <a:chOff x="3056" y="2609"/>
                <a:chExt cx="488" cy="474"/>
              </a:xfrm>
            </p:grpSpPr>
            <p:sp>
              <p:nvSpPr>
                <p:cNvPr id="8264" name="Oval 29"/>
                <p:cNvSpPr>
                  <a:spLocks noChangeArrowheads="1"/>
                </p:cNvSpPr>
                <p:nvPr/>
              </p:nvSpPr>
              <p:spPr bwMode="auto">
                <a:xfrm>
                  <a:off x="3056" y="2609"/>
                  <a:ext cx="488" cy="474"/>
                </a:xfrm>
                <a:prstGeom prst="ellipse">
                  <a:avLst/>
                </a:prstGeom>
                <a:solidFill>
                  <a:srgbClr val="FF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" name="Group 30"/>
                <p:cNvGrpSpPr>
                  <a:grpSpLocks/>
                </p:cNvGrpSpPr>
                <p:nvPr/>
              </p:nvGrpSpPr>
              <p:grpSpPr bwMode="auto">
                <a:xfrm>
                  <a:off x="3247" y="2670"/>
                  <a:ext cx="81" cy="352"/>
                  <a:chOff x="2575" y="2799"/>
                  <a:chExt cx="81" cy="460"/>
                </a:xfrm>
              </p:grpSpPr>
              <p:sp>
                <p:nvSpPr>
                  <p:cNvPr id="8266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2609" y="2799"/>
                    <a:ext cx="47" cy="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7" name="Line 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75" y="2894"/>
                    <a:ext cx="81" cy="9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8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575" y="2995"/>
                    <a:ext cx="54" cy="9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69" name="Line 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09" y="3090"/>
                    <a:ext cx="27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259" name="Text Box 35"/>
              <p:cNvSpPr txBox="1">
                <a:spLocks noChangeArrowheads="1"/>
              </p:cNvSpPr>
              <p:nvPr/>
            </p:nvSpPr>
            <p:spPr bwMode="auto">
              <a:xfrm>
                <a:off x="1425" y="1290"/>
                <a:ext cx="35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Times New Roman" pitchFamily="18" charset="0"/>
                  </a:rPr>
                  <a:t>. . .</a:t>
                </a:r>
              </a:p>
            </p:txBody>
          </p:sp>
          <p:sp>
            <p:nvSpPr>
              <p:cNvPr id="8260" name="Line 36"/>
              <p:cNvSpPr>
                <a:spLocks noChangeShapeType="1"/>
              </p:cNvSpPr>
              <p:nvPr/>
            </p:nvSpPr>
            <p:spPr bwMode="auto">
              <a:xfrm>
                <a:off x="1084" y="1762"/>
                <a:ext cx="0" cy="217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1" name="Line 37"/>
              <p:cNvSpPr>
                <a:spLocks noChangeShapeType="1"/>
              </p:cNvSpPr>
              <p:nvPr/>
            </p:nvSpPr>
            <p:spPr bwMode="auto">
              <a:xfrm>
                <a:off x="2095" y="1736"/>
                <a:ext cx="0" cy="217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2" name="Text Box 38"/>
              <p:cNvSpPr txBox="1">
                <a:spLocks noChangeArrowheads="1"/>
              </p:cNvSpPr>
              <p:nvPr/>
            </p:nvSpPr>
            <p:spPr bwMode="auto">
              <a:xfrm>
                <a:off x="362" y="1636"/>
                <a:ext cx="35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latin typeface="Times New Roman" pitchFamily="18" charset="0"/>
                  </a:rPr>
                  <a:t>user</a:t>
                </a:r>
              </a:p>
            </p:txBody>
          </p:sp>
          <p:sp>
            <p:nvSpPr>
              <p:cNvPr id="8263" name="Text Box 39"/>
              <p:cNvSpPr txBox="1">
                <a:spLocks noChangeArrowheads="1"/>
              </p:cNvSpPr>
              <p:nvPr/>
            </p:nvSpPr>
            <p:spPr bwMode="auto">
              <a:xfrm>
                <a:off x="274" y="1860"/>
                <a:ext cx="46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latin typeface="Times New Roman" pitchFamily="18" charset="0"/>
                  </a:rPr>
                  <a:t>kernel</a:t>
                </a:r>
              </a:p>
            </p:txBody>
          </p:sp>
        </p:grpSp>
        <p:sp>
          <p:nvSpPr>
            <p:cNvPr id="8200" name="Rectangle 40"/>
            <p:cNvSpPr>
              <a:spLocks noChangeArrowheads="1"/>
            </p:cNvSpPr>
            <p:nvPr/>
          </p:nvSpPr>
          <p:spPr bwMode="auto">
            <a:xfrm>
              <a:off x="3352" y="1200"/>
              <a:ext cx="1758" cy="12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Line 41"/>
            <p:cNvSpPr>
              <a:spLocks noChangeShapeType="1"/>
            </p:cNvSpPr>
            <p:nvPr/>
          </p:nvSpPr>
          <p:spPr bwMode="auto">
            <a:xfrm>
              <a:off x="3349" y="1864"/>
              <a:ext cx="17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42"/>
            <p:cNvGrpSpPr>
              <a:grpSpLocks/>
            </p:cNvGrpSpPr>
            <p:nvPr/>
          </p:nvGrpSpPr>
          <p:grpSpPr bwMode="auto">
            <a:xfrm>
              <a:off x="3961" y="2015"/>
              <a:ext cx="81" cy="352"/>
              <a:chOff x="2575" y="2799"/>
              <a:chExt cx="81" cy="460"/>
            </a:xfrm>
          </p:grpSpPr>
          <p:sp>
            <p:nvSpPr>
              <p:cNvPr id="8249" name="Line 43"/>
              <p:cNvSpPr>
                <a:spLocks noChangeShapeType="1"/>
              </p:cNvSpPr>
              <p:nvPr/>
            </p:nvSpPr>
            <p:spPr bwMode="auto">
              <a:xfrm>
                <a:off x="2609" y="2799"/>
                <a:ext cx="47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Line 44"/>
              <p:cNvSpPr>
                <a:spLocks noChangeShapeType="1"/>
              </p:cNvSpPr>
              <p:nvPr/>
            </p:nvSpPr>
            <p:spPr bwMode="auto">
              <a:xfrm flipH="1">
                <a:off x="2575" y="2894"/>
                <a:ext cx="81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Line 45"/>
              <p:cNvSpPr>
                <a:spLocks noChangeShapeType="1"/>
              </p:cNvSpPr>
              <p:nvPr/>
            </p:nvSpPr>
            <p:spPr bwMode="auto">
              <a:xfrm>
                <a:off x="2575" y="2995"/>
                <a:ext cx="54" cy="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Line 46"/>
              <p:cNvSpPr>
                <a:spLocks noChangeShapeType="1"/>
              </p:cNvSpPr>
              <p:nvPr/>
            </p:nvSpPr>
            <p:spPr bwMode="auto">
              <a:xfrm flipH="1">
                <a:off x="2609" y="3090"/>
                <a:ext cx="27" cy="1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47"/>
            <p:cNvGrpSpPr>
              <a:grpSpLocks/>
            </p:cNvGrpSpPr>
            <p:nvPr/>
          </p:nvGrpSpPr>
          <p:grpSpPr bwMode="auto">
            <a:xfrm>
              <a:off x="4103" y="2010"/>
              <a:ext cx="81" cy="352"/>
              <a:chOff x="2575" y="2799"/>
              <a:chExt cx="81" cy="460"/>
            </a:xfrm>
          </p:grpSpPr>
          <p:sp>
            <p:nvSpPr>
              <p:cNvPr id="8245" name="Line 48"/>
              <p:cNvSpPr>
                <a:spLocks noChangeShapeType="1"/>
              </p:cNvSpPr>
              <p:nvPr/>
            </p:nvSpPr>
            <p:spPr bwMode="auto">
              <a:xfrm>
                <a:off x="2609" y="2799"/>
                <a:ext cx="47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6" name="Line 49"/>
              <p:cNvSpPr>
                <a:spLocks noChangeShapeType="1"/>
              </p:cNvSpPr>
              <p:nvPr/>
            </p:nvSpPr>
            <p:spPr bwMode="auto">
              <a:xfrm flipH="1">
                <a:off x="2575" y="2894"/>
                <a:ext cx="81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7" name="Line 50"/>
              <p:cNvSpPr>
                <a:spLocks noChangeShapeType="1"/>
              </p:cNvSpPr>
              <p:nvPr/>
            </p:nvSpPr>
            <p:spPr bwMode="auto">
              <a:xfrm>
                <a:off x="2575" y="2995"/>
                <a:ext cx="54" cy="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8" name="Line 51"/>
              <p:cNvSpPr>
                <a:spLocks noChangeShapeType="1"/>
              </p:cNvSpPr>
              <p:nvPr/>
            </p:nvSpPr>
            <p:spPr bwMode="auto">
              <a:xfrm flipH="1">
                <a:off x="2609" y="3090"/>
                <a:ext cx="27" cy="1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4" name="Text Box 52"/>
            <p:cNvSpPr txBox="1">
              <a:spLocks noChangeArrowheads="1"/>
            </p:cNvSpPr>
            <p:nvPr/>
          </p:nvSpPr>
          <p:spPr bwMode="auto">
            <a:xfrm>
              <a:off x="4042" y="1318"/>
              <a:ext cx="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. . .</a:t>
              </a:r>
            </a:p>
          </p:txBody>
        </p:sp>
        <p:sp>
          <p:nvSpPr>
            <p:cNvPr id="8205" name="Text Box 53"/>
            <p:cNvSpPr txBox="1">
              <a:spLocks noChangeArrowheads="1"/>
            </p:cNvSpPr>
            <p:nvPr/>
          </p:nvSpPr>
          <p:spPr bwMode="auto">
            <a:xfrm>
              <a:off x="2979" y="1664"/>
              <a:ext cx="3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Times New Roman" pitchFamily="18" charset="0"/>
                </a:rPr>
                <a:t>user</a:t>
              </a:r>
            </a:p>
          </p:txBody>
        </p:sp>
        <p:sp>
          <p:nvSpPr>
            <p:cNvPr id="8206" name="Text Box 54"/>
            <p:cNvSpPr txBox="1">
              <a:spLocks noChangeArrowheads="1"/>
            </p:cNvSpPr>
            <p:nvPr/>
          </p:nvSpPr>
          <p:spPr bwMode="auto">
            <a:xfrm>
              <a:off x="2891" y="1888"/>
              <a:ext cx="4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Times New Roman" pitchFamily="18" charset="0"/>
                </a:rPr>
                <a:t>kernel</a:t>
              </a:r>
            </a:p>
          </p:txBody>
        </p:sp>
        <p:grpSp>
          <p:nvGrpSpPr>
            <p:cNvPr id="13" name="Group 55"/>
            <p:cNvGrpSpPr>
              <a:grpSpLocks/>
            </p:cNvGrpSpPr>
            <p:nvPr/>
          </p:nvGrpSpPr>
          <p:grpSpPr bwMode="auto">
            <a:xfrm>
              <a:off x="3513" y="1275"/>
              <a:ext cx="488" cy="474"/>
              <a:chOff x="4035" y="523"/>
              <a:chExt cx="488" cy="474"/>
            </a:xfrm>
          </p:grpSpPr>
          <p:sp>
            <p:nvSpPr>
              <p:cNvPr id="8229" name="Oval 56"/>
              <p:cNvSpPr>
                <a:spLocks noChangeArrowheads="1"/>
              </p:cNvSpPr>
              <p:nvPr/>
            </p:nvSpPr>
            <p:spPr bwMode="auto">
              <a:xfrm>
                <a:off x="4035" y="523"/>
                <a:ext cx="488" cy="474"/>
              </a:xfrm>
              <a:prstGeom prst="ellipse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" name="Group 57"/>
              <p:cNvGrpSpPr>
                <a:grpSpLocks/>
              </p:cNvGrpSpPr>
              <p:nvPr/>
            </p:nvGrpSpPr>
            <p:grpSpPr bwMode="auto">
              <a:xfrm>
                <a:off x="4151" y="605"/>
                <a:ext cx="81" cy="352"/>
                <a:chOff x="2575" y="2799"/>
                <a:chExt cx="81" cy="460"/>
              </a:xfrm>
            </p:grpSpPr>
            <p:sp>
              <p:nvSpPr>
                <p:cNvPr id="8241" name="Line 58"/>
                <p:cNvSpPr>
                  <a:spLocks noChangeShapeType="1"/>
                </p:cNvSpPr>
                <p:nvPr/>
              </p:nvSpPr>
              <p:spPr bwMode="auto">
                <a:xfrm>
                  <a:off x="2609" y="2799"/>
                  <a:ext cx="47" cy="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2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2575" y="2894"/>
                  <a:ext cx="81" cy="9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3" name="Line 60"/>
                <p:cNvSpPr>
                  <a:spLocks noChangeShapeType="1"/>
                </p:cNvSpPr>
                <p:nvPr/>
              </p:nvSpPr>
              <p:spPr bwMode="auto">
                <a:xfrm>
                  <a:off x="2575" y="2995"/>
                  <a:ext cx="54" cy="9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4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2609" y="3090"/>
                  <a:ext cx="27" cy="1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62"/>
              <p:cNvGrpSpPr>
                <a:grpSpLocks/>
              </p:cNvGrpSpPr>
              <p:nvPr/>
            </p:nvGrpSpPr>
            <p:grpSpPr bwMode="auto">
              <a:xfrm>
                <a:off x="4229" y="597"/>
                <a:ext cx="81" cy="352"/>
                <a:chOff x="2575" y="2799"/>
                <a:chExt cx="81" cy="460"/>
              </a:xfrm>
            </p:grpSpPr>
            <p:sp>
              <p:nvSpPr>
                <p:cNvPr id="8237" name="Line 63"/>
                <p:cNvSpPr>
                  <a:spLocks noChangeShapeType="1"/>
                </p:cNvSpPr>
                <p:nvPr/>
              </p:nvSpPr>
              <p:spPr bwMode="auto">
                <a:xfrm>
                  <a:off x="2609" y="2799"/>
                  <a:ext cx="47" cy="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8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2575" y="2894"/>
                  <a:ext cx="81" cy="9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9" name="Line 65"/>
                <p:cNvSpPr>
                  <a:spLocks noChangeShapeType="1"/>
                </p:cNvSpPr>
                <p:nvPr/>
              </p:nvSpPr>
              <p:spPr bwMode="auto">
                <a:xfrm>
                  <a:off x="2575" y="2995"/>
                  <a:ext cx="54" cy="9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0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2609" y="3090"/>
                  <a:ext cx="27" cy="1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67"/>
              <p:cNvGrpSpPr>
                <a:grpSpLocks/>
              </p:cNvGrpSpPr>
              <p:nvPr/>
            </p:nvGrpSpPr>
            <p:grpSpPr bwMode="auto">
              <a:xfrm>
                <a:off x="4336" y="609"/>
                <a:ext cx="81" cy="352"/>
                <a:chOff x="2575" y="2799"/>
                <a:chExt cx="81" cy="460"/>
              </a:xfrm>
            </p:grpSpPr>
            <p:sp>
              <p:nvSpPr>
                <p:cNvPr id="8233" name="Line 68"/>
                <p:cNvSpPr>
                  <a:spLocks noChangeShapeType="1"/>
                </p:cNvSpPr>
                <p:nvPr/>
              </p:nvSpPr>
              <p:spPr bwMode="auto">
                <a:xfrm>
                  <a:off x="2609" y="2799"/>
                  <a:ext cx="47" cy="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4" name="Line 69"/>
                <p:cNvSpPr>
                  <a:spLocks noChangeShapeType="1"/>
                </p:cNvSpPr>
                <p:nvPr/>
              </p:nvSpPr>
              <p:spPr bwMode="auto">
                <a:xfrm flipH="1">
                  <a:off x="2575" y="2894"/>
                  <a:ext cx="81" cy="9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5" name="Line 70"/>
                <p:cNvSpPr>
                  <a:spLocks noChangeShapeType="1"/>
                </p:cNvSpPr>
                <p:nvPr/>
              </p:nvSpPr>
              <p:spPr bwMode="auto">
                <a:xfrm>
                  <a:off x="2575" y="2995"/>
                  <a:ext cx="54" cy="9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6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2609" y="3090"/>
                  <a:ext cx="27" cy="1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" name="Group 72"/>
            <p:cNvGrpSpPr>
              <a:grpSpLocks/>
            </p:cNvGrpSpPr>
            <p:nvPr/>
          </p:nvGrpSpPr>
          <p:grpSpPr bwMode="auto">
            <a:xfrm>
              <a:off x="4475" y="1262"/>
              <a:ext cx="488" cy="474"/>
              <a:chOff x="4420" y="340"/>
              <a:chExt cx="488" cy="474"/>
            </a:xfrm>
          </p:grpSpPr>
          <p:sp>
            <p:nvSpPr>
              <p:cNvPr id="8218" name="Oval 73"/>
              <p:cNvSpPr>
                <a:spLocks noChangeArrowheads="1"/>
              </p:cNvSpPr>
              <p:nvPr/>
            </p:nvSpPr>
            <p:spPr bwMode="auto">
              <a:xfrm>
                <a:off x="4420" y="340"/>
                <a:ext cx="488" cy="474"/>
              </a:xfrm>
              <a:prstGeom prst="ellipse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" name="Group 74"/>
              <p:cNvGrpSpPr>
                <a:grpSpLocks/>
              </p:cNvGrpSpPr>
              <p:nvPr/>
            </p:nvGrpSpPr>
            <p:grpSpPr bwMode="auto">
              <a:xfrm>
                <a:off x="4570" y="415"/>
                <a:ext cx="81" cy="352"/>
                <a:chOff x="2575" y="2799"/>
                <a:chExt cx="81" cy="460"/>
              </a:xfrm>
            </p:grpSpPr>
            <p:sp>
              <p:nvSpPr>
                <p:cNvPr id="8225" name="Line 75"/>
                <p:cNvSpPr>
                  <a:spLocks noChangeShapeType="1"/>
                </p:cNvSpPr>
                <p:nvPr/>
              </p:nvSpPr>
              <p:spPr bwMode="auto">
                <a:xfrm>
                  <a:off x="2609" y="2799"/>
                  <a:ext cx="47" cy="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6" name="Line 76"/>
                <p:cNvSpPr>
                  <a:spLocks noChangeShapeType="1"/>
                </p:cNvSpPr>
                <p:nvPr/>
              </p:nvSpPr>
              <p:spPr bwMode="auto">
                <a:xfrm flipH="1">
                  <a:off x="2575" y="2894"/>
                  <a:ext cx="81" cy="9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7" name="Line 77"/>
                <p:cNvSpPr>
                  <a:spLocks noChangeShapeType="1"/>
                </p:cNvSpPr>
                <p:nvPr/>
              </p:nvSpPr>
              <p:spPr bwMode="auto">
                <a:xfrm>
                  <a:off x="2575" y="2995"/>
                  <a:ext cx="54" cy="9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8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2609" y="3090"/>
                  <a:ext cx="27" cy="1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79"/>
              <p:cNvGrpSpPr>
                <a:grpSpLocks/>
              </p:cNvGrpSpPr>
              <p:nvPr/>
            </p:nvGrpSpPr>
            <p:grpSpPr bwMode="auto">
              <a:xfrm>
                <a:off x="4701" y="398"/>
                <a:ext cx="81" cy="352"/>
                <a:chOff x="2575" y="2799"/>
                <a:chExt cx="81" cy="460"/>
              </a:xfrm>
            </p:grpSpPr>
            <p:sp>
              <p:nvSpPr>
                <p:cNvPr id="8221" name="Line 80"/>
                <p:cNvSpPr>
                  <a:spLocks noChangeShapeType="1"/>
                </p:cNvSpPr>
                <p:nvPr/>
              </p:nvSpPr>
              <p:spPr bwMode="auto">
                <a:xfrm>
                  <a:off x="2609" y="2799"/>
                  <a:ext cx="47" cy="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2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2575" y="2894"/>
                  <a:ext cx="81" cy="9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3" name="Line 82"/>
                <p:cNvSpPr>
                  <a:spLocks noChangeShapeType="1"/>
                </p:cNvSpPr>
                <p:nvPr/>
              </p:nvSpPr>
              <p:spPr bwMode="auto">
                <a:xfrm>
                  <a:off x="2575" y="2995"/>
                  <a:ext cx="54" cy="9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4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2609" y="3090"/>
                  <a:ext cx="27" cy="1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" name="Group 84"/>
            <p:cNvGrpSpPr>
              <a:grpSpLocks/>
            </p:cNvGrpSpPr>
            <p:nvPr/>
          </p:nvGrpSpPr>
          <p:grpSpPr bwMode="auto">
            <a:xfrm>
              <a:off x="4241" y="2025"/>
              <a:ext cx="81" cy="352"/>
              <a:chOff x="2575" y="2799"/>
              <a:chExt cx="81" cy="460"/>
            </a:xfrm>
          </p:grpSpPr>
          <p:sp>
            <p:nvSpPr>
              <p:cNvPr id="8214" name="Line 85"/>
              <p:cNvSpPr>
                <a:spLocks noChangeShapeType="1"/>
              </p:cNvSpPr>
              <p:nvPr/>
            </p:nvSpPr>
            <p:spPr bwMode="auto">
              <a:xfrm>
                <a:off x="2609" y="2799"/>
                <a:ext cx="47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Line 86"/>
              <p:cNvSpPr>
                <a:spLocks noChangeShapeType="1"/>
              </p:cNvSpPr>
              <p:nvPr/>
            </p:nvSpPr>
            <p:spPr bwMode="auto">
              <a:xfrm flipH="1">
                <a:off x="2575" y="2894"/>
                <a:ext cx="81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Line 87"/>
              <p:cNvSpPr>
                <a:spLocks noChangeShapeType="1"/>
              </p:cNvSpPr>
              <p:nvPr/>
            </p:nvSpPr>
            <p:spPr bwMode="auto">
              <a:xfrm>
                <a:off x="2575" y="2995"/>
                <a:ext cx="54" cy="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Line 88"/>
              <p:cNvSpPr>
                <a:spLocks noChangeShapeType="1"/>
              </p:cNvSpPr>
              <p:nvPr/>
            </p:nvSpPr>
            <p:spPr bwMode="auto">
              <a:xfrm flipH="1">
                <a:off x="2609" y="3090"/>
                <a:ext cx="27" cy="1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10" name="Line 89"/>
            <p:cNvSpPr>
              <a:spLocks noChangeShapeType="1"/>
            </p:cNvSpPr>
            <p:nvPr/>
          </p:nvSpPr>
          <p:spPr bwMode="auto">
            <a:xfrm>
              <a:off x="3822" y="1789"/>
              <a:ext cx="312" cy="136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Line 90"/>
            <p:cNvSpPr>
              <a:spLocks noChangeShapeType="1"/>
            </p:cNvSpPr>
            <p:nvPr/>
          </p:nvSpPr>
          <p:spPr bwMode="auto">
            <a:xfrm flipH="1">
              <a:off x="4317" y="1783"/>
              <a:ext cx="386" cy="149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Text Box 91"/>
            <p:cNvSpPr txBox="1">
              <a:spLocks noChangeArrowheads="1"/>
            </p:cNvSpPr>
            <p:nvPr/>
          </p:nvSpPr>
          <p:spPr bwMode="auto">
            <a:xfrm>
              <a:off x="992" y="2563"/>
              <a:ext cx="1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Times New Roman" pitchFamily="18" charset="0"/>
                </a:rPr>
                <a:t>process-centered</a:t>
              </a:r>
            </a:p>
          </p:txBody>
        </p:sp>
        <p:sp>
          <p:nvSpPr>
            <p:cNvPr id="8213" name="Text Box 92"/>
            <p:cNvSpPr txBox="1">
              <a:spLocks noChangeArrowheads="1"/>
            </p:cNvSpPr>
            <p:nvPr/>
          </p:nvSpPr>
          <p:spPr bwMode="auto">
            <a:xfrm>
              <a:off x="3642" y="2623"/>
              <a:ext cx="11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Times New Roman" pitchFamily="18" charset="0"/>
                </a:rPr>
                <a:t>thread-centered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Models of Concurrent Computation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282D2-A734-432B-94F6-338847E1ED6C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922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2286000"/>
            <a:ext cx="4465638" cy="2922588"/>
          </a:xfrm>
          <a:noFill/>
        </p:spPr>
      </p:pic>
      <p:pic>
        <p:nvPicPr>
          <p:cNvPr id="922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905000"/>
            <a:ext cx="3871913" cy="286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TextBox 7"/>
          <p:cNvSpPr txBox="1">
            <a:spLocks noChangeArrowheads="1"/>
          </p:cNvSpPr>
          <p:nvPr/>
        </p:nvSpPr>
        <p:spPr bwMode="auto">
          <a:xfrm>
            <a:off x="1828800" y="152400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MapReduce</a:t>
            </a:r>
          </a:p>
        </p:txBody>
      </p:sp>
      <p:sp>
        <p:nvSpPr>
          <p:cNvPr id="9224" name="TextBox 8"/>
          <p:cNvSpPr txBox="1">
            <a:spLocks noChangeArrowheads="1"/>
          </p:cNvSpPr>
          <p:nvPr/>
        </p:nvSpPr>
        <p:spPr bwMode="auto">
          <a:xfrm>
            <a:off x="5334000" y="1524000"/>
            <a:ext cx="319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Concurrent Collections (CnC)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895975" y="5273675"/>
            <a:ext cx="657225" cy="779463"/>
            <a:chOff x="5372100" y="5273211"/>
            <a:chExt cx="657225" cy="780343"/>
          </a:xfrm>
        </p:grpSpPr>
        <p:pic>
          <p:nvPicPr>
            <p:cNvPr id="9234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72100" y="5273211"/>
              <a:ext cx="657225" cy="421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5" name="TextBox 12"/>
            <p:cNvSpPr txBox="1">
              <a:spLocks noChangeArrowheads="1"/>
            </p:cNvSpPr>
            <p:nvPr/>
          </p:nvSpPr>
          <p:spPr bwMode="auto">
            <a:xfrm>
              <a:off x="5414416" y="5715000"/>
              <a:ext cx="57259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step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6894513" y="5295900"/>
            <a:ext cx="573087" cy="757238"/>
            <a:chOff x="6343104" y="5295900"/>
            <a:chExt cx="572593" cy="757654"/>
          </a:xfrm>
        </p:grpSpPr>
        <p:pic>
          <p:nvPicPr>
            <p:cNvPr id="9232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438295" y="5295900"/>
              <a:ext cx="382210" cy="376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3" name="TextBox 13"/>
            <p:cNvSpPr txBox="1">
              <a:spLocks noChangeArrowheads="1"/>
            </p:cNvSpPr>
            <p:nvPr/>
          </p:nvSpPr>
          <p:spPr bwMode="auto">
            <a:xfrm>
              <a:off x="6343104" y="5715000"/>
              <a:ext cx="57259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item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7827963" y="5265738"/>
            <a:ext cx="554037" cy="787400"/>
            <a:chOff x="7543800" y="5264944"/>
            <a:chExt cx="553453" cy="788610"/>
          </a:xfrm>
        </p:grpSpPr>
        <p:pic>
          <p:nvPicPr>
            <p:cNvPr id="92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43800" y="5264944"/>
              <a:ext cx="553453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1" name="TextBox 14"/>
            <p:cNvSpPr txBox="1">
              <a:spLocks noChangeArrowheads="1"/>
            </p:cNvSpPr>
            <p:nvPr/>
          </p:nvSpPr>
          <p:spPr bwMode="auto">
            <a:xfrm>
              <a:off x="7585526" y="5715000"/>
              <a:ext cx="470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tag</a:t>
              </a:r>
            </a:p>
          </p:txBody>
        </p:sp>
      </p:grpSp>
      <p:cxnSp>
        <p:nvCxnSpPr>
          <p:cNvPr id="9228" name="Straight Connector 19"/>
          <p:cNvCxnSpPr>
            <a:cxnSpLocks noChangeShapeType="1"/>
          </p:cNvCxnSpPr>
          <p:nvPr/>
        </p:nvCxnSpPr>
        <p:spPr bwMode="auto">
          <a:xfrm>
            <a:off x="5334000" y="4953000"/>
            <a:ext cx="3505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9" name="Straight Connector 24"/>
          <p:cNvCxnSpPr>
            <a:cxnSpLocks noChangeShapeType="1"/>
          </p:cNvCxnSpPr>
          <p:nvPr/>
        </p:nvCxnSpPr>
        <p:spPr bwMode="auto">
          <a:xfrm rot="5400000">
            <a:off x="2667000" y="3810000"/>
            <a:ext cx="441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186FF3-4D23-43AA-86D1-39AEB36573E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Thread-per-process models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04800" y="1143000"/>
            <a:ext cx="3613150" cy="2530475"/>
            <a:chOff x="336" y="864"/>
            <a:chExt cx="2276" cy="159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28" y="1152"/>
              <a:ext cx="2017" cy="864"/>
              <a:chOff x="1327" y="586"/>
              <a:chExt cx="2881" cy="1574"/>
            </a:xfrm>
          </p:grpSpPr>
          <p:sp>
            <p:nvSpPr>
              <p:cNvPr id="10256" name="Rectangle 6"/>
              <p:cNvSpPr>
                <a:spLocks noChangeArrowheads="1"/>
              </p:cNvSpPr>
              <p:nvPr/>
            </p:nvSpPr>
            <p:spPr bwMode="auto">
              <a:xfrm>
                <a:off x="2266" y="1066"/>
                <a:ext cx="504" cy="4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Rectangle 7"/>
              <p:cNvSpPr>
                <a:spLocks noChangeArrowheads="1"/>
              </p:cNvSpPr>
              <p:nvPr/>
            </p:nvSpPr>
            <p:spPr bwMode="auto">
              <a:xfrm>
                <a:off x="1327" y="1066"/>
                <a:ext cx="504" cy="4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Rectangle 8"/>
              <p:cNvSpPr>
                <a:spLocks noChangeArrowheads="1"/>
              </p:cNvSpPr>
              <p:nvPr/>
            </p:nvSpPr>
            <p:spPr bwMode="auto">
              <a:xfrm>
                <a:off x="3373" y="1675"/>
                <a:ext cx="504" cy="4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Rectangle 9"/>
              <p:cNvSpPr>
                <a:spLocks noChangeArrowheads="1"/>
              </p:cNvSpPr>
              <p:nvPr/>
            </p:nvSpPr>
            <p:spPr bwMode="auto">
              <a:xfrm>
                <a:off x="3387" y="586"/>
                <a:ext cx="504" cy="4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0" name="Freeform 10"/>
              <p:cNvSpPr>
                <a:spLocks/>
              </p:cNvSpPr>
              <p:nvPr/>
            </p:nvSpPr>
            <p:spPr bwMode="auto">
              <a:xfrm>
                <a:off x="3871" y="814"/>
                <a:ext cx="337" cy="1117"/>
              </a:xfrm>
              <a:custGeom>
                <a:avLst/>
                <a:gdLst>
                  <a:gd name="T0" fmla="*/ 16 w 337"/>
                  <a:gd name="T1" fmla="*/ 0 h 1117"/>
                  <a:gd name="T2" fmla="*/ 337 w 337"/>
                  <a:gd name="T3" fmla="*/ 0 h 1117"/>
                  <a:gd name="T4" fmla="*/ 337 w 337"/>
                  <a:gd name="T5" fmla="*/ 1117 h 1117"/>
                  <a:gd name="T6" fmla="*/ 0 w 337"/>
                  <a:gd name="T7" fmla="*/ 1117 h 1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7"/>
                  <a:gd name="T13" fmla="*/ 0 h 1117"/>
                  <a:gd name="T14" fmla="*/ 337 w 337"/>
                  <a:gd name="T15" fmla="*/ 1117 h 1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7" h="1117">
                    <a:moveTo>
                      <a:pt x="16" y="0"/>
                    </a:moveTo>
                    <a:lnTo>
                      <a:pt x="337" y="0"/>
                    </a:lnTo>
                    <a:lnTo>
                      <a:pt x="337" y="1117"/>
                    </a:lnTo>
                    <a:lnTo>
                      <a:pt x="0" y="1117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1" name="Freeform 11"/>
              <p:cNvSpPr>
                <a:spLocks/>
              </p:cNvSpPr>
              <p:nvPr/>
            </p:nvSpPr>
            <p:spPr bwMode="auto">
              <a:xfrm>
                <a:off x="2770" y="1298"/>
                <a:ext cx="854" cy="378"/>
              </a:xfrm>
              <a:custGeom>
                <a:avLst/>
                <a:gdLst>
                  <a:gd name="T0" fmla="*/ 0 w 854"/>
                  <a:gd name="T1" fmla="*/ 0 h 378"/>
                  <a:gd name="T2" fmla="*/ 854 w 854"/>
                  <a:gd name="T3" fmla="*/ 0 h 378"/>
                  <a:gd name="T4" fmla="*/ 854 w 854"/>
                  <a:gd name="T5" fmla="*/ 378 h 378"/>
                  <a:gd name="T6" fmla="*/ 0 60000 65536"/>
                  <a:gd name="T7" fmla="*/ 0 60000 65536"/>
                  <a:gd name="T8" fmla="*/ 0 60000 65536"/>
                  <a:gd name="T9" fmla="*/ 0 w 854"/>
                  <a:gd name="T10" fmla="*/ 0 h 378"/>
                  <a:gd name="T11" fmla="*/ 854 w 854"/>
                  <a:gd name="T12" fmla="*/ 378 h 3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4" h="378">
                    <a:moveTo>
                      <a:pt x="0" y="0"/>
                    </a:moveTo>
                    <a:lnTo>
                      <a:pt x="854" y="0"/>
                    </a:lnTo>
                    <a:lnTo>
                      <a:pt x="854" y="378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" name="Freeform 12"/>
              <p:cNvSpPr>
                <a:spLocks/>
              </p:cNvSpPr>
              <p:nvPr/>
            </p:nvSpPr>
            <p:spPr bwMode="auto">
              <a:xfrm>
                <a:off x="2515" y="1553"/>
                <a:ext cx="855" cy="370"/>
              </a:xfrm>
              <a:custGeom>
                <a:avLst/>
                <a:gdLst>
                  <a:gd name="T0" fmla="*/ 855 w 855"/>
                  <a:gd name="T1" fmla="*/ 370 h 370"/>
                  <a:gd name="T2" fmla="*/ 0 w 855"/>
                  <a:gd name="T3" fmla="*/ 370 h 370"/>
                  <a:gd name="T4" fmla="*/ 0 w 855"/>
                  <a:gd name="T5" fmla="*/ 0 h 370"/>
                  <a:gd name="T6" fmla="*/ 0 60000 65536"/>
                  <a:gd name="T7" fmla="*/ 0 60000 65536"/>
                  <a:gd name="T8" fmla="*/ 0 60000 65536"/>
                  <a:gd name="T9" fmla="*/ 0 w 855"/>
                  <a:gd name="T10" fmla="*/ 0 h 370"/>
                  <a:gd name="T11" fmla="*/ 855 w 855"/>
                  <a:gd name="T12" fmla="*/ 370 h 3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5" h="370">
                    <a:moveTo>
                      <a:pt x="855" y="370"/>
                    </a:moveTo>
                    <a:lnTo>
                      <a:pt x="0" y="370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3" name="Freeform 13"/>
              <p:cNvSpPr>
                <a:spLocks/>
              </p:cNvSpPr>
              <p:nvPr/>
            </p:nvSpPr>
            <p:spPr bwMode="auto">
              <a:xfrm>
                <a:off x="2507" y="773"/>
                <a:ext cx="879" cy="295"/>
              </a:xfrm>
              <a:custGeom>
                <a:avLst/>
                <a:gdLst>
                  <a:gd name="T0" fmla="*/ 0 w 879"/>
                  <a:gd name="T1" fmla="*/ 295 h 295"/>
                  <a:gd name="T2" fmla="*/ 0 w 879"/>
                  <a:gd name="T3" fmla="*/ 0 h 295"/>
                  <a:gd name="T4" fmla="*/ 879 w 879"/>
                  <a:gd name="T5" fmla="*/ 0 h 295"/>
                  <a:gd name="T6" fmla="*/ 0 60000 65536"/>
                  <a:gd name="T7" fmla="*/ 0 60000 65536"/>
                  <a:gd name="T8" fmla="*/ 0 60000 65536"/>
                  <a:gd name="T9" fmla="*/ 0 w 879"/>
                  <a:gd name="T10" fmla="*/ 0 h 295"/>
                  <a:gd name="T11" fmla="*/ 879 w 879"/>
                  <a:gd name="T12" fmla="*/ 295 h 2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9" h="295">
                    <a:moveTo>
                      <a:pt x="0" y="295"/>
                    </a:moveTo>
                    <a:lnTo>
                      <a:pt x="0" y="0"/>
                    </a:lnTo>
                    <a:lnTo>
                      <a:pt x="87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4" name="Line 14"/>
              <p:cNvSpPr>
                <a:spLocks noChangeShapeType="1"/>
              </p:cNvSpPr>
              <p:nvPr/>
            </p:nvSpPr>
            <p:spPr bwMode="auto">
              <a:xfrm>
                <a:off x="1833" y="1290"/>
                <a:ext cx="4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1" name="Text Box 20"/>
            <p:cNvSpPr txBox="1">
              <a:spLocks noChangeArrowheads="1"/>
            </p:cNvSpPr>
            <p:nvPr/>
          </p:nvSpPr>
          <p:spPr bwMode="auto">
            <a:xfrm>
              <a:off x="384" y="2064"/>
              <a:ext cx="846" cy="1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/>
                <a:t>Sequential process</a:t>
              </a:r>
            </a:p>
          </p:txBody>
        </p:sp>
        <p:sp>
          <p:nvSpPr>
            <p:cNvPr id="10252" name="Line 21"/>
            <p:cNvSpPr>
              <a:spLocks noChangeShapeType="1"/>
            </p:cNvSpPr>
            <p:nvPr/>
          </p:nvSpPr>
          <p:spPr bwMode="auto">
            <a:xfrm flipH="1" flipV="1">
              <a:off x="720" y="1680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Text Box 22"/>
            <p:cNvSpPr txBox="1">
              <a:spLocks noChangeArrowheads="1"/>
            </p:cNvSpPr>
            <p:nvPr/>
          </p:nvSpPr>
          <p:spPr bwMode="auto">
            <a:xfrm>
              <a:off x="1296" y="2304"/>
              <a:ext cx="1043" cy="1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/>
                <a:t>Communication channel</a:t>
              </a:r>
            </a:p>
          </p:txBody>
        </p:sp>
        <p:sp>
          <p:nvSpPr>
            <p:cNvPr id="10254" name="Line 23"/>
            <p:cNvSpPr>
              <a:spLocks noChangeShapeType="1"/>
            </p:cNvSpPr>
            <p:nvPr/>
          </p:nvSpPr>
          <p:spPr bwMode="auto">
            <a:xfrm flipH="1" flipV="1">
              <a:off x="1584" y="1872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Text Box 24"/>
            <p:cNvSpPr txBox="1">
              <a:spLocks noChangeArrowheads="1"/>
            </p:cNvSpPr>
            <p:nvPr/>
          </p:nvSpPr>
          <p:spPr bwMode="auto">
            <a:xfrm>
              <a:off x="336" y="864"/>
              <a:ext cx="2276" cy="2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/>
                <a:t>Communicating Sequential Processes</a:t>
              </a:r>
            </a:p>
          </p:txBody>
        </p:sp>
      </p:grpSp>
      <p:pic>
        <p:nvPicPr>
          <p:cNvPr id="10246" name="Picture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1219200"/>
            <a:ext cx="4457700" cy="26193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247" name="TextBox 22"/>
          <p:cNvSpPr txBox="1">
            <a:spLocks noChangeArrowheads="1"/>
          </p:cNvSpPr>
          <p:nvPr/>
        </p:nvSpPr>
        <p:spPr bwMode="auto">
          <a:xfrm>
            <a:off x="7620000" y="3810000"/>
            <a:ext cx="1146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1"/>
              <a:t>Sammati</a:t>
            </a:r>
            <a:endParaRPr lang="en-US" b="1"/>
          </a:p>
        </p:txBody>
      </p:sp>
      <p:pic>
        <p:nvPicPr>
          <p:cNvPr id="10248" name="Picture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962400"/>
            <a:ext cx="5305425" cy="2149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249" name="TextBox 24"/>
          <p:cNvSpPr txBox="1">
            <a:spLocks noChangeArrowheads="1"/>
          </p:cNvSpPr>
          <p:nvPr/>
        </p:nvSpPr>
        <p:spPr bwMode="auto">
          <a:xfrm>
            <a:off x="6934200" y="57150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1"/>
              <a:t>Grace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 5204 – Operating Systems</a:t>
            </a: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9A1D6D0-F075-4A49-9E4E-8C0671B0EA1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Supporting Transaction Semantics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457200" y="1044575"/>
            <a:ext cx="7391400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ourier" pitchFamily="49" charset="0"/>
              </a:rPr>
              <a:t>repeat {</a:t>
            </a:r>
          </a:p>
          <a:p>
            <a:endParaRPr lang="en-US" sz="1400" b="1">
              <a:latin typeface="Courier" pitchFamily="49" charset="0"/>
            </a:endParaRPr>
          </a:p>
          <a:p>
            <a:r>
              <a:rPr lang="en-US" sz="1400" b="1" i="1">
                <a:latin typeface="Courier" pitchFamily="49" charset="0"/>
              </a:rPr>
              <a:t>   BeginTransaction</a:t>
            </a:r>
            <a:r>
              <a:rPr lang="en-US" sz="1400" b="1">
                <a:latin typeface="Courier" pitchFamily="49" charset="0"/>
              </a:rPr>
              <a:t>();    /* initialize transaction */</a:t>
            </a:r>
          </a:p>
          <a:p>
            <a:r>
              <a:rPr lang="en-US" sz="1400" b="1">
                <a:latin typeface="Courier" pitchFamily="49" charset="0"/>
              </a:rPr>
              <a:t>   &lt;read input values&gt;</a:t>
            </a:r>
          </a:p>
          <a:p>
            <a:r>
              <a:rPr lang="en-US" sz="1400" b="1">
                <a:latin typeface="Courier" pitchFamily="49" charset="0"/>
              </a:rPr>
              <a:t>   success = </a:t>
            </a:r>
            <a:r>
              <a:rPr lang="en-US" sz="1400" b="1" i="1">
                <a:latin typeface="Courier" pitchFamily="49" charset="0"/>
              </a:rPr>
              <a:t>Validate</a:t>
            </a:r>
            <a:r>
              <a:rPr lang="en-US" sz="1400" b="1">
                <a:latin typeface="Courier" pitchFamily="49" charset="0"/>
              </a:rPr>
              <a:t>();  /* test if inputs consistent */</a:t>
            </a:r>
          </a:p>
          <a:p>
            <a:r>
              <a:rPr lang="en-US" sz="1400" b="1">
                <a:latin typeface="Courier" pitchFamily="49" charset="0"/>
              </a:rPr>
              <a:t>   if (success) {</a:t>
            </a:r>
          </a:p>
          <a:p>
            <a:r>
              <a:rPr lang="en-US" sz="1400" b="1">
                <a:latin typeface="Courier" pitchFamily="49" charset="0"/>
              </a:rPr>
              <a:t>      &lt;generate updates&gt;</a:t>
            </a:r>
          </a:p>
          <a:p>
            <a:r>
              <a:rPr lang="en-US" sz="1400" b="1">
                <a:latin typeface="Courier" pitchFamily="49" charset="0"/>
              </a:rPr>
              <a:t>      success = </a:t>
            </a:r>
            <a:r>
              <a:rPr lang="en-US" sz="1400" b="1" i="1">
                <a:latin typeface="Courier" pitchFamily="49" charset="0"/>
              </a:rPr>
              <a:t>Commit</a:t>
            </a:r>
            <a:r>
              <a:rPr lang="en-US" sz="1400" b="1">
                <a:latin typeface="Courier" pitchFamily="49" charset="0"/>
              </a:rPr>
              <a:t>(); /* attempt permanent update */</a:t>
            </a:r>
          </a:p>
          <a:p>
            <a:r>
              <a:rPr lang="en-US" sz="1400" b="1">
                <a:latin typeface="Courier" pitchFamily="49" charset="0"/>
              </a:rPr>
              <a:t>      if (!success)</a:t>
            </a:r>
          </a:p>
          <a:p>
            <a:r>
              <a:rPr lang="en-US" sz="1400" b="1">
                <a:latin typeface="Courier" pitchFamily="49" charset="0"/>
              </a:rPr>
              <a:t>         </a:t>
            </a:r>
            <a:r>
              <a:rPr lang="en-US" sz="1400" b="1" i="1">
                <a:latin typeface="Courier" pitchFamily="49" charset="0"/>
              </a:rPr>
              <a:t>Abort</a:t>
            </a:r>
            <a:r>
              <a:rPr lang="en-US" sz="1400" b="1">
                <a:latin typeface="Courier" pitchFamily="49" charset="0"/>
              </a:rPr>
              <a:t>();	/* terminate if unable to commit */</a:t>
            </a:r>
          </a:p>
          <a:p>
            <a:r>
              <a:rPr lang="en-US" sz="1400" b="1" i="1">
                <a:latin typeface="Courier" pitchFamily="49" charset="0"/>
              </a:rPr>
              <a:t>   </a:t>
            </a:r>
            <a:r>
              <a:rPr lang="en-US" sz="1400" b="1">
                <a:latin typeface="Courier" pitchFamily="49" charset="0"/>
              </a:rPr>
              <a:t>}</a:t>
            </a:r>
          </a:p>
          <a:p>
            <a:r>
              <a:rPr lang="en-US" sz="1400" b="1" i="1">
                <a:latin typeface="Courier" pitchFamily="49" charset="0"/>
              </a:rPr>
              <a:t>   EndTransaction</a:t>
            </a:r>
            <a:r>
              <a:rPr lang="en-US" sz="1400" b="1">
                <a:latin typeface="Courier" pitchFamily="49" charset="0"/>
              </a:rPr>
              <a:t>();      /* close transaction */</a:t>
            </a:r>
          </a:p>
          <a:p>
            <a:endParaRPr lang="en-US" sz="1400" b="1">
              <a:latin typeface="Courier" pitchFamily="49" charset="0"/>
            </a:endParaRPr>
          </a:p>
          <a:p>
            <a:r>
              <a:rPr lang="en-US" sz="1400" b="1">
                <a:latin typeface="Courier" pitchFamily="49" charset="0"/>
              </a:rPr>
              <a:t>} until (success);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81400" y="4114800"/>
            <a:ext cx="4953000" cy="2133600"/>
            <a:chOff x="864" y="1056"/>
            <a:chExt cx="3120" cy="1248"/>
          </a:xfrm>
        </p:grpSpPr>
        <p:sp>
          <p:nvSpPr>
            <p:cNvPr id="11271" name="Rectangle 5"/>
            <p:cNvSpPr>
              <a:spLocks noChangeArrowheads="1"/>
            </p:cNvSpPr>
            <p:nvPr/>
          </p:nvSpPr>
          <p:spPr bwMode="auto">
            <a:xfrm>
              <a:off x="960" y="1248"/>
              <a:ext cx="240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Text Box 6"/>
            <p:cNvSpPr txBox="1">
              <a:spLocks noChangeArrowheads="1"/>
            </p:cNvSpPr>
            <p:nvPr/>
          </p:nvSpPr>
          <p:spPr bwMode="auto">
            <a:xfrm>
              <a:off x="864" y="1056"/>
              <a:ext cx="502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/>
                <a:t>TM Object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920" y="1200"/>
              <a:ext cx="624" cy="576"/>
              <a:chOff x="1920" y="1200"/>
              <a:chExt cx="624" cy="576"/>
            </a:xfrm>
          </p:grpSpPr>
          <p:sp>
            <p:nvSpPr>
              <p:cNvPr id="11287" name="Rectangle 8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624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8" name="Text Box 9"/>
              <p:cNvSpPr txBox="1">
                <a:spLocks noChangeArrowheads="1"/>
              </p:cNvSpPr>
              <p:nvPr/>
            </p:nvSpPr>
            <p:spPr bwMode="auto">
              <a:xfrm>
                <a:off x="1968" y="1225"/>
                <a:ext cx="568" cy="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Transaction</a:t>
                </a:r>
              </a:p>
            </p:txBody>
          </p:sp>
          <p:sp>
            <p:nvSpPr>
              <p:cNvPr id="11289" name="Text Box 10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550" cy="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000" b="1"/>
                  <a:t>New Object</a:t>
                </a:r>
              </a:p>
            </p:txBody>
          </p:sp>
          <p:sp>
            <p:nvSpPr>
              <p:cNvPr id="11290" name="Text Box 11"/>
              <p:cNvSpPr txBox="1">
                <a:spLocks noChangeArrowheads="1"/>
              </p:cNvSpPr>
              <p:nvPr/>
            </p:nvSpPr>
            <p:spPr bwMode="auto">
              <a:xfrm>
                <a:off x="1968" y="1584"/>
                <a:ext cx="519" cy="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Old Object</a:t>
                </a:r>
              </a:p>
            </p:txBody>
          </p:sp>
          <p:sp>
            <p:nvSpPr>
              <p:cNvPr id="11291" name="Line 12"/>
              <p:cNvSpPr>
                <a:spLocks noChangeShapeType="1"/>
              </p:cNvSpPr>
              <p:nvPr/>
            </p:nvSpPr>
            <p:spPr bwMode="auto">
              <a:xfrm>
                <a:off x="1920" y="139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2" name="Line 13"/>
              <p:cNvSpPr>
                <a:spLocks noChangeShapeType="1"/>
              </p:cNvSpPr>
              <p:nvPr/>
            </p:nvSpPr>
            <p:spPr bwMode="auto">
              <a:xfrm>
                <a:off x="1920" y="158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74" name="Text Box 14"/>
            <p:cNvSpPr txBox="1">
              <a:spLocks noChangeArrowheads="1"/>
            </p:cNvSpPr>
            <p:nvPr/>
          </p:nvSpPr>
          <p:spPr bwMode="auto">
            <a:xfrm>
              <a:off x="2016" y="1056"/>
              <a:ext cx="409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/>
                <a:t>Locator</a:t>
              </a:r>
            </a:p>
          </p:txBody>
        </p:sp>
        <p:sp>
          <p:nvSpPr>
            <p:cNvPr id="11275" name="Rectangle 15"/>
            <p:cNvSpPr>
              <a:spLocks noChangeArrowheads="1"/>
            </p:cNvSpPr>
            <p:nvPr/>
          </p:nvSpPr>
          <p:spPr bwMode="auto">
            <a:xfrm>
              <a:off x="3216" y="1152"/>
              <a:ext cx="768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Text Box 16"/>
            <p:cNvSpPr txBox="1">
              <a:spLocks noChangeArrowheads="1"/>
            </p:cNvSpPr>
            <p:nvPr/>
          </p:nvSpPr>
          <p:spPr bwMode="auto">
            <a:xfrm>
              <a:off x="3312" y="1152"/>
              <a:ext cx="568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/>
                <a:t>Transaction</a:t>
              </a:r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3216" y="1536"/>
              <a:ext cx="768" cy="288"/>
              <a:chOff x="3216" y="1536"/>
              <a:chExt cx="768" cy="288"/>
            </a:xfrm>
          </p:grpSpPr>
          <p:sp>
            <p:nvSpPr>
              <p:cNvPr id="11285" name="Rectangle 18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76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6" name="Text Box 19"/>
              <p:cNvSpPr txBox="1">
                <a:spLocks noChangeArrowheads="1"/>
              </p:cNvSpPr>
              <p:nvPr/>
            </p:nvSpPr>
            <p:spPr bwMode="auto">
              <a:xfrm>
                <a:off x="3313" y="1584"/>
                <a:ext cx="537" cy="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object data</a:t>
                </a:r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216" y="2016"/>
              <a:ext cx="768" cy="288"/>
              <a:chOff x="3216" y="2016"/>
              <a:chExt cx="768" cy="288"/>
            </a:xfrm>
          </p:grpSpPr>
          <p:sp>
            <p:nvSpPr>
              <p:cNvPr id="11283" name="Rectangle 21"/>
              <p:cNvSpPr>
                <a:spLocks noChangeArrowheads="1"/>
              </p:cNvSpPr>
              <p:nvPr/>
            </p:nvSpPr>
            <p:spPr bwMode="auto">
              <a:xfrm>
                <a:off x="3216" y="2016"/>
                <a:ext cx="76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4" name="Text Box 22"/>
              <p:cNvSpPr txBox="1">
                <a:spLocks noChangeArrowheads="1"/>
              </p:cNvSpPr>
              <p:nvPr/>
            </p:nvSpPr>
            <p:spPr bwMode="auto">
              <a:xfrm>
                <a:off x="3313" y="2064"/>
                <a:ext cx="537" cy="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object data</a:t>
                </a:r>
              </a:p>
            </p:txBody>
          </p:sp>
        </p:grpSp>
        <p:sp>
          <p:nvSpPr>
            <p:cNvPr id="11279" name="Line 23"/>
            <p:cNvSpPr>
              <a:spLocks noChangeShapeType="1"/>
            </p:cNvSpPr>
            <p:nvPr/>
          </p:nvSpPr>
          <p:spPr bwMode="auto">
            <a:xfrm flipV="1">
              <a:off x="1104" y="1248"/>
              <a:ext cx="76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Line 24"/>
            <p:cNvSpPr>
              <a:spLocks noChangeShapeType="1"/>
            </p:cNvSpPr>
            <p:nvPr/>
          </p:nvSpPr>
          <p:spPr bwMode="auto">
            <a:xfrm flipV="1">
              <a:off x="2496" y="1200"/>
              <a:ext cx="72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25"/>
            <p:cNvSpPr>
              <a:spLocks noChangeShapeType="1"/>
            </p:cNvSpPr>
            <p:nvPr/>
          </p:nvSpPr>
          <p:spPr bwMode="auto">
            <a:xfrm>
              <a:off x="2496" y="1488"/>
              <a:ext cx="72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26"/>
            <p:cNvSpPr>
              <a:spLocks noChangeShapeType="1"/>
            </p:cNvSpPr>
            <p:nvPr/>
          </p:nvSpPr>
          <p:spPr bwMode="auto">
            <a:xfrm>
              <a:off x="2496" y="1680"/>
              <a:ext cx="72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787</Words>
  <Application>Microsoft Office PowerPoint</Application>
  <PresentationFormat>On-screen Show (4:3)</PresentationFormat>
  <Paragraphs>239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Computer Science 5204 Operating Systems Fall, 2010</vt:lpstr>
      <vt:lpstr>Organization</vt:lpstr>
      <vt:lpstr>Course Web site</vt:lpstr>
      <vt:lpstr>Major Topics and Themes</vt:lpstr>
      <vt:lpstr>1. Concurrency</vt:lpstr>
      <vt:lpstr>Process vs. Thread Models</vt:lpstr>
      <vt:lpstr>Models of Concurrent Computation</vt:lpstr>
      <vt:lpstr>Thread-per-process models</vt:lpstr>
      <vt:lpstr>Supporting Transaction Semantics</vt:lpstr>
      <vt:lpstr>π-Calculus</vt:lpstr>
      <vt:lpstr>2. Security</vt:lpstr>
      <vt:lpstr>Security Overview</vt:lpstr>
      <vt:lpstr>Security in distributed systems</vt:lpstr>
      <vt:lpstr>3. File Systems</vt:lpstr>
      <vt:lpstr>File Systems</vt:lpstr>
      <vt:lpstr>4. Fault Tolerance</vt:lpstr>
      <vt:lpstr>Event Ordering</vt:lpstr>
      <vt:lpstr>Recovery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2010-08-02T13:29:56Z</dcterms:modified>
</cp:coreProperties>
</file>