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5"/>
  </p:notesMasterIdLst>
  <p:sldIdLst>
    <p:sldId id="256" r:id="rId2"/>
    <p:sldId id="285" r:id="rId3"/>
    <p:sldId id="258" r:id="rId4"/>
    <p:sldId id="261" r:id="rId5"/>
    <p:sldId id="263" r:id="rId6"/>
    <p:sldId id="262" r:id="rId7"/>
    <p:sldId id="259" r:id="rId8"/>
    <p:sldId id="271" r:id="rId9"/>
    <p:sldId id="279" r:id="rId10"/>
    <p:sldId id="275" r:id="rId11"/>
    <p:sldId id="276" r:id="rId12"/>
    <p:sldId id="277" r:id="rId13"/>
    <p:sldId id="278" r:id="rId14"/>
    <p:sldId id="265" r:id="rId15"/>
    <p:sldId id="282" r:id="rId16"/>
    <p:sldId id="288" r:id="rId17"/>
    <p:sldId id="272" r:id="rId18"/>
    <p:sldId id="274" r:id="rId19"/>
    <p:sldId id="266" r:id="rId20"/>
    <p:sldId id="280" r:id="rId21"/>
    <p:sldId id="281" r:id="rId22"/>
    <p:sldId id="283" r:id="rId23"/>
    <p:sldId id="284" r:id="rId24"/>
    <p:sldId id="264" r:id="rId25"/>
    <p:sldId id="269" r:id="rId26"/>
    <p:sldId id="270" r:id="rId27"/>
    <p:sldId id="267" r:id="rId28"/>
    <p:sldId id="268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9" autoAdjust="0"/>
  </p:normalViewPr>
  <p:slideViewPr>
    <p:cSldViewPr>
      <p:cViewPr varScale="1">
        <p:scale>
          <a:sx n="88" d="100"/>
          <a:sy n="88" d="100"/>
        </p:scale>
        <p:origin x="-9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38902D-AF91-4239-B23D-69D92EA6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" name="Picture 22" descr="v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50013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2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733800" cy="457200"/>
          </a:xfrm>
        </p:spPr>
        <p:txBody>
          <a:bodyPr/>
          <a:lstStyle>
            <a:lvl1pPr>
              <a:defRPr b="1" dirty="0" smtClean="0">
                <a:solidFill>
                  <a:srgbClr val="80000A"/>
                </a:solidFill>
              </a:defRPr>
            </a:lvl1pPr>
          </a:lstStyle>
          <a:p>
            <a:pPr>
              <a:defRPr/>
            </a:pPr>
            <a:r>
              <a:rPr lang="en-US"/>
              <a:t>Dennis </a:t>
            </a:r>
            <a:r>
              <a:rPr lang="en-US" err="1"/>
              <a:t>Kafura</a:t>
            </a:r>
            <a:r>
              <a:rPr lang="en-US"/>
              <a:t> – CS5204 – Operating Systems</a:t>
            </a:r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301E5F-5E2E-4DA8-916D-8AE1144EE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3780E5-F2DD-4D45-99F9-4A6019EEF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90426-8D22-4E16-861D-62855E6E8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8FE22-B6AF-47F6-A03E-AC9F31663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A2A990-60EC-47DC-B3A4-79B4349CA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7F6F99-F05D-4EBB-87EC-F4333F794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820DBF-F6B6-4CAC-A648-43F3744D5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BD13E-FD0F-42C4-9F33-8CD817F65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F0F1D-E1E9-4C85-ADDC-DFD68F1C8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8303F-E4A8-4098-B889-901B9EB2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B11752-EEB6-4386-ADE0-029AE89F2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dirty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Dennis </a:t>
            </a:r>
            <a:r>
              <a:rPr lang="en-US" err="1"/>
              <a:t>Kafura</a:t>
            </a:r>
            <a:r>
              <a:rPr lang="en-US"/>
              <a:t> – CS5204 – Operating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6101B05D-D0AC-4B2B-BB2F-35F4C1BA3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18" descr="vt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450013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7" name="Text Box 45"/>
          <p:cNvSpPr txBox="1">
            <a:spLocks noChangeArrowheads="1"/>
          </p:cNvSpPr>
          <p:nvPr userDrawn="1"/>
        </p:nvSpPr>
        <p:spPr bwMode="auto">
          <a:xfrm>
            <a:off x="6629400" y="152400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smtClean="0"/>
              <a:t>Concurrent</a:t>
            </a:r>
            <a:r>
              <a:rPr lang="en-US" sz="1400" b="1" baseline="0" dirty="0" smtClean="0"/>
              <a:t> Collections</a:t>
            </a:r>
            <a:endParaRPr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Concurrent Collections (</a:t>
            </a:r>
            <a:r>
              <a:rPr lang="en-US" dirty="0" err="1" smtClean="0"/>
              <a:t>CnC</a:t>
            </a:r>
            <a:r>
              <a:rPr lang="en-US" dirty="0" smtClean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A programming model for </a:t>
            </a:r>
          </a:p>
          <a:p>
            <a:pPr algn="ctr" eaLnBrk="1" hangingPunct="1"/>
            <a:r>
              <a:rPr lang="en-US" dirty="0" smtClean="0"/>
              <a:t>parallel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4111F-C9DA-44CA-8A13-05E9D070F41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Dennis Kafura – CS5204 – Operating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Collections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</p:spPr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2742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</a:t>
            </a:r>
            <a:r>
              <a:rPr lang="en-US" sz="1600" dirty="0" err="1" smtClean="0"/>
              <a:t>aaaffqqqmmmmmmm</a:t>
            </a:r>
            <a:r>
              <a:rPr lang="en-US" sz="1600" dirty="0" smtClean="0"/>
              <a:t>” : 1]</a:t>
            </a:r>
            <a:endParaRPr lang="en-US" sz="1600" dirty="0"/>
          </a:p>
        </p:txBody>
      </p:sp>
      <p:grpSp>
        <p:nvGrpSpPr>
          <p:cNvPr id="3" name="Group 20"/>
          <p:cNvGrpSpPr/>
          <p:nvPr/>
        </p:nvGrpSpPr>
        <p:grpSpPr>
          <a:xfrm>
            <a:off x="838200" y="2057400"/>
            <a:ext cx="7429500" cy="2071394"/>
            <a:chOff x="914400" y="1828800"/>
            <a:chExt cx="7429500" cy="207139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828800"/>
              <a:ext cx="7429500" cy="207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267200" y="32766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span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5600" y="2438400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string</a:t>
              </a:r>
              <a:endParaRPr lang="en-US" sz="1600" dirty="0"/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838200"/>
          </a:xfrm>
        </p:spPr>
        <p:txBody>
          <a:bodyPr/>
          <a:lstStyle/>
          <a:p>
            <a:r>
              <a:rPr lang="en-US" sz="2000" dirty="0" smtClean="0"/>
              <a:t>Multiple item instances correspond to different values of the item kind</a:t>
            </a:r>
          </a:p>
          <a:p>
            <a:r>
              <a:rPr lang="en-US" sz="2000" dirty="0" smtClean="0"/>
              <a:t>Each instance is distinguished by a user-defined instance tag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4200" y="4419600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</a:t>
            </a:r>
            <a:r>
              <a:rPr lang="en-US" sz="1600" dirty="0" err="1" smtClean="0"/>
              <a:t>aaa</a:t>
            </a:r>
            <a:r>
              <a:rPr lang="en-US" sz="1600" dirty="0" smtClean="0"/>
              <a:t>” :1,1]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0" y="480060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</a:t>
            </a:r>
            <a:r>
              <a:rPr lang="en-US" sz="1600" dirty="0" err="1" smtClean="0"/>
              <a:t>qqq</a:t>
            </a:r>
            <a:r>
              <a:rPr lang="en-US" sz="1600" dirty="0" smtClean="0"/>
              <a:t>” : 1,3]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5181600"/>
            <a:ext cx="2119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</a:t>
            </a:r>
            <a:r>
              <a:rPr lang="en-US" sz="1600" dirty="0" err="1" smtClean="0"/>
              <a:t>mmmmmmm</a:t>
            </a:r>
            <a:r>
              <a:rPr lang="en-US" sz="1600" dirty="0" smtClean="0"/>
              <a:t>” : 1,4]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6400800" y="4343400"/>
            <a:ext cx="2133600" cy="1371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81000" y="4800600"/>
            <a:ext cx="28194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556260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input</a:t>
            </a:r>
            <a:endParaRPr lang="en-US" sz="1600" b="1" i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3503941" y="4114800"/>
            <a:ext cx="2134859" cy="2167354"/>
            <a:chOff x="3503941" y="4114800"/>
            <a:chExt cx="2134859" cy="2167354"/>
          </a:xfrm>
        </p:grpSpPr>
        <p:sp>
          <p:nvSpPr>
            <p:cNvPr id="9" name="TextBox 8"/>
            <p:cNvSpPr txBox="1"/>
            <p:nvPr/>
          </p:nvSpPr>
          <p:spPr>
            <a:xfrm>
              <a:off x="3962400" y="4267200"/>
              <a:ext cx="1180131" cy="338554"/>
            </a:xfrm>
            <a:prstGeom prst="rect">
              <a:avLst/>
            </a:prstGeom>
            <a:noFill/>
            <a:ln>
              <a:noFill/>
              <a:prstDash val="lgDash"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[“</a:t>
              </a:r>
              <a:r>
                <a:rPr lang="en-US" sz="1600" dirty="0" err="1" smtClean="0"/>
                <a:t>aaa</a:t>
              </a:r>
              <a:r>
                <a:rPr lang="en-US" sz="1600" dirty="0" smtClean="0"/>
                <a:t>” :1,1]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48417" y="4648200"/>
              <a:ext cx="10080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[“ff” : 1,2]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33546" y="4953000"/>
              <a:ext cx="12378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[“</a:t>
              </a:r>
              <a:r>
                <a:rPr lang="en-US" sz="1600" dirty="0" err="1" smtClean="0"/>
                <a:t>qqq</a:t>
              </a:r>
              <a:r>
                <a:rPr lang="en-US" sz="1600" dirty="0" smtClean="0"/>
                <a:t>” : 1,3]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3941" y="5334000"/>
              <a:ext cx="21194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[“</a:t>
              </a:r>
              <a:r>
                <a:rPr lang="en-US" sz="1600" dirty="0" err="1" smtClean="0"/>
                <a:t>mmmmmmm</a:t>
              </a:r>
              <a:r>
                <a:rPr lang="en-US" sz="1600" dirty="0" smtClean="0"/>
                <a:t>” : 1,4]</a:t>
              </a:r>
              <a:endParaRPr lang="en-US" sz="1600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05200" y="4114800"/>
              <a:ext cx="2133600" cy="1752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81400" y="5943600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span</a:t>
              </a:r>
              <a:endParaRPr lang="en-US" sz="1600" b="1" i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400800" y="579120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results</a:t>
            </a:r>
            <a:endParaRPr lang="en-US" sz="16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Collections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</p:spPr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3" name="Group 20"/>
          <p:cNvGrpSpPr/>
          <p:nvPr/>
        </p:nvGrpSpPr>
        <p:grpSpPr>
          <a:xfrm>
            <a:off x="838200" y="2209800"/>
            <a:ext cx="7429500" cy="2071394"/>
            <a:chOff x="914400" y="1828800"/>
            <a:chExt cx="7429500" cy="207139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828800"/>
              <a:ext cx="7429500" cy="207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267200" y="32766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span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5600" y="2438400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string</a:t>
              </a:r>
              <a:endParaRPr lang="en-US" sz="1600" dirty="0"/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990600"/>
          </a:xfrm>
        </p:spPr>
        <p:txBody>
          <a:bodyPr/>
          <a:lstStyle/>
          <a:p>
            <a:r>
              <a:rPr lang="en-US" sz="2000" dirty="0" smtClean="0"/>
              <a:t>Multiple steps instances correspond to different instantiations of the code implementing the step</a:t>
            </a:r>
          </a:p>
          <a:p>
            <a:r>
              <a:rPr lang="en-US" sz="2000" dirty="0" smtClean="0"/>
              <a:t>Each instance is distinguished by a user-defined instance tag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28800" y="4724400"/>
            <a:ext cx="2362200" cy="1176754"/>
            <a:chOff x="381000" y="4724400"/>
            <a:chExt cx="2362200" cy="1176754"/>
          </a:xfrm>
        </p:grpSpPr>
        <p:sp>
          <p:nvSpPr>
            <p:cNvPr id="8" name="TextBox 7"/>
            <p:cNvSpPr txBox="1"/>
            <p:nvPr/>
          </p:nvSpPr>
          <p:spPr>
            <a:xfrm>
              <a:off x="1009174" y="4953000"/>
              <a:ext cx="16578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createSpan</a:t>
              </a:r>
              <a:r>
                <a:rPr lang="en-US" sz="1600" dirty="0" smtClean="0"/>
                <a:t> : 1)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1000" y="5562600"/>
              <a:ext cx="1289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err="1" smtClean="0"/>
                <a:t>createSpan</a:t>
              </a:r>
              <a:endParaRPr lang="en-US" sz="1600" b="1" i="1" dirty="0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62000" y="4724400"/>
              <a:ext cx="19812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8200" y="4267200"/>
            <a:ext cx="3984874" cy="1938754"/>
            <a:chOff x="4648200" y="4419600"/>
            <a:chExt cx="3984874" cy="1938754"/>
          </a:xfrm>
        </p:grpSpPr>
        <p:sp>
          <p:nvSpPr>
            <p:cNvPr id="9" name="TextBox 8"/>
            <p:cNvSpPr txBox="1"/>
            <p:nvPr/>
          </p:nvSpPr>
          <p:spPr>
            <a:xfrm>
              <a:off x="5338377" y="4724400"/>
              <a:ext cx="1919115" cy="338554"/>
            </a:xfrm>
            <a:prstGeom prst="rect">
              <a:avLst/>
            </a:prstGeom>
            <a:noFill/>
            <a:ln>
              <a:noFill/>
              <a:prstDash val="lgDash"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processSpan</a:t>
              </a:r>
              <a:r>
                <a:rPr lang="en-US" sz="1600" dirty="0" smtClean="0"/>
                <a:t> :1,1)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8377" y="5029200"/>
              <a:ext cx="1976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processSpan</a:t>
              </a:r>
              <a:r>
                <a:rPr lang="en-US" sz="1600" dirty="0" smtClean="0"/>
                <a:t> : 1,2)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8377" y="5376446"/>
              <a:ext cx="1976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processSpan</a:t>
              </a:r>
              <a:r>
                <a:rPr lang="en-US" sz="1600" dirty="0" smtClean="0"/>
                <a:t> : 1,3)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7118" y="5715000"/>
              <a:ext cx="1976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processSpan</a:t>
              </a:r>
              <a:r>
                <a:rPr lang="en-US" sz="1600" dirty="0" smtClean="0"/>
                <a:t> : 1,4)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62800" y="4419600"/>
              <a:ext cx="1470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err="1" smtClean="0"/>
                <a:t>processSpan</a:t>
              </a:r>
              <a:endParaRPr lang="en-US" sz="1600" b="1" i="1" dirty="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648200" y="4529554"/>
              <a:ext cx="3200400" cy="1828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Collections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</p:spPr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3" name="Group 20"/>
          <p:cNvGrpSpPr/>
          <p:nvPr/>
        </p:nvGrpSpPr>
        <p:grpSpPr>
          <a:xfrm>
            <a:off x="762000" y="3429000"/>
            <a:ext cx="7429500" cy="2071394"/>
            <a:chOff x="914400" y="1828800"/>
            <a:chExt cx="7429500" cy="207139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828800"/>
              <a:ext cx="7429500" cy="207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267200" y="32766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span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5600" y="2438400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string</a:t>
              </a:r>
              <a:endParaRPr lang="en-US" sz="1600" dirty="0"/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990600"/>
          </a:xfrm>
        </p:spPr>
        <p:txBody>
          <a:bodyPr/>
          <a:lstStyle/>
          <a:p>
            <a:r>
              <a:rPr lang="en-US" sz="2000" dirty="0" smtClean="0"/>
              <a:t>Tag collections are sets of tags of the same type/structure as the step with which they are associated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33600" y="2286000"/>
            <a:ext cx="1066800" cy="914400"/>
            <a:chOff x="1600200" y="2209800"/>
            <a:chExt cx="1066800" cy="914400"/>
          </a:xfrm>
        </p:grpSpPr>
        <p:sp>
          <p:nvSpPr>
            <p:cNvPr id="21" name="TextBox 20"/>
            <p:cNvSpPr txBox="1"/>
            <p:nvPr/>
          </p:nvSpPr>
          <p:spPr>
            <a:xfrm>
              <a:off x="1905000" y="26670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&lt;1&gt;</a:t>
              </a:r>
              <a:endParaRPr lang="en-US" sz="1800" dirty="0"/>
            </a:p>
          </p:txBody>
        </p:sp>
        <p:sp>
          <p:nvSpPr>
            <p:cNvPr id="31" name="Isosceles Triangle 30"/>
            <p:cNvSpPr/>
            <p:nvPr/>
          </p:nvSpPr>
          <p:spPr bwMode="auto">
            <a:xfrm>
              <a:off x="1600200" y="2209800"/>
              <a:ext cx="1066800" cy="9144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91200" y="1752600"/>
            <a:ext cx="1905000" cy="1447800"/>
            <a:chOff x="4800600" y="1676400"/>
            <a:chExt cx="1905000" cy="1447800"/>
          </a:xfrm>
        </p:grpSpPr>
        <p:sp>
          <p:nvSpPr>
            <p:cNvPr id="25" name="TextBox 24"/>
            <p:cNvSpPr txBox="1"/>
            <p:nvPr/>
          </p:nvSpPr>
          <p:spPr>
            <a:xfrm>
              <a:off x="5410200" y="206906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&lt;1,1&gt;</a:t>
              </a:r>
              <a:endParaRPr 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5400" y="245006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&lt;1,2&gt;</a:t>
              </a:r>
              <a:endParaRPr lang="en-US" sz="1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15000" y="245006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&lt;1,3&gt;</a:t>
              </a:r>
              <a:endParaRPr lang="en-US" sz="1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0200" y="275486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&lt;1,4&gt;</a:t>
              </a:r>
              <a:endParaRPr lang="en-US" sz="1800" dirty="0"/>
            </a:p>
          </p:txBody>
        </p:sp>
        <p:sp>
          <p:nvSpPr>
            <p:cNvPr id="32" name="Isosceles Triangle 31"/>
            <p:cNvSpPr/>
            <p:nvPr/>
          </p:nvSpPr>
          <p:spPr bwMode="auto">
            <a:xfrm>
              <a:off x="4800600" y="1676400"/>
              <a:ext cx="1905000" cy="14478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010400" y="1828800"/>
            <a:ext cx="1132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spanTags</a:t>
            </a:r>
            <a:endParaRPr lang="en-US" sz="16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295400" y="2209800"/>
            <a:ext cx="12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stringTags</a:t>
            </a:r>
            <a:endParaRPr lang="en-US" sz="1600" b="1" i="1" dirty="0"/>
          </a:p>
        </p:txBody>
      </p:sp>
      <p:sp>
        <p:nvSpPr>
          <p:cNvPr id="27" name="Freeform 26"/>
          <p:cNvSpPr/>
          <p:nvPr/>
        </p:nvSpPr>
        <p:spPr bwMode="auto">
          <a:xfrm>
            <a:off x="2968487" y="2782957"/>
            <a:ext cx="1122017" cy="1152939"/>
          </a:xfrm>
          <a:custGeom>
            <a:avLst/>
            <a:gdLst>
              <a:gd name="connsiteX0" fmla="*/ 0 w 1122017"/>
              <a:gd name="connsiteY0" fmla="*/ 0 h 1152939"/>
              <a:gd name="connsiteX1" fmla="*/ 1060174 w 1122017"/>
              <a:gd name="connsiteY1" fmla="*/ 198782 h 1152939"/>
              <a:gd name="connsiteX2" fmla="*/ 371061 w 1122017"/>
              <a:gd name="connsiteY2" fmla="*/ 1152939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2017" h="1152939">
                <a:moveTo>
                  <a:pt x="0" y="0"/>
                </a:moveTo>
                <a:cubicBezTo>
                  <a:pt x="499165" y="3313"/>
                  <a:pt x="998331" y="6626"/>
                  <a:pt x="1060174" y="198782"/>
                </a:cubicBezTo>
                <a:cubicBezTo>
                  <a:pt x="1122017" y="390938"/>
                  <a:pt x="746539" y="771938"/>
                  <a:pt x="371061" y="115293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750905" y="2451652"/>
            <a:ext cx="1530625" cy="1484244"/>
          </a:xfrm>
          <a:custGeom>
            <a:avLst/>
            <a:gdLst>
              <a:gd name="connsiteX0" fmla="*/ 1530625 w 1530625"/>
              <a:gd name="connsiteY0" fmla="*/ 0 h 1484244"/>
              <a:gd name="connsiteX1" fmla="*/ 112643 w 1530625"/>
              <a:gd name="connsiteY1" fmla="*/ 331305 h 1484244"/>
              <a:gd name="connsiteX2" fmla="*/ 854765 w 1530625"/>
              <a:gd name="connsiteY2" fmla="*/ 1484244 h 148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0625" h="1484244">
                <a:moveTo>
                  <a:pt x="1530625" y="0"/>
                </a:moveTo>
                <a:cubicBezTo>
                  <a:pt x="877955" y="41965"/>
                  <a:pt x="225286" y="83931"/>
                  <a:pt x="112643" y="331305"/>
                </a:cubicBezTo>
                <a:cubicBezTo>
                  <a:pt x="0" y="578679"/>
                  <a:pt x="427382" y="1031461"/>
                  <a:pt x="854765" y="14842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Semantics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895600" y="4191000"/>
            <a:ext cx="1295401" cy="1252954"/>
            <a:chOff x="2895600" y="4191000"/>
            <a:chExt cx="1295401" cy="1252954"/>
          </a:xfrm>
        </p:grpSpPr>
        <p:sp>
          <p:nvSpPr>
            <p:cNvPr id="9" name="TextBox 8"/>
            <p:cNvSpPr txBox="1"/>
            <p:nvPr/>
          </p:nvSpPr>
          <p:spPr>
            <a:xfrm>
              <a:off x="2895600" y="4419600"/>
              <a:ext cx="12378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[“</a:t>
              </a:r>
              <a:r>
                <a:rPr lang="en-US" sz="1600" dirty="0" err="1" smtClean="0"/>
                <a:t>qqq</a:t>
              </a:r>
              <a:r>
                <a:rPr lang="en-US" sz="1600" dirty="0" smtClean="0"/>
                <a:t>” : 1,3]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895601" y="4191000"/>
              <a:ext cx="1295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5105400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span</a:t>
              </a:r>
              <a:endParaRPr lang="en-US" sz="1600" b="1" i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96000" y="4038600"/>
            <a:ext cx="2286000" cy="1557754"/>
            <a:chOff x="6096000" y="4038600"/>
            <a:chExt cx="2286000" cy="1557754"/>
          </a:xfrm>
        </p:grpSpPr>
        <p:sp>
          <p:nvSpPr>
            <p:cNvPr id="22" name="TextBox 21"/>
            <p:cNvSpPr txBox="1"/>
            <p:nvPr/>
          </p:nvSpPr>
          <p:spPr>
            <a:xfrm>
              <a:off x="6248400" y="4462046"/>
              <a:ext cx="1976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processSpan</a:t>
              </a:r>
              <a:r>
                <a:rPr lang="en-US" sz="1600" dirty="0" smtClean="0"/>
                <a:t> : 1,3)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3200" y="5257800"/>
              <a:ext cx="1470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err="1" smtClean="0"/>
                <a:t>processSpan</a:t>
              </a:r>
              <a:endParaRPr lang="en-US" sz="1600" b="1" i="1" dirty="0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096000" y="4038600"/>
              <a:ext cx="2286000" cy="1219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58000" y="2667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&lt;1,3&gt;</a:t>
            </a:r>
            <a:endParaRPr lang="en-US" sz="1800" dirty="0"/>
          </a:p>
        </p:txBody>
      </p:sp>
      <p:sp>
        <p:nvSpPr>
          <p:cNvPr id="18" name="Isosceles Triangle 17"/>
          <p:cNvSpPr/>
          <p:nvPr/>
        </p:nvSpPr>
        <p:spPr bwMode="auto">
          <a:xfrm>
            <a:off x="6574348" y="2133600"/>
            <a:ext cx="1284826" cy="1066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78174" y="2286000"/>
            <a:ext cx="1132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spanTags</a:t>
            </a:r>
            <a:endParaRPr lang="en-US" sz="1600" b="1" i="1" dirty="0"/>
          </a:p>
        </p:txBody>
      </p:sp>
      <p:cxnSp>
        <p:nvCxnSpPr>
          <p:cNvPr id="31" name="Straight Arrow Connector 30"/>
          <p:cNvCxnSpPr>
            <a:stCxn id="11" idx="3"/>
            <a:endCxn id="25" idx="2"/>
          </p:cNvCxnSpPr>
          <p:nvPr/>
        </p:nvCxnSpPr>
        <p:spPr bwMode="auto">
          <a:xfrm>
            <a:off x="4191001" y="4648200"/>
            <a:ext cx="1904999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>
            <a:stCxn id="18" idx="3"/>
            <a:endCxn id="25" idx="0"/>
          </p:cNvCxnSpPr>
          <p:nvPr/>
        </p:nvCxnSpPr>
        <p:spPr bwMode="auto">
          <a:xfrm rot="16200000" flipH="1">
            <a:off x="6808780" y="3608380"/>
            <a:ext cx="838200" cy="2223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81000" y="1295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step instance with a given tag will execute when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 matching tag instance is present, and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step instances matching inputs are</a:t>
            </a:r>
            <a:br>
              <a:rPr lang="en-US" dirty="0" smtClean="0"/>
            </a:br>
            <a:r>
              <a:rPr lang="en-US" dirty="0" smtClean="0"/>
              <a:t>  available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657600"/>
            <a:ext cx="8763000" cy="2362200"/>
          </a:xfrm>
        </p:spPr>
        <p:txBody>
          <a:bodyPr/>
          <a:lstStyle/>
          <a:p>
            <a:r>
              <a:rPr lang="en-US" sz="1800" dirty="0" smtClean="0"/>
              <a:t>When (S : t1) executes, if it produces [I, t2], then [I, t2] becomes </a:t>
            </a:r>
            <a:r>
              <a:rPr lang="en-US" sz="1800" i="1" dirty="0" smtClean="0"/>
              <a:t>available.</a:t>
            </a:r>
          </a:p>
          <a:p>
            <a:r>
              <a:rPr lang="en-US" sz="1800" dirty="0" smtClean="0"/>
              <a:t>When (S : t1) executes, if it produces &lt;T: t2&gt;, then &lt;T, t2&gt; becomes </a:t>
            </a:r>
            <a:r>
              <a:rPr lang="en-US" sz="1800" i="1" dirty="0" smtClean="0"/>
              <a:t>available.</a:t>
            </a:r>
          </a:p>
          <a:p>
            <a:r>
              <a:rPr lang="en-US" sz="1800" dirty="0" smtClean="0"/>
              <a:t>If &lt;T&gt; prescribes (S), when &lt;T : t&gt; is available then (S : t) becomes </a:t>
            </a:r>
            <a:r>
              <a:rPr lang="en-US" sz="1800" i="1" dirty="0" smtClean="0"/>
              <a:t>prescribed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If </a:t>
            </a:r>
            <a:r>
              <a:rPr lang="en-US" sz="1800" dirty="0" err="1" smtClean="0"/>
              <a:t>forall</a:t>
            </a:r>
            <a:r>
              <a:rPr lang="en-US" sz="1800" dirty="0" smtClean="0"/>
              <a:t> {I, t1] such that (S: t2) gets [I, t1]</a:t>
            </a:r>
            <a:br>
              <a:rPr lang="en-US" sz="1800" dirty="0" smtClean="0"/>
            </a:br>
            <a:r>
              <a:rPr lang="en-US" sz="1800" dirty="0" smtClean="0"/>
              <a:t>  [I,t1] is </a:t>
            </a:r>
            <a:r>
              <a:rPr lang="en-US" sz="1800" i="1" dirty="0" smtClean="0"/>
              <a:t>available</a:t>
            </a:r>
            <a:r>
              <a:rPr lang="en-US" sz="1800" dirty="0" smtClean="0"/>
              <a:t>  // if all inputs of (S: t2) are available</a:t>
            </a:r>
            <a:br>
              <a:rPr lang="en-US" sz="1800" dirty="0" smtClean="0"/>
            </a:br>
            <a:r>
              <a:rPr lang="en-US" sz="1800" dirty="0" smtClean="0"/>
              <a:t>  then (S: t2) is </a:t>
            </a:r>
            <a:r>
              <a:rPr lang="en-US" sz="1800" i="1" dirty="0" smtClean="0"/>
              <a:t>inputs-available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If (S: t) is both </a:t>
            </a:r>
            <a:r>
              <a:rPr lang="en-US" sz="1800" i="1" dirty="0" smtClean="0"/>
              <a:t>inputs-available</a:t>
            </a:r>
            <a:r>
              <a:rPr lang="en-US" sz="1800" dirty="0" smtClean="0"/>
              <a:t> and </a:t>
            </a:r>
            <a:r>
              <a:rPr lang="en-US" sz="1800" i="1" dirty="0" smtClean="0"/>
              <a:t>prescribed</a:t>
            </a:r>
            <a:r>
              <a:rPr lang="en-US" sz="1800" dirty="0" smtClean="0"/>
              <a:t> then is its </a:t>
            </a:r>
            <a:r>
              <a:rPr lang="en-US" sz="1800" i="1" dirty="0" smtClean="0"/>
              <a:t>enabled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>Any </a:t>
            </a:r>
            <a:r>
              <a:rPr lang="en-US" sz="1800" i="1" dirty="0" smtClean="0"/>
              <a:t>enabled</a:t>
            </a:r>
            <a:r>
              <a:rPr lang="en-US" sz="1800" dirty="0" smtClean="0"/>
              <a:t> step is ready to execute.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5048250" cy="26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696200" cy="3886200"/>
          </a:xfrm>
        </p:spPr>
        <p:txBody>
          <a:bodyPr/>
          <a:lstStyle/>
          <a:p>
            <a:r>
              <a:rPr lang="en-US" sz="2400" dirty="0" smtClean="0"/>
              <a:t>Execution frontier: the set of instances that have any attributes and are not dead.</a:t>
            </a:r>
          </a:p>
          <a:p>
            <a:r>
              <a:rPr lang="en-US" sz="2400" dirty="0" smtClean="0"/>
              <a:t>Program termination: no step is currently executing and no unexecuted step is currently enabled.</a:t>
            </a:r>
          </a:p>
          <a:p>
            <a:r>
              <a:rPr lang="en-US" sz="2400" dirty="0" smtClean="0"/>
              <a:t>Valid program termination: a program terminates and all prescribed steps have executed.</a:t>
            </a:r>
          </a:p>
          <a:p>
            <a:r>
              <a:rPr lang="en-US" sz="2400" dirty="0" smtClean="0"/>
              <a:t>Instances that are dead may be garbage collected.</a:t>
            </a:r>
          </a:p>
          <a:p>
            <a:r>
              <a:rPr lang="en-US" sz="2400" dirty="0" smtClean="0"/>
              <a:t>Note: parallel execution is possible but not mandated; thus testing/debugging on a sequential machine is possible.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Parallelism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</p:spPr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2720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</a:t>
            </a:r>
            <a:r>
              <a:rPr lang="en-US" sz="1600" dirty="0" err="1" smtClean="0"/>
              <a:t>aaaffqqqmmmmmmm</a:t>
            </a:r>
            <a:r>
              <a:rPr lang="en-US" sz="1600" dirty="0" smtClean="0"/>
              <a:t>” : 1]</a:t>
            </a:r>
          </a:p>
          <a:p>
            <a:endParaRPr lang="en-US" sz="1600" dirty="0" smtClean="0"/>
          </a:p>
          <a:p>
            <a:r>
              <a:rPr lang="en-US" sz="1600" dirty="0" smtClean="0"/>
              <a:t>[“</a:t>
            </a:r>
            <a:r>
              <a:rPr lang="en-US" sz="1600" dirty="0" err="1" smtClean="0"/>
              <a:t>bbbxxxxxxffxxxxxyy</a:t>
            </a:r>
            <a:r>
              <a:rPr lang="en-US" sz="1600" dirty="0" smtClean="0"/>
              <a:t>” : 2]</a:t>
            </a:r>
            <a:endParaRPr lang="en-US" sz="1600" dirty="0"/>
          </a:p>
        </p:txBody>
      </p:sp>
      <p:grpSp>
        <p:nvGrpSpPr>
          <p:cNvPr id="3" name="Group 20"/>
          <p:cNvGrpSpPr/>
          <p:nvPr/>
        </p:nvGrpSpPr>
        <p:grpSpPr>
          <a:xfrm>
            <a:off x="838200" y="1143000"/>
            <a:ext cx="7429500" cy="2071394"/>
            <a:chOff x="914400" y="1828800"/>
            <a:chExt cx="7429500" cy="207139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828800"/>
              <a:ext cx="7429500" cy="207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267200" y="32766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span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5600" y="2438400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string</a:t>
              </a:r>
              <a:endParaRPr lang="en-US" sz="16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53200" y="3505200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processSpan</a:t>
            </a:r>
            <a:r>
              <a:rPr lang="en-US" sz="1600" dirty="0" smtClean="0"/>
              <a:t> :1,1)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228600" y="3581400"/>
            <a:ext cx="2819400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472440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input</a:t>
            </a:r>
            <a:endParaRPr lang="en-US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352800"/>
            <a:ext cx="1180131" cy="33855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</a:t>
            </a:r>
            <a:r>
              <a:rPr lang="en-US" sz="1600" dirty="0" err="1" smtClean="0"/>
              <a:t>aaa</a:t>
            </a:r>
            <a:r>
              <a:rPr lang="en-US" sz="1600" dirty="0" smtClean="0"/>
              <a:t>” :1,1]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657600"/>
            <a:ext cx="1008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[“ff” : 1,2]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396240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</a:t>
            </a:r>
            <a:r>
              <a:rPr lang="en-US" sz="1600" dirty="0" err="1" smtClean="0"/>
              <a:t>qqq</a:t>
            </a:r>
            <a:r>
              <a:rPr lang="en-US" sz="1600" dirty="0" smtClean="0"/>
              <a:t>” : 1,3]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5410200"/>
            <a:ext cx="1008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[“ff” : 2,3]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582658" y="3276600"/>
            <a:ext cx="2513341" cy="259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0" y="59436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span</a:t>
            </a:r>
            <a:endParaRPr lang="en-US" sz="16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934200" y="5943600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executing</a:t>
            </a:r>
            <a:endParaRPr lang="en-US" sz="16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657600" y="487680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</a:t>
            </a:r>
            <a:r>
              <a:rPr lang="en-US" sz="1600" dirty="0" err="1" smtClean="0"/>
              <a:t>bbb</a:t>
            </a:r>
            <a:r>
              <a:rPr lang="en-US" sz="1600" dirty="0" smtClean="0"/>
              <a:t>” : 2,1]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657600" y="4419600"/>
            <a:ext cx="2097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</a:t>
            </a:r>
            <a:r>
              <a:rPr lang="en-US" sz="1600" dirty="0" err="1" smtClean="0"/>
              <a:t>mmmmmmm</a:t>
            </a:r>
            <a:r>
              <a:rPr lang="en-US" sz="1600" dirty="0" smtClean="0"/>
              <a:t>” : 1,4]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267200" y="5105400"/>
            <a:ext cx="156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[“</a:t>
            </a:r>
            <a:r>
              <a:rPr lang="en-US" sz="1600" dirty="0" err="1" smtClean="0"/>
              <a:t>xxxxxx</a:t>
            </a:r>
            <a:r>
              <a:rPr lang="en-US" sz="1600" dirty="0" smtClean="0"/>
              <a:t>” : 2, 2]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6629400" y="3962400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processSpan</a:t>
            </a:r>
            <a:r>
              <a:rPr lang="en-US" sz="1600" dirty="0" smtClean="0"/>
              <a:t> :1,3)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705600" y="4495800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processSpan</a:t>
            </a:r>
            <a:r>
              <a:rPr lang="en-US" sz="1600" dirty="0" smtClean="0"/>
              <a:t> :2,2)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781800" y="4953000"/>
            <a:ext cx="197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processSpan</a:t>
            </a:r>
            <a:r>
              <a:rPr lang="en-US" sz="1600" dirty="0" smtClean="0"/>
              <a:t> : 2,3)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6705600" y="5410200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createSpan</a:t>
            </a:r>
            <a:r>
              <a:rPr lang="en-US" sz="1600" dirty="0" smtClean="0"/>
              <a:t> : 2)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6477001" y="3276600"/>
            <a:ext cx="2362200" cy="259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Textual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3733800"/>
            <a:ext cx="49984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stringTags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spanTags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&gt;;</a:t>
            </a: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[input: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[span: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[results: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-&gt; [input], 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stringTags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[results], 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spanTags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-&gt;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" y="1524000"/>
            <a:ext cx="7429500" cy="2071394"/>
            <a:chOff x="914400" y="1828800"/>
            <a:chExt cx="7429500" cy="207139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828800"/>
              <a:ext cx="7429500" cy="207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267200" y="32766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span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2438400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string</a:t>
              </a:r>
              <a:endParaRPr lang="en-US" sz="160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Textual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3657600"/>
            <a:ext cx="84545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stringTags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::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createSpan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spanTags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  ::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processSpan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[input: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               -&gt;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createSpan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createSpan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         -&gt; 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spanTags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createSpan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         -&gt; [span: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[span: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        -&gt;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processSpan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processSpan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-&gt; [results: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stringID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spanID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685800" y="1219200"/>
            <a:ext cx="7429500" cy="2071394"/>
            <a:chOff x="914400" y="1828800"/>
            <a:chExt cx="7429500" cy="207139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828800"/>
              <a:ext cx="7429500" cy="207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267200" y="32766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span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2438400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string</a:t>
              </a:r>
              <a:endParaRPr lang="en-US" sz="16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19400"/>
            <a:ext cx="4622261" cy="27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3748088" cy="237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600" y="6019800"/>
            <a:ext cx="5918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Note</a:t>
            </a:r>
            <a:r>
              <a:rPr lang="en-US" sz="1200" dirty="0" smtClean="0"/>
              <a:t>: graphics from Kathleen </a:t>
            </a:r>
            <a:r>
              <a:rPr lang="en-US" sz="1200" dirty="0" err="1" smtClean="0"/>
              <a:t>Knobe</a:t>
            </a:r>
            <a:r>
              <a:rPr lang="en-US" sz="1200" dirty="0" smtClean="0"/>
              <a:t> (Intel), </a:t>
            </a:r>
            <a:r>
              <a:rPr lang="en-US" sz="1200" dirty="0" err="1" smtClean="0"/>
              <a:t>Vivek</a:t>
            </a:r>
            <a:r>
              <a:rPr lang="en-US" sz="1200" dirty="0" smtClean="0"/>
              <a:t> </a:t>
            </a:r>
            <a:r>
              <a:rPr lang="en-US" sz="1200" dirty="0" err="1" smtClean="0"/>
              <a:t>Sarkar</a:t>
            </a:r>
            <a:r>
              <a:rPr lang="en-US" sz="1200" dirty="0" smtClean="0"/>
              <a:t> (Rice), PLDI </a:t>
            </a:r>
            <a:r>
              <a:rPr lang="en-US" sz="1200" dirty="0" err="1" smtClean="0"/>
              <a:t>Tuturial</a:t>
            </a:r>
            <a:r>
              <a:rPr lang="en-US" sz="1200" dirty="0" smtClean="0"/>
              <a:t>, 2009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CnC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338210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95800"/>
            <a:ext cx="2147888" cy="167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4038600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Kathleen </a:t>
            </a:r>
            <a:r>
              <a:rPr lang="en-US" dirty="0" err="1" smtClean="0"/>
              <a:t>Knobe</a:t>
            </a:r>
            <a:endParaRPr lang="en-US" dirty="0" smtClean="0"/>
          </a:p>
          <a:p>
            <a:pPr algn="ctr"/>
            <a:r>
              <a:rPr lang="en-US" dirty="0" smtClean="0"/>
              <a:t>Intel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066800"/>
            <a:ext cx="3519119" cy="4600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coded step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990600"/>
            <a:ext cx="716574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createSpan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::execute(const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&amp; t,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partStr_context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&amp; c) const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 string in;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c.input.get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(t, in);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if(!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in.empty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char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– in[0];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unsigned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=0;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unsigned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j = 0;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while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in.length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if (in[j] ==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++;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} else {</a:t>
            </a:r>
          </a:p>
          <a:p>
            <a:r>
              <a:rPr lang="en-US" sz="1400" b="1" dirty="0" smtClean="0">
                <a:solidFill>
                  <a:srgbClr val="80000A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c.span.put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(t, j,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in.substr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(j,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c.spanTags.put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t,j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in[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0; j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}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c.span.put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(t, j,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in.substr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(j.len);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c.spanTags,put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(t, j);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CnC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CNC_Success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               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186738" cy="460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– steps in different collections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9819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– steps in same collection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0105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4857750" cy="504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019800"/>
            <a:ext cx="5875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Acknowledgements: </a:t>
            </a:r>
            <a:r>
              <a:rPr lang="en-US" sz="1400" dirty="0" err="1" smtClean="0">
                <a:latin typeface="+mn-lt"/>
              </a:rPr>
              <a:t>Aparna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Chandramolishwaran</a:t>
            </a:r>
            <a:r>
              <a:rPr lang="en-US" sz="1400" dirty="0" smtClean="0">
                <a:latin typeface="+mn-lt"/>
              </a:rPr>
              <a:t>, Rich </a:t>
            </a:r>
            <a:r>
              <a:rPr lang="en-US" sz="1400" dirty="0" err="1" smtClean="0">
                <a:latin typeface="+mn-lt"/>
              </a:rPr>
              <a:t>Vuduc</a:t>
            </a:r>
            <a:r>
              <a:rPr lang="en-US" sz="1400" dirty="0" smtClean="0">
                <a:latin typeface="+mn-lt"/>
              </a:rPr>
              <a:t> (Georgia Tech)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550" y="1033463"/>
            <a:ext cx="6725814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867400"/>
            <a:ext cx="728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TBB implementation, 8-way Intel dual Xeon </a:t>
            </a:r>
            <a:r>
              <a:rPr lang="en-US" sz="1800" dirty="0" err="1" smtClean="0"/>
              <a:t>Harpertown</a:t>
            </a:r>
            <a:r>
              <a:rPr lang="en-US" sz="1800" dirty="0" smtClean="0"/>
              <a:t> SMP system.</a:t>
            </a:r>
            <a:endParaRPr lang="en-US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701526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833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Habenero</a:t>
            </a:r>
            <a:r>
              <a:rPr lang="en-US" sz="1800" dirty="0" smtClean="0"/>
              <a:t>-Java implementation, 8-way Intel dual Xeon </a:t>
            </a:r>
            <a:r>
              <a:rPr lang="en-US" sz="1800" dirty="0" err="1" smtClean="0"/>
              <a:t>Harpertown</a:t>
            </a:r>
            <a:r>
              <a:rPr lang="en-US" sz="1800" dirty="0" smtClean="0"/>
              <a:t> SMP system.</a:t>
            </a:r>
            <a:endParaRPr lang="en-US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51672"/>
            <a:ext cx="4572000" cy="479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019800"/>
            <a:ext cx="5875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Acknowledgements: </a:t>
            </a:r>
            <a:r>
              <a:rPr lang="en-US" sz="1400" dirty="0" err="1" smtClean="0">
                <a:latin typeface="+mn-lt"/>
              </a:rPr>
              <a:t>Aparna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Chandramolishwaran</a:t>
            </a:r>
            <a:r>
              <a:rPr lang="en-US" sz="1400" dirty="0" smtClean="0">
                <a:latin typeface="+mn-lt"/>
              </a:rPr>
              <a:t>, Rich </a:t>
            </a:r>
            <a:r>
              <a:rPr lang="en-US" sz="1400" dirty="0" err="1" smtClean="0">
                <a:latin typeface="+mn-lt"/>
              </a:rPr>
              <a:t>Vuduc</a:t>
            </a:r>
            <a:r>
              <a:rPr lang="en-US" sz="1400" dirty="0" smtClean="0">
                <a:latin typeface="+mn-lt"/>
              </a:rPr>
              <a:t> (Georgia Tech)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703292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4724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stream compression using “</a:t>
            </a:r>
            <a:r>
              <a:rPr lang="en-US" dirty="0" err="1" smtClean="0"/>
              <a:t>deduplication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the lifetime of a produced (data) item is not clear</a:t>
            </a:r>
          </a:p>
          <a:p>
            <a:pPr lvl="1"/>
            <a:r>
              <a:rPr lang="en-US" dirty="0" smtClean="0"/>
              <a:t>the (data) item may be used by multiple steps</a:t>
            </a:r>
          </a:p>
          <a:p>
            <a:pPr lvl="1"/>
            <a:r>
              <a:rPr lang="en-US" dirty="0" smtClean="0"/>
              <a:t>some step using a (data) item may not exist yet</a:t>
            </a:r>
          </a:p>
          <a:p>
            <a:pPr lvl="1"/>
            <a:r>
              <a:rPr lang="en-US" dirty="0" smtClean="0"/>
              <a:t>Serious problem for long-running computations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Declarative annotations (</a:t>
            </a:r>
            <a:r>
              <a:rPr lang="en-US" i="1" dirty="0" smtClean="0"/>
              <a:t>slicing annotations</a:t>
            </a:r>
            <a:r>
              <a:rPr lang="en-US" dirty="0" smtClean="0"/>
              <a:t>) added to step implementations</a:t>
            </a:r>
          </a:p>
          <a:p>
            <a:pPr lvl="1"/>
            <a:r>
              <a:rPr lang="en-US" dirty="0" smtClean="0"/>
              <a:t>Indicates which (data) items will be read by the step</a:t>
            </a:r>
          </a:p>
          <a:p>
            <a:pPr lvl="1"/>
            <a:r>
              <a:rPr lang="en-US" dirty="0" smtClean="0"/>
              <a:t>Converted into reference counting procedures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648200"/>
          </a:xfrm>
        </p:spPr>
        <p:txBody>
          <a:bodyPr/>
          <a:lstStyle/>
          <a:p>
            <a:r>
              <a:rPr lang="en-US" dirty="0" smtClean="0"/>
              <a:t>Ideas</a:t>
            </a:r>
          </a:p>
          <a:p>
            <a:pPr lvl="1"/>
            <a:r>
              <a:rPr lang="en-US" dirty="0" smtClean="0"/>
              <a:t>Separate </a:t>
            </a:r>
            <a:r>
              <a:rPr lang="en-US" i="1" dirty="0" smtClean="0"/>
              <a:t>if</a:t>
            </a:r>
            <a:r>
              <a:rPr lang="en-US" dirty="0" smtClean="0"/>
              <a:t> an operation is executed from </a:t>
            </a:r>
            <a:r>
              <a:rPr lang="en-US" i="1" dirty="0" smtClean="0"/>
              <a:t>when</a:t>
            </a:r>
            <a:r>
              <a:rPr lang="en-US" dirty="0" smtClean="0"/>
              <a:t> that operation is executed</a:t>
            </a:r>
          </a:p>
          <a:p>
            <a:pPr lvl="2"/>
            <a:r>
              <a:rPr lang="en-US" dirty="0" smtClean="0"/>
              <a:t>Focus on ordering constraints dictated by semantics of application</a:t>
            </a:r>
          </a:p>
          <a:p>
            <a:pPr lvl="2"/>
            <a:r>
              <a:rPr lang="en-US" dirty="0" smtClean="0"/>
              <a:t>Programming languages usually bind these together</a:t>
            </a:r>
          </a:p>
          <a:p>
            <a:pPr lvl="3"/>
            <a:r>
              <a:rPr lang="en-US" dirty="0" smtClean="0"/>
              <a:t>Overburdens development effort</a:t>
            </a:r>
          </a:p>
          <a:p>
            <a:pPr lvl="3"/>
            <a:r>
              <a:rPr lang="en-US" dirty="0" smtClean="0"/>
              <a:t>Limits implementation alternatives</a:t>
            </a:r>
          </a:p>
          <a:p>
            <a:pPr lvl="1"/>
            <a:r>
              <a:rPr lang="en-US" dirty="0" smtClean="0"/>
              <a:t>Dynamic single assignment</a:t>
            </a:r>
          </a:p>
          <a:p>
            <a:pPr lvl="2"/>
            <a:r>
              <a:rPr lang="en-US" dirty="0" smtClean="0"/>
              <a:t>Use write-once values rather than variables (locations)</a:t>
            </a:r>
          </a:p>
          <a:p>
            <a:pPr lvl="2"/>
            <a:r>
              <a:rPr lang="en-US" dirty="0" smtClean="0"/>
              <a:t>Avoids issues of synchronization, overwriting,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343400" cy="3733800"/>
          </a:xfrm>
        </p:spPr>
        <p:txBody>
          <a:bodyPr/>
          <a:lstStyle/>
          <a:p>
            <a:r>
              <a:rPr lang="en-US" dirty="0" smtClean="0"/>
              <a:t>5 memory states</a:t>
            </a:r>
          </a:p>
          <a:p>
            <a:r>
              <a:rPr lang="en-US" dirty="0" smtClean="0"/>
              <a:t>Note: no transition from FREE to ITEM</a:t>
            </a:r>
          </a:p>
          <a:p>
            <a:r>
              <a:rPr lang="en-US" dirty="0" smtClean="0"/>
              <a:t>Assumes step implementation manages local stack and local heap correctly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267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6793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form:</a:t>
            </a:r>
          </a:p>
          <a:p>
            <a:r>
              <a:rPr lang="en-US" dirty="0" smtClean="0"/>
              <a:t>	(S: I) is in </a:t>
            </a:r>
            <a:r>
              <a:rPr lang="en-US" i="1" dirty="0" smtClean="0"/>
              <a:t>readers</a:t>
            </a:r>
            <a:r>
              <a:rPr lang="en-US" dirty="0" smtClean="0"/>
              <a:t>( [C: T]), </a:t>
            </a:r>
            <a:r>
              <a:rPr lang="en-US" i="1" dirty="0" smtClean="0"/>
              <a:t>constraints</a:t>
            </a:r>
            <a:r>
              <a:rPr lang="en-US" dirty="0" smtClean="0"/>
              <a:t>(I,T)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43200"/>
            <a:ext cx="3571875" cy="19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029200"/>
            <a:ext cx="7286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removing an item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3486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667000"/>
            <a:ext cx="4000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962400"/>
            <a:ext cx="4752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724400"/>
            <a:ext cx="7696200" cy="1600200"/>
          </a:xfrm>
        </p:spPr>
        <p:txBody>
          <a:bodyPr/>
          <a:lstStyle/>
          <a:p>
            <a:r>
              <a:rPr lang="en-US" sz="2000" dirty="0" smtClean="0"/>
              <a:t>Memory usage did not vary with number of cores</a:t>
            </a:r>
          </a:p>
          <a:p>
            <a:r>
              <a:rPr lang="en-US" sz="2000" dirty="0" smtClean="0"/>
              <a:t>Optimal (running time) tile size was 125 (for above case)</a:t>
            </a:r>
          </a:p>
          <a:p>
            <a:r>
              <a:rPr lang="en-US" sz="2000" dirty="0" smtClean="0"/>
              <a:t>Memory savings a factor of 7 </a:t>
            </a:r>
          </a:p>
          <a:p>
            <a:r>
              <a:rPr lang="en-US" sz="2000" dirty="0" smtClean="0"/>
              <a:t>In other cases, memory savings a factor of 14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414838" cy="358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648200"/>
          </a:xfrm>
        </p:spPr>
        <p:txBody>
          <a:bodyPr/>
          <a:lstStyle/>
          <a:p>
            <a:r>
              <a:rPr lang="en-US" dirty="0" smtClean="0"/>
              <a:t>Representations</a:t>
            </a:r>
          </a:p>
          <a:p>
            <a:pPr lvl="1"/>
            <a:r>
              <a:rPr lang="en-US" sz="1800" dirty="0" smtClean="0"/>
              <a:t>Diagram (“whiteboard”) version and text formats</a:t>
            </a:r>
          </a:p>
          <a:p>
            <a:pPr lvl="1"/>
            <a:r>
              <a:rPr lang="en-US" sz="1800" dirty="0" smtClean="0"/>
              <a:t>Relationships between high level operations (steps)</a:t>
            </a:r>
          </a:p>
          <a:p>
            <a:pPr lvl="2"/>
            <a:r>
              <a:rPr lang="en-US" sz="1600" dirty="0" smtClean="0"/>
              <a:t>Data dependencies (producer-consumer relationship)</a:t>
            </a:r>
          </a:p>
          <a:p>
            <a:pPr lvl="2"/>
            <a:r>
              <a:rPr lang="en-US" sz="1600" dirty="0" smtClean="0"/>
              <a:t>Control dependencies (controller-</a:t>
            </a:r>
            <a:r>
              <a:rPr lang="en-US" sz="1600" dirty="0" err="1" smtClean="0"/>
              <a:t>controllee</a:t>
            </a:r>
            <a:r>
              <a:rPr lang="en-US" sz="1600" dirty="0" smtClean="0"/>
              <a:t> relationship)</a:t>
            </a:r>
          </a:p>
          <a:p>
            <a:pPr lvl="1"/>
            <a:r>
              <a:rPr lang="en-US" sz="1800" dirty="0" smtClean="0"/>
              <a:t>High level operations (steps) </a:t>
            </a:r>
          </a:p>
          <a:p>
            <a:pPr lvl="2"/>
            <a:r>
              <a:rPr lang="en-US" sz="1600" dirty="0" smtClean="0"/>
              <a:t>Purely functional</a:t>
            </a:r>
          </a:p>
          <a:p>
            <a:pPr lvl="2"/>
            <a:r>
              <a:rPr lang="en-US" sz="1600" dirty="0" smtClean="0"/>
              <a:t>Implemented in conventional programming language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733800"/>
            <a:ext cx="6600825" cy="231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6047601"/>
            <a:ext cx="5668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Note</a:t>
            </a:r>
            <a:r>
              <a:rPr lang="en-US" sz="1200" dirty="0" smtClean="0"/>
              <a:t>: figure from presentation by Kathleen </a:t>
            </a:r>
            <a:r>
              <a:rPr lang="en-US" sz="1200" dirty="0" err="1" smtClean="0"/>
              <a:t>Knobe</a:t>
            </a:r>
            <a:r>
              <a:rPr lang="en-US" sz="1200" dirty="0" smtClean="0"/>
              <a:t> (Intel) and </a:t>
            </a:r>
            <a:r>
              <a:rPr lang="en-US" sz="1200" dirty="0" err="1" smtClean="0"/>
              <a:t>Vivek</a:t>
            </a:r>
            <a:r>
              <a:rPr lang="en-US" sz="1200" dirty="0" smtClean="0"/>
              <a:t> </a:t>
            </a:r>
            <a:r>
              <a:rPr lang="en-US" sz="1200" dirty="0" err="1" smtClean="0"/>
              <a:t>Sarkar</a:t>
            </a:r>
            <a:r>
              <a:rPr lang="en-US" sz="1200" dirty="0" smtClean="0"/>
              <a:t> (Rice)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6482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Allows roles and expertise of </a:t>
            </a:r>
            <a:r>
              <a:rPr lang="en-US" i="1" dirty="0" smtClean="0"/>
              <a:t>domain expert </a:t>
            </a:r>
            <a:r>
              <a:rPr lang="en-US" dirty="0" smtClean="0"/>
              <a:t>and </a:t>
            </a:r>
            <a:r>
              <a:rPr lang="en-US" i="1" dirty="0" smtClean="0"/>
              <a:t>tuning expert </a:t>
            </a:r>
            <a:r>
              <a:rPr lang="en-US" dirty="0" smtClean="0"/>
              <a:t>to be differentiated and combined by allowing each to focus on the aspects of the computation related to their expertise.</a:t>
            </a:r>
          </a:p>
          <a:p>
            <a:pPr lvl="2"/>
            <a:r>
              <a:rPr lang="en-US" dirty="0" smtClean="0"/>
              <a:t>Domain expert need not </a:t>
            </a:r>
            <a:br>
              <a:rPr lang="en-US" dirty="0" smtClean="0"/>
            </a:br>
            <a:r>
              <a:rPr lang="en-US" dirty="0" smtClean="0"/>
              <a:t>know about parallelism</a:t>
            </a:r>
          </a:p>
          <a:p>
            <a:pPr lvl="2"/>
            <a:r>
              <a:rPr lang="en-US" dirty="0" smtClean="0"/>
              <a:t>Tuning expert need not </a:t>
            </a:r>
            <a:br>
              <a:rPr lang="en-US" dirty="0" smtClean="0"/>
            </a:br>
            <a:r>
              <a:rPr lang="en-US" dirty="0" smtClean="0"/>
              <a:t>know about domain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971800"/>
            <a:ext cx="2886075" cy="29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6096000"/>
            <a:ext cx="5668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Note</a:t>
            </a:r>
            <a:r>
              <a:rPr lang="en-US" sz="1200" dirty="0" smtClean="0"/>
              <a:t>: figure from presentation by Kathleen </a:t>
            </a:r>
            <a:r>
              <a:rPr lang="en-US" sz="1200" dirty="0" err="1" smtClean="0"/>
              <a:t>Knobe</a:t>
            </a:r>
            <a:r>
              <a:rPr lang="en-US" sz="1200" dirty="0" smtClean="0"/>
              <a:t> (Intel) and </a:t>
            </a:r>
            <a:r>
              <a:rPr lang="en-US" sz="1200" dirty="0" err="1" smtClean="0"/>
              <a:t>Vivek</a:t>
            </a:r>
            <a:r>
              <a:rPr lang="en-US" sz="1200" dirty="0" smtClean="0"/>
              <a:t> </a:t>
            </a:r>
            <a:r>
              <a:rPr lang="en-US" sz="1200" dirty="0" err="1" smtClean="0"/>
              <a:t>Sarkar</a:t>
            </a:r>
            <a:r>
              <a:rPr lang="en-US" sz="1200" dirty="0" smtClean="0"/>
              <a:t> (Rice)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648200"/>
          </a:xfrm>
        </p:spPr>
        <p:txBody>
          <a:bodyPr/>
          <a:lstStyle/>
          <a:p>
            <a:r>
              <a:rPr lang="en-US" dirty="0" smtClean="0"/>
              <a:t>Advantages (cont.)</a:t>
            </a:r>
          </a:p>
          <a:p>
            <a:pPr lvl="1"/>
            <a:r>
              <a:rPr lang="en-US" dirty="0" smtClean="0"/>
              <a:t>Avoids specifying/reasoning/deducing which operations can execute in parallel</a:t>
            </a:r>
          </a:p>
          <a:p>
            <a:pPr lvl="2"/>
            <a:r>
              <a:rPr lang="en-US" dirty="0" smtClean="0"/>
              <a:t>This is difficult to do</a:t>
            </a:r>
          </a:p>
          <a:p>
            <a:pPr lvl="2"/>
            <a:r>
              <a:rPr lang="en-US" dirty="0" smtClean="0"/>
              <a:t>Depends on architecture</a:t>
            </a:r>
          </a:p>
          <a:p>
            <a:pPr lvl="1"/>
            <a:r>
              <a:rPr lang="en-US" dirty="0" smtClean="0"/>
              <a:t>Allows run-time support to be tailored for different architectures</a:t>
            </a:r>
          </a:p>
          <a:p>
            <a:pPr lvl="1"/>
            <a:r>
              <a:rPr lang="en-US" dirty="0" smtClean="0"/>
              <a:t>Creates portability across different architectures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Structures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0772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CnC</a:t>
                      </a:r>
                      <a:r>
                        <a:rPr lang="en-US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Graphical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Textual form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computation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step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foo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item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[x]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control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&lt;T&gt;</a:t>
                      </a:r>
                      <a:endParaRPr lang="en-US" sz="2400" dirty="0"/>
                    </a:p>
                  </a:txBody>
                  <a:tcPr anchor="ctr"/>
                </a:tc>
              </a:tr>
              <a:tr h="6959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environment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env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800600" y="2286000"/>
            <a:ext cx="1143000" cy="609600"/>
            <a:chOff x="5638800" y="4419600"/>
            <a:chExt cx="1143000" cy="609600"/>
          </a:xfrm>
        </p:grpSpPr>
        <p:sp>
          <p:nvSpPr>
            <p:cNvPr id="11" name="Oval 10"/>
            <p:cNvSpPr/>
            <p:nvPr/>
          </p:nvSpPr>
          <p:spPr bwMode="auto">
            <a:xfrm>
              <a:off x="5638800" y="4419600"/>
              <a:ext cx="1143000" cy="609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03966" y="4493568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foo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000" y="4038600"/>
            <a:ext cx="990600" cy="690265"/>
            <a:chOff x="5638800" y="4038600"/>
            <a:chExt cx="990600" cy="690265"/>
          </a:xfrm>
        </p:grpSpPr>
        <p:sp>
          <p:nvSpPr>
            <p:cNvPr id="8" name="Isosceles Triangle 7"/>
            <p:cNvSpPr/>
            <p:nvPr/>
          </p:nvSpPr>
          <p:spPr bwMode="auto">
            <a:xfrm>
              <a:off x="5638800" y="4038600"/>
              <a:ext cx="990600" cy="6858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3600" y="42672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05400" y="3200400"/>
            <a:ext cx="533400" cy="533400"/>
            <a:chOff x="5791200" y="3200400"/>
            <a:chExt cx="533400" cy="533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5791200" y="3200400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88623" y="323626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5029200" y="5163930"/>
            <a:ext cx="795130" cy="246270"/>
          </a:xfrm>
          <a:custGeom>
            <a:avLst/>
            <a:gdLst>
              <a:gd name="connsiteX0" fmla="*/ 0 w 503582"/>
              <a:gd name="connsiteY0" fmla="*/ 90557 h 236331"/>
              <a:gd name="connsiteX1" fmla="*/ 79513 w 503582"/>
              <a:gd name="connsiteY1" fmla="*/ 24296 h 236331"/>
              <a:gd name="connsiteX2" fmla="*/ 212034 w 503582"/>
              <a:gd name="connsiteY2" fmla="*/ 236331 h 236331"/>
              <a:gd name="connsiteX3" fmla="*/ 318052 w 503582"/>
              <a:gd name="connsiteY3" fmla="*/ 24296 h 236331"/>
              <a:gd name="connsiteX4" fmla="*/ 397565 w 503582"/>
              <a:gd name="connsiteY4" fmla="*/ 117061 h 236331"/>
              <a:gd name="connsiteX5" fmla="*/ 503582 w 503582"/>
              <a:gd name="connsiteY5" fmla="*/ 130313 h 23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582" h="236331">
                <a:moveTo>
                  <a:pt x="0" y="90557"/>
                </a:moveTo>
                <a:cubicBezTo>
                  <a:pt x="22087" y="45278"/>
                  <a:pt x="44174" y="0"/>
                  <a:pt x="79513" y="24296"/>
                </a:cubicBezTo>
                <a:cubicBezTo>
                  <a:pt x="114852" y="48592"/>
                  <a:pt x="172278" y="236331"/>
                  <a:pt x="212034" y="236331"/>
                </a:cubicBezTo>
                <a:cubicBezTo>
                  <a:pt x="251790" y="236331"/>
                  <a:pt x="287130" y="44174"/>
                  <a:pt x="318052" y="24296"/>
                </a:cubicBezTo>
                <a:cubicBezTo>
                  <a:pt x="348974" y="4418"/>
                  <a:pt x="366643" y="99392"/>
                  <a:pt x="397565" y="117061"/>
                </a:cubicBezTo>
                <a:cubicBezTo>
                  <a:pt x="428487" y="134730"/>
                  <a:pt x="466034" y="132521"/>
                  <a:pt x="503582" y="130313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4876800"/>
            <a:ext cx="2317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err="1" smtClean="0"/>
              <a:t>aaaffqqqmmmmmmm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449580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err="1" smtClean="0"/>
              <a:t>aaa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4876800"/>
            <a:ext cx="434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“ff”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518160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err="1" smtClean="0"/>
              <a:t>qqq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562600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err="1" smtClean="0"/>
              <a:t>mmmmmmm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457200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err="1" smtClean="0"/>
              <a:t>aaa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502920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err="1" smtClean="0"/>
              <a:t>qqq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5410200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err="1" smtClean="0"/>
              <a:t>mmmmmmm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1371600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Produce odd length sequences of consecutive identical characters</a:t>
            </a:r>
            <a:endParaRPr lang="en-US" sz="1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838200" y="2286000"/>
            <a:ext cx="7429500" cy="2071394"/>
            <a:chOff x="914400" y="1828800"/>
            <a:chExt cx="7429500" cy="207139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828800"/>
              <a:ext cx="7429500" cy="207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267200" y="32766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span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5600" y="2438400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string</a:t>
              </a:r>
              <a:endParaRPr lang="en-US" sz="16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" name="Group 20"/>
          <p:cNvGrpSpPr/>
          <p:nvPr/>
        </p:nvGrpSpPr>
        <p:grpSpPr>
          <a:xfrm>
            <a:off x="381000" y="1828800"/>
            <a:ext cx="8305800" cy="3124200"/>
            <a:chOff x="914400" y="1828800"/>
            <a:chExt cx="7429500" cy="207139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828800"/>
              <a:ext cx="7429500" cy="207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267200" y="32766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span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5600" y="2438400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string</a:t>
              </a:r>
              <a:endParaRPr lang="en-US" sz="1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71600" y="54102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producer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7600" y="5715000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3800" y="121920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prescriptive </a:t>
            </a:r>
          </a:p>
        </p:txBody>
      </p:sp>
      <p:sp>
        <p:nvSpPr>
          <p:cNvPr id="28" name="Freeform 27"/>
          <p:cNvSpPr/>
          <p:nvPr/>
        </p:nvSpPr>
        <p:spPr bwMode="auto">
          <a:xfrm>
            <a:off x="2667000" y="4267201"/>
            <a:ext cx="1371600" cy="1371600"/>
          </a:xfrm>
          <a:custGeom>
            <a:avLst/>
            <a:gdLst>
              <a:gd name="connsiteX0" fmla="*/ 0 w 1347304"/>
              <a:gd name="connsiteY0" fmla="*/ 1325217 h 1325217"/>
              <a:gd name="connsiteX1" fmla="*/ 1126435 w 1347304"/>
              <a:gd name="connsiteY1" fmla="*/ 993913 h 1325217"/>
              <a:gd name="connsiteX2" fmla="*/ 1325217 w 1347304"/>
              <a:gd name="connsiteY2" fmla="*/ 0 h 132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7304" h="1325217">
                <a:moveTo>
                  <a:pt x="0" y="1325217"/>
                </a:moveTo>
                <a:cubicBezTo>
                  <a:pt x="452783" y="1269999"/>
                  <a:pt x="905566" y="1214782"/>
                  <a:pt x="1126435" y="993913"/>
                </a:cubicBezTo>
                <a:cubicBezTo>
                  <a:pt x="1347304" y="773044"/>
                  <a:pt x="1336260" y="386522"/>
                  <a:pt x="1325217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667000" y="4191000"/>
            <a:ext cx="1219200" cy="1381539"/>
          </a:xfrm>
          <a:custGeom>
            <a:avLst/>
            <a:gdLst>
              <a:gd name="connsiteX0" fmla="*/ 0 w 1141896"/>
              <a:gd name="connsiteY0" fmla="*/ 1152939 h 1152939"/>
              <a:gd name="connsiteX1" fmla="*/ 954157 w 1141896"/>
              <a:gd name="connsiteY1" fmla="*/ 861391 h 1152939"/>
              <a:gd name="connsiteX2" fmla="*/ 1126435 w 1141896"/>
              <a:gd name="connsiteY2" fmla="*/ 0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1896" h="1152939">
                <a:moveTo>
                  <a:pt x="0" y="1152939"/>
                </a:moveTo>
                <a:cubicBezTo>
                  <a:pt x="383209" y="1103243"/>
                  <a:pt x="766418" y="1053548"/>
                  <a:pt x="954157" y="861391"/>
                </a:cubicBezTo>
                <a:cubicBezTo>
                  <a:pt x="1141896" y="669234"/>
                  <a:pt x="1134165" y="334617"/>
                  <a:pt x="1126435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2057401" y="4267200"/>
            <a:ext cx="2133600" cy="1600200"/>
          </a:xfrm>
          <a:custGeom>
            <a:avLst/>
            <a:gdLst>
              <a:gd name="connsiteX0" fmla="*/ 1711739 w 1711739"/>
              <a:gd name="connsiteY0" fmla="*/ 1550504 h 1550504"/>
              <a:gd name="connsiteX1" fmla="*/ 267252 w 1711739"/>
              <a:gd name="connsiteY1" fmla="*/ 675860 h 1550504"/>
              <a:gd name="connsiteX2" fmla="*/ 108226 w 1711739"/>
              <a:gd name="connsiteY2" fmla="*/ 0 h 155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1739" h="1550504">
                <a:moveTo>
                  <a:pt x="1711739" y="1550504"/>
                </a:moveTo>
                <a:cubicBezTo>
                  <a:pt x="1123121" y="1242390"/>
                  <a:pt x="534504" y="934277"/>
                  <a:pt x="267252" y="675860"/>
                </a:cubicBezTo>
                <a:cubicBezTo>
                  <a:pt x="0" y="417443"/>
                  <a:pt x="54113" y="208721"/>
                  <a:pt x="10822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267200" y="4343400"/>
            <a:ext cx="838200" cy="1563756"/>
          </a:xfrm>
          <a:custGeom>
            <a:avLst/>
            <a:gdLst>
              <a:gd name="connsiteX0" fmla="*/ 0 w 441738"/>
              <a:gd name="connsiteY0" fmla="*/ 1258956 h 1258956"/>
              <a:gd name="connsiteX1" fmla="*/ 371060 w 441738"/>
              <a:gd name="connsiteY1" fmla="*/ 702365 h 1258956"/>
              <a:gd name="connsiteX2" fmla="*/ 424069 w 441738"/>
              <a:gd name="connsiteY2" fmla="*/ 0 h 125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738" h="1258956">
                <a:moveTo>
                  <a:pt x="0" y="1258956"/>
                </a:moveTo>
                <a:cubicBezTo>
                  <a:pt x="150191" y="1085573"/>
                  <a:pt x="300382" y="912191"/>
                  <a:pt x="371060" y="702365"/>
                </a:cubicBezTo>
                <a:cubicBezTo>
                  <a:pt x="441738" y="492539"/>
                  <a:pt x="432903" y="246269"/>
                  <a:pt x="424069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3048000" y="1600201"/>
            <a:ext cx="1371600" cy="2286000"/>
          </a:xfrm>
          <a:custGeom>
            <a:avLst/>
            <a:gdLst>
              <a:gd name="connsiteX0" fmla="*/ 1205948 w 1205948"/>
              <a:gd name="connsiteY0" fmla="*/ 0 h 1656522"/>
              <a:gd name="connsiteX1" fmla="*/ 874643 w 1205948"/>
              <a:gd name="connsiteY1" fmla="*/ 1391479 h 1656522"/>
              <a:gd name="connsiteX2" fmla="*/ 0 w 1205948"/>
              <a:gd name="connsiteY2" fmla="*/ 1590261 h 16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5948" h="1656522">
                <a:moveTo>
                  <a:pt x="1205948" y="0"/>
                </a:moveTo>
                <a:cubicBezTo>
                  <a:pt x="1140791" y="563218"/>
                  <a:pt x="1075634" y="1126436"/>
                  <a:pt x="874643" y="1391479"/>
                </a:cubicBezTo>
                <a:cubicBezTo>
                  <a:pt x="673652" y="1656522"/>
                  <a:pt x="336826" y="1623391"/>
                  <a:pt x="0" y="159026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4495800" y="1676400"/>
            <a:ext cx="1447800" cy="2362200"/>
          </a:xfrm>
          <a:custGeom>
            <a:avLst/>
            <a:gdLst>
              <a:gd name="connsiteX0" fmla="*/ 0 w 1417983"/>
              <a:gd name="connsiteY0" fmla="*/ 0 h 1713948"/>
              <a:gd name="connsiteX1" fmla="*/ 596348 w 1417983"/>
              <a:gd name="connsiteY1" fmla="*/ 1457739 h 1713948"/>
              <a:gd name="connsiteX2" fmla="*/ 1417983 w 1417983"/>
              <a:gd name="connsiteY2" fmla="*/ 1537252 h 171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7983" h="1713948">
                <a:moveTo>
                  <a:pt x="0" y="0"/>
                </a:moveTo>
                <a:cubicBezTo>
                  <a:pt x="180009" y="600765"/>
                  <a:pt x="360018" y="1201530"/>
                  <a:pt x="596348" y="1457739"/>
                </a:cubicBezTo>
                <a:cubicBezTo>
                  <a:pt x="832679" y="1713948"/>
                  <a:pt x="1125331" y="1625600"/>
                  <a:pt x="1417983" y="153725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2703443" y="4320209"/>
            <a:ext cx="4298122" cy="1351721"/>
          </a:xfrm>
          <a:custGeom>
            <a:avLst/>
            <a:gdLst>
              <a:gd name="connsiteX0" fmla="*/ 0 w 4298122"/>
              <a:gd name="connsiteY0" fmla="*/ 1351721 h 1351721"/>
              <a:gd name="connsiteX1" fmla="*/ 3604592 w 4298122"/>
              <a:gd name="connsiteY1" fmla="*/ 993913 h 1351721"/>
              <a:gd name="connsiteX2" fmla="*/ 4161183 w 4298122"/>
              <a:gd name="connsiteY2" fmla="*/ 0 h 13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8122" h="1351721">
                <a:moveTo>
                  <a:pt x="0" y="1351721"/>
                </a:moveTo>
                <a:cubicBezTo>
                  <a:pt x="1455531" y="1285460"/>
                  <a:pt x="2911062" y="1219200"/>
                  <a:pt x="3604592" y="993913"/>
                </a:cubicBezTo>
                <a:cubicBezTo>
                  <a:pt x="4298122" y="768626"/>
                  <a:pt x="4229652" y="384313"/>
                  <a:pt x="416118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1522</Words>
  <Application>Microsoft Office PowerPoint</Application>
  <PresentationFormat>On-screen Show (4:3)</PresentationFormat>
  <Paragraphs>313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Concurrent Collections (CnC)</vt:lpstr>
      <vt:lpstr>CnC</vt:lpstr>
      <vt:lpstr>Overview</vt:lpstr>
      <vt:lpstr>Overview</vt:lpstr>
      <vt:lpstr>Overview</vt:lpstr>
      <vt:lpstr>Overview</vt:lpstr>
      <vt:lpstr>Basic Structures</vt:lpstr>
      <vt:lpstr>Simple Example</vt:lpstr>
      <vt:lpstr>Relations</vt:lpstr>
      <vt:lpstr>Item Collections</vt:lpstr>
      <vt:lpstr>Step Collections</vt:lpstr>
      <vt:lpstr>Tag Collections</vt:lpstr>
      <vt:lpstr>Execution Semantics</vt:lpstr>
      <vt:lpstr>Semantics</vt:lpstr>
      <vt:lpstr>Semantics</vt:lpstr>
      <vt:lpstr>Sources of Parallelism</vt:lpstr>
      <vt:lpstr>Textual Representation</vt:lpstr>
      <vt:lpstr>Textual Representation</vt:lpstr>
      <vt:lpstr>Mechanics</vt:lpstr>
      <vt:lpstr>A coded step</vt:lpstr>
      <vt:lpstr>Another Example</vt:lpstr>
      <vt:lpstr>Patterns – steps in different collections</vt:lpstr>
      <vt:lpstr>Patterns – steps in same collection</vt:lpstr>
      <vt:lpstr>Performance</vt:lpstr>
      <vt:lpstr>Performance</vt:lpstr>
      <vt:lpstr>Performance</vt:lpstr>
      <vt:lpstr>Performance</vt:lpstr>
      <vt:lpstr>Performance</vt:lpstr>
      <vt:lpstr>Memory management</vt:lpstr>
      <vt:lpstr>Memory states</vt:lpstr>
      <vt:lpstr>Annotations</vt:lpstr>
      <vt:lpstr>Conditions for removing an item</vt:lpstr>
      <vt:lpstr>Performance</vt:lpstr>
    </vt:vector>
  </TitlesOfParts>
  <Company>Virginia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Concurrent Collections (CnC)</dc:title>
  <dc:subject>CS5204</dc:subject>
  <dc:creator>Dennis Kafura</dc:creator>
  <cp:lastModifiedBy>Dennis Kafura</cp:lastModifiedBy>
  <cp:revision>87</cp:revision>
  <dcterms:created xsi:type="dcterms:W3CDTF">2005-01-05T22:58:01Z</dcterms:created>
  <dcterms:modified xsi:type="dcterms:W3CDTF">2010-08-02T13:27:13Z</dcterms:modified>
</cp:coreProperties>
</file>