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"/>
  </p:notesMasterIdLst>
  <p:sldIdLst>
    <p:sldId id="256" r:id="rId2"/>
    <p:sldId id="269" r:id="rId3"/>
    <p:sldId id="259" r:id="rId4"/>
    <p:sldId id="276" r:id="rId5"/>
    <p:sldId id="264" r:id="rId6"/>
    <p:sldId id="270" r:id="rId7"/>
    <p:sldId id="272" r:id="rId8"/>
    <p:sldId id="273" r:id="rId9"/>
    <p:sldId id="274" r:id="rId10"/>
    <p:sldId id="275" r:id="rId11"/>
    <p:sldId id="267" r:id="rId12"/>
    <p:sldId id="277" r:id="rId13"/>
    <p:sldId id="268" r:id="rId14"/>
    <p:sldId id="278" r:id="rId15"/>
    <p:sldId id="279" r:id="rId16"/>
    <p:sldId id="280" r:id="rId17"/>
    <p:sldId id="281" r:id="rId18"/>
    <p:sldId id="26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9" autoAdjust="0"/>
  </p:normalViewPr>
  <p:slideViewPr>
    <p:cSldViewPr>
      <p:cViewPr varScale="1">
        <p:scale>
          <a:sx n="88" d="100"/>
          <a:sy n="88" d="100"/>
        </p:scale>
        <p:origin x="-9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50C125-8E3F-43E8-B8B4-CECAD3B0F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" name="Picture 22" descr="v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50013"/>
            <a:ext cx="9350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605E39-A4E7-4643-89E4-98E72B25C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- CS 5204 - Operating Systems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- CS 5204 -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C617-4739-41D4-AB99-100D20F9C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- CS 5204 -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C8AC-6D13-4DF7-86CD-63F3FC2A6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- CS 5204 -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98E43-894B-4C4E-A700-EE73769C4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- CS 5204 - Operating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E6F5-6A44-4179-8574-B3DA26A9B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- CS 5204 -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B0F5-987D-4641-A080-FCCD7D566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- CS 5204 - Operating Systems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27EB-A430-4787-83EF-B286B2E37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- CS 5204 -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DE27-4A14-4C5B-84D9-DD606BA80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- CS 5204 - Operating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C88B-1EDF-4120-BF70-15EAE442E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- CS 5204 -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2D0D-C17C-45D8-9A88-1BBD1E484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- CS 5204 -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D58-6804-4ECF-95E3-33E7471E5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Dennis </a:t>
            </a:r>
            <a:r>
              <a:rPr lang="en-US" err="1"/>
              <a:t>Kafura</a:t>
            </a:r>
            <a:r>
              <a:rPr lang="en-US"/>
              <a:t> - CS 5204 - Operating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A2469E99-6811-4AD3-9EDB-BA6AEA808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18" descr="vt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450013"/>
            <a:ext cx="9350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7" name="Text Box 45"/>
          <p:cNvSpPr txBox="1">
            <a:spLocks noChangeArrowheads="1"/>
          </p:cNvSpPr>
          <p:nvPr userDrawn="1"/>
        </p:nvSpPr>
        <p:spPr bwMode="auto">
          <a:xfrm>
            <a:off x="6629400" y="152400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/>
              <a:t>Concurrency Issues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Concurrency Issues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Motivation, Problems, Directions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8CF24C-5AF2-4FD1-AF12-3F3D8C9CC883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9D4A5-5C6B-4251-8A28-1B95EA0B4D9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Kernel-level Threads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904875" y="3810000"/>
            <a:ext cx="7985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>
                <a:latin typeface="Times New Roman" charset="0"/>
              </a:rPr>
              <a:t> </a:t>
            </a:r>
            <a:r>
              <a:rPr lang="en-US" sz="2000" b="1">
                <a:latin typeface="Times New Roman" charset="0"/>
              </a:rPr>
              <a:t>thread semantics defined by system</a:t>
            </a:r>
          </a:p>
          <a:p>
            <a:pPr>
              <a:buFontTx/>
              <a:buChar char="•"/>
            </a:pPr>
            <a:r>
              <a:rPr lang="en-US" sz="2000" b="1">
                <a:latin typeface="Times New Roman" charset="0"/>
              </a:rPr>
              <a:t> overhead incurred due to overly general implementation and cost of </a:t>
            </a:r>
            <a:br>
              <a:rPr lang="en-US" sz="2000" b="1">
                <a:latin typeface="Times New Roman" charset="0"/>
              </a:rPr>
            </a:br>
            <a:r>
              <a:rPr lang="en-US" sz="2000" b="1">
                <a:latin typeface="Times New Roman" charset="0"/>
              </a:rPr>
              <a:t>  kernel traps for thread operations</a:t>
            </a:r>
          </a:p>
          <a:p>
            <a:pPr>
              <a:buFontTx/>
              <a:buChar char="•"/>
            </a:pPr>
            <a:r>
              <a:rPr lang="en-US" sz="2000" b="1">
                <a:latin typeface="Times New Roman" charset="0"/>
              </a:rPr>
              <a:t> context switch time better than process switch time by an order of </a:t>
            </a:r>
            <a:br>
              <a:rPr lang="en-US" sz="2000" b="1">
                <a:latin typeface="Times New Roman" charset="0"/>
              </a:rPr>
            </a:br>
            <a:r>
              <a:rPr lang="en-US" sz="2000" b="1">
                <a:latin typeface="Times New Roman" charset="0"/>
              </a:rPr>
              <a:t>  magnitude, but an order of magnitude worse than user-level threads</a:t>
            </a:r>
          </a:p>
          <a:p>
            <a:pPr>
              <a:buFontTx/>
              <a:buChar char="•"/>
            </a:pPr>
            <a:r>
              <a:rPr lang="en-US" sz="2000" b="1">
                <a:latin typeface="Times New Roman" charset="0"/>
              </a:rPr>
              <a:t> system scheduler unaware of user thread state (e.g, in a critical region)</a:t>
            </a:r>
            <a:br>
              <a:rPr lang="en-US" sz="2000" b="1">
                <a:latin typeface="Times New Roman" charset="0"/>
              </a:rPr>
            </a:br>
            <a:r>
              <a:rPr lang="en-US" sz="2000" b="1">
                <a:latin typeface="Times New Roman" charset="0"/>
              </a:rPr>
              <a:t>   leading to blocking and lower processor utilization</a:t>
            </a:r>
          </a:p>
        </p:txBody>
      </p:sp>
      <p:grpSp>
        <p:nvGrpSpPr>
          <p:cNvPr id="22534" name="Group 4"/>
          <p:cNvGrpSpPr>
            <a:grpSpLocks/>
          </p:cNvGrpSpPr>
          <p:nvPr/>
        </p:nvGrpSpPr>
        <p:grpSpPr bwMode="auto">
          <a:xfrm>
            <a:off x="2405063" y="1447800"/>
            <a:ext cx="3525837" cy="1970088"/>
            <a:chOff x="187" y="1152"/>
            <a:chExt cx="2221" cy="1241"/>
          </a:xfrm>
        </p:grpSpPr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648" y="1152"/>
              <a:ext cx="1758" cy="1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>
              <a:off x="653" y="1832"/>
              <a:ext cx="1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Text Box 7"/>
            <p:cNvSpPr txBox="1">
              <a:spLocks noChangeArrowheads="1"/>
            </p:cNvSpPr>
            <p:nvPr/>
          </p:nvSpPr>
          <p:spPr bwMode="auto">
            <a:xfrm>
              <a:off x="1338" y="1262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charset="0"/>
                </a:rPr>
                <a:t>. . .</a:t>
              </a:r>
            </a:p>
          </p:txBody>
        </p:sp>
        <p:sp>
          <p:nvSpPr>
            <p:cNvPr id="22538" name="Text Box 8"/>
            <p:cNvSpPr txBox="1">
              <a:spLocks noChangeArrowheads="1"/>
            </p:cNvSpPr>
            <p:nvPr/>
          </p:nvSpPr>
          <p:spPr bwMode="auto">
            <a:xfrm>
              <a:off x="275" y="1608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charset="0"/>
                </a:rPr>
                <a:t>user</a:t>
              </a:r>
            </a:p>
          </p:txBody>
        </p:sp>
        <p:sp>
          <p:nvSpPr>
            <p:cNvPr id="22539" name="Text Box 9"/>
            <p:cNvSpPr txBox="1">
              <a:spLocks noChangeArrowheads="1"/>
            </p:cNvSpPr>
            <p:nvPr/>
          </p:nvSpPr>
          <p:spPr bwMode="auto">
            <a:xfrm>
              <a:off x="187" y="1832"/>
              <a:ext cx="4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charset="0"/>
                </a:rPr>
                <a:t>kernel</a:t>
              </a:r>
            </a:p>
          </p:txBody>
        </p:sp>
        <p:sp>
          <p:nvSpPr>
            <p:cNvPr id="22540" name="Oval 10"/>
            <p:cNvSpPr>
              <a:spLocks noChangeArrowheads="1"/>
            </p:cNvSpPr>
            <p:nvPr/>
          </p:nvSpPr>
          <p:spPr bwMode="auto">
            <a:xfrm>
              <a:off x="809" y="1219"/>
              <a:ext cx="488" cy="47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Oval 11"/>
            <p:cNvSpPr>
              <a:spLocks noChangeArrowheads="1"/>
            </p:cNvSpPr>
            <p:nvPr/>
          </p:nvSpPr>
          <p:spPr bwMode="auto">
            <a:xfrm>
              <a:off x="1771" y="1206"/>
              <a:ext cx="488" cy="47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 flipH="1">
              <a:off x="886" y="1661"/>
              <a:ext cx="96" cy="3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3"/>
            <p:cNvSpPr>
              <a:spLocks noChangeShapeType="1"/>
            </p:cNvSpPr>
            <p:nvPr/>
          </p:nvSpPr>
          <p:spPr bwMode="auto">
            <a:xfrm flipH="1">
              <a:off x="1973" y="1655"/>
              <a:ext cx="2" cy="325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44" name="Group 14"/>
            <p:cNvGrpSpPr>
              <a:grpSpLocks/>
            </p:cNvGrpSpPr>
            <p:nvPr/>
          </p:nvGrpSpPr>
          <p:grpSpPr bwMode="auto">
            <a:xfrm>
              <a:off x="2051" y="1296"/>
              <a:ext cx="120" cy="338"/>
              <a:chOff x="2247" y="1294"/>
              <a:chExt cx="210" cy="956"/>
            </a:xfrm>
          </p:grpSpPr>
          <p:sp>
            <p:nvSpPr>
              <p:cNvPr id="22575" name="Freeform 15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6" name="AutoShape 16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2545" name="Group 17"/>
            <p:cNvGrpSpPr>
              <a:grpSpLocks/>
            </p:cNvGrpSpPr>
            <p:nvPr/>
          </p:nvGrpSpPr>
          <p:grpSpPr bwMode="auto">
            <a:xfrm>
              <a:off x="1123" y="1304"/>
              <a:ext cx="120" cy="338"/>
              <a:chOff x="2247" y="1294"/>
              <a:chExt cx="210" cy="956"/>
            </a:xfrm>
          </p:grpSpPr>
          <p:sp>
            <p:nvSpPr>
              <p:cNvPr id="22573" name="Freeform 18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AutoShape 19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2546" name="Group 20"/>
            <p:cNvGrpSpPr>
              <a:grpSpLocks/>
            </p:cNvGrpSpPr>
            <p:nvPr/>
          </p:nvGrpSpPr>
          <p:grpSpPr bwMode="auto">
            <a:xfrm>
              <a:off x="1043" y="1304"/>
              <a:ext cx="120" cy="338"/>
              <a:chOff x="2247" y="1294"/>
              <a:chExt cx="210" cy="956"/>
            </a:xfrm>
          </p:grpSpPr>
          <p:sp>
            <p:nvSpPr>
              <p:cNvPr id="22571" name="Freeform 21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2" name="AutoShape 22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2547" name="Group 23"/>
            <p:cNvGrpSpPr>
              <a:grpSpLocks/>
            </p:cNvGrpSpPr>
            <p:nvPr/>
          </p:nvGrpSpPr>
          <p:grpSpPr bwMode="auto">
            <a:xfrm>
              <a:off x="1899" y="1984"/>
              <a:ext cx="120" cy="338"/>
              <a:chOff x="2247" y="1294"/>
              <a:chExt cx="210" cy="956"/>
            </a:xfrm>
          </p:grpSpPr>
          <p:sp>
            <p:nvSpPr>
              <p:cNvPr id="22569" name="Freeform 24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0" name="AutoShape 25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2548" name="Group 26"/>
            <p:cNvGrpSpPr>
              <a:grpSpLocks/>
            </p:cNvGrpSpPr>
            <p:nvPr/>
          </p:nvGrpSpPr>
          <p:grpSpPr bwMode="auto">
            <a:xfrm>
              <a:off x="819" y="2008"/>
              <a:ext cx="120" cy="338"/>
              <a:chOff x="2247" y="1294"/>
              <a:chExt cx="210" cy="956"/>
            </a:xfrm>
          </p:grpSpPr>
          <p:sp>
            <p:nvSpPr>
              <p:cNvPr id="22567" name="Freeform 27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8" name="AutoShape 28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2549" name="Group 29"/>
            <p:cNvGrpSpPr>
              <a:grpSpLocks/>
            </p:cNvGrpSpPr>
            <p:nvPr/>
          </p:nvGrpSpPr>
          <p:grpSpPr bwMode="auto">
            <a:xfrm>
              <a:off x="931" y="1304"/>
              <a:ext cx="120" cy="338"/>
              <a:chOff x="2247" y="1294"/>
              <a:chExt cx="210" cy="956"/>
            </a:xfrm>
          </p:grpSpPr>
          <p:sp>
            <p:nvSpPr>
              <p:cNvPr id="22565" name="Freeform 30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AutoShape 31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2550" name="Group 32"/>
            <p:cNvGrpSpPr>
              <a:grpSpLocks/>
            </p:cNvGrpSpPr>
            <p:nvPr/>
          </p:nvGrpSpPr>
          <p:grpSpPr bwMode="auto">
            <a:xfrm>
              <a:off x="1923" y="1296"/>
              <a:ext cx="120" cy="338"/>
              <a:chOff x="2247" y="1294"/>
              <a:chExt cx="210" cy="956"/>
            </a:xfrm>
          </p:grpSpPr>
          <p:sp>
            <p:nvSpPr>
              <p:cNvPr id="22563" name="Freeform 33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AutoShape 34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2551" name="Group 35"/>
            <p:cNvGrpSpPr>
              <a:grpSpLocks/>
            </p:cNvGrpSpPr>
            <p:nvPr/>
          </p:nvGrpSpPr>
          <p:grpSpPr bwMode="auto">
            <a:xfrm>
              <a:off x="1035" y="2000"/>
              <a:ext cx="120" cy="338"/>
              <a:chOff x="2247" y="1294"/>
              <a:chExt cx="210" cy="956"/>
            </a:xfrm>
          </p:grpSpPr>
          <p:sp>
            <p:nvSpPr>
              <p:cNvPr id="22561" name="Freeform 36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AutoShape 37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2552" name="Group 38"/>
            <p:cNvGrpSpPr>
              <a:grpSpLocks/>
            </p:cNvGrpSpPr>
            <p:nvPr/>
          </p:nvGrpSpPr>
          <p:grpSpPr bwMode="auto">
            <a:xfrm>
              <a:off x="1227" y="1992"/>
              <a:ext cx="120" cy="338"/>
              <a:chOff x="2247" y="1294"/>
              <a:chExt cx="210" cy="956"/>
            </a:xfrm>
          </p:grpSpPr>
          <p:sp>
            <p:nvSpPr>
              <p:cNvPr id="22559" name="Freeform 39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AutoShape 40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2553" name="Group 41"/>
            <p:cNvGrpSpPr>
              <a:grpSpLocks/>
            </p:cNvGrpSpPr>
            <p:nvPr/>
          </p:nvGrpSpPr>
          <p:grpSpPr bwMode="auto">
            <a:xfrm>
              <a:off x="2131" y="2008"/>
              <a:ext cx="120" cy="338"/>
              <a:chOff x="2247" y="1294"/>
              <a:chExt cx="210" cy="956"/>
            </a:xfrm>
          </p:grpSpPr>
          <p:sp>
            <p:nvSpPr>
              <p:cNvPr id="22557" name="Freeform 42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AutoShape 43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sp>
          <p:nvSpPr>
            <p:cNvPr id="22554" name="Line 44"/>
            <p:cNvSpPr>
              <a:spLocks noChangeShapeType="1"/>
            </p:cNvSpPr>
            <p:nvPr/>
          </p:nvSpPr>
          <p:spPr bwMode="auto">
            <a:xfrm>
              <a:off x="1086" y="1669"/>
              <a:ext cx="0" cy="32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45"/>
            <p:cNvSpPr>
              <a:spLocks noChangeShapeType="1"/>
            </p:cNvSpPr>
            <p:nvPr/>
          </p:nvSpPr>
          <p:spPr bwMode="auto">
            <a:xfrm>
              <a:off x="1174" y="1669"/>
              <a:ext cx="56" cy="296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46"/>
            <p:cNvSpPr>
              <a:spLocks noChangeShapeType="1"/>
            </p:cNvSpPr>
            <p:nvPr/>
          </p:nvSpPr>
          <p:spPr bwMode="auto">
            <a:xfrm>
              <a:off x="2103" y="1671"/>
              <a:ext cx="78" cy="325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Threads are Bad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Difficult to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Synchronizing access to shared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Deadlock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Hard to debug (race conditions, repeatability)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Break abstractions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Modules must be designed “thread safe”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Difficult to achieve good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simple locking lowers concurrency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context switching costs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OS support inconsistent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semantics and tools vary across platforms/systems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May not be right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Window events do not map to threads but to events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5BD117-6238-49A3-97BF-4A7256258F71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Lee’s Crticisms of Threads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CA4B0F-E045-46FC-8394-CCE085A1754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1830388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962400"/>
            <a:ext cx="2714625" cy="2098675"/>
          </a:xfr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52800" y="2057400"/>
            <a:ext cx="579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/>
            </a:pPr>
            <a:r>
              <a:rPr lang="en-US" sz="2100" kern="0" dirty="0">
                <a:latin typeface="+mn-lt"/>
                <a:ea typeface="+mn-ea"/>
              </a:rPr>
              <a:t>Threads are not </a:t>
            </a:r>
            <a:r>
              <a:rPr lang="en-US" sz="2100" kern="0" dirty="0" err="1">
                <a:latin typeface="+mn-lt"/>
                <a:ea typeface="+mn-ea"/>
              </a:rPr>
              <a:t>composable</a:t>
            </a:r>
            <a:endParaRPr lang="en-US" sz="2100" kern="0" dirty="0">
              <a:latin typeface="+mn-lt"/>
              <a:ea typeface="+mn-ea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/>
            </a:pPr>
            <a:r>
              <a:rPr lang="en-US" sz="1600" kern="0" dirty="0" err="1">
                <a:latin typeface="+mj-lt"/>
              </a:rPr>
              <a:t>Inteference</a:t>
            </a:r>
            <a:r>
              <a:rPr lang="en-US" sz="1600" kern="0" dirty="0">
                <a:latin typeface="+mj-lt"/>
              </a:rPr>
              <a:t> via shared resources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/>
            </a:pPr>
            <a:r>
              <a:rPr lang="en-US" sz="2100" kern="0" dirty="0">
                <a:latin typeface="+mn-lt"/>
                <a:ea typeface="+mn-ea"/>
              </a:rPr>
              <a:t>Difficult to reason about threads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/>
            </a:pPr>
            <a:r>
              <a:rPr lang="en-US" sz="1600" kern="0" dirty="0">
                <a:latin typeface="+mj-lt"/>
              </a:rPr>
              <a:t>Everything can change between steps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/>
            </a:pPr>
            <a:r>
              <a:rPr lang="en-US" sz="2100" kern="0" dirty="0">
                <a:latin typeface="+mn-lt"/>
                <a:ea typeface="+mn-ea"/>
              </a:rPr>
              <a:t>Threads are “wildly nondeterministic”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/>
            </a:pPr>
            <a:r>
              <a:rPr lang="en-US" sz="1600" kern="0" dirty="0">
                <a:latin typeface="+mj-lt"/>
              </a:rPr>
              <a:t>Requires careful “pruning” by programmer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/>
            </a:pPr>
            <a:r>
              <a:rPr lang="en-US" sz="2100" kern="0" dirty="0">
                <a:latin typeface="+mn-lt"/>
                <a:ea typeface="+mn-ea"/>
              </a:rPr>
              <a:t>In practice, difficult to program correctly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/>
            </a:pPr>
            <a:r>
              <a:rPr lang="en-US" sz="1600" kern="0" dirty="0">
                <a:latin typeface="+mj-lt"/>
              </a:rPr>
              <a:t>Experience and examples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Ousterhout’s conclusions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37820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57150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62E8A1-AB97-4F64-8E40-7FF916F630F9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Concurrency Errors in Practice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362200"/>
          </a:xfrm>
        </p:spPr>
        <p:txBody>
          <a:bodyPr/>
          <a:lstStyle/>
          <a:p>
            <a:r>
              <a:rPr lang="en-US" smtClean="0"/>
              <a:t>Characterization study</a:t>
            </a:r>
          </a:p>
          <a:p>
            <a:pPr lvl="1"/>
            <a:r>
              <a:rPr lang="en-US" smtClean="0"/>
              <a:t>Four large, mature, open-source systems</a:t>
            </a:r>
          </a:p>
          <a:p>
            <a:pPr lvl="1"/>
            <a:r>
              <a:rPr lang="en-US" smtClean="0"/>
              <a:t>105 randomly selected currency errors</a:t>
            </a:r>
          </a:p>
          <a:p>
            <a:pPr lvl="1"/>
            <a:r>
              <a:rPr lang="en-US" smtClean="0"/>
              <a:t>Examined bug report, code, corrections</a:t>
            </a:r>
          </a:p>
          <a:p>
            <a:pPr lvl="1"/>
            <a:r>
              <a:rPr lang="en-US" smtClean="0"/>
              <a:t>Classified bug patterns, manifestation, fix strategy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933049-16EF-432A-81C1-62760E9BA2A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733800"/>
            <a:ext cx="5105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Concurrency Error Patterns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36D9E1-D663-454E-869C-570B548CA1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381000" y="1295400"/>
            <a:ext cx="8235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Finding (1)</a:t>
            </a:r>
            <a:r>
              <a:rPr lang="en-US" sz="1800"/>
              <a:t>: Most (72 out of 74) of the examined non-deadlock concurrency bugs are covered by two simple patters: </a:t>
            </a:r>
            <a:r>
              <a:rPr lang="en-US" sz="1800" i="1"/>
              <a:t>atomicity-violation</a:t>
            </a:r>
            <a:r>
              <a:rPr lang="en-US" sz="1800"/>
              <a:t> and </a:t>
            </a:r>
            <a:r>
              <a:rPr lang="en-US" sz="1800" i="1"/>
              <a:t>order-violation</a:t>
            </a:r>
            <a:r>
              <a:rPr lang="en-US" sz="1800"/>
              <a:t>.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2291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5" name="Group 19"/>
          <p:cNvGrpSpPr>
            <a:grpSpLocks/>
          </p:cNvGrpSpPr>
          <p:nvPr/>
        </p:nvGrpSpPr>
        <p:grpSpPr bwMode="auto">
          <a:xfrm>
            <a:off x="1447800" y="3429000"/>
            <a:ext cx="2209800" cy="2057400"/>
            <a:chOff x="914400" y="3886200"/>
            <a:chExt cx="2209800" cy="2057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914400" y="4419600"/>
              <a:ext cx="990600" cy="1219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7668" name="Straight Connector 9"/>
            <p:cNvCxnSpPr>
              <a:cxnSpLocks noChangeShapeType="1"/>
            </p:cNvCxnSpPr>
            <p:nvPr/>
          </p:nvCxnSpPr>
          <p:spPr bwMode="auto">
            <a:xfrm>
              <a:off x="1143000" y="4724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69" name="Straight Connector 10"/>
            <p:cNvCxnSpPr>
              <a:cxnSpLocks noChangeShapeType="1"/>
            </p:cNvCxnSpPr>
            <p:nvPr/>
          </p:nvCxnSpPr>
          <p:spPr bwMode="auto">
            <a:xfrm>
              <a:off x="1143000" y="49530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70" name="Straight Connector 11"/>
            <p:cNvCxnSpPr>
              <a:cxnSpLocks noChangeShapeType="1"/>
            </p:cNvCxnSpPr>
            <p:nvPr/>
          </p:nvCxnSpPr>
          <p:spPr bwMode="auto">
            <a:xfrm>
              <a:off x="1143000" y="51816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71" name="Straight Connector 12"/>
            <p:cNvCxnSpPr>
              <a:cxnSpLocks noChangeShapeType="1"/>
            </p:cNvCxnSpPr>
            <p:nvPr/>
          </p:nvCxnSpPr>
          <p:spPr bwMode="auto">
            <a:xfrm>
              <a:off x="1143000" y="54102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72" name="Straight Arrow Connector 14"/>
            <p:cNvCxnSpPr>
              <a:cxnSpLocks noChangeShapeType="1"/>
            </p:cNvCxnSpPr>
            <p:nvPr/>
          </p:nvCxnSpPr>
          <p:spPr bwMode="auto">
            <a:xfrm rot="5400000">
              <a:off x="419894" y="4914106"/>
              <a:ext cx="205740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7673" name="Straight Arrow Connector 17"/>
            <p:cNvCxnSpPr>
              <a:cxnSpLocks noChangeShapeType="1"/>
            </p:cNvCxnSpPr>
            <p:nvPr/>
          </p:nvCxnSpPr>
          <p:spPr bwMode="auto">
            <a:xfrm rot="10800000">
              <a:off x="1752600" y="5029200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7656" name="TextBox 18"/>
          <p:cNvSpPr txBox="1">
            <a:spLocks noChangeArrowheads="1"/>
          </p:cNvSpPr>
          <p:nvPr/>
        </p:nvSpPr>
        <p:spPr bwMode="auto">
          <a:xfrm>
            <a:off x="381000" y="54864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atomicity-violation</a:t>
            </a:r>
            <a:r>
              <a:rPr lang="en-US" sz="1600"/>
              <a:t>: interference with a sequence of steps intended to be performed as a unit</a:t>
            </a:r>
          </a:p>
        </p:txBody>
      </p:sp>
      <p:grpSp>
        <p:nvGrpSpPr>
          <p:cNvPr id="27657" name="Group 40"/>
          <p:cNvGrpSpPr>
            <a:grpSpLocks/>
          </p:cNvGrpSpPr>
          <p:nvPr/>
        </p:nvGrpSpPr>
        <p:grpSpPr bwMode="auto">
          <a:xfrm>
            <a:off x="5486400" y="3657600"/>
            <a:ext cx="2438400" cy="1676400"/>
            <a:chOff x="5791200" y="4114800"/>
            <a:chExt cx="2438400" cy="16764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5791200" y="4495800"/>
              <a:ext cx="990600" cy="30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0" name="TextBox 21"/>
            <p:cNvSpPr txBox="1">
              <a:spLocks noChangeArrowheads="1"/>
            </p:cNvSpPr>
            <p:nvPr/>
          </p:nvSpPr>
          <p:spPr bwMode="auto">
            <a:xfrm>
              <a:off x="6308478" y="4495800"/>
              <a:ext cx="3209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A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0" y="5029200"/>
              <a:ext cx="990600" cy="30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2" name="TextBox 23"/>
            <p:cNvSpPr txBox="1">
              <a:spLocks noChangeArrowheads="1"/>
            </p:cNvSpPr>
            <p:nvPr/>
          </p:nvSpPr>
          <p:spPr bwMode="auto">
            <a:xfrm>
              <a:off x="7391400" y="5029200"/>
              <a:ext cx="3209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B</a:t>
              </a:r>
            </a:p>
          </p:txBody>
        </p:sp>
        <p:cxnSp>
          <p:nvCxnSpPr>
            <p:cNvPr id="27663" name="Straight Arrow Connector 27"/>
            <p:cNvCxnSpPr>
              <a:cxnSpLocks noChangeShapeType="1"/>
            </p:cNvCxnSpPr>
            <p:nvPr/>
          </p:nvCxnSpPr>
          <p:spPr bwMode="auto">
            <a:xfrm rot="5400000">
              <a:off x="5677694" y="4685506"/>
              <a:ext cx="1143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7664" name="Straight Arrow Connector 29"/>
            <p:cNvCxnSpPr>
              <a:cxnSpLocks noChangeShapeType="1"/>
            </p:cNvCxnSpPr>
            <p:nvPr/>
          </p:nvCxnSpPr>
          <p:spPr bwMode="auto">
            <a:xfrm rot="5400000">
              <a:off x="7125494" y="5142706"/>
              <a:ext cx="1295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7665" name="Shape 37"/>
            <p:cNvCxnSpPr>
              <a:cxnSpLocks noChangeShapeType="1"/>
              <a:stCxn id="27662" idx="0"/>
              <a:endCxn id="21" idx="3"/>
            </p:cNvCxnSpPr>
            <p:nvPr/>
          </p:nvCxnSpPr>
          <p:spPr bwMode="auto">
            <a:xfrm rot="16200000" flipV="1">
              <a:off x="6976331" y="4453669"/>
              <a:ext cx="381000" cy="770061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7666" name="Shape 39"/>
            <p:cNvCxnSpPr>
              <a:cxnSpLocks noChangeShapeType="1"/>
              <a:stCxn id="27660" idx="2"/>
              <a:endCxn id="23" idx="1"/>
            </p:cNvCxnSpPr>
            <p:nvPr/>
          </p:nvCxnSpPr>
          <p:spPr bwMode="auto">
            <a:xfrm rot="16200000" flipH="1">
              <a:off x="6680346" y="4622946"/>
              <a:ext cx="347246" cy="770061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7658" name="TextBox 41"/>
          <p:cNvSpPr txBox="1">
            <a:spLocks noChangeArrowheads="1"/>
          </p:cNvSpPr>
          <p:nvPr/>
        </p:nvSpPr>
        <p:spPr bwMode="auto">
          <a:xfrm>
            <a:off x="4876800" y="548640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order-violation</a:t>
            </a:r>
            <a:r>
              <a:rPr lang="en-US" sz="1600"/>
              <a:t>: failure to perform steps in the intended order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Concurrency Bug Manifestations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4447DC-A0F1-423F-84CC-9F61B0663E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381000" y="1295400"/>
            <a:ext cx="8235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Finding (3)</a:t>
            </a:r>
            <a:r>
              <a:rPr lang="en-US" sz="1800"/>
              <a:t>: The manifestation of most (101 out of 105) examined concurrency bugs involves no more than two threads. 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4333875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533400" y="5181600"/>
            <a:ext cx="8235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Other findings</a:t>
            </a:r>
            <a:r>
              <a:rPr lang="en-US" sz="1800"/>
              <a:t>: most (66%) non-deadlock concurrency bugs involved only one variable and most (97%) of deadlock concurrency bugs involves at most two resources..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Concurrency Bug Fix Strategies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4E6CD1-D987-43B5-BE93-BD94341CBAD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066800" y="1295400"/>
            <a:ext cx="7092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Finding (9)</a:t>
            </a:r>
            <a:r>
              <a:rPr lang="en-US" sz="1800"/>
              <a:t>: Adding or changing locks is </a:t>
            </a:r>
            <a:r>
              <a:rPr lang="en-US" sz="1800" i="1"/>
              <a:t>not</a:t>
            </a:r>
            <a:r>
              <a:rPr lang="en-US" sz="1800"/>
              <a:t> the major fix strategy.</a:t>
            </a: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57400"/>
            <a:ext cx="57626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1447800" y="4267200"/>
            <a:ext cx="604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COND</a:t>
            </a:r>
            <a:r>
              <a:rPr lang="en-US" sz="1800"/>
              <a:t>: Condition check            </a:t>
            </a:r>
            <a:r>
              <a:rPr lang="en-US" sz="1800" b="1"/>
              <a:t>Switch</a:t>
            </a:r>
            <a:r>
              <a:rPr lang="en-US" sz="1800"/>
              <a:t>: Code switch</a:t>
            </a:r>
          </a:p>
          <a:p>
            <a:r>
              <a:rPr lang="en-US" sz="1800" b="1"/>
              <a:t>Design</a:t>
            </a:r>
            <a:r>
              <a:rPr lang="en-US" sz="1800"/>
              <a:t>: algorithm change         </a:t>
            </a:r>
            <a:r>
              <a:rPr lang="en-US" sz="1800" b="1"/>
              <a:t>Lock</a:t>
            </a:r>
            <a:r>
              <a:rPr lang="en-US" sz="1800"/>
              <a:t>: add or change lock</a:t>
            </a: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1066800" y="5334000"/>
            <a:ext cx="723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Another finding</a:t>
            </a:r>
            <a:r>
              <a:rPr lang="en-US" sz="1800"/>
              <a:t>:  transactional memory (TM) can help avoid many (41 or 105) concurrency bugs.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Solutions to thread problems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models of concurrent computation</a:t>
            </a:r>
          </a:p>
          <a:p>
            <a:pPr lvl="1" eaLnBrk="1" hangingPunct="1"/>
            <a:r>
              <a:rPr lang="en-US" smtClean="0"/>
              <a:t>MapReduce</a:t>
            </a:r>
          </a:p>
          <a:p>
            <a:pPr lvl="2" eaLnBrk="1" hangingPunct="1"/>
            <a:r>
              <a:rPr lang="en-US" smtClean="0"/>
              <a:t>Large-scale data</a:t>
            </a:r>
          </a:p>
          <a:p>
            <a:pPr lvl="2" eaLnBrk="1" hangingPunct="1"/>
            <a:r>
              <a:rPr lang="en-US" smtClean="0"/>
              <a:t>Highly distributed, massively parallel environment</a:t>
            </a:r>
          </a:p>
          <a:p>
            <a:pPr lvl="1" eaLnBrk="1" hangingPunct="1"/>
            <a:r>
              <a:rPr lang="en-US" smtClean="0"/>
              <a:t>Concurrent Collections (CnC)</a:t>
            </a:r>
          </a:p>
          <a:p>
            <a:pPr lvl="2" eaLnBrk="1" hangingPunct="1"/>
            <a:r>
              <a:rPr lang="en-US" smtClean="0"/>
              <a:t>General concurrent programming vehicle</a:t>
            </a:r>
          </a:p>
          <a:p>
            <a:pPr lvl="2" eaLnBrk="1" hangingPunct="1"/>
            <a:r>
              <a:rPr lang="en-US" smtClean="0"/>
              <a:t>Multicore architectures</a:t>
            </a:r>
          </a:p>
          <a:p>
            <a:pPr eaLnBrk="1" hangingPunct="1"/>
            <a:r>
              <a:rPr lang="en-US" smtClean="0"/>
              <a:t>Thread-per-process models</a:t>
            </a:r>
          </a:p>
          <a:p>
            <a:pPr lvl="1" eaLnBrk="1" hangingPunct="1"/>
            <a:r>
              <a:rPr lang="en-US" smtClean="0"/>
              <a:t>Communicating Sequential Processes</a:t>
            </a:r>
          </a:p>
          <a:p>
            <a:pPr lvl="1" eaLnBrk="1" hangingPunct="1"/>
            <a:r>
              <a:rPr lang="en-US" smtClean="0"/>
              <a:t>Grace</a:t>
            </a:r>
          </a:p>
          <a:p>
            <a:pPr lvl="1" eaLnBrk="1" hangingPunct="1"/>
            <a:r>
              <a:rPr lang="en-US" smtClean="0"/>
              <a:t>Sammati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486584-5BA7-474A-A9EA-3D53C5F4EC16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F2B196-0601-4FB8-9BFD-FA8CC052EDA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Reasons for Concurrency</a:t>
            </a:r>
          </a:p>
        </p:txBody>
      </p:sp>
      <p:pic>
        <p:nvPicPr>
          <p:cNvPr id="14341" name="Picture 4" descr="Rocket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90600"/>
            <a:ext cx="17065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worksh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299878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200150" y="32004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multitasking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4267200" y="30480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parallelism</a:t>
            </a:r>
          </a:p>
        </p:txBody>
      </p:sp>
      <p:pic>
        <p:nvPicPr>
          <p:cNvPr id="14345" name="Picture 8" descr="Horse-Team-Pulling-Wag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962400"/>
            <a:ext cx="2857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3352800" y="36576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performance</a:t>
            </a:r>
          </a:p>
        </p:txBody>
      </p:sp>
      <p:pic>
        <p:nvPicPr>
          <p:cNvPr id="14347" name="Picture 10" descr="LondonConges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362200"/>
            <a:ext cx="233838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781800" y="190500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coordination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Moore’s Law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EBFDAD-364B-4D70-BC9D-B321C58F91B9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2438400"/>
            <a:ext cx="5167313" cy="3462338"/>
          </a:xfrm>
          <a:noFill/>
        </p:spPr>
      </p:pic>
      <p:pic>
        <p:nvPicPr>
          <p:cNvPr id="15366" name="Picture 6" descr="Moores_Law_Original_Grap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85800" y="54102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Gordon E. Moore,</a:t>
            </a:r>
          </a:p>
          <a:p>
            <a:r>
              <a:rPr lang="en-US" sz="1200"/>
              <a:t> Co-founder,</a:t>
            </a:r>
          </a:p>
          <a:p>
            <a:r>
              <a:rPr lang="en-US" sz="1200"/>
              <a:t> Intel Corporation.</a:t>
            </a:r>
          </a:p>
        </p:txBody>
      </p:sp>
      <p:pic>
        <p:nvPicPr>
          <p:cNvPr id="15368" name="Picture 8" descr="GordonMoore_1_20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733800"/>
            <a:ext cx="109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895600" y="1371600"/>
            <a:ext cx="556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“Transistor density on integrated circuits doubles about every two years.”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Hitting the wall…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5B9061-7DF9-4245-8D4D-6653049CCAE9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6389" name="Picture 15" descr="Speed-Grap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838" y="1371600"/>
            <a:ext cx="7410450" cy="4191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Thermal Density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79A69-6619-4299-845D-0220AC4D66A8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32178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4191000"/>
            <a:ext cx="2387600" cy="2079625"/>
          </a:xfrm>
          <a:noFill/>
        </p:spPr>
      </p:pic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3276600" y="5257800"/>
            <a:ext cx="2281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1993 (CPU and cooler)</a:t>
            </a:r>
          </a:p>
          <a:p>
            <a:r>
              <a:rPr lang="en-US" sz="1600"/>
              <a:t>2005 (cooler along</a:t>
            </a:r>
            <a:r>
              <a:rPr lang="en-US"/>
              <a:t>)</a:t>
            </a:r>
          </a:p>
        </p:txBody>
      </p:sp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62150"/>
            <a:ext cx="5543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003F58-0349-4890-B467-EAD20C8F8D0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Rise of Multi-/Many- Core Technologies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934200" y="2819400"/>
            <a:ext cx="1692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Intel: 80 core experimental system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3657600" y="3505200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Sun: 8 core chip</a:t>
            </a:r>
          </a:p>
        </p:txBody>
      </p:sp>
      <p:pic>
        <p:nvPicPr>
          <p:cNvPr id="18439" name="Picture 12" descr="Sun-C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962400"/>
            <a:ext cx="32559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3" descr="Intel-80-c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657600"/>
            <a:ext cx="16764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43000"/>
            <a:ext cx="1143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124200"/>
            <a:ext cx="1943100" cy="2590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4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1295400"/>
            <a:ext cx="36671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44" name="Straight Connector 23"/>
          <p:cNvCxnSpPr>
            <a:cxnSpLocks noChangeShapeType="1"/>
          </p:cNvCxnSpPr>
          <p:nvPr/>
        </p:nvCxnSpPr>
        <p:spPr bwMode="auto">
          <a:xfrm rot="5400000">
            <a:off x="495300" y="2476500"/>
            <a:ext cx="1676400" cy="1447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5" name="Straight Connector 25"/>
          <p:cNvCxnSpPr>
            <a:cxnSpLocks noChangeShapeType="1"/>
          </p:cNvCxnSpPr>
          <p:nvPr/>
        </p:nvCxnSpPr>
        <p:spPr bwMode="auto">
          <a:xfrm rot="10800000" flipV="1">
            <a:off x="1447800" y="2362200"/>
            <a:ext cx="4191000" cy="1905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8446" name="Picture 11" descr="Intel-Quad-Co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066800"/>
            <a:ext cx="19812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8"/>
          <p:cNvSpPr txBox="1">
            <a:spLocks noChangeArrowheads="1"/>
          </p:cNvSpPr>
          <p:nvPr/>
        </p:nvSpPr>
        <p:spPr bwMode="auto">
          <a:xfrm>
            <a:off x="7162800" y="23622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Intel: Quad Core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3955AA-18EF-4E32-8BB1-045BF051299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254125" y="1374775"/>
            <a:ext cx="676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</a:rPr>
              <a:t>Support for concurrent and parallel programming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965325" y="2314575"/>
            <a:ext cx="52133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Times New Roman" charset="0"/>
              </a:rPr>
              <a:t>conform to application semantics</a:t>
            </a:r>
          </a:p>
          <a:p>
            <a:endParaRPr lang="en-US" sz="1800" b="1">
              <a:latin typeface="Times New Roman" charset="0"/>
            </a:endParaRPr>
          </a:p>
          <a:p>
            <a:r>
              <a:rPr lang="en-US" sz="1800" b="1">
                <a:latin typeface="Times New Roman" charset="0"/>
              </a:rPr>
              <a:t>respect priorities of applications</a:t>
            </a:r>
          </a:p>
          <a:p>
            <a:endParaRPr lang="en-US" sz="1800" b="1">
              <a:latin typeface="Times New Roman" charset="0"/>
            </a:endParaRPr>
          </a:p>
          <a:p>
            <a:r>
              <a:rPr lang="en-US" sz="1800" b="1">
                <a:latin typeface="Times New Roman" charset="0"/>
              </a:rPr>
              <a:t>no unnecessary blocking</a:t>
            </a:r>
          </a:p>
          <a:p>
            <a:endParaRPr lang="en-US" sz="1800" b="1">
              <a:latin typeface="Times New Roman" charset="0"/>
            </a:endParaRPr>
          </a:p>
          <a:p>
            <a:r>
              <a:rPr lang="en-US" sz="1800" b="1">
                <a:latin typeface="Times New Roman" charset="0"/>
              </a:rPr>
              <a:t>fast context switch</a:t>
            </a:r>
          </a:p>
          <a:p>
            <a:endParaRPr lang="en-US" sz="1800" b="1">
              <a:latin typeface="Times New Roman" charset="0"/>
            </a:endParaRPr>
          </a:p>
          <a:p>
            <a:r>
              <a:rPr lang="en-US" sz="1800" b="1">
                <a:latin typeface="Times New Roman" charset="0"/>
              </a:rPr>
              <a:t>high processor utilization</a:t>
            </a:r>
          </a:p>
        </p:txBody>
      </p:sp>
      <p:grpSp>
        <p:nvGrpSpPr>
          <p:cNvPr id="19463" name="Group 5"/>
          <p:cNvGrpSpPr>
            <a:grpSpLocks/>
          </p:cNvGrpSpPr>
          <p:nvPr/>
        </p:nvGrpSpPr>
        <p:grpSpPr bwMode="auto">
          <a:xfrm>
            <a:off x="596900" y="2324100"/>
            <a:ext cx="1054100" cy="2628900"/>
            <a:chOff x="1136" y="1768"/>
            <a:chExt cx="664" cy="1544"/>
          </a:xfrm>
        </p:grpSpPr>
        <p:sp>
          <p:nvSpPr>
            <p:cNvPr id="19470" name="AutoShape 6"/>
            <p:cNvSpPr>
              <a:spLocks noChangeArrowheads="1"/>
            </p:cNvSpPr>
            <p:nvPr/>
          </p:nvSpPr>
          <p:spPr bwMode="auto">
            <a:xfrm>
              <a:off x="1136" y="1768"/>
              <a:ext cx="624" cy="1544"/>
            </a:xfrm>
            <a:prstGeom prst="rtTriangle">
              <a:avLst/>
            </a:prstGeom>
            <a:solidFill>
              <a:srgbClr val="D8C2C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AutoShape 7"/>
            <p:cNvSpPr>
              <a:spLocks noChangeArrowheads="1"/>
            </p:cNvSpPr>
            <p:nvPr/>
          </p:nvSpPr>
          <p:spPr bwMode="auto">
            <a:xfrm flipH="1" flipV="1">
              <a:off x="1184" y="1776"/>
              <a:ext cx="616" cy="1528"/>
            </a:xfrm>
            <a:prstGeom prst="rtTriangle">
              <a:avLst/>
            </a:prstGeom>
            <a:solidFill>
              <a:srgbClr val="D8C2C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Text Box 8"/>
            <p:cNvSpPr txBox="1">
              <a:spLocks noChangeArrowheads="1"/>
            </p:cNvSpPr>
            <p:nvPr/>
          </p:nvSpPr>
          <p:spPr bwMode="auto">
            <a:xfrm rot="-5400000">
              <a:off x="1153" y="2189"/>
              <a:ext cx="9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charset="0"/>
                </a:rPr>
                <a:t>concurrent</a:t>
              </a:r>
            </a:p>
          </p:txBody>
        </p:sp>
        <p:sp>
          <p:nvSpPr>
            <p:cNvPr id="19473" name="Text Box 9"/>
            <p:cNvSpPr txBox="1">
              <a:spLocks noChangeArrowheads="1"/>
            </p:cNvSpPr>
            <p:nvPr/>
          </p:nvSpPr>
          <p:spPr bwMode="auto">
            <a:xfrm rot="-5400000">
              <a:off x="934" y="2754"/>
              <a:ext cx="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charset="0"/>
                </a:rPr>
                <a:t>parallel</a:t>
              </a:r>
            </a:p>
          </p:txBody>
        </p:sp>
      </p:grp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5737225" y="233680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Times New Roman" charset="0"/>
              </a:rPr>
              <a:t>functionality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7083425" y="43688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66"/>
                </a:solidFill>
                <a:latin typeface="Times New Roman" charset="0"/>
              </a:rPr>
              <a:t>performance</a:t>
            </a: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 flipV="1">
            <a:off x="6477000" y="26289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>
            <a:off x="7772400" y="2489200"/>
            <a:ext cx="0" cy="196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2003425" y="5640388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charset="0"/>
              </a:rPr>
              <a:t>relative importance</a:t>
            </a:r>
          </a:p>
        </p:txBody>
      </p:sp>
      <p:cxnSp>
        <p:nvCxnSpPr>
          <p:cNvPr id="19469" name="AutoShape 15"/>
          <p:cNvCxnSpPr>
            <a:cxnSpLocks noChangeShapeType="1"/>
            <a:stCxn id="19468" idx="1"/>
            <a:endCxn id="19470" idx="3"/>
          </p:cNvCxnSpPr>
          <p:nvPr/>
        </p:nvCxnSpPr>
        <p:spPr bwMode="auto">
          <a:xfrm rot="10800000">
            <a:off x="1092200" y="4953000"/>
            <a:ext cx="911225" cy="8858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49A6F1-1C16-4731-8BAC-4FFC1D1A72A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“Heavyweight” Process Model</a:t>
            </a:r>
          </a:p>
        </p:txBody>
      </p:sp>
      <p:grpSp>
        <p:nvGrpSpPr>
          <p:cNvPr id="20485" name="Group 3"/>
          <p:cNvGrpSpPr>
            <a:grpSpLocks/>
          </p:cNvGrpSpPr>
          <p:nvPr/>
        </p:nvGrpSpPr>
        <p:grpSpPr bwMode="auto">
          <a:xfrm>
            <a:off x="2505075" y="1687513"/>
            <a:ext cx="3522663" cy="1970087"/>
            <a:chOff x="274" y="1172"/>
            <a:chExt cx="2219" cy="1241"/>
          </a:xfrm>
        </p:grpSpPr>
        <p:sp>
          <p:nvSpPr>
            <p:cNvPr id="20487" name="Rectangle 4"/>
            <p:cNvSpPr>
              <a:spLocks noChangeArrowheads="1"/>
            </p:cNvSpPr>
            <p:nvPr/>
          </p:nvSpPr>
          <p:spPr bwMode="auto">
            <a:xfrm>
              <a:off x="735" y="1172"/>
              <a:ext cx="1758" cy="1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Line 5"/>
            <p:cNvSpPr>
              <a:spLocks noChangeShapeType="1"/>
            </p:cNvSpPr>
            <p:nvPr/>
          </p:nvSpPr>
          <p:spPr bwMode="auto">
            <a:xfrm>
              <a:off x="732" y="1836"/>
              <a:ext cx="1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Text Box 6"/>
            <p:cNvSpPr txBox="1">
              <a:spLocks noChangeArrowheads="1"/>
            </p:cNvSpPr>
            <p:nvPr/>
          </p:nvSpPr>
          <p:spPr bwMode="auto">
            <a:xfrm>
              <a:off x="1425" y="1290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charset="0"/>
                </a:rPr>
                <a:t>. . .</a:t>
              </a:r>
            </a:p>
          </p:txBody>
        </p:sp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>
              <a:off x="1084" y="1762"/>
              <a:ext cx="0" cy="21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8"/>
            <p:cNvSpPr>
              <a:spLocks noChangeShapeType="1"/>
            </p:cNvSpPr>
            <p:nvPr/>
          </p:nvSpPr>
          <p:spPr bwMode="auto">
            <a:xfrm>
              <a:off x="2095" y="1736"/>
              <a:ext cx="0" cy="21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Text Box 9"/>
            <p:cNvSpPr txBox="1">
              <a:spLocks noChangeArrowheads="1"/>
            </p:cNvSpPr>
            <p:nvPr/>
          </p:nvSpPr>
          <p:spPr bwMode="auto">
            <a:xfrm>
              <a:off x="362" y="163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charset="0"/>
                </a:rPr>
                <a:t>user</a:t>
              </a:r>
            </a:p>
          </p:txBody>
        </p:sp>
        <p:sp>
          <p:nvSpPr>
            <p:cNvPr id="20493" name="Text Box 10"/>
            <p:cNvSpPr txBox="1">
              <a:spLocks noChangeArrowheads="1"/>
            </p:cNvSpPr>
            <p:nvPr/>
          </p:nvSpPr>
          <p:spPr bwMode="auto">
            <a:xfrm>
              <a:off x="274" y="1860"/>
              <a:ext cx="4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charset="0"/>
                </a:rPr>
                <a:t>kernel</a:t>
              </a:r>
            </a:p>
          </p:txBody>
        </p:sp>
        <p:grpSp>
          <p:nvGrpSpPr>
            <p:cNvPr id="20494" name="Group 11"/>
            <p:cNvGrpSpPr>
              <a:grpSpLocks/>
            </p:cNvGrpSpPr>
            <p:nvPr/>
          </p:nvGrpSpPr>
          <p:grpSpPr bwMode="auto">
            <a:xfrm>
              <a:off x="848" y="1248"/>
              <a:ext cx="488" cy="474"/>
              <a:chOff x="848" y="1248"/>
              <a:chExt cx="488" cy="474"/>
            </a:xfrm>
          </p:grpSpPr>
          <p:sp>
            <p:nvSpPr>
              <p:cNvPr id="20506" name="Oval 12"/>
              <p:cNvSpPr>
                <a:spLocks noChangeArrowheads="1"/>
              </p:cNvSpPr>
              <p:nvPr/>
            </p:nvSpPr>
            <p:spPr bwMode="auto">
              <a:xfrm>
                <a:off x="848" y="1248"/>
                <a:ext cx="488" cy="474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07" name="Group 13"/>
              <p:cNvGrpSpPr>
                <a:grpSpLocks/>
              </p:cNvGrpSpPr>
              <p:nvPr/>
            </p:nvGrpSpPr>
            <p:grpSpPr bwMode="auto">
              <a:xfrm>
                <a:off x="1041" y="1312"/>
                <a:ext cx="120" cy="338"/>
                <a:chOff x="2247" y="1294"/>
                <a:chExt cx="210" cy="956"/>
              </a:xfrm>
            </p:grpSpPr>
            <p:sp>
              <p:nvSpPr>
                <p:cNvPr id="20508" name="Freeform 14"/>
                <p:cNvSpPr>
                  <a:spLocks/>
                </p:cNvSpPr>
                <p:nvPr/>
              </p:nvSpPr>
              <p:spPr bwMode="auto">
                <a:xfrm>
                  <a:off x="2247" y="1294"/>
                  <a:ext cx="210" cy="888"/>
                </a:xfrm>
                <a:custGeom>
                  <a:avLst/>
                  <a:gdLst>
                    <a:gd name="T0" fmla="*/ 30 w 210"/>
                    <a:gd name="T1" fmla="*/ 0 h 888"/>
                    <a:gd name="T2" fmla="*/ 206 w 210"/>
                    <a:gd name="T3" fmla="*/ 122 h 888"/>
                    <a:gd name="T4" fmla="*/ 3 w 210"/>
                    <a:gd name="T5" fmla="*/ 305 h 888"/>
                    <a:gd name="T6" fmla="*/ 186 w 210"/>
                    <a:gd name="T7" fmla="*/ 481 h 888"/>
                    <a:gd name="T8" fmla="*/ 77 w 210"/>
                    <a:gd name="T9" fmla="*/ 590 h 888"/>
                    <a:gd name="T10" fmla="*/ 84 w 210"/>
                    <a:gd name="T11" fmla="*/ 888 h 8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0"/>
                    <a:gd name="T19" fmla="*/ 0 h 888"/>
                    <a:gd name="T20" fmla="*/ 210 w 210"/>
                    <a:gd name="T21" fmla="*/ 888 h 88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0" h="888">
                      <a:moveTo>
                        <a:pt x="30" y="0"/>
                      </a:moveTo>
                      <a:cubicBezTo>
                        <a:pt x="120" y="35"/>
                        <a:pt x="210" y="71"/>
                        <a:pt x="206" y="122"/>
                      </a:cubicBezTo>
                      <a:cubicBezTo>
                        <a:pt x="202" y="173"/>
                        <a:pt x="6" y="245"/>
                        <a:pt x="3" y="305"/>
                      </a:cubicBezTo>
                      <a:cubicBezTo>
                        <a:pt x="0" y="365"/>
                        <a:pt x="174" y="434"/>
                        <a:pt x="186" y="481"/>
                      </a:cubicBezTo>
                      <a:cubicBezTo>
                        <a:pt x="198" y="528"/>
                        <a:pt x="94" y="522"/>
                        <a:pt x="77" y="590"/>
                      </a:cubicBezTo>
                      <a:cubicBezTo>
                        <a:pt x="60" y="658"/>
                        <a:pt x="72" y="773"/>
                        <a:pt x="84" y="8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AutoShape 15"/>
                <p:cNvSpPr>
                  <a:spLocks noChangeArrowheads="1"/>
                </p:cNvSpPr>
                <p:nvPr/>
              </p:nvSpPr>
              <p:spPr bwMode="auto">
                <a:xfrm flipV="1">
                  <a:off x="2292" y="2166"/>
                  <a:ext cx="72" cy="8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n-US" b="1"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20495" name="Group 16"/>
            <p:cNvGrpSpPr>
              <a:grpSpLocks/>
            </p:cNvGrpSpPr>
            <p:nvPr/>
          </p:nvGrpSpPr>
          <p:grpSpPr bwMode="auto">
            <a:xfrm>
              <a:off x="1862" y="1242"/>
              <a:ext cx="488" cy="474"/>
              <a:chOff x="848" y="1248"/>
              <a:chExt cx="488" cy="474"/>
            </a:xfrm>
          </p:grpSpPr>
          <p:sp>
            <p:nvSpPr>
              <p:cNvPr id="20502" name="Oval 17"/>
              <p:cNvSpPr>
                <a:spLocks noChangeArrowheads="1"/>
              </p:cNvSpPr>
              <p:nvPr/>
            </p:nvSpPr>
            <p:spPr bwMode="auto">
              <a:xfrm>
                <a:off x="848" y="1248"/>
                <a:ext cx="488" cy="474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03" name="Group 18"/>
              <p:cNvGrpSpPr>
                <a:grpSpLocks/>
              </p:cNvGrpSpPr>
              <p:nvPr/>
            </p:nvGrpSpPr>
            <p:grpSpPr bwMode="auto">
              <a:xfrm>
                <a:off x="1041" y="1312"/>
                <a:ext cx="120" cy="338"/>
                <a:chOff x="2247" y="1294"/>
                <a:chExt cx="210" cy="956"/>
              </a:xfrm>
            </p:grpSpPr>
            <p:sp>
              <p:nvSpPr>
                <p:cNvPr id="20504" name="Freeform 19"/>
                <p:cNvSpPr>
                  <a:spLocks/>
                </p:cNvSpPr>
                <p:nvPr/>
              </p:nvSpPr>
              <p:spPr bwMode="auto">
                <a:xfrm>
                  <a:off x="2247" y="1294"/>
                  <a:ext cx="210" cy="888"/>
                </a:xfrm>
                <a:custGeom>
                  <a:avLst/>
                  <a:gdLst>
                    <a:gd name="T0" fmla="*/ 30 w 210"/>
                    <a:gd name="T1" fmla="*/ 0 h 888"/>
                    <a:gd name="T2" fmla="*/ 206 w 210"/>
                    <a:gd name="T3" fmla="*/ 122 h 888"/>
                    <a:gd name="T4" fmla="*/ 3 w 210"/>
                    <a:gd name="T5" fmla="*/ 305 h 888"/>
                    <a:gd name="T6" fmla="*/ 186 w 210"/>
                    <a:gd name="T7" fmla="*/ 481 h 888"/>
                    <a:gd name="T8" fmla="*/ 77 w 210"/>
                    <a:gd name="T9" fmla="*/ 590 h 888"/>
                    <a:gd name="T10" fmla="*/ 84 w 210"/>
                    <a:gd name="T11" fmla="*/ 888 h 8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0"/>
                    <a:gd name="T19" fmla="*/ 0 h 888"/>
                    <a:gd name="T20" fmla="*/ 210 w 210"/>
                    <a:gd name="T21" fmla="*/ 888 h 88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0" h="888">
                      <a:moveTo>
                        <a:pt x="30" y="0"/>
                      </a:moveTo>
                      <a:cubicBezTo>
                        <a:pt x="120" y="35"/>
                        <a:pt x="210" y="71"/>
                        <a:pt x="206" y="122"/>
                      </a:cubicBezTo>
                      <a:cubicBezTo>
                        <a:pt x="202" y="173"/>
                        <a:pt x="6" y="245"/>
                        <a:pt x="3" y="305"/>
                      </a:cubicBezTo>
                      <a:cubicBezTo>
                        <a:pt x="0" y="365"/>
                        <a:pt x="174" y="434"/>
                        <a:pt x="186" y="481"/>
                      </a:cubicBezTo>
                      <a:cubicBezTo>
                        <a:pt x="198" y="528"/>
                        <a:pt x="94" y="522"/>
                        <a:pt x="77" y="590"/>
                      </a:cubicBezTo>
                      <a:cubicBezTo>
                        <a:pt x="60" y="658"/>
                        <a:pt x="72" y="773"/>
                        <a:pt x="84" y="8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5" name="AutoShape 20"/>
                <p:cNvSpPr>
                  <a:spLocks noChangeArrowheads="1"/>
                </p:cNvSpPr>
                <p:nvPr/>
              </p:nvSpPr>
              <p:spPr bwMode="auto">
                <a:xfrm flipV="1">
                  <a:off x="2292" y="2166"/>
                  <a:ext cx="72" cy="8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n-US" b="1"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20496" name="Group 21"/>
            <p:cNvGrpSpPr>
              <a:grpSpLocks/>
            </p:cNvGrpSpPr>
            <p:nvPr/>
          </p:nvGrpSpPr>
          <p:grpSpPr bwMode="auto">
            <a:xfrm>
              <a:off x="2037" y="2008"/>
              <a:ext cx="120" cy="338"/>
              <a:chOff x="2247" y="1294"/>
              <a:chExt cx="210" cy="956"/>
            </a:xfrm>
          </p:grpSpPr>
          <p:sp>
            <p:nvSpPr>
              <p:cNvPr id="20500" name="Freeform 22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AutoShape 23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0497" name="Group 24"/>
            <p:cNvGrpSpPr>
              <a:grpSpLocks/>
            </p:cNvGrpSpPr>
            <p:nvPr/>
          </p:nvGrpSpPr>
          <p:grpSpPr bwMode="auto">
            <a:xfrm>
              <a:off x="1023" y="2008"/>
              <a:ext cx="120" cy="338"/>
              <a:chOff x="2247" y="1294"/>
              <a:chExt cx="210" cy="956"/>
            </a:xfrm>
          </p:grpSpPr>
          <p:sp>
            <p:nvSpPr>
              <p:cNvPr id="20498" name="Freeform 25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AutoShape 26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</p:grpSp>
      <p:sp>
        <p:nvSpPr>
          <p:cNvPr id="20486" name="Text Box 27"/>
          <p:cNvSpPr txBox="1">
            <a:spLocks noChangeArrowheads="1"/>
          </p:cNvSpPr>
          <p:nvPr/>
        </p:nvSpPr>
        <p:spPr bwMode="auto">
          <a:xfrm>
            <a:off x="1838325" y="4232275"/>
            <a:ext cx="5597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>
                <a:latin typeface="Times New Roman" charset="0"/>
              </a:rPr>
              <a:t> </a:t>
            </a:r>
            <a:r>
              <a:rPr lang="en-US" sz="2000" b="1">
                <a:latin typeface="Times New Roman" charset="0"/>
              </a:rPr>
              <a:t>simple, uni-threaded model</a:t>
            </a:r>
          </a:p>
          <a:p>
            <a:pPr>
              <a:buFontTx/>
              <a:buChar char="•"/>
            </a:pPr>
            <a:r>
              <a:rPr lang="en-US" sz="2000" b="1">
                <a:latin typeface="Times New Roman" charset="0"/>
              </a:rPr>
              <a:t> security provided by address space boundaries</a:t>
            </a:r>
          </a:p>
          <a:p>
            <a:pPr>
              <a:buFontTx/>
              <a:buChar char="•"/>
            </a:pPr>
            <a:r>
              <a:rPr lang="en-US" sz="2000" b="1">
                <a:latin typeface="Times New Roman" charset="0"/>
              </a:rPr>
              <a:t> high cost for context switch</a:t>
            </a:r>
          </a:p>
          <a:p>
            <a:pPr>
              <a:buFontTx/>
              <a:buChar char="•"/>
            </a:pPr>
            <a:r>
              <a:rPr lang="en-US" sz="2000" b="1">
                <a:latin typeface="Times New Roman" charset="0"/>
              </a:rPr>
              <a:t> coarse granularity limits degree of concurrency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- CS 5204 - Operating Systems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8137E7-5DD2-451D-8B7E-25C3531AEF2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“Lightweight” (User-level) Threads</a:t>
            </a:r>
          </a:p>
        </p:txBody>
      </p:sp>
      <p:grpSp>
        <p:nvGrpSpPr>
          <p:cNvPr id="21509" name="Group 3"/>
          <p:cNvGrpSpPr>
            <a:grpSpLocks/>
          </p:cNvGrpSpPr>
          <p:nvPr/>
        </p:nvGrpSpPr>
        <p:grpSpPr bwMode="auto">
          <a:xfrm>
            <a:off x="2354263" y="1358900"/>
            <a:ext cx="3525837" cy="1970088"/>
            <a:chOff x="275" y="1192"/>
            <a:chExt cx="2221" cy="1241"/>
          </a:xfrm>
        </p:grpSpPr>
        <p:sp>
          <p:nvSpPr>
            <p:cNvPr id="21511" name="Rectangle 4"/>
            <p:cNvSpPr>
              <a:spLocks noChangeArrowheads="1"/>
            </p:cNvSpPr>
            <p:nvPr/>
          </p:nvSpPr>
          <p:spPr bwMode="auto">
            <a:xfrm>
              <a:off x="736" y="1192"/>
              <a:ext cx="1758" cy="1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Line 5"/>
            <p:cNvSpPr>
              <a:spLocks noChangeShapeType="1"/>
            </p:cNvSpPr>
            <p:nvPr/>
          </p:nvSpPr>
          <p:spPr bwMode="auto">
            <a:xfrm>
              <a:off x="741" y="1864"/>
              <a:ext cx="1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Text Box 6"/>
            <p:cNvSpPr txBox="1">
              <a:spLocks noChangeArrowheads="1"/>
            </p:cNvSpPr>
            <p:nvPr/>
          </p:nvSpPr>
          <p:spPr bwMode="auto">
            <a:xfrm>
              <a:off x="1426" y="1294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charset="0"/>
                </a:rPr>
                <a:t>. . .</a:t>
              </a:r>
            </a:p>
          </p:txBody>
        </p:sp>
        <p:sp>
          <p:nvSpPr>
            <p:cNvPr id="21514" name="Text Box 7"/>
            <p:cNvSpPr txBox="1">
              <a:spLocks noChangeArrowheads="1"/>
            </p:cNvSpPr>
            <p:nvPr/>
          </p:nvSpPr>
          <p:spPr bwMode="auto">
            <a:xfrm>
              <a:off x="363" y="1640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charset="0"/>
                </a:rPr>
                <a:t>user</a:t>
              </a:r>
            </a:p>
          </p:txBody>
        </p:sp>
        <p:sp>
          <p:nvSpPr>
            <p:cNvPr id="21515" name="Text Box 8"/>
            <p:cNvSpPr txBox="1">
              <a:spLocks noChangeArrowheads="1"/>
            </p:cNvSpPr>
            <p:nvPr/>
          </p:nvSpPr>
          <p:spPr bwMode="auto">
            <a:xfrm>
              <a:off x="275" y="1864"/>
              <a:ext cx="4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charset="0"/>
                </a:rPr>
                <a:t>kernel</a:t>
              </a:r>
            </a:p>
          </p:txBody>
        </p:sp>
        <p:sp>
          <p:nvSpPr>
            <p:cNvPr id="21516" name="Oval 9"/>
            <p:cNvSpPr>
              <a:spLocks noChangeArrowheads="1"/>
            </p:cNvSpPr>
            <p:nvPr/>
          </p:nvSpPr>
          <p:spPr bwMode="auto">
            <a:xfrm>
              <a:off x="897" y="1251"/>
              <a:ext cx="488" cy="47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Oval 10"/>
            <p:cNvSpPr>
              <a:spLocks noChangeArrowheads="1"/>
            </p:cNvSpPr>
            <p:nvPr/>
          </p:nvSpPr>
          <p:spPr bwMode="auto">
            <a:xfrm>
              <a:off x="1859" y="1238"/>
              <a:ext cx="488" cy="47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Line 11"/>
            <p:cNvSpPr>
              <a:spLocks noChangeShapeType="1"/>
            </p:cNvSpPr>
            <p:nvPr/>
          </p:nvSpPr>
          <p:spPr bwMode="auto">
            <a:xfrm>
              <a:off x="1150" y="1765"/>
              <a:ext cx="0" cy="256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2"/>
            <p:cNvSpPr>
              <a:spLocks noChangeShapeType="1"/>
            </p:cNvSpPr>
            <p:nvPr/>
          </p:nvSpPr>
          <p:spPr bwMode="auto">
            <a:xfrm flipH="1">
              <a:off x="2085" y="1759"/>
              <a:ext cx="2" cy="26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20" name="Group 13"/>
            <p:cNvGrpSpPr>
              <a:grpSpLocks/>
            </p:cNvGrpSpPr>
            <p:nvPr/>
          </p:nvGrpSpPr>
          <p:grpSpPr bwMode="auto">
            <a:xfrm>
              <a:off x="2139" y="1328"/>
              <a:ext cx="120" cy="338"/>
              <a:chOff x="2247" y="1294"/>
              <a:chExt cx="210" cy="956"/>
            </a:xfrm>
          </p:grpSpPr>
          <p:sp>
            <p:nvSpPr>
              <p:cNvPr id="21539" name="Freeform 14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0" name="AutoShape 15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1521" name="Group 16"/>
            <p:cNvGrpSpPr>
              <a:grpSpLocks/>
            </p:cNvGrpSpPr>
            <p:nvPr/>
          </p:nvGrpSpPr>
          <p:grpSpPr bwMode="auto">
            <a:xfrm>
              <a:off x="1211" y="1336"/>
              <a:ext cx="120" cy="338"/>
              <a:chOff x="2247" y="1294"/>
              <a:chExt cx="210" cy="956"/>
            </a:xfrm>
          </p:grpSpPr>
          <p:sp>
            <p:nvSpPr>
              <p:cNvPr id="21537" name="Freeform 17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AutoShape 18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1522" name="Group 19"/>
            <p:cNvGrpSpPr>
              <a:grpSpLocks/>
            </p:cNvGrpSpPr>
            <p:nvPr/>
          </p:nvGrpSpPr>
          <p:grpSpPr bwMode="auto">
            <a:xfrm>
              <a:off x="1131" y="1336"/>
              <a:ext cx="120" cy="338"/>
              <a:chOff x="2247" y="1294"/>
              <a:chExt cx="210" cy="956"/>
            </a:xfrm>
          </p:grpSpPr>
          <p:sp>
            <p:nvSpPr>
              <p:cNvPr id="21535" name="Freeform 20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6" name="AutoShape 21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1523" name="Group 22"/>
            <p:cNvGrpSpPr>
              <a:grpSpLocks/>
            </p:cNvGrpSpPr>
            <p:nvPr/>
          </p:nvGrpSpPr>
          <p:grpSpPr bwMode="auto">
            <a:xfrm>
              <a:off x="2051" y="2056"/>
              <a:ext cx="120" cy="338"/>
              <a:chOff x="2247" y="1294"/>
              <a:chExt cx="210" cy="956"/>
            </a:xfrm>
          </p:grpSpPr>
          <p:sp>
            <p:nvSpPr>
              <p:cNvPr id="21533" name="Freeform 23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AutoShape 24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1524" name="Group 25"/>
            <p:cNvGrpSpPr>
              <a:grpSpLocks/>
            </p:cNvGrpSpPr>
            <p:nvPr/>
          </p:nvGrpSpPr>
          <p:grpSpPr bwMode="auto">
            <a:xfrm>
              <a:off x="1075" y="2072"/>
              <a:ext cx="120" cy="338"/>
              <a:chOff x="2247" y="1294"/>
              <a:chExt cx="210" cy="956"/>
            </a:xfrm>
          </p:grpSpPr>
          <p:sp>
            <p:nvSpPr>
              <p:cNvPr id="21531" name="Freeform 26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AutoShape 27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1525" name="Group 28"/>
            <p:cNvGrpSpPr>
              <a:grpSpLocks/>
            </p:cNvGrpSpPr>
            <p:nvPr/>
          </p:nvGrpSpPr>
          <p:grpSpPr bwMode="auto">
            <a:xfrm>
              <a:off x="1019" y="1336"/>
              <a:ext cx="120" cy="338"/>
              <a:chOff x="2247" y="1294"/>
              <a:chExt cx="210" cy="956"/>
            </a:xfrm>
          </p:grpSpPr>
          <p:sp>
            <p:nvSpPr>
              <p:cNvPr id="21529" name="Freeform 29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AutoShape 30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  <p:grpSp>
          <p:nvGrpSpPr>
            <p:cNvPr id="21526" name="Group 31"/>
            <p:cNvGrpSpPr>
              <a:grpSpLocks/>
            </p:cNvGrpSpPr>
            <p:nvPr/>
          </p:nvGrpSpPr>
          <p:grpSpPr bwMode="auto">
            <a:xfrm>
              <a:off x="2011" y="1328"/>
              <a:ext cx="120" cy="338"/>
              <a:chOff x="2247" y="1294"/>
              <a:chExt cx="210" cy="956"/>
            </a:xfrm>
          </p:grpSpPr>
          <p:sp>
            <p:nvSpPr>
              <p:cNvPr id="21527" name="Freeform 32"/>
              <p:cNvSpPr>
                <a:spLocks/>
              </p:cNvSpPr>
              <p:nvPr/>
            </p:nvSpPr>
            <p:spPr bwMode="auto">
              <a:xfrm>
                <a:off x="2247" y="1294"/>
                <a:ext cx="210" cy="888"/>
              </a:xfrm>
              <a:custGeom>
                <a:avLst/>
                <a:gdLst>
                  <a:gd name="T0" fmla="*/ 30 w 210"/>
                  <a:gd name="T1" fmla="*/ 0 h 888"/>
                  <a:gd name="T2" fmla="*/ 206 w 210"/>
                  <a:gd name="T3" fmla="*/ 122 h 888"/>
                  <a:gd name="T4" fmla="*/ 3 w 210"/>
                  <a:gd name="T5" fmla="*/ 305 h 888"/>
                  <a:gd name="T6" fmla="*/ 186 w 210"/>
                  <a:gd name="T7" fmla="*/ 481 h 888"/>
                  <a:gd name="T8" fmla="*/ 77 w 210"/>
                  <a:gd name="T9" fmla="*/ 590 h 888"/>
                  <a:gd name="T10" fmla="*/ 84 w 210"/>
                  <a:gd name="T11" fmla="*/ 888 h 8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888"/>
                  <a:gd name="T20" fmla="*/ 210 w 210"/>
                  <a:gd name="T21" fmla="*/ 888 h 8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888">
                    <a:moveTo>
                      <a:pt x="30" y="0"/>
                    </a:moveTo>
                    <a:cubicBezTo>
                      <a:pt x="120" y="35"/>
                      <a:pt x="210" y="71"/>
                      <a:pt x="206" y="122"/>
                    </a:cubicBezTo>
                    <a:cubicBezTo>
                      <a:pt x="202" y="173"/>
                      <a:pt x="6" y="245"/>
                      <a:pt x="3" y="305"/>
                    </a:cubicBezTo>
                    <a:cubicBezTo>
                      <a:pt x="0" y="365"/>
                      <a:pt x="174" y="434"/>
                      <a:pt x="186" y="481"/>
                    </a:cubicBezTo>
                    <a:cubicBezTo>
                      <a:pt x="198" y="528"/>
                      <a:pt x="94" y="522"/>
                      <a:pt x="77" y="590"/>
                    </a:cubicBezTo>
                    <a:cubicBezTo>
                      <a:pt x="60" y="658"/>
                      <a:pt x="72" y="773"/>
                      <a:pt x="84" y="8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AutoShape 33"/>
              <p:cNvSpPr>
                <a:spLocks noChangeArrowheads="1"/>
              </p:cNvSpPr>
              <p:nvPr/>
            </p:nvSpPr>
            <p:spPr bwMode="auto">
              <a:xfrm flipV="1">
                <a:off x="2292" y="2166"/>
                <a:ext cx="72" cy="8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latin typeface="Times New Roman" charset="0"/>
                </a:endParaRPr>
              </a:p>
            </p:txBody>
          </p:sp>
        </p:grpSp>
      </p:grpSp>
      <p:sp>
        <p:nvSpPr>
          <p:cNvPr id="21510" name="Text Box 34"/>
          <p:cNvSpPr txBox="1">
            <a:spLocks noChangeArrowheads="1"/>
          </p:cNvSpPr>
          <p:nvPr/>
        </p:nvSpPr>
        <p:spPr bwMode="auto">
          <a:xfrm>
            <a:off x="1247775" y="3698875"/>
            <a:ext cx="7553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>
                <a:latin typeface="Times New Roman" charset="0"/>
              </a:rPr>
              <a:t> </a:t>
            </a:r>
            <a:r>
              <a:rPr lang="en-US" sz="2000" b="1">
                <a:latin typeface="Times New Roman" charset="0"/>
              </a:rPr>
              <a:t>thread semantics defined by application</a:t>
            </a:r>
          </a:p>
          <a:p>
            <a:pPr>
              <a:buFontTx/>
              <a:buChar char="•"/>
            </a:pPr>
            <a:r>
              <a:rPr lang="en-US" sz="2000" b="1">
                <a:latin typeface="Times New Roman" charset="0"/>
              </a:rPr>
              <a:t> fast context switch time (within an order of magnitude of</a:t>
            </a:r>
            <a:br>
              <a:rPr lang="en-US" sz="2000" b="1">
                <a:latin typeface="Times New Roman" charset="0"/>
              </a:rPr>
            </a:br>
            <a:r>
              <a:rPr lang="en-US" sz="2000" b="1">
                <a:latin typeface="Times New Roman" charset="0"/>
              </a:rPr>
              <a:t>   procedure call time)</a:t>
            </a:r>
          </a:p>
          <a:p>
            <a:pPr>
              <a:buFontTx/>
              <a:buChar char="•"/>
            </a:pPr>
            <a:r>
              <a:rPr lang="en-US" sz="2000" b="1">
                <a:latin typeface="Times New Roman" charset="0"/>
              </a:rPr>
              <a:t> system scheduler unaware of user thread priorities</a:t>
            </a:r>
          </a:p>
          <a:p>
            <a:pPr>
              <a:buFontTx/>
              <a:buChar char="•"/>
            </a:pPr>
            <a:r>
              <a:rPr lang="en-US" sz="2000" b="1">
                <a:latin typeface="Times New Roman" charset="0"/>
              </a:rPr>
              <a:t> unnecessary blocking (I/O, page faults, etc.)</a:t>
            </a:r>
          </a:p>
          <a:p>
            <a:pPr>
              <a:buFontTx/>
              <a:buChar char="•"/>
            </a:pPr>
            <a:r>
              <a:rPr lang="en-US" sz="2000" b="1">
                <a:latin typeface="Times New Roman" charset="0"/>
              </a:rPr>
              <a:t> processor under-utilization</a:t>
            </a:r>
          </a:p>
          <a:p>
            <a:pPr>
              <a:buFontTx/>
              <a:buChar char="•"/>
            </a:pPr>
            <a:endParaRPr lang="en-US" sz="2000" b="1">
              <a:latin typeface="Times New Roman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714</Words>
  <Application>Microsoft Office PowerPoint</Application>
  <PresentationFormat>On-screen Show (4:3)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ＭＳ Ｐゴシック</vt:lpstr>
      <vt:lpstr>Arial Black</vt:lpstr>
      <vt:lpstr>Times New Roman</vt:lpstr>
      <vt:lpstr>Wingdings</vt:lpstr>
      <vt:lpstr>Default Design</vt:lpstr>
      <vt:lpstr>Concurrency Issues</vt:lpstr>
      <vt:lpstr>Reasons for Concurrency</vt:lpstr>
      <vt:lpstr>Moore’s Law</vt:lpstr>
      <vt:lpstr>Hitting the wall…</vt:lpstr>
      <vt:lpstr>Thermal Density</vt:lpstr>
      <vt:lpstr>Rise of Multi-/Many- Core Technologies</vt:lpstr>
      <vt:lpstr>Context</vt:lpstr>
      <vt:lpstr>“Heavyweight” Process Model</vt:lpstr>
      <vt:lpstr>“Lightweight” (User-level) Threads</vt:lpstr>
      <vt:lpstr>Kernel-level Threads</vt:lpstr>
      <vt:lpstr>Threads are Bad</vt:lpstr>
      <vt:lpstr>Lee’s Crticisms of Threads</vt:lpstr>
      <vt:lpstr>Ousterhout’s conclusions</vt:lpstr>
      <vt:lpstr>Concurrency Errors in Practice</vt:lpstr>
      <vt:lpstr>Concurrency Error Patterns</vt:lpstr>
      <vt:lpstr>Concurrency Bug Manifestations</vt:lpstr>
      <vt:lpstr>Concurrency Bug Fix Strategies</vt:lpstr>
      <vt:lpstr>Solutions to thread problems</vt:lpstr>
    </vt:vector>
  </TitlesOfParts>
  <Company>Virginia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Concurrency Issues</dc:title>
  <dc:subject>CS5204</dc:subject>
  <dc:creator>Dennis Kafura</dc:creator>
  <cp:lastModifiedBy>Dennis Kafura</cp:lastModifiedBy>
  <cp:revision>44</cp:revision>
  <dcterms:created xsi:type="dcterms:W3CDTF">2005-01-05T22:58:01Z</dcterms:created>
  <dcterms:modified xsi:type="dcterms:W3CDTF">2010-08-02T13:26:05Z</dcterms:modified>
</cp:coreProperties>
</file>