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934200" y="152400"/>
            <a:ext cx="1828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Commit</a:t>
            </a:r>
            <a:r>
              <a:rPr lang="en-US" sz="1400" b="1" baseline="0" dirty="0" smtClean="0"/>
              <a:t> Protocols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Commit </a:t>
            </a:r>
            <a:r>
              <a:rPr lang="en-US" smtClean="0"/>
              <a:t>Protocols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D842C-4123-47EC-B1DB-CA6D1A303AF3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457200"/>
          </a:xfrm>
        </p:spPr>
        <p:txBody>
          <a:bodyPr/>
          <a:lstStyle/>
          <a:p>
            <a:r>
              <a:rPr lang="en-US" sz="2100"/>
              <a:t>Fault Tolerance</a:t>
            </a:r>
          </a:p>
        </p:txBody>
      </p:sp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304800" y="1089025"/>
            <a:ext cx="8437563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u="sng">
                <a:latin typeface="Times New Roman" charset="0"/>
              </a:rPr>
              <a:t>Causes of failure:</a:t>
            </a:r>
            <a:endParaRPr lang="en-US" sz="2000">
              <a:latin typeface="Times New Roman" charset="0"/>
            </a:endParaRPr>
          </a:p>
          <a:p>
            <a:pPr marL="795338" lvl="1" indent="-338138">
              <a:buFontTx/>
              <a:buChar char="•"/>
            </a:pPr>
            <a:r>
              <a:rPr lang="en-US" sz="1800">
                <a:latin typeface="Times New Roman" charset="0"/>
              </a:rPr>
              <a:t>process failure</a:t>
            </a:r>
          </a:p>
          <a:p>
            <a:pPr marL="795338" lvl="1" indent="-338138">
              <a:buFontTx/>
              <a:buChar char="•"/>
            </a:pPr>
            <a:r>
              <a:rPr lang="en-US" sz="1800">
                <a:latin typeface="Times New Roman" charset="0"/>
              </a:rPr>
              <a:t>machine failure</a:t>
            </a:r>
          </a:p>
          <a:p>
            <a:pPr marL="795338" lvl="1" indent="-338138">
              <a:buFontTx/>
              <a:buChar char="•"/>
            </a:pPr>
            <a:r>
              <a:rPr lang="en-US" sz="1800">
                <a:latin typeface="Times New Roman" charset="0"/>
              </a:rPr>
              <a:t>network failure</a:t>
            </a:r>
          </a:p>
          <a:p>
            <a:r>
              <a:rPr lang="en-US" sz="2000" u="sng">
                <a:latin typeface="Times New Roman" charset="0"/>
              </a:rPr>
              <a:t>Goals</a:t>
            </a:r>
            <a:r>
              <a:rPr lang="en-US" sz="2300" u="sng">
                <a:latin typeface="Times New Roman" charset="0"/>
              </a:rPr>
              <a:t>:</a:t>
            </a:r>
          </a:p>
          <a:p>
            <a:pPr marL="795338" lvl="1" indent="-338138">
              <a:buFontTx/>
              <a:buChar char="•"/>
            </a:pPr>
            <a:r>
              <a:rPr lang="en-US" sz="1800" u="sng">
                <a:latin typeface="Times New Roman" charset="0"/>
              </a:rPr>
              <a:t>transparent</a:t>
            </a:r>
            <a:r>
              <a:rPr lang="en-US" sz="1800">
                <a:latin typeface="Times New Roman" charset="0"/>
              </a:rPr>
              <a:t>: mask (i.e., completely recover from) all failures, or</a:t>
            </a:r>
          </a:p>
          <a:p>
            <a:pPr marL="795338" lvl="1" indent="-338138">
              <a:buFontTx/>
              <a:buChar char="•"/>
            </a:pPr>
            <a:r>
              <a:rPr lang="en-US" sz="1800" u="sng">
                <a:latin typeface="Times New Roman" charset="0"/>
              </a:rPr>
              <a:t>predictable</a:t>
            </a:r>
            <a:r>
              <a:rPr lang="en-US" sz="1800">
                <a:latin typeface="Times New Roman" charset="0"/>
              </a:rPr>
              <a:t>: exhibit a well defined failure behavior</a:t>
            </a:r>
            <a:br>
              <a:rPr lang="en-US" sz="1800">
                <a:latin typeface="Times New Roman" charset="0"/>
              </a:rPr>
            </a:br>
            <a:endParaRPr lang="en-US" sz="1800">
              <a:latin typeface="Times New Roman" charset="0"/>
            </a:endParaRPr>
          </a:p>
          <a:p>
            <a:r>
              <a:rPr lang="en-US" sz="2000" u="sng">
                <a:latin typeface="Times New Roman" charset="0"/>
              </a:rPr>
              <a:t>Elements</a:t>
            </a:r>
            <a:r>
              <a:rPr lang="en-US" sz="2300" u="sng">
                <a:latin typeface="Times New Roman" charset="0"/>
              </a:rPr>
              <a:t>:</a:t>
            </a:r>
          </a:p>
          <a:p>
            <a:pPr marL="795338" lvl="1" indent="-338138">
              <a:buFontTx/>
              <a:buChar char="•"/>
            </a:pPr>
            <a:r>
              <a:rPr lang="en-US" sz="1800">
                <a:latin typeface="Times New Roman" charset="0"/>
              </a:rPr>
              <a:t>Atomic Transactions</a:t>
            </a:r>
          </a:p>
          <a:p>
            <a:pPr marL="795338" lvl="1" indent="-338138">
              <a:buFontTx/>
              <a:buChar char="•"/>
            </a:pPr>
            <a:r>
              <a:rPr lang="en-US" sz="1800">
                <a:latin typeface="Times New Roman" charset="0"/>
              </a:rPr>
              <a:t>commitment (commit protocols)</a:t>
            </a:r>
          </a:p>
          <a:p>
            <a:pPr lvl="3">
              <a:spcBef>
                <a:spcPct val="50000"/>
              </a:spcBef>
              <a:buFontTx/>
              <a:buChar char="•"/>
            </a:pPr>
            <a:r>
              <a:rPr lang="en-US" sz="1800">
                <a:latin typeface="Times New Roman" charset="0"/>
              </a:rPr>
              <a:t> generals paradox (message loss)</a:t>
            </a:r>
          </a:p>
          <a:p>
            <a:pPr lvl="3">
              <a:spcBef>
                <a:spcPct val="50000"/>
              </a:spcBef>
              <a:buFontTx/>
              <a:buChar char="•"/>
            </a:pPr>
            <a:r>
              <a:rPr lang="en-US" sz="1800">
                <a:latin typeface="Times New Roman" charset="0"/>
              </a:rPr>
              <a:t> blocking vs. non-blocking protocols (non-failed sites must wait (can continue) while failed sites recover)</a:t>
            </a:r>
          </a:p>
          <a:p>
            <a:pPr lvl="3">
              <a:spcBef>
                <a:spcPct val="50000"/>
              </a:spcBef>
              <a:buFontTx/>
              <a:buChar char="•"/>
            </a:pPr>
            <a:r>
              <a:rPr lang="en-US" sz="1800">
                <a:latin typeface="Times New Roman" charset="0"/>
              </a:rPr>
              <a:t> independent recovery (failed sites can recover using only </a:t>
            </a:r>
            <a:br>
              <a:rPr lang="en-US" sz="1800">
                <a:latin typeface="Times New Roman" charset="0"/>
              </a:rPr>
            </a:br>
            <a:r>
              <a:rPr lang="en-US" sz="1800">
                <a:latin typeface="Times New Roman" charset="0"/>
              </a:rPr>
              <a:t>  local information)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E8C5EF-7FAB-4302-BB17-FB26C6E0361A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457200"/>
          </a:xfrm>
        </p:spPr>
        <p:txBody>
          <a:bodyPr/>
          <a:lstStyle/>
          <a:p>
            <a:r>
              <a:rPr lang="en-US" sz="2100"/>
              <a:t>Transaction Model</a:t>
            </a:r>
          </a:p>
        </p:txBody>
      </p:sp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188913" y="1179513"/>
            <a:ext cx="875030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5000"/>
              </a:lnSpc>
            </a:pPr>
            <a:r>
              <a:rPr lang="en-US" sz="2000" u="sng">
                <a:latin typeface="Times New Roman" charset="0"/>
              </a:rPr>
              <a:t>Transaction</a:t>
            </a:r>
            <a:endParaRPr lang="en-US" sz="2000">
              <a:latin typeface="Times New Roman" charset="0"/>
            </a:endParaRP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>
                <a:latin typeface="Times New Roman" charset="0"/>
              </a:rPr>
              <a:t>A sequence of actions (typically read/write), each of which is executed at one or more sites, the combined effect of which is guaranteed to be atomic.</a:t>
            </a:r>
            <a:br>
              <a:rPr lang="en-US" sz="1800">
                <a:latin typeface="Times New Roman" charset="0"/>
              </a:rPr>
            </a:br>
            <a:endParaRPr lang="en-US" sz="1800">
              <a:latin typeface="Times New Roman" charset="0"/>
            </a:endParaRPr>
          </a:p>
          <a:p>
            <a:pPr>
              <a:lnSpc>
                <a:spcPct val="95000"/>
              </a:lnSpc>
            </a:pPr>
            <a:r>
              <a:rPr lang="en-US" sz="2000" u="sng">
                <a:latin typeface="Times New Roman" charset="0"/>
              </a:rPr>
              <a:t>Atomic Transactions</a:t>
            </a: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 u="sng">
                <a:latin typeface="Times New Roman" charset="0"/>
              </a:rPr>
              <a:t>Atomicity</a:t>
            </a:r>
            <a:r>
              <a:rPr lang="en-US" sz="1800">
                <a:latin typeface="Times New Roman" charset="0"/>
              </a:rPr>
              <a:t>: either all or none of the effects of the transaction are made permanent. </a:t>
            </a: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 u="sng">
                <a:latin typeface="Times New Roman" charset="0"/>
              </a:rPr>
              <a:t>Consistency:</a:t>
            </a:r>
            <a:r>
              <a:rPr lang="en-US" sz="1800">
                <a:latin typeface="Times New Roman" charset="0"/>
              </a:rPr>
              <a:t> the effect of concurrent transactions is equivalent to some serial execution.</a:t>
            </a: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 u="sng">
                <a:latin typeface="Times New Roman" charset="0"/>
              </a:rPr>
              <a:t>Isolation</a:t>
            </a:r>
            <a:r>
              <a:rPr lang="en-US" sz="1800">
                <a:latin typeface="Times New Roman" charset="0"/>
              </a:rPr>
              <a:t>: transactions cannot observe each other’s partial effects.</a:t>
            </a: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 u="sng">
                <a:latin typeface="Times New Roman" charset="0"/>
              </a:rPr>
              <a:t>Durability</a:t>
            </a:r>
            <a:r>
              <a:rPr lang="en-US" sz="1800">
                <a:latin typeface="Times New Roman" charset="0"/>
              </a:rPr>
              <a:t>: once accepted, the effects of a transaction are permanent (until changed again, of course).</a:t>
            </a:r>
            <a:br>
              <a:rPr lang="en-US" sz="1800">
                <a:latin typeface="Times New Roman" charset="0"/>
              </a:rPr>
            </a:br>
            <a:endParaRPr lang="en-US" sz="1800">
              <a:latin typeface="Times New Roman" charset="0"/>
            </a:endParaRPr>
          </a:p>
          <a:p>
            <a:pPr>
              <a:lnSpc>
                <a:spcPct val="95000"/>
              </a:lnSpc>
            </a:pPr>
            <a:r>
              <a:rPr lang="en-US" sz="2000" u="sng">
                <a:latin typeface="Times New Roman" charset="0"/>
              </a:rPr>
              <a:t>Environment</a:t>
            </a:r>
          </a:p>
          <a:p>
            <a:pPr>
              <a:lnSpc>
                <a:spcPct val="95000"/>
              </a:lnSpc>
            </a:pPr>
            <a:r>
              <a:rPr lang="en-US" sz="2300">
                <a:latin typeface="Times New Roman" charset="0"/>
              </a:rPr>
              <a:t>   </a:t>
            </a:r>
            <a:r>
              <a:rPr lang="en-US" sz="1800">
                <a:latin typeface="Times New Roman" charset="0"/>
              </a:rPr>
              <a:t>Each node is assumed to have:</a:t>
            </a: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 u="sng">
                <a:latin typeface="Times New Roman" charset="0"/>
              </a:rPr>
              <a:t>data</a:t>
            </a:r>
            <a:r>
              <a:rPr lang="en-US" sz="1800">
                <a:latin typeface="Times New Roman" charset="0"/>
              </a:rPr>
              <a:t> stored in a partially/full replicated manner</a:t>
            </a: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 u="sng">
                <a:latin typeface="Times New Roman" charset="0"/>
              </a:rPr>
              <a:t>stable storage</a:t>
            </a:r>
            <a:r>
              <a:rPr lang="en-US" sz="1800">
                <a:latin typeface="Times New Roman" charset="0"/>
              </a:rPr>
              <a:t> (information that survives failures)</a:t>
            </a: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 u="sng">
                <a:latin typeface="Times New Roman" charset="0"/>
              </a:rPr>
              <a:t>logs</a:t>
            </a:r>
            <a:r>
              <a:rPr lang="en-US" sz="1800">
                <a:latin typeface="Times New Roman" charset="0"/>
              </a:rPr>
              <a:t> (a record of the intended changes to the data: write ahead, UNDO/REDO)</a:t>
            </a:r>
          </a:p>
          <a:p>
            <a:pPr marL="795338" lvl="1" indent="-338138">
              <a:lnSpc>
                <a:spcPct val="95000"/>
              </a:lnSpc>
              <a:buFontTx/>
              <a:buChar char="•"/>
            </a:pPr>
            <a:r>
              <a:rPr lang="en-US" sz="1800" u="sng">
                <a:latin typeface="Times New Roman" charset="0"/>
              </a:rPr>
              <a:t>locks</a:t>
            </a:r>
            <a:r>
              <a:rPr lang="en-US" sz="1800">
                <a:latin typeface="Times New Roman" charset="0"/>
              </a:rPr>
              <a:t> (to prevent access to data being used by a transaction in progress)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4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2BEFF6-DF02-485A-BFDE-CA2A6A03D9D0}" type="slidenum">
              <a:rPr lang="en-US"/>
              <a:pPr/>
              <a:t>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2-phase Commit Protocol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43013" y="1458913"/>
            <a:ext cx="2343150" cy="2981325"/>
            <a:chOff x="221" y="1059"/>
            <a:chExt cx="1636" cy="2041"/>
          </a:xfrm>
        </p:grpSpPr>
        <p:sp>
          <p:nvSpPr>
            <p:cNvPr id="200708" name="Oval 4"/>
            <p:cNvSpPr>
              <a:spLocks noChangeArrowheads="1"/>
            </p:cNvSpPr>
            <p:nvPr/>
          </p:nvSpPr>
          <p:spPr bwMode="auto">
            <a:xfrm>
              <a:off x="957" y="1059"/>
              <a:ext cx="386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q</a:t>
              </a:r>
              <a:r>
                <a:rPr lang="en-US" sz="2800" i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71" y="2722"/>
              <a:ext cx="386" cy="378"/>
              <a:chOff x="2167" y="2767"/>
              <a:chExt cx="386" cy="378"/>
            </a:xfrm>
          </p:grpSpPr>
          <p:sp>
            <p:nvSpPr>
              <p:cNvPr id="200710" name="Oval 6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11" name="Oval 7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c</a:t>
                </a:r>
                <a:r>
                  <a:rPr lang="en-US" sz="2800" i="1" baseline="-25000">
                    <a:latin typeface="Times New Roman" charset="0"/>
                  </a:rPr>
                  <a:t>1</a:t>
                </a:r>
                <a:endParaRPr lang="en-US" sz="2800">
                  <a:latin typeface="Times New Roman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21" y="2722"/>
              <a:ext cx="386" cy="378"/>
              <a:chOff x="2167" y="2767"/>
              <a:chExt cx="386" cy="378"/>
            </a:xfrm>
          </p:grpSpPr>
          <p:sp>
            <p:nvSpPr>
              <p:cNvPr id="200713" name="Oval 9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14" name="Oval 10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a</a:t>
                </a:r>
                <a:r>
                  <a:rPr lang="en-US" sz="2800" i="1" baseline="-25000">
                    <a:latin typeface="Times New Roman" charset="0"/>
                  </a:rPr>
                  <a:t>1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0715" name="Line 11"/>
            <p:cNvSpPr>
              <a:spLocks noChangeShapeType="1"/>
            </p:cNvSpPr>
            <p:nvPr/>
          </p:nvSpPr>
          <p:spPr bwMode="auto">
            <a:xfrm flipH="1">
              <a:off x="1131" y="1479"/>
              <a:ext cx="0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6" name="Line 12"/>
            <p:cNvSpPr>
              <a:spLocks noChangeShapeType="1"/>
            </p:cNvSpPr>
            <p:nvPr/>
          </p:nvSpPr>
          <p:spPr bwMode="auto">
            <a:xfrm flipH="1">
              <a:off x="547" y="2292"/>
              <a:ext cx="369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7" name="Line 13"/>
            <p:cNvSpPr>
              <a:spLocks noChangeShapeType="1"/>
            </p:cNvSpPr>
            <p:nvPr/>
          </p:nvSpPr>
          <p:spPr bwMode="auto">
            <a:xfrm>
              <a:off x="1262" y="2326"/>
              <a:ext cx="287" cy="3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8" name="Oval 14"/>
            <p:cNvSpPr>
              <a:spLocks noChangeArrowheads="1"/>
            </p:cNvSpPr>
            <p:nvPr/>
          </p:nvSpPr>
          <p:spPr bwMode="auto">
            <a:xfrm>
              <a:off x="913" y="1936"/>
              <a:ext cx="386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w</a:t>
              </a:r>
              <a:r>
                <a:rPr lang="en-US" sz="2800" i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</p:grpSp>
      <p:sp>
        <p:nvSpPr>
          <p:cNvPr id="200719" name="Text Box 15"/>
          <p:cNvSpPr txBox="1">
            <a:spLocks noChangeArrowheads="1"/>
          </p:cNvSpPr>
          <p:nvPr/>
        </p:nvSpPr>
        <p:spPr bwMode="auto">
          <a:xfrm>
            <a:off x="450850" y="1854200"/>
            <a:ext cx="2000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Times New Roman" charset="0"/>
              </a:rPr>
              <a:t>Commit_Request msg</a:t>
            </a:r>
          </a:p>
          <a:p>
            <a:pPr algn="ctr"/>
            <a:r>
              <a:rPr lang="en-US" sz="1600">
                <a:latin typeface="Times New Roman" charset="0"/>
              </a:rPr>
              <a:t>sent to all cohorts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840038" y="2744788"/>
            <a:ext cx="1700212" cy="1069975"/>
            <a:chOff x="1847" y="1922"/>
            <a:chExt cx="1187" cy="731"/>
          </a:xfrm>
        </p:grpSpPr>
        <p:sp>
          <p:nvSpPr>
            <p:cNvPr id="200721" name="Text Box 17"/>
            <p:cNvSpPr txBox="1">
              <a:spLocks noChangeArrowheads="1"/>
            </p:cNvSpPr>
            <p:nvPr/>
          </p:nvSpPr>
          <p:spPr bwMode="auto">
            <a:xfrm>
              <a:off x="1847" y="1922"/>
              <a:ext cx="1187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All cohorts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agreed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Send Commit msg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to all cohorts</a:t>
              </a:r>
              <a:r>
                <a:rPr lang="en-US" sz="1600" baseline="30000">
                  <a:latin typeface="Times New Roman" charset="0"/>
                </a:rPr>
                <a:t>3,4</a:t>
              </a:r>
              <a:endParaRPr lang="en-US" sz="1600">
                <a:latin typeface="Times New Roman" charset="0"/>
              </a:endParaRPr>
            </a:p>
          </p:txBody>
        </p:sp>
        <p:sp>
          <p:nvSpPr>
            <p:cNvPr id="200722" name="Line 18"/>
            <p:cNvSpPr>
              <a:spLocks noChangeShapeType="1"/>
            </p:cNvSpPr>
            <p:nvPr/>
          </p:nvSpPr>
          <p:spPr bwMode="auto">
            <a:xfrm>
              <a:off x="1931" y="2276"/>
              <a:ext cx="10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2388" y="2794000"/>
            <a:ext cx="2000250" cy="1069975"/>
            <a:chOff x="1744" y="1922"/>
            <a:chExt cx="1395" cy="732"/>
          </a:xfrm>
        </p:grpSpPr>
        <p:sp>
          <p:nvSpPr>
            <p:cNvPr id="200724" name="Text Box 20"/>
            <p:cNvSpPr txBox="1">
              <a:spLocks noChangeArrowheads="1"/>
            </p:cNvSpPr>
            <p:nvPr/>
          </p:nvSpPr>
          <p:spPr bwMode="auto">
            <a:xfrm>
              <a:off x="1744" y="1922"/>
              <a:ext cx="1395" cy="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One or more cohort(s)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replied abort</a:t>
              </a:r>
              <a:r>
                <a:rPr lang="en-US" sz="1600" baseline="30000">
                  <a:latin typeface="Times New Roman" charset="0"/>
                </a:rPr>
                <a:t>1</a:t>
              </a:r>
              <a:endParaRPr lang="en-US" sz="1600">
                <a:latin typeface="Times New Roman" charset="0"/>
              </a:endParaRPr>
            </a:p>
            <a:p>
              <a:pPr algn="ctr"/>
              <a:r>
                <a:rPr lang="en-US" sz="1600">
                  <a:latin typeface="Times New Roman" charset="0"/>
                </a:rPr>
                <a:t>Abort msg sent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to all cohorts</a:t>
              </a:r>
              <a:r>
                <a:rPr lang="en-US" sz="1600" baseline="30000">
                  <a:latin typeface="Times New Roman" charset="0"/>
                </a:rPr>
                <a:t>2,4</a:t>
              </a:r>
              <a:endParaRPr lang="en-US" sz="1600">
                <a:latin typeface="Times New Roman" charset="0"/>
              </a:endParaRPr>
            </a:p>
          </p:txBody>
        </p:sp>
        <p:sp>
          <p:nvSpPr>
            <p:cNvPr id="200725" name="Line 21"/>
            <p:cNvSpPr>
              <a:spLocks noChangeShapeType="1"/>
            </p:cNvSpPr>
            <p:nvPr/>
          </p:nvSpPr>
          <p:spPr bwMode="auto">
            <a:xfrm>
              <a:off x="1931" y="2276"/>
              <a:ext cx="10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26" name="Text Box 22"/>
          <p:cNvSpPr txBox="1">
            <a:spLocks noChangeArrowheads="1"/>
          </p:cNvSpPr>
          <p:nvPr/>
        </p:nvSpPr>
        <p:spPr bwMode="auto">
          <a:xfrm>
            <a:off x="1882775" y="985838"/>
            <a:ext cx="153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charset="0"/>
              </a:rPr>
              <a:t>Coordinator</a:t>
            </a:r>
          </a:p>
        </p:txBody>
      </p:sp>
      <p:sp>
        <p:nvSpPr>
          <p:cNvPr id="200727" name="Oval 23"/>
          <p:cNvSpPr>
            <a:spLocks noChangeArrowheads="1"/>
          </p:cNvSpPr>
          <p:nvPr/>
        </p:nvSpPr>
        <p:spPr bwMode="auto">
          <a:xfrm>
            <a:off x="6788150" y="1957388"/>
            <a:ext cx="569913" cy="560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anchor="ctr"/>
          <a:lstStyle/>
          <a:p>
            <a:pPr algn="ctr">
              <a:spcBef>
                <a:spcPct val="20000"/>
              </a:spcBef>
            </a:pPr>
            <a:r>
              <a:rPr lang="en-US" sz="2800" i="1">
                <a:latin typeface="Times New Roman" charset="0"/>
              </a:rPr>
              <a:t>q</a:t>
            </a:r>
            <a:r>
              <a:rPr lang="en-US" sz="2800" i="1" baseline="-25000">
                <a:latin typeface="Times New Roman" charset="0"/>
              </a:rPr>
              <a:t>i</a:t>
            </a:r>
            <a:endParaRPr lang="en-US" sz="2800">
              <a:latin typeface="Times New Roman" charset="0"/>
            </a:endParaRP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7669213" y="3011488"/>
            <a:ext cx="568325" cy="560387"/>
            <a:chOff x="2167" y="2767"/>
            <a:chExt cx="386" cy="378"/>
          </a:xfrm>
        </p:grpSpPr>
        <p:sp>
          <p:nvSpPr>
            <p:cNvPr id="200729" name="Oval 25"/>
            <p:cNvSpPr>
              <a:spLocks noChangeArrowheads="1"/>
            </p:cNvSpPr>
            <p:nvPr/>
          </p:nvSpPr>
          <p:spPr bwMode="auto">
            <a:xfrm>
              <a:off x="2167" y="2767"/>
              <a:ext cx="386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0" name="Oval 26"/>
            <p:cNvSpPr>
              <a:spLocks noChangeArrowheads="1"/>
            </p:cNvSpPr>
            <p:nvPr/>
          </p:nvSpPr>
          <p:spPr bwMode="auto">
            <a:xfrm>
              <a:off x="2216" y="2812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182880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a</a:t>
              </a:r>
              <a:r>
                <a:rPr lang="en-US" sz="2800" i="1" baseline="-25000">
                  <a:latin typeface="Times New Roman" charset="0"/>
                </a:rPr>
                <a:t>i</a:t>
              </a:r>
              <a:endParaRPr lang="en-US" sz="2800">
                <a:latin typeface="Times New Roman" charset="0"/>
              </a:endParaRP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6003925" y="4462463"/>
            <a:ext cx="568325" cy="560387"/>
            <a:chOff x="2167" y="2767"/>
            <a:chExt cx="386" cy="378"/>
          </a:xfrm>
        </p:grpSpPr>
        <p:sp>
          <p:nvSpPr>
            <p:cNvPr id="200732" name="Oval 28"/>
            <p:cNvSpPr>
              <a:spLocks noChangeArrowheads="1"/>
            </p:cNvSpPr>
            <p:nvPr/>
          </p:nvSpPr>
          <p:spPr bwMode="auto">
            <a:xfrm>
              <a:off x="2167" y="2767"/>
              <a:ext cx="386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3" name="Oval 29"/>
            <p:cNvSpPr>
              <a:spLocks noChangeArrowheads="1"/>
            </p:cNvSpPr>
            <p:nvPr/>
          </p:nvSpPr>
          <p:spPr bwMode="auto">
            <a:xfrm>
              <a:off x="2216" y="2812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182880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c</a:t>
              </a:r>
              <a:r>
                <a:rPr lang="en-US" sz="2800" i="1" baseline="-25000">
                  <a:latin typeface="Times New Roman" charset="0"/>
                </a:rPr>
                <a:t>i</a:t>
              </a:r>
              <a:endParaRPr lang="en-US" sz="2800">
                <a:latin typeface="Times New Roman" charset="0"/>
              </a:endParaRPr>
            </a:p>
          </p:txBody>
        </p:sp>
      </p:grpSp>
      <p:sp>
        <p:nvSpPr>
          <p:cNvPr id="200734" name="Line 30"/>
          <p:cNvSpPr>
            <a:spLocks noChangeShapeType="1"/>
          </p:cNvSpPr>
          <p:nvPr/>
        </p:nvSpPr>
        <p:spPr bwMode="auto">
          <a:xfrm flipH="1">
            <a:off x="6427788" y="2506663"/>
            <a:ext cx="496887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5" name="Line 31"/>
          <p:cNvSpPr>
            <a:spLocks noChangeShapeType="1"/>
          </p:cNvSpPr>
          <p:nvPr/>
        </p:nvSpPr>
        <p:spPr bwMode="auto">
          <a:xfrm>
            <a:off x="6276975" y="3567113"/>
            <a:ext cx="3175" cy="866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6" name="Oval 32"/>
          <p:cNvSpPr>
            <a:spLocks noChangeArrowheads="1"/>
          </p:cNvSpPr>
          <p:nvPr/>
        </p:nvSpPr>
        <p:spPr bwMode="auto">
          <a:xfrm>
            <a:off x="5959475" y="3001963"/>
            <a:ext cx="568325" cy="560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anchor="ctr"/>
          <a:lstStyle/>
          <a:p>
            <a:pPr algn="ctr">
              <a:spcBef>
                <a:spcPct val="20000"/>
              </a:spcBef>
            </a:pPr>
            <a:r>
              <a:rPr lang="en-US" sz="2800" i="1">
                <a:latin typeface="Times New Roman" charset="0"/>
              </a:rPr>
              <a:t>w</a:t>
            </a:r>
            <a:r>
              <a:rPr lang="en-US" sz="2800" i="1" baseline="-25000">
                <a:latin typeface="Times New Roman" charset="0"/>
              </a:rPr>
              <a:t>i</a:t>
            </a:r>
            <a:endParaRPr lang="en-US" sz="2800">
              <a:latin typeface="Times New Roman" charset="0"/>
            </a:endParaRPr>
          </a:p>
        </p:txBody>
      </p:sp>
      <p:sp>
        <p:nvSpPr>
          <p:cNvPr id="200737" name="Text Box 33"/>
          <p:cNvSpPr txBox="1">
            <a:spLocks noChangeArrowheads="1"/>
          </p:cNvSpPr>
          <p:nvPr/>
        </p:nvSpPr>
        <p:spPr bwMode="auto">
          <a:xfrm>
            <a:off x="6403975" y="3267075"/>
            <a:ext cx="16160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Times New Roman" charset="0"/>
              </a:rPr>
              <a:t>Abort msg </a:t>
            </a:r>
          </a:p>
          <a:p>
            <a:pPr algn="ctr"/>
            <a:r>
              <a:rPr lang="en-US" sz="1600">
                <a:latin typeface="Times New Roman" charset="0"/>
              </a:rPr>
              <a:t>received</a:t>
            </a:r>
          </a:p>
          <a:p>
            <a:pPr algn="ctr"/>
            <a:r>
              <a:rPr lang="en-US" sz="1600">
                <a:latin typeface="Times New Roman" charset="0"/>
              </a:rPr>
              <a:t>from Coordinator</a:t>
            </a:r>
          </a:p>
        </p:txBody>
      </p: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7413625" y="1882775"/>
            <a:ext cx="1630363" cy="1069975"/>
            <a:chOff x="1895" y="1926"/>
            <a:chExt cx="1105" cy="722"/>
          </a:xfrm>
        </p:grpSpPr>
        <p:sp>
          <p:nvSpPr>
            <p:cNvPr id="200739" name="Text Box 35"/>
            <p:cNvSpPr txBox="1">
              <a:spLocks noChangeArrowheads="1"/>
            </p:cNvSpPr>
            <p:nvPr/>
          </p:nvSpPr>
          <p:spPr bwMode="auto">
            <a:xfrm>
              <a:off x="1895" y="1926"/>
              <a:ext cx="1091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Commit_Request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msg received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Abort msg sent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to Coordinator</a:t>
              </a:r>
            </a:p>
          </p:txBody>
        </p:sp>
        <p:sp>
          <p:nvSpPr>
            <p:cNvPr id="200740" name="Line 36"/>
            <p:cNvSpPr>
              <a:spLocks noChangeShapeType="1"/>
            </p:cNvSpPr>
            <p:nvPr/>
          </p:nvSpPr>
          <p:spPr bwMode="auto">
            <a:xfrm>
              <a:off x="1931" y="2276"/>
              <a:ext cx="10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5080000" y="1912938"/>
            <a:ext cx="1628775" cy="1069975"/>
            <a:chOff x="1896" y="1927"/>
            <a:chExt cx="1104" cy="722"/>
          </a:xfrm>
        </p:grpSpPr>
        <p:sp>
          <p:nvSpPr>
            <p:cNvPr id="200742" name="Text Box 38"/>
            <p:cNvSpPr txBox="1">
              <a:spLocks noChangeArrowheads="1"/>
            </p:cNvSpPr>
            <p:nvPr/>
          </p:nvSpPr>
          <p:spPr bwMode="auto">
            <a:xfrm>
              <a:off x="1896" y="1927"/>
              <a:ext cx="1091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Commit_Request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msg received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Agreed msg sent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to Coordinator</a:t>
              </a:r>
              <a:r>
                <a:rPr lang="en-US" sz="1600" baseline="30000">
                  <a:latin typeface="Times New Roman" charset="0"/>
                </a:rPr>
                <a:t>1</a:t>
              </a:r>
              <a:endParaRPr lang="en-US" sz="1600">
                <a:latin typeface="Times New Roman" charset="0"/>
              </a:endParaRPr>
            </a:p>
          </p:txBody>
        </p:sp>
        <p:sp>
          <p:nvSpPr>
            <p:cNvPr id="200743" name="Line 39"/>
            <p:cNvSpPr>
              <a:spLocks noChangeShapeType="1"/>
            </p:cNvSpPr>
            <p:nvPr/>
          </p:nvSpPr>
          <p:spPr bwMode="auto">
            <a:xfrm>
              <a:off x="1931" y="2276"/>
              <a:ext cx="10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44" name="Text Box 40"/>
          <p:cNvSpPr txBox="1">
            <a:spLocks noChangeArrowheads="1"/>
          </p:cNvSpPr>
          <p:nvPr/>
        </p:nvSpPr>
        <p:spPr bwMode="auto">
          <a:xfrm>
            <a:off x="5791200" y="1219200"/>
            <a:ext cx="2506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charset="0"/>
              </a:rPr>
              <a:t>Cohort i (i=2,3, …, n)</a:t>
            </a:r>
          </a:p>
        </p:txBody>
      </p:sp>
      <p:sp>
        <p:nvSpPr>
          <p:cNvPr id="200745" name="Line 41"/>
          <p:cNvSpPr>
            <a:spLocks noChangeShapeType="1"/>
          </p:cNvSpPr>
          <p:nvPr/>
        </p:nvSpPr>
        <p:spPr bwMode="auto">
          <a:xfrm>
            <a:off x="7188200" y="2527300"/>
            <a:ext cx="496888" cy="525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46" name="Line 42"/>
          <p:cNvSpPr>
            <a:spLocks noChangeShapeType="1"/>
          </p:cNvSpPr>
          <p:nvPr/>
        </p:nvSpPr>
        <p:spPr bwMode="auto">
          <a:xfrm>
            <a:off x="6546850" y="3290888"/>
            <a:ext cx="1089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47" name="Text Box 43"/>
          <p:cNvSpPr txBox="1">
            <a:spLocks noChangeArrowheads="1"/>
          </p:cNvSpPr>
          <p:nvPr/>
        </p:nvSpPr>
        <p:spPr bwMode="auto">
          <a:xfrm>
            <a:off x="4935538" y="3640138"/>
            <a:ext cx="13731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Times New Roman" charset="0"/>
              </a:rPr>
              <a:t>Commit msg </a:t>
            </a:r>
          </a:p>
          <a:p>
            <a:pPr algn="ctr"/>
            <a:r>
              <a:rPr lang="en-US" sz="1600">
                <a:latin typeface="Times New Roman" charset="0"/>
              </a:rPr>
              <a:t>received from </a:t>
            </a:r>
          </a:p>
          <a:p>
            <a:pPr algn="ctr"/>
            <a:r>
              <a:rPr lang="en-US" sz="1600">
                <a:latin typeface="Times New Roman" charset="0"/>
              </a:rPr>
              <a:t>Coordinator</a:t>
            </a:r>
            <a:r>
              <a:rPr lang="en-US" sz="1600" baseline="30000">
                <a:latin typeface="Times New Roman" charset="0"/>
              </a:rPr>
              <a:t>2</a:t>
            </a:r>
            <a:endParaRPr lang="en-US" sz="1600">
              <a:latin typeface="Times New Roman" charset="0"/>
            </a:endParaRPr>
          </a:p>
        </p:txBody>
      </p:sp>
      <p:sp>
        <p:nvSpPr>
          <p:cNvPr id="200748" name="Line 44"/>
          <p:cNvSpPr>
            <a:spLocks noChangeShapeType="1"/>
          </p:cNvSpPr>
          <p:nvPr/>
        </p:nvSpPr>
        <p:spPr bwMode="auto">
          <a:xfrm>
            <a:off x="4762500" y="1252538"/>
            <a:ext cx="0" cy="4421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49" name="Text Box 45"/>
          <p:cNvSpPr txBox="1">
            <a:spLocks noChangeArrowheads="1"/>
          </p:cNvSpPr>
          <p:nvPr/>
        </p:nvSpPr>
        <p:spPr bwMode="auto">
          <a:xfrm>
            <a:off x="4756150" y="5276850"/>
            <a:ext cx="43878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>
                <a:latin typeface="Times New Roman" charset="0"/>
              </a:rPr>
              <a:t>1. First, write UNDO/REDO logs on stable storage.</a:t>
            </a:r>
          </a:p>
          <a:p>
            <a:pPr>
              <a:spcBef>
                <a:spcPct val="20000"/>
              </a:spcBef>
            </a:pPr>
            <a:r>
              <a:rPr lang="en-US" sz="1600">
                <a:latin typeface="Times New Roman" charset="0"/>
              </a:rPr>
              <a:t>2. Writes COMPLETE record; releases locks</a:t>
            </a:r>
            <a:endParaRPr lang="en-US" sz="2800">
              <a:latin typeface="Times New Roman" charset="0"/>
            </a:endParaRPr>
          </a:p>
        </p:txBody>
      </p:sp>
      <p:sp>
        <p:nvSpPr>
          <p:cNvPr id="200750" name="Text Box 46"/>
          <p:cNvSpPr txBox="1">
            <a:spLocks noChangeArrowheads="1"/>
          </p:cNvSpPr>
          <p:nvPr/>
        </p:nvSpPr>
        <p:spPr bwMode="auto">
          <a:xfrm>
            <a:off x="0" y="4849813"/>
            <a:ext cx="4700588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>
                <a:latin typeface="Times New Roman" charset="0"/>
              </a:rPr>
              <a:t>1. Assume ABORT if there is a timeout</a:t>
            </a:r>
          </a:p>
          <a:p>
            <a:pPr>
              <a:spcBef>
                <a:spcPct val="20000"/>
              </a:spcBef>
            </a:pPr>
            <a:r>
              <a:rPr lang="en-US" sz="1600">
                <a:latin typeface="Times New Roman" charset="0"/>
              </a:rPr>
              <a:t>2. First, writes ABORT record to stable storage.</a:t>
            </a:r>
          </a:p>
          <a:p>
            <a:pPr>
              <a:spcBef>
                <a:spcPct val="20000"/>
              </a:spcBef>
            </a:pPr>
            <a:r>
              <a:rPr lang="en-US" sz="1600">
                <a:latin typeface="Times New Roman" charset="0"/>
              </a:rPr>
              <a:t>3. First, writes COMMIT record to stable storage.</a:t>
            </a:r>
          </a:p>
          <a:p>
            <a:pPr>
              <a:spcBef>
                <a:spcPct val="20000"/>
              </a:spcBef>
            </a:pPr>
            <a:r>
              <a:rPr lang="en-US" sz="1600">
                <a:latin typeface="Times New Roman" charset="0"/>
              </a:rPr>
              <a:t>4. Write COMPLETE record when all msgs confirmed.</a:t>
            </a:r>
            <a:endParaRPr lang="en-US" sz="2800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79AA7D-78D3-4CEB-8C41-5AE5685D565F}" type="slidenum">
              <a:rPr lang="en-US"/>
              <a:pPr/>
              <a:t>5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Failures</a:t>
            </a:r>
          </a:p>
        </p:txBody>
      </p:sp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896938" y="1635125"/>
            <a:ext cx="7262812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 b="1">
                <a:latin typeface="Times New Roman" charset="0"/>
              </a:rPr>
              <a:t>Who Fails                         At what point                              Actions on recovery</a:t>
            </a:r>
          </a:p>
          <a:p>
            <a:pPr>
              <a:spcBef>
                <a:spcPct val="20000"/>
              </a:spcBef>
            </a:pPr>
            <a:endParaRPr lang="en-US" sz="1600" b="1">
              <a:latin typeface="Times New Roman" charset="0"/>
            </a:endParaRPr>
          </a:p>
          <a:p>
            <a:pPr>
              <a:spcBef>
                <a:spcPct val="20000"/>
              </a:spcBef>
            </a:pPr>
            <a:r>
              <a:rPr lang="en-US" sz="1600" b="1">
                <a:latin typeface="Times New Roman" charset="0"/>
              </a:rPr>
              <a:t>Coordinator                    before writing Commit                Send Abort messages</a:t>
            </a:r>
          </a:p>
          <a:p>
            <a:pPr>
              <a:spcBef>
                <a:spcPct val="20000"/>
              </a:spcBef>
            </a:pPr>
            <a:endParaRPr lang="en-US" sz="1600" b="1">
              <a:latin typeface="Times New Roman" charset="0"/>
            </a:endParaRPr>
          </a:p>
          <a:p>
            <a:pPr>
              <a:spcBef>
                <a:spcPct val="20000"/>
              </a:spcBef>
            </a:pPr>
            <a:r>
              <a:rPr lang="en-US" sz="1600" b="1">
                <a:latin typeface="Times New Roman" charset="0"/>
              </a:rPr>
              <a:t>Coordinator                    after writing Commit but             Send Commit messages</a:t>
            </a:r>
          </a:p>
          <a:p>
            <a:pPr>
              <a:spcBef>
                <a:spcPct val="20000"/>
              </a:spcBef>
            </a:pPr>
            <a:r>
              <a:rPr lang="en-US" sz="1600" b="1">
                <a:latin typeface="Times New Roman" charset="0"/>
              </a:rPr>
              <a:t>                                          before writing Complete</a:t>
            </a:r>
          </a:p>
          <a:p>
            <a:pPr>
              <a:spcBef>
                <a:spcPct val="20000"/>
              </a:spcBef>
            </a:pPr>
            <a:endParaRPr lang="en-US" sz="1600" b="1">
              <a:latin typeface="Times New Roman" charset="0"/>
            </a:endParaRPr>
          </a:p>
          <a:p>
            <a:pPr>
              <a:spcBef>
                <a:spcPct val="20000"/>
              </a:spcBef>
            </a:pPr>
            <a:r>
              <a:rPr lang="en-US" sz="1600" b="1">
                <a:latin typeface="Times New Roman" charset="0"/>
              </a:rPr>
              <a:t>Coordinator                     after writing Complete                None.</a:t>
            </a:r>
          </a:p>
          <a:p>
            <a:pPr>
              <a:spcBef>
                <a:spcPct val="20000"/>
              </a:spcBef>
            </a:pPr>
            <a:endParaRPr lang="en-US" sz="1600" b="1">
              <a:latin typeface="Times New Roman" charset="0"/>
            </a:endParaRPr>
          </a:p>
          <a:p>
            <a:pPr>
              <a:spcBef>
                <a:spcPct val="20000"/>
              </a:spcBef>
            </a:pPr>
            <a:r>
              <a:rPr lang="en-US" sz="1600" b="1">
                <a:latin typeface="Times New Roman" charset="0"/>
              </a:rPr>
              <a:t>Cohort                               before writing Undo/Redo          None. Abort will occur. </a:t>
            </a:r>
          </a:p>
          <a:p>
            <a:pPr>
              <a:spcBef>
                <a:spcPct val="20000"/>
              </a:spcBef>
            </a:pPr>
            <a:endParaRPr lang="en-US" sz="1600" b="1">
              <a:latin typeface="Times New Roman" charset="0"/>
            </a:endParaRPr>
          </a:p>
          <a:p>
            <a:pPr>
              <a:spcBef>
                <a:spcPct val="20000"/>
              </a:spcBef>
            </a:pPr>
            <a:r>
              <a:rPr lang="en-US" sz="1600" b="1">
                <a:latin typeface="Times New Roman" charset="0"/>
              </a:rPr>
              <a:t>Cohort                               after writing Undo/Redo             Wait for message from</a:t>
            </a:r>
          </a:p>
          <a:p>
            <a:pPr>
              <a:spcBef>
                <a:spcPct val="20000"/>
              </a:spcBef>
            </a:pPr>
            <a:r>
              <a:rPr lang="en-US" sz="1600" b="1">
                <a:latin typeface="Times New Roman" charset="0"/>
              </a:rPr>
              <a:t>                                                                                                    Coordinator.                 </a:t>
            </a:r>
          </a:p>
        </p:txBody>
      </p:sp>
      <p:sp>
        <p:nvSpPr>
          <p:cNvPr id="201732" name="Line 4"/>
          <p:cNvSpPr>
            <a:spLocks noChangeShapeType="1"/>
          </p:cNvSpPr>
          <p:nvPr/>
        </p:nvSpPr>
        <p:spPr bwMode="auto">
          <a:xfrm>
            <a:off x="854075" y="2090738"/>
            <a:ext cx="7359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" name="Line 5"/>
          <p:cNvSpPr>
            <a:spLocks noChangeShapeType="1"/>
          </p:cNvSpPr>
          <p:nvPr/>
        </p:nvSpPr>
        <p:spPr bwMode="auto">
          <a:xfrm>
            <a:off x="2560638" y="1633538"/>
            <a:ext cx="0" cy="415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4" name="Line 6"/>
          <p:cNvSpPr>
            <a:spLocks noChangeShapeType="1"/>
          </p:cNvSpPr>
          <p:nvPr/>
        </p:nvSpPr>
        <p:spPr bwMode="auto">
          <a:xfrm>
            <a:off x="5624513" y="1590675"/>
            <a:ext cx="0" cy="415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F76BE3-F3ED-4534-A57D-DCB8E19B5ABF}" type="slidenum">
              <a:rPr lang="en-US"/>
              <a:pPr/>
              <a:t>6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3213"/>
            <a:ext cx="7772400" cy="457200"/>
          </a:xfrm>
        </p:spPr>
        <p:txBody>
          <a:bodyPr/>
          <a:lstStyle/>
          <a:p>
            <a:r>
              <a:rPr lang="en-US" sz="2100"/>
              <a:t>Definitions</a:t>
            </a:r>
          </a:p>
        </p:txBody>
      </p:sp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188913" y="1201738"/>
            <a:ext cx="8750300" cy="454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5000"/>
              </a:lnSpc>
            </a:pPr>
            <a:r>
              <a:rPr lang="en-US" sz="1800" u="sng">
                <a:latin typeface="Times New Roman" charset="0"/>
              </a:rPr>
              <a:t>Synchronous</a:t>
            </a:r>
            <a:endParaRPr lang="en-US" sz="1800">
              <a:latin typeface="Times New Roman" charset="0"/>
            </a:endParaRPr>
          </a:p>
          <a:p>
            <a:pPr lvl="1">
              <a:lnSpc>
                <a:spcPct val="95000"/>
              </a:lnSpc>
              <a:spcAft>
                <a:spcPct val="50000"/>
              </a:spcAft>
            </a:pPr>
            <a:r>
              <a:rPr lang="en-US" sz="1800">
                <a:latin typeface="Times New Roman" charset="0"/>
              </a:rPr>
              <a:t>A protocol is synchronous if any two sites can never differ by more than one transition. A state transition is caused by sending or receiving a message.</a:t>
            </a:r>
          </a:p>
          <a:p>
            <a:pPr>
              <a:lnSpc>
                <a:spcPct val="95000"/>
              </a:lnSpc>
            </a:pPr>
            <a:r>
              <a:rPr lang="en-US" sz="1800" u="sng">
                <a:latin typeface="Times New Roman" charset="0"/>
              </a:rPr>
              <a:t>Concurrency Set</a:t>
            </a:r>
          </a:p>
          <a:p>
            <a:pPr lvl="1">
              <a:lnSpc>
                <a:spcPct val="95000"/>
              </a:lnSpc>
              <a:spcAft>
                <a:spcPct val="50000"/>
              </a:spcAft>
            </a:pPr>
            <a:r>
              <a:rPr lang="en-US" sz="1800">
                <a:latin typeface="Times New Roman" charset="0"/>
              </a:rPr>
              <a:t>For a given state, s, at one site the concurrency set, C(s), is the set of all states in which all other sites can be.</a:t>
            </a:r>
          </a:p>
          <a:p>
            <a:pPr>
              <a:lnSpc>
                <a:spcPct val="95000"/>
              </a:lnSpc>
            </a:pPr>
            <a:r>
              <a:rPr lang="en-US" sz="1800" u="sng">
                <a:latin typeface="Times New Roman" charset="0"/>
              </a:rPr>
              <a:t>Sender set</a:t>
            </a:r>
          </a:p>
          <a:p>
            <a:pPr lvl="1">
              <a:lnSpc>
                <a:spcPct val="95000"/>
              </a:lnSpc>
              <a:spcAft>
                <a:spcPct val="50000"/>
              </a:spcAft>
            </a:pPr>
            <a:r>
              <a:rPr lang="en-US" sz="1800">
                <a:latin typeface="Times New Roman" charset="0"/>
              </a:rPr>
              <a:t>For a given state, s, at one site, the sender set, S(s), is the set of all other sites that can send messages that will be received in state s.</a:t>
            </a:r>
          </a:p>
          <a:p>
            <a:pPr>
              <a:lnSpc>
                <a:spcPct val="95000"/>
              </a:lnSpc>
            </a:pPr>
            <a:r>
              <a:rPr lang="en-US" sz="1800" u="sng">
                <a:latin typeface="Times New Roman" charset="0"/>
              </a:rPr>
              <a:t>What causes blocking??</a:t>
            </a:r>
          </a:p>
          <a:p>
            <a:pPr lvl="1">
              <a:lnSpc>
                <a:spcPct val="95000"/>
              </a:lnSpc>
              <a:spcAft>
                <a:spcPct val="50000"/>
              </a:spcAft>
            </a:pPr>
            <a:r>
              <a:rPr lang="en-US" sz="1800">
                <a:latin typeface="Times New Roman" charset="0"/>
              </a:rPr>
              <a:t>Blocking occurs when a site’s state, s, has a concurrency set, C(s), that contains both commit and abort states.</a:t>
            </a:r>
          </a:p>
          <a:p>
            <a:pPr>
              <a:lnSpc>
                <a:spcPct val="95000"/>
              </a:lnSpc>
            </a:pPr>
            <a:r>
              <a:rPr lang="en-US" sz="1800" u="sng">
                <a:latin typeface="Times New Roman" charset="0"/>
              </a:rPr>
              <a:t>Solution:</a:t>
            </a:r>
            <a:endParaRPr lang="en-US" sz="1800">
              <a:latin typeface="Times New Roman" charset="0"/>
            </a:endParaRPr>
          </a:p>
          <a:p>
            <a:pPr lvl="1">
              <a:lnSpc>
                <a:spcPct val="95000"/>
              </a:lnSpc>
              <a:spcAft>
                <a:spcPct val="50000"/>
              </a:spcAft>
            </a:pPr>
            <a:r>
              <a:rPr lang="en-US" sz="1800">
                <a:latin typeface="Times New Roman" charset="0"/>
              </a:rPr>
              <a:t>Introduce additional states. This implies adding additional messages (to allow transitions to/from these new states). This implies adding at least one more “phase”.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A54A28-E21F-4945-B52D-8D63A106857C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3-phase Commit Protocol</a:t>
            </a:r>
          </a:p>
        </p:txBody>
      </p:sp>
      <p:sp>
        <p:nvSpPr>
          <p:cNvPr id="203799" name="Text Box 23"/>
          <p:cNvSpPr txBox="1">
            <a:spLocks noChangeArrowheads="1"/>
          </p:cNvSpPr>
          <p:nvPr/>
        </p:nvSpPr>
        <p:spPr bwMode="auto">
          <a:xfrm>
            <a:off x="1828800" y="1143000"/>
            <a:ext cx="153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charset="0"/>
              </a:rPr>
              <a:t>Coordinator</a:t>
            </a:r>
          </a:p>
        </p:txBody>
      </p:sp>
      <p:sp>
        <p:nvSpPr>
          <p:cNvPr id="203800" name="Line 24"/>
          <p:cNvSpPr>
            <a:spLocks noChangeShapeType="1"/>
          </p:cNvSpPr>
          <p:nvPr/>
        </p:nvSpPr>
        <p:spPr bwMode="auto">
          <a:xfrm>
            <a:off x="4724400" y="1370013"/>
            <a:ext cx="1588" cy="4344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860925" y="1216025"/>
            <a:ext cx="4183063" cy="4956175"/>
            <a:chOff x="3062" y="738"/>
            <a:chExt cx="2635" cy="3122"/>
          </a:xfrm>
        </p:grpSpPr>
        <p:sp>
          <p:nvSpPr>
            <p:cNvPr id="203807" name="Oval 31"/>
            <p:cNvSpPr>
              <a:spLocks noChangeArrowheads="1"/>
            </p:cNvSpPr>
            <p:nvPr/>
          </p:nvSpPr>
          <p:spPr bwMode="auto">
            <a:xfrm>
              <a:off x="3784" y="2687"/>
              <a:ext cx="358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p</a:t>
              </a:r>
              <a:r>
                <a:rPr lang="en-US" sz="2800" i="1" baseline="-25000">
                  <a:latin typeface="Times New Roman" charset="0"/>
                </a:rPr>
                <a:t>i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3808" name="Line 32"/>
            <p:cNvSpPr>
              <a:spLocks noChangeShapeType="1"/>
            </p:cNvSpPr>
            <p:nvPr/>
          </p:nvSpPr>
          <p:spPr bwMode="auto">
            <a:xfrm>
              <a:off x="3953" y="3066"/>
              <a:ext cx="0" cy="4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09" name="Oval 33"/>
            <p:cNvSpPr>
              <a:spLocks noChangeArrowheads="1"/>
            </p:cNvSpPr>
            <p:nvPr/>
          </p:nvSpPr>
          <p:spPr bwMode="auto">
            <a:xfrm>
              <a:off x="4276" y="1039"/>
              <a:ext cx="359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q</a:t>
              </a:r>
              <a:r>
                <a:rPr lang="en-US" sz="2800" i="1" baseline="-25000">
                  <a:latin typeface="Times New Roman" charset="0"/>
                </a:rPr>
                <a:t>i</a:t>
              </a:r>
              <a:endParaRPr lang="en-US" sz="2800">
                <a:latin typeface="Times New Roman" charset="0"/>
              </a:endParaRPr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4831" y="1703"/>
              <a:ext cx="358" cy="353"/>
              <a:chOff x="2167" y="2767"/>
              <a:chExt cx="386" cy="378"/>
            </a:xfrm>
          </p:grpSpPr>
          <p:sp>
            <p:nvSpPr>
              <p:cNvPr id="203811" name="Oval 35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12" name="Oval 36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a</a:t>
                </a:r>
                <a:r>
                  <a:rPr lang="en-US" sz="2800" i="1" baseline="-25000">
                    <a:latin typeface="Times New Roman" charset="0"/>
                  </a:rPr>
                  <a:t>i</a:t>
                </a:r>
                <a:endParaRPr lang="en-US" sz="2800">
                  <a:latin typeface="Times New Roman" charset="0"/>
                </a:endParaRPr>
              </a:p>
            </p:txBody>
          </p:sp>
        </p:grpSp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3783" y="3507"/>
              <a:ext cx="358" cy="353"/>
              <a:chOff x="2167" y="2767"/>
              <a:chExt cx="386" cy="378"/>
            </a:xfrm>
          </p:grpSpPr>
          <p:sp>
            <p:nvSpPr>
              <p:cNvPr id="203814" name="Oval 38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15" name="Oval 39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c</a:t>
                </a:r>
                <a:r>
                  <a:rPr lang="en-US" sz="2800" i="1" baseline="-25000">
                    <a:latin typeface="Times New Roman" charset="0"/>
                  </a:rPr>
                  <a:t>i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3816" name="Line 40"/>
            <p:cNvSpPr>
              <a:spLocks noChangeShapeType="1"/>
            </p:cNvSpPr>
            <p:nvPr/>
          </p:nvSpPr>
          <p:spPr bwMode="auto">
            <a:xfrm flipH="1">
              <a:off x="4049" y="1385"/>
              <a:ext cx="313" cy="3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17" name="Line 41"/>
            <p:cNvSpPr>
              <a:spLocks noChangeShapeType="1"/>
            </p:cNvSpPr>
            <p:nvPr/>
          </p:nvSpPr>
          <p:spPr bwMode="auto">
            <a:xfrm>
              <a:off x="3954" y="2053"/>
              <a:ext cx="2" cy="6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18" name="Oval 42"/>
            <p:cNvSpPr>
              <a:spLocks noChangeArrowheads="1"/>
            </p:cNvSpPr>
            <p:nvPr/>
          </p:nvSpPr>
          <p:spPr bwMode="auto">
            <a:xfrm>
              <a:off x="3754" y="1697"/>
              <a:ext cx="358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w</a:t>
              </a:r>
              <a:r>
                <a:rPr lang="en-US" sz="2800" i="1" baseline="-25000">
                  <a:latin typeface="Times New Roman" charset="0"/>
                </a:rPr>
                <a:t>i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3819" name="Text Box 43"/>
            <p:cNvSpPr txBox="1">
              <a:spLocks noChangeArrowheads="1"/>
            </p:cNvSpPr>
            <p:nvPr/>
          </p:nvSpPr>
          <p:spPr bwMode="auto">
            <a:xfrm>
              <a:off x="4051" y="1859"/>
              <a:ext cx="1018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Abort msg 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received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from Coordinator</a:t>
              </a:r>
            </a:p>
          </p:txBody>
        </p: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4670" y="992"/>
              <a:ext cx="1027" cy="674"/>
              <a:chOff x="1895" y="1926"/>
              <a:chExt cx="1105" cy="722"/>
            </a:xfrm>
          </p:grpSpPr>
          <p:sp>
            <p:nvSpPr>
              <p:cNvPr id="203821" name="Text Box 45"/>
              <p:cNvSpPr txBox="1">
                <a:spLocks noChangeArrowheads="1"/>
              </p:cNvSpPr>
              <p:nvPr/>
            </p:nvSpPr>
            <p:spPr bwMode="auto">
              <a:xfrm>
                <a:off x="1895" y="1926"/>
                <a:ext cx="1091" cy="7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Commit_Request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msg received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Abort msg sent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Coordinator</a:t>
                </a:r>
              </a:p>
            </p:txBody>
          </p:sp>
          <p:sp>
            <p:nvSpPr>
              <p:cNvPr id="203822" name="Line 46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47"/>
            <p:cNvGrpSpPr>
              <a:grpSpLocks/>
            </p:cNvGrpSpPr>
            <p:nvPr/>
          </p:nvGrpSpPr>
          <p:grpSpPr bwMode="auto">
            <a:xfrm>
              <a:off x="3160" y="1011"/>
              <a:ext cx="1026" cy="674"/>
              <a:chOff x="1896" y="1927"/>
              <a:chExt cx="1104" cy="722"/>
            </a:xfrm>
          </p:grpSpPr>
          <p:sp>
            <p:nvSpPr>
              <p:cNvPr id="203824" name="Text Box 48"/>
              <p:cNvSpPr txBox="1">
                <a:spLocks noChangeArrowheads="1"/>
              </p:cNvSpPr>
              <p:nvPr/>
            </p:nvSpPr>
            <p:spPr bwMode="auto">
              <a:xfrm>
                <a:off x="1896" y="1927"/>
                <a:ext cx="1091" cy="7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Commit_Request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msg received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Agreed msg sent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Coordinator</a:t>
                </a:r>
              </a:p>
            </p:txBody>
          </p:sp>
          <p:sp>
            <p:nvSpPr>
              <p:cNvPr id="203825" name="Line 49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826" name="Text Box 50"/>
            <p:cNvSpPr txBox="1">
              <a:spLocks noChangeArrowheads="1"/>
            </p:cNvSpPr>
            <p:nvPr/>
          </p:nvSpPr>
          <p:spPr bwMode="auto">
            <a:xfrm>
              <a:off x="3719" y="738"/>
              <a:ext cx="157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Times New Roman" charset="0"/>
                </a:rPr>
                <a:t>Cohort i (i=2,3, …, n)</a:t>
              </a:r>
            </a:p>
          </p:txBody>
        </p:sp>
        <p:sp>
          <p:nvSpPr>
            <p:cNvPr id="203827" name="Line 51"/>
            <p:cNvSpPr>
              <a:spLocks noChangeShapeType="1"/>
            </p:cNvSpPr>
            <p:nvPr/>
          </p:nvSpPr>
          <p:spPr bwMode="auto">
            <a:xfrm>
              <a:off x="4528" y="1398"/>
              <a:ext cx="313" cy="3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828" name="Line 52"/>
            <p:cNvSpPr>
              <a:spLocks noChangeShapeType="1"/>
            </p:cNvSpPr>
            <p:nvPr/>
          </p:nvSpPr>
          <p:spPr bwMode="auto">
            <a:xfrm>
              <a:off x="4124" y="1879"/>
              <a:ext cx="6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53"/>
            <p:cNvGrpSpPr>
              <a:grpSpLocks/>
            </p:cNvGrpSpPr>
            <p:nvPr/>
          </p:nvGrpSpPr>
          <p:grpSpPr bwMode="auto">
            <a:xfrm>
              <a:off x="3062" y="2013"/>
              <a:ext cx="895" cy="674"/>
              <a:chOff x="2974" y="2192"/>
              <a:chExt cx="895" cy="674"/>
            </a:xfrm>
          </p:grpSpPr>
          <p:sp>
            <p:nvSpPr>
              <p:cNvPr id="203830" name="Text Box 54"/>
              <p:cNvSpPr txBox="1">
                <a:spLocks noChangeArrowheads="1"/>
              </p:cNvSpPr>
              <p:nvPr/>
            </p:nvSpPr>
            <p:spPr bwMode="auto">
              <a:xfrm>
                <a:off x="2974" y="2192"/>
                <a:ext cx="895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Prepare msg 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received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Send Ack msg 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Coordinator</a:t>
                </a:r>
              </a:p>
            </p:txBody>
          </p:sp>
          <p:sp>
            <p:nvSpPr>
              <p:cNvPr id="203831" name="Line 55"/>
              <p:cNvSpPr>
                <a:spLocks noChangeShapeType="1"/>
              </p:cNvSpPr>
              <p:nvPr/>
            </p:nvSpPr>
            <p:spPr bwMode="auto">
              <a:xfrm flipV="1">
                <a:off x="3030" y="2523"/>
                <a:ext cx="7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832" name="Text Box 56"/>
            <p:cNvSpPr txBox="1">
              <a:spLocks noChangeArrowheads="1"/>
            </p:cNvSpPr>
            <p:nvPr/>
          </p:nvSpPr>
          <p:spPr bwMode="auto">
            <a:xfrm>
              <a:off x="3996" y="3046"/>
              <a:ext cx="125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Commit msg received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from Coordinator</a:t>
              </a:r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04788" y="1676400"/>
            <a:ext cx="4313237" cy="4362450"/>
            <a:chOff x="129" y="1056"/>
            <a:chExt cx="2717" cy="2748"/>
          </a:xfrm>
        </p:grpSpPr>
        <p:sp>
          <p:nvSpPr>
            <p:cNvPr id="203781" name="Oval 5"/>
            <p:cNvSpPr>
              <a:spLocks noChangeArrowheads="1"/>
            </p:cNvSpPr>
            <p:nvPr/>
          </p:nvSpPr>
          <p:spPr bwMode="auto">
            <a:xfrm>
              <a:off x="1432" y="1056"/>
              <a:ext cx="348" cy="3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q</a:t>
              </a:r>
              <a:r>
                <a:rPr lang="en-US" sz="2800" i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1956" y="3456"/>
              <a:ext cx="348" cy="348"/>
              <a:chOff x="2167" y="2767"/>
              <a:chExt cx="386" cy="378"/>
            </a:xfrm>
          </p:grpSpPr>
          <p:sp>
            <p:nvSpPr>
              <p:cNvPr id="203783" name="Oval 7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4" name="Oval 8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c</a:t>
                </a:r>
                <a:r>
                  <a:rPr lang="en-US" sz="2800" i="1" baseline="-25000">
                    <a:latin typeface="Times New Roman" charset="0"/>
                  </a:rPr>
                  <a:t>1</a:t>
                </a:r>
                <a:endParaRPr lang="en-US" sz="2800">
                  <a:latin typeface="Times New Roman" charset="0"/>
                </a:endParaRPr>
              </a:p>
            </p:txBody>
          </p:sp>
        </p:grp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768" y="2586"/>
              <a:ext cx="348" cy="348"/>
              <a:chOff x="2167" y="2767"/>
              <a:chExt cx="386" cy="378"/>
            </a:xfrm>
          </p:grpSpPr>
          <p:sp>
            <p:nvSpPr>
              <p:cNvPr id="203786" name="Oval 10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7" name="Oval 11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a</a:t>
                </a:r>
                <a:r>
                  <a:rPr lang="en-US" sz="2800" i="1" baseline="-25000">
                    <a:latin typeface="Times New Roman" charset="0"/>
                  </a:rPr>
                  <a:t>1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3788" name="Line 12"/>
            <p:cNvSpPr>
              <a:spLocks noChangeShapeType="1"/>
            </p:cNvSpPr>
            <p:nvPr/>
          </p:nvSpPr>
          <p:spPr bwMode="auto">
            <a:xfrm flipH="1">
              <a:off x="1589" y="1442"/>
              <a:ext cx="0" cy="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9" name="Line 13"/>
            <p:cNvSpPr>
              <a:spLocks noChangeShapeType="1"/>
            </p:cNvSpPr>
            <p:nvPr/>
          </p:nvSpPr>
          <p:spPr bwMode="auto">
            <a:xfrm flipH="1">
              <a:off x="1062" y="2191"/>
              <a:ext cx="33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90" name="Line 14"/>
            <p:cNvSpPr>
              <a:spLocks noChangeShapeType="1"/>
            </p:cNvSpPr>
            <p:nvPr/>
          </p:nvSpPr>
          <p:spPr bwMode="auto">
            <a:xfrm>
              <a:off x="1707" y="2222"/>
              <a:ext cx="259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91" name="Oval 15"/>
            <p:cNvSpPr>
              <a:spLocks noChangeArrowheads="1"/>
            </p:cNvSpPr>
            <p:nvPr/>
          </p:nvSpPr>
          <p:spPr bwMode="auto">
            <a:xfrm>
              <a:off x="1392" y="1863"/>
              <a:ext cx="349" cy="3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w</a:t>
              </a:r>
              <a:r>
                <a:rPr lang="en-US" sz="2800" i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3792" name="Text Box 16"/>
            <p:cNvSpPr txBox="1">
              <a:spLocks noChangeArrowheads="1"/>
            </p:cNvSpPr>
            <p:nvPr/>
          </p:nvSpPr>
          <p:spPr bwMode="auto">
            <a:xfrm>
              <a:off x="324" y="1345"/>
              <a:ext cx="12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Commit_Request msg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sent to all cohorts</a:t>
              </a:r>
            </a:p>
          </p:txBody>
        </p:sp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1804" y="1870"/>
              <a:ext cx="1042" cy="674"/>
              <a:chOff x="1864" y="1922"/>
              <a:chExt cx="1154" cy="731"/>
            </a:xfrm>
          </p:grpSpPr>
          <p:sp>
            <p:nvSpPr>
              <p:cNvPr id="203794" name="Text Box 18"/>
              <p:cNvSpPr txBox="1">
                <a:spLocks noChangeArrowheads="1"/>
              </p:cNvSpPr>
              <p:nvPr/>
            </p:nvSpPr>
            <p:spPr bwMode="auto">
              <a:xfrm>
                <a:off x="1864" y="1922"/>
                <a:ext cx="1154" cy="7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All cohorts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agreed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Send Prepare msg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all cohorts</a:t>
                </a:r>
              </a:p>
            </p:txBody>
          </p:sp>
          <p:sp>
            <p:nvSpPr>
              <p:cNvPr id="203795" name="Line 19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20"/>
            <p:cNvGrpSpPr>
              <a:grpSpLocks/>
            </p:cNvGrpSpPr>
            <p:nvPr/>
          </p:nvGrpSpPr>
          <p:grpSpPr bwMode="auto">
            <a:xfrm>
              <a:off x="129" y="1870"/>
              <a:ext cx="1260" cy="674"/>
              <a:chOff x="1744" y="1922"/>
              <a:chExt cx="1395" cy="732"/>
            </a:xfrm>
          </p:grpSpPr>
          <p:sp>
            <p:nvSpPr>
              <p:cNvPr id="203797" name="Text Box 21"/>
              <p:cNvSpPr txBox="1">
                <a:spLocks noChangeArrowheads="1"/>
              </p:cNvSpPr>
              <p:nvPr/>
            </p:nvSpPr>
            <p:spPr bwMode="auto">
              <a:xfrm>
                <a:off x="1744" y="1922"/>
                <a:ext cx="1395" cy="7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One or more cohort(s)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replied abort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Abort msg sent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all cohorts</a:t>
                </a:r>
              </a:p>
            </p:txBody>
          </p:sp>
          <p:sp>
            <p:nvSpPr>
              <p:cNvPr id="203798" name="Line 22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801" name="Oval 25"/>
            <p:cNvSpPr>
              <a:spLocks noChangeArrowheads="1"/>
            </p:cNvSpPr>
            <p:nvPr/>
          </p:nvSpPr>
          <p:spPr bwMode="auto">
            <a:xfrm>
              <a:off x="1920" y="2592"/>
              <a:ext cx="349" cy="3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p</a:t>
              </a:r>
              <a:r>
                <a:rPr lang="en-US" sz="2800" i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>
              <a:off x="1041" y="2880"/>
              <a:ext cx="1071" cy="674"/>
              <a:chOff x="1847" y="1922"/>
              <a:chExt cx="1187" cy="731"/>
            </a:xfrm>
          </p:grpSpPr>
          <p:sp>
            <p:nvSpPr>
              <p:cNvPr id="203804" name="Text Box 28"/>
              <p:cNvSpPr txBox="1">
                <a:spLocks noChangeArrowheads="1"/>
              </p:cNvSpPr>
              <p:nvPr/>
            </p:nvSpPr>
            <p:spPr bwMode="auto">
              <a:xfrm>
                <a:off x="1847" y="1922"/>
                <a:ext cx="1187" cy="7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All cohorts sent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Ack msg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Send Commit msg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all cohorts</a:t>
                </a:r>
              </a:p>
            </p:txBody>
          </p:sp>
          <p:sp>
            <p:nvSpPr>
              <p:cNvPr id="203805" name="Line 29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833" name="Line 57"/>
            <p:cNvSpPr>
              <a:spLocks noChangeShapeType="1"/>
            </p:cNvSpPr>
            <p:nvPr/>
          </p:nvSpPr>
          <p:spPr bwMode="auto">
            <a:xfrm>
              <a:off x="2112" y="29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CABD73-2BD5-446B-BD92-A81067299DE1}" type="slidenum">
              <a:rPr lang="en-US"/>
              <a:pPr/>
              <a:t>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3213"/>
            <a:ext cx="7772400" cy="457200"/>
          </a:xfrm>
        </p:spPr>
        <p:txBody>
          <a:bodyPr/>
          <a:lstStyle/>
          <a:p>
            <a:r>
              <a:rPr lang="en-US" sz="2100"/>
              <a:t>Rules for Adding New Transitions</a:t>
            </a: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393700" y="1219200"/>
            <a:ext cx="8750300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5000"/>
              </a:lnSpc>
            </a:pPr>
            <a:r>
              <a:rPr lang="en-US" sz="2000" u="sng">
                <a:latin typeface="Times New Roman" charset="0"/>
              </a:rPr>
              <a:t>Failure Transition Rule</a:t>
            </a:r>
            <a:endParaRPr lang="en-US" sz="2000">
              <a:latin typeface="Times New Roman" charset="0"/>
            </a:endParaRPr>
          </a:p>
          <a:p>
            <a:pPr lvl="1">
              <a:lnSpc>
                <a:spcPct val="95000"/>
              </a:lnSpc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For every nonfinal state, s, in the protocol, if C(s) contains a commit, then assign a failure transition from s to a commit state; otherwise, assign a failure transition from s to an abort state.</a:t>
            </a:r>
          </a:p>
          <a:p>
            <a:pPr lvl="1">
              <a:lnSpc>
                <a:spcPct val="95000"/>
              </a:lnSpc>
              <a:spcBef>
                <a:spcPct val="50000"/>
              </a:spcBef>
            </a:pPr>
            <a:endParaRPr lang="en-US" sz="2000">
              <a:latin typeface="Times New Roman" charset="0"/>
            </a:endParaRPr>
          </a:p>
          <a:p>
            <a:pPr>
              <a:lnSpc>
                <a:spcPct val="95000"/>
              </a:lnSpc>
            </a:pPr>
            <a:r>
              <a:rPr lang="en-US" sz="2000" u="sng">
                <a:latin typeface="Times New Roman" charset="0"/>
              </a:rPr>
              <a:t>Timeout Transition Rule</a:t>
            </a:r>
          </a:p>
          <a:p>
            <a:pPr lvl="1">
              <a:lnSpc>
                <a:spcPct val="95000"/>
              </a:lnSpc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For each nonfinal state, s, if site j is in S(s), and site j has a failure transition to a commit (abort) state, then assign a timeout transition from state s to a commit (abort) state.</a:t>
            </a:r>
          </a:p>
          <a:p>
            <a:pPr lvl="1">
              <a:lnSpc>
                <a:spcPct val="95000"/>
              </a:lnSpc>
              <a:spcBef>
                <a:spcPct val="50000"/>
              </a:spcBef>
            </a:pPr>
            <a:endParaRPr lang="en-US" sz="2000">
              <a:latin typeface="Times New Roman" charset="0"/>
            </a:endParaRPr>
          </a:p>
          <a:p>
            <a:pPr>
              <a:lnSpc>
                <a:spcPct val="95000"/>
              </a:lnSpc>
            </a:pPr>
            <a:r>
              <a:rPr lang="en-US" sz="2000">
                <a:latin typeface="Times New Roman" charset="0"/>
              </a:rPr>
              <a:t>Using these rules in the three phase commit protocol allows the protocol to be resilient to a </a:t>
            </a:r>
            <a:r>
              <a:rPr lang="en-US" sz="2000" u="sng">
                <a:latin typeface="Times New Roman" charset="0"/>
              </a:rPr>
              <a:t>single site</a:t>
            </a:r>
            <a:r>
              <a:rPr lang="en-US" sz="2000">
                <a:latin typeface="Times New Roman" charset="0"/>
              </a:rPr>
              <a:t> failure.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8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E74EE6-C14F-43BE-B41B-1DBCF76D0F22}" type="slidenum">
              <a:rPr lang="en-US"/>
              <a:pPr/>
              <a:t>9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457200"/>
          </a:xfrm>
        </p:spPr>
        <p:txBody>
          <a:bodyPr/>
          <a:lstStyle/>
          <a:p>
            <a:r>
              <a:rPr lang="en-US"/>
              <a:t>Timeout and Failure Transitions</a:t>
            </a:r>
          </a:p>
        </p:txBody>
      </p:sp>
      <p:sp>
        <p:nvSpPr>
          <p:cNvPr id="205827" name="Line 3"/>
          <p:cNvSpPr>
            <a:spLocks noChangeShapeType="1"/>
          </p:cNvSpPr>
          <p:nvPr/>
        </p:nvSpPr>
        <p:spPr bwMode="auto">
          <a:xfrm>
            <a:off x="4697413" y="1239838"/>
            <a:ext cx="0" cy="405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388" y="838200"/>
            <a:ext cx="4362450" cy="5029200"/>
            <a:chOff x="-10" y="384"/>
            <a:chExt cx="2945" cy="3279"/>
          </a:xfrm>
        </p:grpSpPr>
        <p:sp>
          <p:nvSpPr>
            <p:cNvPr id="205829" name="Oval 5"/>
            <p:cNvSpPr>
              <a:spLocks noChangeArrowheads="1"/>
            </p:cNvSpPr>
            <p:nvPr/>
          </p:nvSpPr>
          <p:spPr bwMode="auto">
            <a:xfrm>
              <a:off x="1447" y="687"/>
              <a:ext cx="348" cy="3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q</a:t>
              </a:r>
              <a:r>
                <a:rPr lang="en-US" sz="2800" i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834" y="3315"/>
              <a:ext cx="348" cy="348"/>
              <a:chOff x="2167" y="2767"/>
              <a:chExt cx="386" cy="378"/>
            </a:xfrm>
          </p:grpSpPr>
          <p:sp>
            <p:nvSpPr>
              <p:cNvPr id="205831" name="Oval 7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32" name="Oval 8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c</a:t>
                </a:r>
                <a:r>
                  <a:rPr lang="en-US" sz="2800" i="1" baseline="-25000">
                    <a:latin typeface="Times New Roman" charset="0"/>
                  </a:rPr>
                  <a:t>1</a:t>
                </a:r>
                <a:endParaRPr lang="en-US" sz="2800">
                  <a:latin typeface="Times New Roman" charset="0"/>
                </a:endParaRP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783" y="2217"/>
              <a:ext cx="348" cy="348"/>
              <a:chOff x="2167" y="2767"/>
              <a:chExt cx="386" cy="378"/>
            </a:xfrm>
          </p:grpSpPr>
          <p:sp>
            <p:nvSpPr>
              <p:cNvPr id="205834" name="Oval 10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35" name="Oval 11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a</a:t>
                </a:r>
                <a:r>
                  <a:rPr lang="en-US" sz="2800" i="1" baseline="-25000">
                    <a:latin typeface="Times New Roman" charset="0"/>
                  </a:rPr>
                  <a:t>1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5836" name="Line 12"/>
            <p:cNvSpPr>
              <a:spLocks noChangeShapeType="1"/>
            </p:cNvSpPr>
            <p:nvPr/>
          </p:nvSpPr>
          <p:spPr bwMode="auto">
            <a:xfrm flipH="1">
              <a:off x="1604" y="1073"/>
              <a:ext cx="0" cy="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7" name="Line 13"/>
            <p:cNvSpPr>
              <a:spLocks noChangeShapeType="1"/>
            </p:cNvSpPr>
            <p:nvPr/>
          </p:nvSpPr>
          <p:spPr bwMode="auto">
            <a:xfrm flipH="1">
              <a:off x="1077" y="1822"/>
              <a:ext cx="33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8" name="Line 14"/>
            <p:cNvSpPr>
              <a:spLocks noChangeShapeType="1"/>
            </p:cNvSpPr>
            <p:nvPr/>
          </p:nvSpPr>
          <p:spPr bwMode="auto">
            <a:xfrm>
              <a:off x="1722" y="1853"/>
              <a:ext cx="259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9" name="Oval 15"/>
            <p:cNvSpPr>
              <a:spLocks noChangeArrowheads="1"/>
            </p:cNvSpPr>
            <p:nvPr/>
          </p:nvSpPr>
          <p:spPr bwMode="auto">
            <a:xfrm>
              <a:off x="1407" y="1494"/>
              <a:ext cx="349" cy="3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w</a:t>
              </a:r>
              <a:r>
                <a:rPr lang="en-US" sz="2800" i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5840" name="Text Box 16"/>
            <p:cNvSpPr txBox="1">
              <a:spLocks noChangeArrowheads="1"/>
            </p:cNvSpPr>
            <p:nvPr/>
          </p:nvSpPr>
          <p:spPr bwMode="auto">
            <a:xfrm>
              <a:off x="1122" y="2371"/>
              <a:ext cx="742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Abort msg 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sent to 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all cohorts</a:t>
              </a:r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1766" y="1492"/>
              <a:ext cx="1117" cy="699"/>
              <a:chOff x="1822" y="1907"/>
              <a:chExt cx="1237" cy="760"/>
            </a:xfrm>
          </p:grpSpPr>
          <p:sp>
            <p:nvSpPr>
              <p:cNvPr id="205842" name="Text Box 18"/>
              <p:cNvSpPr txBox="1">
                <a:spLocks noChangeArrowheads="1"/>
              </p:cNvSpPr>
              <p:nvPr/>
            </p:nvSpPr>
            <p:spPr bwMode="auto">
              <a:xfrm>
                <a:off x="1822" y="1907"/>
                <a:ext cx="1237" cy="7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All cohorts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agreed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Send Prepare msg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all cohorts</a:t>
                </a:r>
              </a:p>
            </p:txBody>
          </p:sp>
          <p:sp>
            <p:nvSpPr>
              <p:cNvPr id="205843" name="Line 19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-10" y="1462"/>
              <a:ext cx="1351" cy="699"/>
              <a:chOff x="1694" y="1907"/>
              <a:chExt cx="1496" cy="761"/>
            </a:xfrm>
          </p:grpSpPr>
          <p:sp>
            <p:nvSpPr>
              <p:cNvPr id="205845" name="Text Box 21"/>
              <p:cNvSpPr txBox="1">
                <a:spLocks noChangeArrowheads="1"/>
              </p:cNvSpPr>
              <p:nvPr/>
            </p:nvSpPr>
            <p:spPr bwMode="auto">
              <a:xfrm>
                <a:off x="1694" y="1907"/>
                <a:ext cx="1496" cy="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One or more cohort(s)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replied abort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Abort msg sent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all cohorts</a:t>
                </a:r>
              </a:p>
            </p:txBody>
          </p:sp>
          <p:sp>
            <p:nvSpPr>
              <p:cNvPr id="205846" name="Line 22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847" name="Text Box 23"/>
            <p:cNvSpPr txBox="1">
              <a:spLocks noChangeArrowheads="1"/>
            </p:cNvSpPr>
            <p:nvPr/>
          </p:nvSpPr>
          <p:spPr bwMode="auto">
            <a:xfrm>
              <a:off x="1152" y="384"/>
              <a:ext cx="103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Times New Roman" charset="0"/>
                </a:rPr>
                <a:t>Coordinator</a:t>
              </a:r>
            </a:p>
          </p:txBody>
        </p:sp>
        <p:sp>
          <p:nvSpPr>
            <p:cNvPr id="205848" name="Oval 24"/>
            <p:cNvSpPr>
              <a:spLocks noChangeArrowheads="1"/>
            </p:cNvSpPr>
            <p:nvPr/>
          </p:nvSpPr>
          <p:spPr bwMode="auto">
            <a:xfrm>
              <a:off x="1841" y="2214"/>
              <a:ext cx="349" cy="3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p</a:t>
              </a:r>
              <a:r>
                <a:rPr lang="en-US" sz="2800" i="1" baseline="-25000">
                  <a:latin typeface="Times New Roman" charset="0"/>
                </a:rPr>
                <a:t>1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5849" name="Line 25"/>
            <p:cNvSpPr>
              <a:spLocks noChangeShapeType="1"/>
            </p:cNvSpPr>
            <p:nvPr/>
          </p:nvSpPr>
          <p:spPr bwMode="auto">
            <a:xfrm>
              <a:off x="1997" y="2579"/>
              <a:ext cx="0" cy="7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1962" y="2496"/>
              <a:ext cx="918" cy="856"/>
              <a:chOff x="2026" y="2888"/>
              <a:chExt cx="918" cy="856"/>
            </a:xfrm>
          </p:grpSpPr>
          <p:sp>
            <p:nvSpPr>
              <p:cNvPr id="205851" name="Text Box 27"/>
              <p:cNvSpPr txBox="1">
                <a:spLocks noChangeArrowheads="1"/>
              </p:cNvSpPr>
              <p:nvPr/>
            </p:nvSpPr>
            <p:spPr bwMode="auto">
              <a:xfrm>
                <a:off x="2026" y="2888"/>
                <a:ext cx="918" cy="8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All cohorts 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sent Ack msg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Send Commit 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msg to all 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cohorts</a:t>
                </a:r>
              </a:p>
            </p:txBody>
          </p:sp>
          <p:sp>
            <p:nvSpPr>
              <p:cNvPr id="205852" name="Line 28"/>
              <p:cNvSpPr>
                <a:spLocks noChangeShapeType="1"/>
              </p:cNvSpPr>
              <p:nvPr/>
            </p:nvSpPr>
            <p:spPr bwMode="auto">
              <a:xfrm>
                <a:off x="2061" y="3257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853" name="Line 29"/>
            <p:cNvSpPr>
              <a:spLocks noChangeShapeType="1"/>
            </p:cNvSpPr>
            <p:nvPr/>
          </p:nvSpPr>
          <p:spPr bwMode="auto">
            <a:xfrm flipH="1">
              <a:off x="1019" y="1017"/>
              <a:ext cx="493" cy="118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4" name="Freeform 30"/>
            <p:cNvSpPr>
              <a:spLocks/>
            </p:cNvSpPr>
            <p:nvPr/>
          </p:nvSpPr>
          <p:spPr bwMode="auto">
            <a:xfrm>
              <a:off x="1101" y="1806"/>
              <a:ext cx="383" cy="452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21" y="304"/>
                </a:cxn>
                <a:cxn ang="0">
                  <a:pos x="0" y="452"/>
                </a:cxn>
              </a:cxnLst>
              <a:rect l="0" t="0" r="r" b="b"/>
              <a:pathLst>
                <a:path w="383" h="452">
                  <a:moveTo>
                    <a:pt x="370" y="0"/>
                  </a:moveTo>
                  <a:cubicBezTo>
                    <a:pt x="376" y="114"/>
                    <a:pt x="383" y="229"/>
                    <a:pt x="321" y="304"/>
                  </a:cubicBezTo>
                  <a:cubicBezTo>
                    <a:pt x="259" y="379"/>
                    <a:pt x="129" y="415"/>
                    <a:pt x="0" y="452"/>
                  </a:cubicBezTo>
                </a:path>
              </a:pathLst>
            </a:custGeom>
            <a:noFill/>
            <a:ln w="9525" cap="rnd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5" name="Line 31"/>
            <p:cNvSpPr>
              <a:spLocks noChangeShapeType="1"/>
            </p:cNvSpPr>
            <p:nvPr/>
          </p:nvSpPr>
          <p:spPr bwMode="auto">
            <a:xfrm flipH="1">
              <a:off x="1142" y="2406"/>
              <a:ext cx="683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6" name="Text Box 32"/>
            <p:cNvSpPr txBox="1">
              <a:spLocks noChangeArrowheads="1"/>
            </p:cNvSpPr>
            <p:nvPr/>
          </p:nvSpPr>
          <p:spPr bwMode="auto">
            <a:xfrm>
              <a:off x="1424" y="2212"/>
              <a:ext cx="20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T</a:t>
              </a:r>
            </a:p>
          </p:txBody>
        </p:sp>
        <p:sp>
          <p:nvSpPr>
            <p:cNvPr id="205857" name="Text Box 33"/>
            <p:cNvSpPr txBox="1">
              <a:spLocks noChangeArrowheads="1"/>
            </p:cNvSpPr>
            <p:nvPr/>
          </p:nvSpPr>
          <p:spPr bwMode="auto">
            <a:xfrm>
              <a:off x="1402" y="1947"/>
              <a:ext cx="31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F,T</a:t>
              </a:r>
            </a:p>
          </p:txBody>
        </p:sp>
        <p:sp>
          <p:nvSpPr>
            <p:cNvPr id="205858" name="Text Box 34"/>
            <p:cNvSpPr txBox="1">
              <a:spLocks noChangeArrowheads="1"/>
            </p:cNvSpPr>
            <p:nvPr/>
          </p:nvSpPr>
          <p:spPr bwMode="auto">
            <a:xfrm>
              <a:off x="1068" y="1130"/>
              <a:ext cx="319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F,T</a:t>
              </a:r>
            </a:p>
          </p:txBody>
        </p:sp>
        <p:sp>
          <p:nvSpPr>
            <p:cNvPr id="205859" name="Text Box 35"/>
            <p:cNvSpPr txBox="1">
              <a:spLocks noChangeArrowheads="1"/>
            </p:cNvSpPr>
            <p:nvPr/>
          </p:nvSpPr>
          <p:spPr bwMode="auto">
            <a:xfrm>
              <a:off x="1551" y="1000"/>
              <a:ext cx="1384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Commit_Request msg 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sent to all cohorts</a:t>
              </a:r>
            </a:p>
          </p:txBody>
        </p:sp>
        <p:sp>
          <p:nvSpPr>
            <p:cNvPr id="205860" name="Freeform 36"/>
            <p:cNvSpPr>
              <a:spLocks/>
            </p:cNvSpPr>
            <p:nvPr/>
          </p:nvSpPr>
          <p:spPr bwMode="auto">
            <a:xfrm>
              <a:off x="1857" y="2570"/>
              <a:ext cx="82" cy="764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0" y="493"/>
                </a:cxn>
                <a:cxn ang="0">
                  <a:pos x="124" y="888"/>
                </a:cxn>
              </a:cxnLst>
              <a:rect l="0" t="0" r="r" b="b"/>
              <a:pathLst>
                <a:path w="124" h="888">
                  <a:moveTo>
                    <a:pt x="124" y="0"/>
                  </a:moveTo>
                  <a:cubicBezTo>
                    <a:pt x="62" y="172"/>
                    <a:pt x="0" y="345"/>
                    <a:pt x="0" y="493"/>
                  </a:cubicBezTo>
                  <a:cubicBezTo>
                    <a:pt x="0" y="641"/>
                    <a:pt x="62" y="764"/>
                    <a:pt x="124" y="888"/>
                  </a:cubicBezTo>
                </a:path>
              </a:pathLst>
            </a:custGeom>
            <a:noFill/>
            <a:ln w="9525" cap="rnd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61" name="Text Box 37"/>
            <p:cNvSpPr txBox="1">
              <a:spLocks noChangeArrowheads="1"/>
            </p:cNvSpPr>
            <p:nvPr/>
          </p:nvSpPr>
          <p:spPr bwMode="auto">
            <a:xfrm>
              <a:off x="1679" y="2944"/>
              <a:ext cx="20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F</a:t>
              </a: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4962525" y="889000"/>
            <a:ext cx="4157663" cy="4978400"/>
            <a:chOff x="3062" y="437"/>
            <a:chExt cx="2619" cy="3136"/>
          </a:xfrm>
        </p:grpSpPr>
        <p:sp>
          <p:nvSpPr>
            <p:cNvPr id="205863" name="Oval 39"/>
            <p:cNvSpPr>
              <a:spLocks noChangeArrowheads="1"/>
            </p:cNvSpPr>
            <p:nvPr/>
          </p:nvSpPr>
          <p:spPr bwMode="auto">
            <a:xfrm>
              <a:off x="4276" y="738"/>
              <a:ext cx="359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q</a:t>
              </a:r>
              <a:r>
                <a:rPr lang="en-US" sz="2800" i="1" baseline="-25000">
                  <a:latin typeface="Times New Roman" charset="0"/>
                </a:rPr>
                <a:t>i</a:t>
              </a:r>
              <a:endParaRPr lang="en-US" sz="2800">
                <a:latin typeface="Times New Roman" charset="0"/>
              </a:endParaRPr>
            </a:p>
          </p:txBody>
        </p: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4831" y="1402"/>
              <a:ext cx="358" cy="353"/>
              <a:chOff x="2167" y="2767"/>
              <a:chExt cx="386" cy="378"/>
            </a:xfrm>
          </p:grpSpPr>
          <p:sp>
            <p:nvSpPr>
              <p:cNvPr id="205865" name="Oval 41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66" name="Oval 42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a</a:t>
                </a:r>
                <a:r>
                  <a:rPr lang="en-US" sz="2800" i="1" baseline="-25000">
                    <a:latin typeface="Times New Roman" charset="0"/>
                  </a:rPr>
                  <a:t>i</a:t>
                </a:r>
                <a:endParaRPr lang="en-US" sz="2800">
                  <a:latin typeface="Times New Roman" charset="0"/>
                </a:endParaRPr>
              </a:p>
            </p:txBody>
          </p:sp>
        </p:grpSp>
        <p:grpSp>
          <p:nvGrpSpPr>
            <p:cNvPr id="10" name="Group 43"/>
            <p:cNvGrpSpPr>
              <a:grpSpLocks/>
            </p:cNvGrpSpPr>
            <p:nvPr/>
          </p:nvGrpSpPr>
          <p:grpSpPr bwMode="auto">
            <a:xfrm>
              <a:off x="3782" y="3220"/>
              <a:ext cx="358" cy="353"/>
              <a:chOff x="2167" y="2767"/>
              <a:chExt cx="386" cy="378"/>
            </a:xfrm>
          </p:grpSpPr>
          <p:sp>
            <p:nvSpPr>
              <p:cNvPr id="205868" name="Oval 44"/>
              <p:cNvSpPr>
                <a:spLocks noChangeArrowheads="1"/>
              </p:cNvSpPr>
              <p:nvPr/>
            </p:nvSpPr>
            <p:spPr bwMode="auto">
              <a:xfrm>
                <a:off x="2167" y="2767"/>
                <a:ext cx="386" cy="37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69" name="Oval 45"/>
              <p:cNvSpPr>
                <a:spLocks noChangeArrowheads="1"/>
              </p:cNvSpPr>
              <p:nvPr/>
            </p:nvSpPr>
            <p:spPr bwMode="auto">
              <a:xfrm>
                <a:off x="2216" y="2812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182880"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US" sz="2800" i="1">
                    <a:latin typeface="Times New Roman" charset="0"/>
                  </a:rPr>
                  <a:t>c</a:t>
                </a:r>
                <a:r>
                  <a:rPr lang="en-US" sz="2800" i="1" baseline="-25000">
                    <a:latin typeface="Times New Roman" charset="0"/>
                  </a:rPr>
                  <a:t>i</a:t>
                </a:r>
                <a:endParaRPr lang="en-US" sz="2800">
                  <a:latin typeface="Times New Roman" charset="0"/>
                </a:endParaRPr>
              </a:p>
            </p:txBody>
          </p:sp>
        </p:grpSp>
        <p:sp>
          <p:nvSpPr>
            <p:cNvPr id="205870" name="Line 46"/>
            <p:cNvSpPr>
              <a:spLocks noChangeShapeType="1"/>
            </p:cNvSpPr>
            <p:nvPr/>
          </p:nvSpPr>
          <p:spPr bwMode="auto">
            <a:xfrm flipH="1">
              <a:off x="4049" y="1084"/>
              <a:ext cx="313" cy="3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71" name="Line 47"/>
            <p:cNvSpPr>
              <a:spLocks noChangeShapeType="1"/>
            </p:cNvSpPr>
            <p:nvPr/>
          </p:nvSpPr>
          <p:spPr bwMode="auto">
            <a:xfrm>
              <a:off x="3954" y="1752"/>
              <a:ext cx="2" cy="6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72" name="Oval 48"/>
            <p:cNvSpPr>
              <a:spLocks noChangeArrowheads="1"/>
            </p:cNvSpPr>
            <p:nvPr/>
          </p:nvSpPr>
          <p:spPr bwMode="auto">
            <a:xfrm>
              <a:off x="3754" y="1396"/>
              <a:ext cx="358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w</a:t>
              </a:r>
              <a:r>
                <a:rPr lang="en-US" sz="2800" i="1" baseline="-25000">
                  <a:latin typeface="Times New Roman" charset="0"/>
                </a:rPr>
                <a:t>i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5873" name="Text Box 49"/>
            <p:cNvSpPr txBox="1">
              <a:spLocks noChangeArrowheads="1"/>
            </p:cNvSpPr>
            <p:nvPr/>
          </p:nvSpPr>
          <p:spPr bwMode="auto">
            <a:xfrm>
              <a:off x="3976" y="1534"/>
              <a:ext cx="865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Abort msg 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received from 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Coordinator</a:t>
              </a:r>
            </a:p>
          </p:txBody>
        </p:sp>
        <p:grpSp>
          <p:nvGrpSpPr>
            <p:cNvPr id="11" name="Group 50"/>
            <p:cNvGrpSpPr>
              <a:grpSpLocks/>
            </p:cNvGrpSpPr>
            <p:nvPr/>
          </p:nvGrpSpPr>
          <p:grpSpPr bwMode="auto">
            <a:xfrm>
              <a:off x="4654" y="691"/>
              <a:ext cx="1027" cy="674"/>
              <a:chOff x="1895" y="1926"/>
              <a:chExt cx="1105" cy="722"/>
            </a:xfrm>
          </p:grpSpPr>
          <p:sp>
            <p:nvSpPr>
              <p:cNvPr id="205875" name="Text Box 51"/>
              <p:cNvSpPr txBox="1">
                <a:spLocks noChangeArrowheads="1"/>
              </p:cNvSpPr>
              <p:nvPr/>
            </p:nvSpPr>
            <p:spPr bwMode="auto">
              <a:xfrm>
                <a:off x="1895" y="1926"/>
                <a:ext cx="1091" cy="7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Commit_Request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msg received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Abort msg sent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Coordinator</a:t>
                </a:r>
              </a:p>
            </p:txBody>
          </p:sp>
          <p:sp>
            <p:nvSpPr>
              <p:cNvPr id="205876" name="Line 52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53"/>
            <p:cNvGrpSpPr>
              <a:grpSpLocks/>
            </p:cNvGrpSpPr>
            <p:nvPr/>
          </p:nvGrpSpPr>
          <p:grpSpPr bwMode="auto">
            <a:xfrm>
              <a:off x="3072" y="710"/>
              <a:ext cx="1026" cy="674"/>
              <a:chOff x="1896" y="1927"/>
              <a:chExt cx="1104" cy="722"/>
            </a:xfrm>
          </p:grpSpPr>
          <p:sp>
            <p:nvSpPr>
              <p:cNvPr id="205878" name="Text Box 54"/>
              <p:cNvSpPr txBox="1">
                <a:spLocks noChangeArrowheads="1"/>
              </p:cNvSpPr>
              <p:nvPr/>
            </p:nvSpPr>
            <p:spPr bwMode="auto">
              <a:xfrm>
                <a:off x="1896" y="1927"/>
                <a:ext cx="1091" cy="7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Commit_Request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msg received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Agreed msg sent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Coordinator</a:t>
                </a:r>
              </a:p>
            </p:txBody>
          </p:sp>
          <p:sp>
            <p:nvSpPr>
              <p:cNvPr id="205879" name="Line 55"/>
              <p:cNvSpPr>
                <a:spLocks noChangeShapeType="1"/>
              </p:cNvSpPr>
              <p:nvPr/>
            </p:nvSpPr>
            <p:spPr bwMode="auto">
              <a:xfrm>
                <a:off x="1931" y="2276"/>
                <a:ext cx="106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880" name="Text Box 56"/>
            <p:cNvSpPr txBox="1">
              <a:spLocks noChangeArrowheads="1"/>
            </p:cNvSpPr>
            <p:nvPr/>
          </p:nvSpPr>
          <p:spPr bwMode="auto">
            <a:xfrm>
              <a:off x="3719" y="437"/>
              <a:ext cx="157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Times New Roman" charset="0"/>
                </a:rPr>
                <a:t>Cohort i (i=2,3, …, n)</a:t>
              </a:r>
            </a:p>
          </p:txBody>
        </p:sp>
        <p:sp>
          <p:nvSpPr>
            <p:cNvPr id="205881" name="Line 57"/>
            <p:cNvSpPr>
              <a:spLocks noChangeShapeType="1"/>
            </p:cNvSpPr>
            <p:nvPr/>
          </p:nvSpPr>
          <p:spPr bwMode="auto">
            <a:xfrm>
              <a:off x="4528" y="1097"/>
              <a:ext cx="313" cy="3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82" name="Line 58"/>
            <p:cNvSpPr>
              <a:spLocks noChangeShapeType="1"/>
            </p:cNvSpPr>
            <p:nvPr/>
          </p:nvSpPr>
          <p:spPr bwMode="auto">
            <a:xfrm>
              <a:off x="4124" y="1578"/>
              <a:ext cx="6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59"/>
            <p:cNvGrpSpPr>
              <a:grpSpLocks/>
            </p:cNvGrpSpPr>
            <p:nvPr/>
          </p:nvGrpSpPr>
          <p:grpSpPr bwMode="auto">
            <a:xfrm>
              <a:off x="3062" y="1672"/>
              <a:ext cx="895" cy="674"/>
              <a:chOff x="2974" y="2192"/>
              <a:chExt cx="895" cy="674"/>
            </a:xfrm>
          </p:grpSpPr>
          <p:sp>
            <p:nvSpPr>
              <p:cNvPr id="205884" name="Text Box 60"/>
              <p:cNvSpPr txBox="1">
                <a:spLocks noChangeArrowheads="1"/>
              </p:cNvSpPr>
              <p:nvPr/>
            </p:nvSpPr>
            <p:spPr bwMode="auto">
              <a:xfrm>
                <a:off x="2974" y="2192"/>
                <a:ext cx="895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Times New Roman" charset="0"/>
                  </a:rPr>
                  <a:t>Prepare msg 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received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Send Ack msg </a:t>
                </a:r>
              </a:p>
              <a:p>
                <a:pPr algn="ctr"/>
                <a:r>
                  <a:rPr lang="en-US" sz="1600">
                    <a:latin typeface="Times New Roman" charset="0"/>
                  </a:rPr>
                  <a:t>to Coordinator</a:t>
                </a:r>
              </a:p>
            </p:txBody>
          </p:sp>
          <p:sp>
            <p:nvSpPr>
              <p:cNvPr id="205885" name="Line 61"/>
              <p:cNvSpPr>
                <a:spLocks noChangeShapeType="1"/>
              </p:cNvSpPr>
              <p:nvPr/>
            </p:nvSpPr>
            <p:spPr bwMode="auto">
              <a:xfrm flipV="1">
                <a:off x="3030" y="2523"/>
                <a:ext cx="7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886" name="Oval 62"/>
            <p:cNvSpPr>
              <a:spLocks noChangeArrowheads="1"/>
            </p:cNvSpPr>
            <p:nvPr/>
          </p:nvSpPr>
          <p:spPr bwMode="auto">
            <a:xfrm>
              <a:off x="3784" y="2441"/>
              <a:ext cx="358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tIns="0" anchor="ctr"/>
            <a:lstStyle/>
            <a:p>
              <a:pPr algn="ctr">
                <a:spcBef>
                  <a:spcPct val="20000"/>
                </a:spcBef>
              </a:pPr>
              <a:r>
                <a:rPr lang="en-US" sz="2800" i="1">
                  <a:latin typeface="Times New Roman" charset="0"/>
                </a:rPr>
                <a:t>p</a:t>
              </a:r>
              <a:r>
                <a:rPr lang="en-US" sz="2800" i="1" baseline="-25000">
                  <a:latin typeface="Times New Roman" charset="0"/>
                </a:rPr>
                <a:t>i</a:t>
              </a:r>
              <a:endParaRPr lang="en-US" sz="2800">
                <a:latin typeface="Times New Roman" charset="0"/>
              </a:endParaRPr>
            </a:p>
          </p:txBody>
        </p:sp>
        <p:sp>
          <p:nvSpPr>
            <p:cNvPr id="205887" name="Line 63"/>
            <p:cNvSpPr>
              <a:spLocks noChangeShapeType="1"/>
            </p:cNvSpPr>
            <p:nvPr/>
          </p:nvSpPr>
          <p:spPr bwMode="auto">
            <a:xfrm flipH="1">
              <a:off x="3937" y="2857"/>
              <a:ext cx="0" cy="3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88" name="Text Box 64"/>
            <p:cNvSpPr txBox="1">
              <a:spLocks noChangeArrowheads="1"/>
            </p:cNvSpPr>
            <p:nvPr/>
          </p:nvSpPr>
          <p:spPr bwMode="auto">
            <a:xfrm>
              <a:off x="3967" y="2863"/>
              <a:ext cx="125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Times New Roman" charset="0"/>
                </a:rPr>
                <a:t>Commit msg received</a:t>
              </a:r>
            </a:p>
            <a:p>
              <a:pPr algn="ctr"/>
              <a:r>
                <a:rPr lang="en-US" sz="1600">
                  <a:latin typeface="Times New Roman" charset="0"/>
                </a:rPr>
                <a:t>from Coordinator</a:t>
              </a:r>
            </a:p>
          </p:txBody>
        </p:sp>
        <p:sp>
          <p:nvSpPr>
            <p:cNvPr id="205889" name="Line 65"/>
            <p:cNvSpPr>
              <a:spLocks noChangeShapeType="1"/>
            </p:cNvSpPr>
            <p:nvPr/>
          </p:nvSpPr>
          <p:spPr bwMode="auto">
            <a:xfrm flipV="1">
              <a:off x="4134" y="1757"/>
              <a:ext cx="831" cy="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90" name="Text Box 66"/>
            <p:cNvSpPr txBox="1">
              <a:spLocks noChangeArrowheads="1"/>
            </p:cNvSpPr>
            <p:nvPr/>
          </p:nvSpPr>
          <p:spPr bwMode="auto">
            <a:xfrm rot="-2665562">
              <a:off x="4064" y="2127"/>
              <a:ext cx="118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700">
                  <a:latin typeface="Times New Roman" charset="0"/>
                </a:rPr>
                <a:t>Abort msg received</a:t>
              </a:r>
            </a:p>
            <a:p>
              <a:pPr algn="ctr"/>
              <a:r>
                <a:rPr lang="en-US" sz="1700">
                  <a:latin typeface="Times New Roman" charset="0"/>
                </a:rPr>
                <a:t>from Coordinator</a:t>
              </a:r>
            </a:p>
          </p:txBody>
        </p:sp>
        <p:sp>
          <p:nvSpPr>
            <p:cNvPr id="205891" name="Freeform 67"/>
            <p:cNvSpPr>
              <a:spLocks/>
            </p:cNvSpPr>
            <p:nvPr/>
          </p:nvSpPr>
          <p:spPr bwMode="auto">
            <a:xfrm>
              <a:off x="4126" y="1497"/>
              <a:ext cx="690" cy="53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304" y="4"/>
                </a:cxn>
                <a:cxn ang="0">
                  <a:pos x="690" y="29"/>
                </a:cxn>
              </a:cxnLst>
              <a:rect l="0" t="0" r="r" b="b"/>
              <a:pathLst>
                <a:path w="690" h="53">
                  <a:moveTo>
                    <a:pt x="0" y="53"/>
                  </a:moveTo>
                  <a:cubicBezTo>
                    <a:pt x="94" y="30"/>
                    <a:pt x="189" y="8"/>
                    <a:pt x="304" y="4"/>
                  </a:cubicBezTo>
                  <a:cubicBezTo>
                    <a:pt x="419" y="0"/>
                    <a:pt x="626" y="25"/>
                    <a:pt x="690" y="29"/>
                  </a:cubicBezTo>
                </a:path>
              </a:pathLst>
            </a:custGeom>
            <a:noFill/>
            <a:ln w="9525" cap="rnd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92" name="Freeform 68"/>
            <p:cNvSpPr>
              <a:spLocks/>
            </p:cNvSpPr>
            <p:nvPr/>
          </p:nvSpPr>
          <p:spPr bwMode="auto">
            <a:xfrm>
              <a:off x="4496" y="1074"/>
              <a:ext cx="353" cy="40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57" y="246"/>
                </a:cxn>
                <a:cxn ang="0">
                  <a:pos x="353" y="402"/>
                </a:cxn>
              </a:cxnLst>
              <a:rect l="0" t="0" r="r" b="b"/>
              <a:pathLst>
                <a:path w="353" h="402">
                  <a:moveTo>
                    <a:pt x="8" y="0"/>
                  </a:moveTo>
                  <a:cubicBezTo>
                    <a:pt x="4" y="89"/>
                    <a:pt x="0" y="179"/>
                    <a:pt x="57" y="246"/>
                  </a:cubicBezTo>
                  <a:cubicBezTo>
                    <a:pt x="114" y="313"/>
                    <a:pt x="233" y="357"/>
                    <a:pt x="353" y="402"/>
                  </a:cubicBezTo>
                </a:path>
              </a:pathLst>
            </a:custGeom>
            <a:noFill/>
            <a:ln w="9525" cap="rnd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93" name="Text Box 69"/>
            <p:cNvSpPr txBox="1">
              <a:spLocks noChangeArrowheads="1"/>
            </p:cNvSpPr>
            <p:nvPr/>
          </p:nvSpPr>
          <p:spPr bwMode="auto">
            <a:xfrm>
              <a:off x="4241" y="1312"/>
              <a:ext cx="2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F,T</a:t>
              </a:r>
            </a:p>
          </p:txBody>
        </p:sp>
        <p:sp>
          <p:nvSpPr>
            <p:cNvPr id="205894" name="Text Box 70"/>
            <p:cNvSpPr txBox="1">
              <a:spLocks noChangeArrowheads="1"/>
            </p:cNvSpPr>
            <p:nvPr/>
          </p:nvSpPr>
          <p:spPr bwMode="auto">
            <a:xfrm>
              <a:off x="4278" y="1136"/>
              <a:ext cx="2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F,T</a:t>
              </a:r>
            </a:p>
          </p:txBody>
        </p:sp>
        <p:sp>
          <p:nvSpPr>
            <p:cNvPr id="205895" name="Freeform 71"/>
            <p:cNvSpPr>
              <a:spLocks/>
            </p:cNvSpPr>
            <p:nvPr/>
          </p:nvSpPr>
          <p:spPr bwMode="auto">
            <a:xfrm>
              <a:off x="3718" y="2815"/>
              <a:ext cx="210" cy="436"/>
            </a:xfrm>
            <a:custGeom>
              <a:avLst/>
              <a:gdLst/>
              <a:ahLst/>
              <a:cxnLst>
                <a:cxn ang="0">
                  <a:pos x="193" y="0"/>
                </a:cxn>
                <a:cxn ang="0">
                  <a:pos x="4" y="337"/>
                </a:cxn>
                <a:cxn ang="0">
                  <a:pos x="169" y="682"/>
                </a:cxn>
              </a:cxnLst>
              <a:rect l="0" t="0" r="r" b="b"/>
              <a:pathLst>
                <a:path w="193" h="682">
                  <a:moveTo>
                    <a:pt x="193" y="0"/>
                  </a:moveTo>
                  <a:cubicBezTo>
                    <a:pt x="100" y="111"/>
                    <a:pt x="8" y="223"/>
                    <a:pt x="4" y="337"/>
                  </a:cubicBezTo>
                  <a:cubicBezTo>
                    <a:pt x="0" y="451"/>
                    <a:pt x="84" y="566"/>
                    <a:pt x="169" y="682"/>
                  </a:cubicBezTo>
                </a:path>
              </a:pathLst>
            </a:custGeom>
            <a:noFill/>
            <a:ln w="9525" cap="rnd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96" name="Text Box 72"/>
            <p:cNvSpPr txBox="1">
              <a:spLocks noChangeArrowheads="1"/>
            </p:cNvSpPr>
            <p:nvPr/>
          </p:nvSpPr>
          <p:spPr bwMode="auto">
            <a:xfrm>
              <a:off x="3399" y="2962"/>
              <a:ext cx="2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F,T</a:t>
              </a:r>
            </a:p>
          </p:txBody>
        </p:sp>
      </p:grpSp>
      <p:grpSp>
        <p:nvGrpSpPr>
          <p:cNvPr id="14" name="Group 73"/>
          <p:cNvGrpSpPr>
            <a:grpSpLocks/>
          </p:cNvGrpSpPr>
          <p:nvPr/>
        </p:nvGrpSpPr>
        <p:grpSpPr bwMode="auto">
          <a:xfrm>
            <a:off x="585788" y="5945188"/>
            <a:ext cx="8024812" cy="433387"/>
            <a:chOff x="337" y="3737"/>
            <a:chExt cx="5055" cy="273"/>
          </a:xfrm>
        </p:grpSpPr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540" y="3737"/>
              <a:ext cx="1414" cy="270"/>
              <a:chOff x="154" y="3702"/>
              <a:chExt cx="1414" cy="270"/>
            </a:xfrm>
          </p:grpSpPr>
          <p:sp>
            <p:nvSpPr>
              <p:cNvPr id="205899" name="Line 75"/>
              <p:cNvSpPr>
                <a:spLocks noChangeShapeType="1"/>
              </p:cNvSpPr>
              <p:nvPr/>
            </p:nvSpPr>
            <p:spPr bwMode="auto">
              <a:xfrm>
                <a:off x="154" y="3887"/>
                <a:ext cx="336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00" name="Text Box 76"/>
              <p:cNvSpPr txBox="1">
                <a:spLocks noChangeArrowheads="1"/>
              </p:cNvSpPr>
              <p:nvPr/>
            </p:nvSpPr>
            <p:spPr bwMode="auto">
              <a:xfrm>
                <a:off x="244" y="3702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Times New Roman" charset="0"/>
                  </a:rPr>
                  <a:t>T</a:t>
                </a:r>
              </a:p>
            </p:txBody>
          </p:sp>
          <p:sp>
            <p:nvSpPr>
              <p:cNvPr id="205901" name="Text Box 77"/>
              <p:cNvSpPr txBox="1">
                <a:spLocks noChangeArrowheads="1"/>
              </p:cNvSpPr>
              <p:nvPr/>
            </p:nvSpPr>
            <p:spPr bwMode="auto">
              <a:xfrm>
                <a:off x="457" y="3760"/>
                <a:ext cx="111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Times New Roman" charset="0"/>
                  </a:rPr>
                  <a:t>Timeout Transition</a:t>
                </a:r>
              </a:p>
            </p:txBody>
          </p:sp>
        </p:grpSp>
        <p:grpSp>
          <p:nvGrpSpPr>
            <p:cNvPr id="16" name="Group 78"/>
            <p:cNvGrpSpPr>
              <a:grpSpLocks/>
            </p:cNvGrpSpPr>
            <p:nvPr/>
          </p:nvGrpSpPr>
          <p:grpSpPr bwMode="auto">
            <a:xfrm>
              <a:off x="2054" y="3737"/>
              <a:ext cx="1380" cy="270"/>
              <a:chOff x="1606" y="3749"/>
              <a:chExt cx="1380" cy="270"/>
            </a:xfrm>
          </p:grpSpPr>
          <p:sp>
            <p:nvSpPr>
              <p:cNvPr id="205903" name="Line 79"/>
              <p:cNvSpPr>
                <a:spLocks noChangeShapeType="1"/>
              </p:cNvSpPr>
              <p:nvPr/>
            </p:nvSpPr>
            <p:spPr bwMode="auto">
              <a:xfrm>
                <a:off x="1606" y="3934"/>
                <a:ext cx="336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04" name="Text Box 80"/>
              <p:cNvSpPr txBox="1">
                <a:spLocks noChangeArrowheads="1"/>
              </p:cNvSpPr>
              <p:nvPr/>
            </p:nvSpPr>
            <p:spPr bwMode="auto">
              <a:xfrm>
                <a:off x="1700" y="3749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Times New Roman" charset="0"/>
                  </a:rPr>
                  <a:t>F</a:t>
                </a:r>
              </a:p>
            </p:txBody>
          </p:sp>
          <p:sp>
            <p:nvSpPr>
              <p:cNvPr id="205905" name="Text Box 81"/>
              <p:cNvSpPr txBox="1">
                <a:spLocks noChangeArrowheads="1"/>
              </p:cNvSpPr>
              <p:nvPr/>
            </p:nvSpPr>
            <p:spPr bwMode="auto">
              <a:xfrm>
                <a:off x="1946" y="3807"/>
                <a:ext cx="10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Times New Roman" charset="0"/>
                  </a:rPr>
                  <a:t>Failure Transition</a:t>
                </a:r>
              </a:p>
            </p:txBody>
          </p:sp>
        </p:grpSp>
        <p:grpSp>
          <p:nvGrpSpPr>
            <p:cNvPr id="17" name="Group 82"/>
            <p:cNvGrpSpPr>
              <a:grpSpLocks/>
            </p:cNvGrpSpPr>
            <p:nvPr/>
          </p:nvGrpSpPr>
          <p:grpSpPr bwMode="auto">
            <a:xfrm>
              <a:off x="3534" y="3737"/>
              <a:ext cx="1848" cy="270"/>
              <a:chOff x="3099" y="3712"/>
              <a:chExt cx="1848" cy="270"/>
            </a:xfrm>
          </p:grpSpPr>
          <p:sp>
            <p:nvSpPr>
              <p:cNvPr id="205907" name="Line 83"/>
              <p:cNvSpPr>
                <a:spLocks noChangeShapeType="1"/>
              </p:cNvSpPr>
              <p:nvPr/>
            </p:nvSpPr>
            <p:spPr bwMode="auto">
              <a:xfrm>
                <a:off x="3099" y="3897"/>
                <a:ext cx="336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08" name="Text Box 84"/>
              <p:cNvSpPr txBox="1">
                <a:spLocks noChangeArrowheads="1"/>
              </p:cNvSpPr>
              <p:nvPr/>
            </p:nvSpPr>
            <p:spPr bwMode="auto">
              <a:xfrm>
                <a:off x="3131" y="3712"/>
                <a:ext cx="3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Times New Roman" charset="0"/>
                  </a:rPr>
                  <a:t>F,T</a:t>
                </a:r>
              </a:p>
            </p:txBody>
          </p:sp>
          <p:sp>
            <p:nvSpPr>
              <p:cNvPr id="205909" name="Text Box 85"/>
              <p:cNvSpPr txBox="1">
                <a:spLocks noChangeArrowheads="1"/>
              </p:cNvSpPr>
              <p:nvPr/>
            </p:nvSpPr>
            <p:spPr bwMode="auto">
              <a:xfrm>
                <a:off x="3436" y="3770"/>
                <a:ext cx="151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Times New Roman" charset="0"/>
                  </a:rPr>
                  <a:t>Failure/Timeout Transition</a:t>
                </a:r>
              </a:p>
            </p:txBody>
          </p:sp>
        </p:grpSp>
        <p:sp>
          <p:nvSpPr>
            <p:cNvPr id="205910" name="Rectangle 86"/>
            <p:cNvSpPr>
              <a:spLocks noChangeArrowheads="1"/>
            </p:cNvSpPr>
            <p:nvPr/>
          </p:nvSpPr>
          <p:spPr bwMode="auto">
            <a:xfrm>
              <a:off x="337" y="3739"/>
              <a:ext cx="5055" cy="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798</Words>
  <Application>Microsoft Office PowerPoint</Application>
  <PresentationFormat>On-screen Show (4:3)</PresentationFormat>
  <Paragraphs>226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Commit Protocols</vt:lpstr>
      <vt:lpstr>Fault Tolerance</vt:lpstr>
      <vt:lpstr>Transaction Model</vt:lpstr>
      <vt:lpstr>2-phase Commit Protocol</vt:lpstr>
      <vt:lpstr>Site Failures</vt:lpstr>
      <vt:lpstr>Definitions</vt:lpstr>
      <vt:lpstr>3-phase Commit Protocol</vt:lpstr>
      <vt:lpstr>Rules for Adding New Transitions</vt:lpstr>
      <vt:lpstr>Timeout and Failure Transitions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 Protocols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2010-08-02T13:24:49Z</dcterms:modified>
</cp:coreProperties>
</file>