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7391400" y="152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err="1" smtClean="0"/>
              <a:t>Checkpointing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Checkpointing-Recovery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CS5204 – Operating Systems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4CA1D43D-98A2-4747-B0DB-CC038CB2B8CE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AB018-806A-48DC-8959-4FC695C27CC5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Uncoordinated Checkpointing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3117850" y="1158875"/>
            <a:ext cx="2944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Rollback-Recovery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1125538" y="2284413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checkpointing</a:t>
            </a: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182563" y="3827463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uncoordinated</a:t>
            </a:r>
          </a:p>
        </p:txBody>
      </p:sp>
      <p:cxnSp>
        <p:nvCxnSpPr>
          <p:cNvPr id="206854" name="AutoShape 6"/>
          <p:cNvCxnSpPr>
            <a:cxnSpLocks noChangeShapeType="1"/>
            <a:stCxn id="206851" idx="2"/>
            <a:endCxn id="206852" idx="0"/>
          </p:cNvCxnSpPr>
          <p:nvPr/>
        </p:nvCxnSpPr>
        <p:spPr bwMode="auto">
          <a:xfrm flipH="1">
            <a:off x="2079625" y="1677988"/>
            <a:ext cx="2511425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6855" name="AutoShape 7"/>
          <p:cNvCxnSpPr>
            <a:cxnSpLocks noChangeShapeType="1"/>
            <a:stCxn id="206851" idx="2"/>
          </p:cNvCxnSpPr>
          <p:nvPr/>
        </p:nvCxnSpPr>
        <p:spPr bwMode="auto">
          <a:xfrm>
            <a:off x="4591050" y="1677988"/>
            <a:ext cx="2413000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6856" name="AutoShape 8"/>
          <p:cNvCxnSpPr>
            <a:cxnSpLocks noChangeShapeType="1"/>
            <a:stCxn id="206852" idx="2"/>
            <a:endCxn id="206853" idx="0"/>
          </p:cNvCxnSpPr>
          <p:nvPr/>
        </p:nvCxnSpPr>
        <p:spPr bwMode="auto">
          <a:xfrm flipH="1">
            <a:off x="928688" y="2741613"/>
            <a:ext cx="1150937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6857" name="Text Box 9"/>
          <p:cNvSpPr txBox="1">
            <a:spLocks noChangeArrowheads="1"/>
          </p:cNvSpPr>
          <p:nvPr/>
        </p:nvSpPr>
        <p:spPr bwMode="auto">
          <a:xfrm>
            <a:off x="2590800" y="3124200"/>
            <a:ext cx="44243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en-US" sz="2000">
              <a:latin typeface="Times New Roman" pitchFamily="18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susceptible to domino effect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can generate useless checkpoints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complicates storage/GC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not suitable for frequent output commits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1C3667-7741-4DE1-B69B-B89819576442}" type="slidenum">
              <a:rPr lang="en-US"/>
              <a:pPr/>
              <a:t>11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Cordinated/Blocking Protocols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44500" y="1116013"/>
            <a:ext cx="5262563" cy="4216400"/>
            <a:chOff x="504" y="730"/>
            <a:chExt cx="3315" cy="2656"/>
          </a:xfrm>
        </p:grpSpPr>
        <p:sp>
          <p:nvSpPr>
            <p:cNvPr id="207876" name="Text Box 4"/>
            <p:cNvSpPr txBox="1">
              <a:spLocks noChangeArrowheads="1"/>
            </p:cNvSpPr>
            <p:nvPr/>
          </p:nvSpPr>
          <p:spPr bwMode="auto">
            <a:xfrm>
              <a:off x="1964" y="730"/>
              <a:ext cx="185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pitchFamily="18" charset="0"/>
                </a:rPr>
                <a:t>Rollback-Recovery</a:t>
              </a:r>
            </a:p>
          </p:txBody>
        </p:sp>
        <p:sp>
          <p:nvSpPr>
            <p:cNvPr id="207877" name="Text Box 5"/>
            <p:cNvSpPr txBox="1">
              <a:spLocks noChangeArrowheads="1"/>
            </p:cNvSpPr>
            <p:nvPr/>
          </p:nvSpPr>
          <p:spPr bwMode="auto">
            <a:xfrm>
              <a:off x="709" y="1439"/>
              <a:ext cx="12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latin typeface="Times New Roman" pitchFamily="18" charset="0"/>
                </a:rPr>
                <a:t>checkpointing</a:t>
              </a:r>
            </a:p>
          </p:txBody>
        </p:sp>
        <p:sp>
          <p:nvSpPr>
            <p:cNvPr id="207878" name="Text Box 6"/>
            <p:cNvSpPr txBox="1">
              <a:spLocks noChangeArrowheads="1"/>
            </p:cNvSpPr>
            <p:nvPr/>
          </p:nvSpPr>
          <p:spPr bwMode="auto">
            <a:xfrm>
              <a:off x="1102" y="2411"/>
              <a:ext cx="7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pitchFamily="18" charset="0"/>
                </a:rPr>
                <a:t>coordinated</a:t>
              </a:r>
            </a:p>
          </p:txBody>
        </p:sp>
        <p:cxnSp>
          <p:nvCxnSpPr>
            <p:cNvPr id="207879" name="AutoShape 7"/>
            <p:cNvCxnSpPr>
              <a:cxnSpLocks noChangeShapeType="1"/>
              <a:stCxn id="207876" idx="2"/>
              <a:endCxn id="207877" idx="0"/>
            </p:cNvCxnSpPr>
            <p:nvPr/>
          </p:nvCxnSpPr>
          <p:spPr bwMode="auto">
            <a:xfrm flipH="1">
              <a:off x="1310" y="1057"/>
              <a:ext cx="1582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7880" name="AutoShape 8"/>
            <p:cNvCxnSpPr>
              <a:cxnSpLocks noChangeShapeType="1"/>
              <a:stCxn id="207877" idx="2"/>
              <a:endCxn id="207878" idx="0"/>
            </p:cNvCxnSpPr>
            <p:nvPr/>
          </p:nvCxnSpPr>
          <p:spPr bwMode="auto">
            <a:xfrm>
              <a:off x="1310" y="1727"/>
              <a:ext cx="190" cy="6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7881" name="Text Box 9"/>
            <p:cNvSpPr txBox="1">
              <a:spLocks noChangeArrowheads="1"/>
            </p:cNvSpPr>
            <p:nvPr/>
          </p:nvSpPr>
          <p:spPr bwMode="auto">
            <a:xfrm>
              <a:off x="504" y="3174"/>
              <a:ext cx="5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>
                  <a:latin typeface="Times New Roman" pitchFamily="18" charset="0"/>
                </a:rPr>
                <a:t>blocking</a:t>
              </a:r>
            </a:p>
          </p:txBody>
        </p:sp>
        <p:cxnSp>
          <p:nvCxnSpPr>
            <p:cNvPr id="207882" name="AutoShape 10"/>
            <p:cNvCxnSpPr>
              <a:cxnSpLocks noChangeShapeType="1"/>
              <a:stCxn id="207878" idx="2"/>
              <a:endCxn id="207881" idx="0"/>
            </p:cNvCxnSpPr>
            <p:nvPr/>
          </p:nvCxnSpPr>
          <p:spPr bwMode="auto">
            <a:xfrm flipH="1">
              <a:off x="787" y="2642"/>
              <a:ext cx="713" cy="5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168650" y="2355850"/>
            <a:ext cx="5172075" cy="2636838"/>
            <a:chOff x="721" y="861"/>
            <a:chExt cx="3936" cy="2163"/>
          </a:xfrm>
        </p:grpSpPr>
        <p:sp>
          <p:nvSpPr>
            <p:cNvPr id="207884" name="Line 12"/>
            <p:cNvSpPr>
              <a:spLocks noChangeShapeType="1"/>
            </p:cNvSpPr>
            <p:nvPr/>
          </p:nvSpPr>
          <p:spPr bwMode="auto">
            <a:xfrm>
              <a:off x="978" y="1265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5" name="Line 13"/>
            <p:cNvSpPr>
              <a:spLocks noChangeShapeType="1"/>
            </p:cNvSpPr>
            <p:nvPr/>
          </p:nvSpPr>
          <p:spPr bwMode="auto">
            <a:xfrm>
              <a:off x="983" y="1886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6" name="Line 14"/>
            <p:cNvSpPr>
              <a:spLocks noChangeShapeType="1"/>
            </p:cNvSpPr>
            <p:nvPr/>
          </p:nvSpPr>
          <p:spPr bwMode="auto">
            <a:xfrm>
              <a:off x="940" y="2463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7" name="Text Box 15"/>
            <p:cNvSpPr txBox="1">
              <a:spLocks noChangeArrowheads="1"/>
            </p:cNvSpPr>
            <p:nvPr/>
          </p:nvSpPr>
          <p:spPr bwMode="auto">
            <a:xfrm>
              <a:off x="742" y="1116"/>
              <a:ext cx="172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07888" name="Text Box 16"/>
            <p:cNvSpPr txBox="1">
              <a:spLocks noChangeArrowheads="1"/>
            </p:cNvSpPr>
            <p:nvPr/>
          </p:nvSpPr>
          <p:spPr bwMode="auto">
            <a:xfrm>
              <a:off x="721" y="2335"/>
              <a:ext cx="173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207889" name="Text Box 17"/>
            <p:cNvSpPr txBox="1">
              <a:spLocks noChangeArrowheads="1"/>
            </p:cNvSpPr>
            <p:nvPr/>
          </p:nvSpPr>
          <p:spPr bwMode="auto">
            <a:xfrm>
              <a:off x="735" y="1728"/>
              <a:ext cx="173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07890" name="Text Box 18"/>
            <p:cNvSpPr txBox="1">
              <a:spLocks noChangeArrowheads="1"/>
            </p:cNvSpPr>
            <p:nvPr/>
          </p:nvSpPr>
          <p:spPr bwMode="auto">
            <a:xfrm>
              <a:off x="3817" y="1425"/>
              <a:ext cx="1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07891" name="Text Box 19"/>
            <p:cNvSpPr txBox="1">
              <a:spLocks noChangeArrowheads="1"/>
            </p:cNvSpPr>
            <p:nvPr/>
          </p:nvSpPr>
          <p:spPr bwMode="auto">
            <a:xfrm>
              <a:off x="2060" y="1534"/>
              <a:ext cx="1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y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7892" name="Text Box 20"/>
            <p:cNvSpPr txBox="1">
              <a:spLocks noChangeArrowheads="1"/>
            </p:cNvSpPr>
            <p:nvPr/>
          </p:nvSpPr>
          <p:spPr bwMode="auto">
            <a:xfrm>
              <a:off x="3465" y="1537"/>
              <a:ext cx="1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y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7893" name="Text Box 21"/>
            <p:cNvSpPr txBox="1">
              <a:spLocks noChangeArrowheads="1"/>
            </p:cNvSpPr>
            <p:nvPr/>
          </p:nvSpPr>
          <p:spPr bwMode="auto">
            <a:xfrm>
              <a:off x="1797" y="882"/>
              <a:ext cx="2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x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7894" name="Text Box 22"/>
            <p:cNvSpPr txBox="1">
              <a:spLocks noChangeArrowheads="1"/>
            </p:cNvSpPr>
            <p:nvPr/>
          </p:nvSpPr>
          <p:spPr bwMode="auto">
            <a:xfrm>
              <a:off x="3741" y="861"/>
              <a:ext cx="1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x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7895" name="Line 23"/>
            <p:cNvSpPr>
              <a:spLocks noChangeShapeType="1"/>
            </p:cNvSpPr>
            <p:nvPr/>
          </p:nvSpPr>
          <p:spPr bwMode="auto">
            <a:xfrm flipV="1">
              <a:off x="1109" y="1874"/>
              <a:ext cx="592" cy="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6" name="Line 24"/>
            <p:cNvSpPr>
              <a:spLocks noChangeShapeType="1"/>
            </p:cNvSpPr>
            <p:nvPr/>
          </p:nvSpPr>
          <p:spPr bwMode="auto">
            <a:xfrm flipV="1">
              <a:off x="2439" y="1266"/>
              <a:ext cx="461" cy="5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7" name="Line 25"/>
            <p:cNvSpPr>
              <a:spLocks noChangeShapeType="1"/>
            </p:cNvSpPr>
            <p:nvPr/>
          </p:nvSpPr>
          <p:spPr bwMode="auto">
            <a:xfrm>
              <a:off x="1063" y="1282"/>
              <a:ext cx="517" cy="6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8" name="Text Box 26"/>
            <p:cNvSpPr txBox="1">
              <a:spLocks noChangeArrowheads="1"/>
            </p:cNvSpPr>
            <p:nvPr/>
          </p:nvSpPr>
          <p:spPr bwMode="auto">
            <a:xfrm>
              <a:off x="2350" y="2084"/>
              <a:ext cx="1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z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7899" name="Text Box 27"/>
            <p:cNvSpPr txBox="1">
              <a:spLocks noChangeArrowheads="1"/>
            </p:cNvSpPr>
            <p:nvPr/>
          </p:nvSpPr>
          <p:spPr bwMode="auto">
            <a:xfrm>
              <a:off x="4011" y="2097"/>
              <a:ext cx="1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z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7900" name="Line 28"/>
            <p:cNvSpPr>
              <a:spLocks noChangeShapeType="1"/>
            </p:cNvSpPr>
            <p:nvPr/>
          </p:nvSpPr>
          <p:spPr bwMode="auto">
            <a:xfrm>
              <a:off x="1134" y="1871"/>
              <a:ext cx="468" cy="5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1" name="Line 29"/>
            <p:cNvSpPr>
              <a:spLocks noChangeShapeType="1"/>
            </p:cNvSpPr>
            <p:nvPr/>
          </p:nvSpPr>
          <p:spPr bwMode="auto">
            <a:xfrm>
              <a:off x="3263" y="1282"/>
              <a:ext cx="888" cy="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2" name="Line 30"/>
            <p:cNvSpPr>
              <a:spLocks noChangeShapeType="1"/>
            </p:cNvSpPr>
            <p:nvPr/>
          </p:nvSpPr>
          <p:spPr bwMode="auto">
            <a:xfrm>
              <a:off x="2677" y="1895"/>
              <a:ext cx="543" cy="5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3" name="Freeform 31"/>
            <p:cNvSpPr>
              <a:spLocks/>
            </p:cNvSpPr>
            <p:nvPr/>
          </p:nvSpPr>
          <p:spPr bwMode="auto">
            <a:xfrm>
              <a:off x="2174" y="1780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4" name="Freeform 32"/>
            <p:cNvSpPr>
              <a:spLocks/>
            </p:cNvSpPr>
            <p:nvPr/>
          </p:nvSpPr>
          <p:spPr bwMode="auto">
            <a:xfrm>
              <a:off x="1841" y="1162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5" name="Freeform 33"/>
            <p:cNvSpPr>
              <a:spLocks/>
            </p:cNvSpPr>
            <p:nvPr/>
          </p:nvSpPr>
          <p:spPr bwMode="auto">
            <a:xfrm>
              <a:off x="2362" y="2358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6" name="Freeform 34"/>
            <p:cNvSpPr>
              <a:spLocks/>
            </p:cNvSpPr>
            <p:nvPr/>
          </p:nvSpPr>
          <p:spPr bwMode="auto">
            <a:xfrm>
              <a:off x="3507" y="1788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7" name="Freeform 35"/>
            <p:cNvSpPr>
              <a:spLocks/>
            </p:cNvSpPr>
            <p:nvPr/>
          </p:nvSpPr>
          <p:spPr bwMode="auto">
            <a:xfrm>
              <a:off x="3792" y="1153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8" name="Line 36"/>
            <p:cNvSpPr>
              <a:spLocks noChangeShapeType="1"/>
            </p:cNvSpPr>
            <p:nvPr/>
          </p:nvSpPr>
          <p:spPr bwMode="auto">
            <a:xfrm>
              <a:off x="1841" y="1422"/>
              <a:ext cx="0" cy="157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9" name="Freeform 37"/>
            <p:cNvSpPr>
              <a:spLocks/>
            </p:cNvSpPr>
            <p:nvPr/>
          </p:nvSpPr>
          <p:spPr bwMode="auto">
            <a:xfrm>
              <a:off x="4019" y="2350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10" name="Line 38"/>
            <p:cNvSpPr>
              <a:spLocks noChangeShapeType="1"/>
            </p:cNvSpPr>
            <p:nvPr/>
          </p:nvSpPr>
          <p:spPr bwMode="auto">
            <a:xfrm>
              <a:off x="2363" y="2622"/>
              <a:ext cx="0" cy="40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11" name="AutoShape 39"/>
          <p:cNvSpPr>
            <a:spLocks/>
          </p:cNvSpPr>
          <p:nvPr/>
        </p:nvSpPr>
        <p:spPr bwMode="auto">
          <a:xfrm rot="16200000" flipV="1">
            <a:off x="4910138" y="4687887"/>
            <a:ext cx="177800" cy="746125"/>
          </a:xfrm>
          <a:prstGeom prst="leftBrace">
            <a:avLst>
              <a:gd name="adj1" fmla="val 34970"/>
              <a:gd name="adj2" fmla="val 5287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12" name="Text Box 40"/>
          <p:cNvSpPr txBox="1">
            <a:spLocks noChangeArrowheads="1"/>
          </p:cNvSpPr>
          <p:nvPr/>
        </p:nvSpPr>
        <p:spPr bwMode="auto">
          <a:xfrm>
            <a:off x="2144713" y="5408613"/>
            <a:ext cx="69992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no messages can be in transit during checkpointing</a:t>
            </a:r>
          </a:p>
          <a:p>
            <a:pP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{x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, y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, z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} </a:t>
            </a:r>
            <a:r>
              <a:rPr lang="en-US">
                <a:solidFill>
                  <a:schemeClr val="accent2"/>
                </a:solidFill>
                <a:latin typeface="Times New Roman" pitchFamily="18" charset="0"/>
              </a:rPr>
              <a:t>forms “recovery line”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6F11E3-13FD-4E17-8ED3-8773421BAFA6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Coordinated/Blocking Notation</a:t>
            </a:r>
            <a:endParaRPr lang="en-US"/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379413" y="1117600"/>
            <a:ext cx="843915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Each node maintains: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800">
                <a:latin typeface="Times New Roman" pitchFamily="18" charset="0"/>
              </a:rPr>
              <a:t> a monotonically increasing counter with which each message from that node is labeled.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800">
                <a:latin typeface="Times New Roman" pitchFamily="18" charset="0"/>
              </a:rPr>
              <a:t> records of the last message from/to and the first message to all other nodes.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08900" name="Line 4"/>
          <p:cNvSpPr>
            <a:spLocks noChangeShapeType="1"/>
          </p:cNvSpPr>
          <p:nvPr/>
        </p:nvSpPr>
        <p:spPr bwMode="auto">
          <a:xfrm>
            <a:off x="1397000" y="3241675"/>
            <a:ext cx="6210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1" name="Line 5"/>
          <p:cNvSpPr>
            <a:spLocks noChangeShapeType="1"/>
          </p:cNvSpPr>
          <p:nvPr/>
        </p:nvSpPr>
        <p:spPr bwMode="auto">
          <a:xfrm>
            <a:off x="1350963" y="4222750"/>
            <a:ext cx="6210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494213" y="3071813"/>
            <a:ext cx="98425" cy="373062"/>
            <a:chOff x="616" y="3498"/>
            <a:chExt cx="163" cy="235"/>
          </a:xfrm>
        </p:grpSpPr>
        <p:sp>
          <p:nvSpPr>
            <p:cNvPr id="208903" name="Line 7"/>
            <p:cNvSpPr>
              <a:spLocks noChangeShapeType="1"/>
            </p:cNvSpPr>
            <p:nvPr/>
          </p:nvSpPr>
          <p:spPr bwMode="auto">
            <a:xfrm>
              <a:off x="616" y="3507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4" name="Line 8"/>
            <p:cNvSpPr>
              <a:spLocks noChangeShapeType="1"/>
            </p:cNvSpPr>
            <p:nvPr/>
          </p:nvSpPr>
          <p:spPr bwMode="auto">
            <a:xfrm>
              <a:off x="616" y="3733"/>
              <a:ext cx="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5" name="Line 9"/>
            <p:cNvSpPr>
              <a:spLocks noChangeShapeType="1"/>
            </p:cNvSpPr>
            <p:nvPr/>
          </p:nvSpPr>
          <p:spPr bwMode="auto">
            <a:xfrm flipV="1">
              <a:off x="616" y="3498"/>
              <a:ext cx="16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79738" y="4068763"/>
            <a:ext cx="74612" cy="373062"/>
            <a:chOff x="616" y="3498"/>
            <a:chExt cx="163" cy="235"/>
          </a:xfrm>
        </p:grpSpPr>
        <p:sp>
          <p:nvSpPr>
            <p:cNvPr id="208907" name="Line 11"/>
            <p:cNvSpPr>
              <a:spLocks noChangeShapeType="1"/>
            </p:cNvSpPr>
            <p:nvPr/>
          </p:nvSpPr>
          <p:spPr bwMode="auto">
            <a:xfrm>
              <a:off x="616" y="3507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8" name="Line 12"/>
            <p:cNvSpPr>
              <a:spLocks noChangeShapeType="1"/>
            </p:cNvSpPr>
            <p:nvPr/>
          </p:nvSpPr>
          <p:spPr bwMode="auto">
            <a:xfrm>
              <a:off x="616" y="3733"/>
              <a:ext cx="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9" name="Line 13"/>
            <p:cNvSpPr>
              <a:spLocks noChangeShapeType="1"/>
            </p:cNvSpPr>
            <p:nvPr/>
          </p:nvSpPr>
          <p:spPr bwMode="auto">
            <a:xfrm flipV="1">
              <a:off x="616" y="3498"/>
              <a:ext cx="16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10" name="Line 14"/>
          <p:cNvSpPr>
            <a:spLocks noChangeShapeType="1"/>
          </p:cNvSpPr>
          <p:nvPr/>
        </p:nvSpPr>
        <p:spPr bwMode="auto">
          <a:xfrm flipV="1">
            <a:off x="3179763" y="3241675"/>
            <a:ext cx="1001712" cy="97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1" name="Text Box 15"/>
          <p:cNvSpPr txBox="1">
            <a:spLocks noChangeArrowheads="1"/>
          </p:cNvSpPr>
          <p:nvPr/>
        </p:nvSpPr>
        <p:spPr bwMode="auto">
          <a:xfrm>
            <a:off x="892175" y="29718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X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842963" y="396081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Y</a:t>
            </a:r>
          </a:p>
        </p:txBody>
      </p:sp>
      <p:sp>
        <p:nvSpPr>
          <p:cNvPr id="208913" name="Text Box 17"/>
          <p:cNvSpPr txBox="1">
            <a:spLocks noChangeArrowheads="1"/>
          </p:cNvSpPr>
          <p:nvPr/>
        </p:nvSpPr>
        <p:spPr bwMode="auto">
          <a:xfrm>
            <a:off x="3703638" y="2300288"/>
            <a:ext cx="273367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 b="1" i="1">
                <a:latin typeface="Courier New" pitchFamily="49" charset="0"/>
              </a:rPr>
              <a:t>last_label_rcvd</a:t>
            </a:r>
            <a:r>
              <a:rPr lang="en-US" sz="1800" b="1" i="1" baseline="-25000">
                <a:latin typeface="Courier New" pitchFamily="49" charset="0"/>
              </a:rPr>
              <a:t>X</a:t>
            </a:r>
            <a:r>
              <a:rPr lang="en-US" sz="1800" b="1">
                <a:latin typeface="Courier New" pitchFamily="49" charset="0"/>
              </a:rPr>
              <a:t>[Y]</a:t>
            </a:r>
          </a:p>
          <a:p>
            <a:pPr algn="ctr">
              <a:spcBef>
                <a:spcPct val="20000"/>
              </a:spcBef>
            </a:pPr>
            <a:r>
              <a:rPr lang="en-US" sz="1800" b="1" i="1">
                <a:latin typeface="Courier New" pitchFamily="49" charset="0"/>
              </a:rPr>
              <a:t>last_label_sent</a:t>
            </a:r>
            <a:r>
              <a:rPr lang="en-US" sz="1800" b="1" i="1" baseline="-25000">
                <a:latin typeface="Courier New" pitchFamily="49" charset="0"/>
              </a:rPr>
              <a:t>X</a:t>
            </a:r>
            <a:r>
              <a:rPr lang="en-US" sz="1800" b="1">
                <a:latin typeface="Courier New" pitchFamily="49" charset="0"/>
              </a:rPr>
              <a:t>[Y]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08914" name="Text Box 18"/>
          <p:cNvSpPr txBox="1">
            <a:spLocks noChangeArrowheads="1"/>
          </p:cNvSpPr>
          <p:nvPr/>
        </p:nvSpPr>
        <p:spPr bwMode="auto">
          <a:xfrm>
            <a:off x="2590800" y="4633913"/>
            <a:ext cx="2043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 b="1" i="1">
                <a:latin typeface="Times New Roman" pitchFamily="18" charset="0"/>
              </a:rPr>
              <a:t>first_label_sent</a:t>
            </a:r>
            <a:r>
              <a:rPr lang="en-US" sz="1800" b="1" i="1" baseline="-25000">
                <a:latin typeface="Times New Roman" pitchFamily="18" charset="0"/>
              </a:rPr>
              <a:t>Y</a:t>
            </a:r>
            <a:r>
              <a:rPr lang="en-US" sz="1800" b="1">
                <a:latin typeface="Times New Roman" pitchFamily="18" charset="0"/>
              </a:rPr>
              <a:t>[X]</a:t>
            </a:r>
          </a:p>
        </p:txBody>
      </p:sp>
      <p:sp>
        <p:nvSpPr>
          <p:cNvPr id="208915" name="Text Box 19"/>
          <p:cNvSpPr txBox="1">
            <a:spLocks noChangeArrowheads="1"/>
          </p:cNvSpPr>
          <p:nvPr/>
        </p:nvSpPr>
        <p:spPr bwMode="auto">
          <a:xfrm>
            <a:off x="3814763" y="3652838"/>
            <a:ext cx="3254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 b="1">
                <a:latin typeface="Courier New" pitchFamily="49" charset="0"/>
              </a:rPr>
              <a:t>m.l</a:t>
            </a:r>
            <a:r>
              <a:rPr lang="en-US" sz="1800">
                <a:latin typeface="Times New Roman" pitchFamily="18" charset="0"/>
              </a:rPr>
              <a:t> (a message m and its label l)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208916" name="Text Box 20"/>
          <p:cNvSpPr txBox="1">
            <a:spLocks noChangeArrowheads="1"/>
          </p:cNvSpPr>
          <p:nvPr/>
        </p:nvSpPr>
        <p:spPr bwMode="auto">
          <a:xfrm>
            <a:off x="1095375" y="5354638"/>
            <a:ext cx="66357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Note:  “sl” denotes a “smallest label” that is &lt; any other label and</a:t>
            </a:r>
          </a:p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  “ll” denotes a “largest label” that is &gt; any other label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ED6B15-84AD-4E51-81F4-2C72B1A8A7A4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Coordinated/Blocking Algorithm</a:t>
            </a:r>
          </a:p>
        </p:txBody>
      </p:sp>
      <p:sp>
        <p:nvSpPr>
          <p:cNvPr id="209923" name="Text Box 3"/>
          <p:cNvSpPr txBox="1">
            <a:spLocks noChangeArrowheads="1"/>
          </p:cNvSpPr>
          <p:nvPr/>
        </p:nvSpPr>
        <p:spPr bwMode="auto">
          <a:xfrm>
            <a:off x="1066800" y="1066800"/>
            <a:ext cx="5262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(1) When must I take a checkpoint? </a:t>
            </a:r>
          </a:p>
          <a:p>
            <a:r>
              <a:rPr lang="en-US" sz="2000">
                <a:latin typeface="Times New Roman" pitchFamily="18" charset="0"/>
              </a:rPr>
              <a:t>(2) Who else has to take a checkpoint when I do?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209924" name="Text Box 4"/>
          <p:cNvSpPr txBox="1">
            <a:spLocks noChangeArrowheads="1"/>
          </p:cNvSpPr>
          <p:nvPr/>
        </p:nvSpPr>
        <p:spPr bwMode="auto">
          <a:xfrm>
            <a:off x="260350" y="4662488"/>
            <a:ext cx="8726488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(1) When I (Y) have sent a message to the checkpointing process, X, since my last </a:t>
            </a:r>
            <a:br>
              <a:rPr lang="en-US" sz="1800">
                <a:latin typeface="Times New Roman" pitchFamily="18" charset="0"/>
              </a:rPr>
            </a:br>
            <a:r>
              <a:rPr lang="en-US" sz="1800">
                <a:latin typeface="Times New Roman" pitchFamily="18" charset="0"/>
              </a:rPr>
              <a:t>      checkpoint: </a:t>
            </a:r>
          </a:p>
          <a:p>
            <a:r>
              <a:rPr lang="en-US" sz="1800" b="1">
                <a:latin typeface="Times New Roman" pitchFamily="18" charset="0"/>
              </a:rPr>
              <a:t>           </a:t>
            </a:r>
            <a:r>
              <a:rPr lang="en-US" sz="1800" b="1" i="1">
                <a:latin typeface="Courier New" pitchFamily="49" charset="0"/>
              </a:rPr>
              <a:t>last_label_rcvd</a:t>
            </a:r>
            <a:r>
              <a:rPr lang="en-US" sz="1800" b="1" baseline="-25000">
                <a:latin typeface="Courier New" pitchFamily="49" charset="0"/>
              </a:rPr>
              <a:t>X</a:t>
            </a:r>
            <a:r>
              <a:rPr lang="en-US" sz="1800" b="1">
                <a:latin typeface="Courier New" pitchFamily="49" charset="0"/>
              </a:rPr>
              <a:t>[Y] &gt;= </a:t>
            </a:r>
            <a:r>
              <a:rPr lang="en-US" sz="1800" b="1" i="1">
                <a:latin typeface="Courier New" pitchFamily="49" charset="0"/>
              </a:rPr>
              <a:t>first_label_sent</a:t>
            </a:r>
            <a:r>
              <a:rPr lang="en-US" sz="1800" b="1" baseline="-25000">
                <a:latin typeface="Courier New" pitchFamily="49" charset="0"/>
              </a:rPr>
              <a:t>Y</a:t>
            </a:r>
            <a:r>
              <a:rPr lang="en-US" sz="1800" b="1">
                <a:latin typeface="Courier New" pitchFamily="49" charset="0"/>
              </a:rPr>
              <a:t>[X] &gt; sl</a:t>
            </a:r>
            <a:r>
              <a:rPr lang="en-US" sz="1800">
                <a:latin typeface="Times New Roman" pitchFamily="18" charset="0"/>
              </a:rPr>
              <a:t> </a:t>
            </a:r>
          </a:p>
          <a:p>
            <a:r>
              <a:rPr lang="en-US" sz="1800">
                <a:latin typeface="Times New Roman" pitchFamily="18" charset="0"/>
              </a:rPr>
              <a:t>(2) Any other process from whom I have received messages since my last checkpoint. 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</a:t>
            </a:r>
            <a:r>
              <a:rPr lang="en-US" sz="1800" b="1" i="1">
                <a:latin typeface="Courier New" pitchFamily="49" charset="0"/>
              </a:rPr>
              <a:t>ckpt_cohort</a:t>
            </a:r>
            <a:r>
              <a:rPr lang="en-US" sz="1800" b="1" baseline="-25000">
                <a:latin typeface="Courier New" pitchFamily="49" charset="0"/>
              </a:rPr>
              <a:t>X</a:t>
            </a:r>
            <a:r>
              <a:rPr lang="en-US" sz="1800" b="1">
                <a:latin typeface="Courier New" pitchFamily="49" charset="0"/>
              </a:rPr>
              <a:t> = {Y | </a:t>
            </a:r>
            <a:r>
              <a:rPr lang="en-US" sz="1800" b="1" i="1">
                <a:latin typeface="Courier New" pitchFamily="49" charset="0"/>
              </a:rPr>
              <a:t>last_label_rcvd</a:t>
            </a:r>
            <a:r>
              <a:rPr lang="en-US" sz="1800" b="1" baseline="-25000">
                <a:latin typeface="Courier New" pitchFamily="49" charset="0"/>
              </a:rPr>
              <a:t>X</a:t>
            </a:r>
            <a:r>
              <a:rPr lang="en-US" sz="1800" b="1">
                <a:latin typeface="Courier New" pitchFamily="49" charset="0"/>
              </a:rPr>
              <a:t>[Y] &gt; sl}</a:t>
            </a:r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5243513" y="1774825"/>
            <a:ext cx="2297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tentative checkpoint</a:t>
            </a:r>
          </a:p>
        </p:txBody>
      </p:sp>
      <p:sp>
        <p:nvSpPr>
          <p:cNvPr id="209926" name="Line 6"/>
          <p:cNvSpPr>
            <a:spLocks noChangeShapeType="1"/>
          </p:cNvSpPr>
          <p:nvPr/>
        </p:nvSpPr>
        <p:spPr bwMode="auto">
          <a:xfrm>
            <a:off x="1577975" y="2306638"/>
            <a:ext cx="5832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7" name="Line 7"/>
          <p:cNvSpPr>
            <a:spLocks noChangeShapeType="1"/>
          </p:cNvSpPr>
          <p:nvPr/>
        </p:nvSpPr>
        <p:spPr bwMode="auto">
          <a:xfrm>
            <a:off x="1585913" y="3292475"/>
            <a:ext cx="5832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8" name="Line 8"/>
          <p:cNvSpPr>
            <a:spLocks noChangeShapeType="1"/>
          </p:cNvSpPr>
          <p:nvPr/>
        </p:nvSpPr>
        <p:spPr bwMode="auto">
          <a:xfrm>
            <a:off x="1517650" y="4208463"/>
            <a:ext cx="5832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9" name="Text Box 9"/>
          <p:cNvSpPr txBox="1">
            <a:spLocks noChangeArrowheads="1"/>
          </p:cNvSpPr>
          <p:nvPr/>
        </p:nvSpPr>
        <p:spPr bwMode="auto">
          <a:xfrm>
            <a:off x="1201738" y="2120900"/>
            <a:ext cx="27463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pitchFamily="18" charset="0"/>
              </a:rPr>
              <a:t>X</a:t>
            </a:r>
          </a:p>
        </p:txBody>
      </p: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1169988" y="4056063"/>
            <a:ext cx="2746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pitchFamily="18" charset="0"/>
              </a:rPr>
              <a:t>Z</a:t>
            </a:r>
          </a:p>
        </p:txBody>
      </p:sp>
      <p:sp>
        <p:nvSpPr>
          <p:cNvPr id="209931" name="Text Box 11"/>
          <p:cNvSpPr txBox="1">
            <a:spLocks noChangeArrowheads="1"/>
          </p:cNvSpPr>
          <p:nvPr/>
        </p:nvSpPr>
        <p:spPr bwMode="auto">
          <a:xfrm>
            <a:off x="1192213" y="3092450"/>
            <a:ext cx="27463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latin typeface="Times New Roman" pitchFamily="18" charset="0"/>
              </a:rPr>
              <a:t>Y</a:t>
            </a:r>
          </a:p>
        </p:txBody>
      </p:sp>
      <p:sp>
        <p:nvSpPr>
          <p:cNvPr id="209932" name="Text Box 12"/>
          <p:cNvSpPr txBox="1">
            <a:spLocks noChangeArrowheads="1"/>
          </p:cNvSpPr>
          <p:nvPr/>
        </p:nvSpPr>
        <p:spPr bwMode="auto">
          <a:xfrm>
            <a:off x="4479925" y="2682875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</a:t>
            </a:r>
          </a:p>
        </p:txBody>
      </p:sp>
      <p:sp>
        <p:nvSpPr>
          <p:cNvPr id="209933" name="Text Box 13"/>
          <p:cNvSpPr txBox="1">
            <a:spLocks noChangeArrowheads="1"/>
          </p:cNvSpPr>
          <p:nvPr/>
        </p:nvSpPr>
        <p:spPr bwMode="auto">
          <a:xfrm>
            <a:off x="3295650" y="2779713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y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09934" name="Text Box 14"/>
          <p:cNvSpPr txBox="1">
            <a:spLocks noChangeArrowheads="1"/>
          </p:cNvSpPr>
          <p:nvPr/>
        </p:nvSpPr>
        <p:spPr bwMode="auto">
          <a:xfrm>
            <a:off x="6724650" y="2771775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y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09935" name="Text Box 15"/>
          <p:cNvSpPr txBox="1">
            <a:spLocks noChangeArrowheads="1"/>
          </p:cNvSpPr>
          <p:nvPr/>
        </p:nvSpPr>
        <p:spPr bwMode="auto">
          <a:xfrm>
            <a:off x="2879725" y="1743075"/>
            <a:ext cx="419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x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09936" name="Text Box 16"/>
          <p:cNvSpPr txBox="1">
            <a:spLocks noChangeArrowheads="1"/>
          </p:cNvSpPr>
          <p:nvPr/>
        </p:nvSpPr>
        <p:spPr bwMode="auto">
          <a:xfrm>
            <a:off x="4881563" y="1736725"/>
            <a:ext cx="274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x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 flipV="1">
            <a:off x="1785938" y="3273425"/>
            <a:ext cx="939800" cy="912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 flipV="1">
            <a:off x="3897313" y="2308225"/>
            <a:ext cx="731837" cy="941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>
            <a:off x="1712913" y="2333625"/>
            <a:ext cx="820737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0" name="Text Box 20"/>
          <p:cNvSpPr txBox="1">
            <a:spLocks noChangeArrowheads="1"/>
          </p:cNvSpPr>
          <p:nvPr/>
        </p:nvSpPr>
        <p:spPr bwMode="auto">
          <a:xfrm>
            <a:off x="3754438" y="3651250"/>
            <a:ext cx="274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z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09941" name="Text Box 21"/>
          <p:cNvSpPr txBox="1">
            <a:spLocks noChangeArrowheads="1"/>
          </p:cNvSpPr>
          <p:nvPr/>
        </p:nvSpPr>
        <p:spPr bwMode="auto">
          <a:xfrm>
            <a:off x="6796088" y="3686175"/>
            <a:ext cx="274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z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>
            <a:off x="1825625" y="3268663"/>
            <a:ext cx="742950" cy="925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3" name="Line 23"/>
          <p:cNvSpPr>
            <a:spLocks noChangeShapeType="1"/>
          </p:cNvSpPr>
          <p:nvPr/>
        </p:nvSpPr>
        <p:spPr bwMode="auto">
          <a:xfrm>
            <a:off x="5622925" y="2333625"/>
            <a:ext cx="600075" cy="1903413"/>
          </a:xfrm>
          <a:prstGeom prst="line">
            <a:avLst/>
          </a:prstGeom>
          <a:noFill/>
          <a:ln w="12700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4" name="Freeform 24"/>
          <p:cNvSpPr>
            <a:spLocks/>
          </p:cNvSpPr>
          <p:nvPr/>
        </p:nvSpPr>
        <p:spPr bwMode="auto">
          <a:xfrm>
            <a:off x="3476625" y="3124200"/>
            <a:ext cx="158750" cy="352425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0" y="0"/>
              </a:cxn>
              <a:cxn ang="0">
                <a:pos x="0" y="214"/>
              </a:cxn>
              <a:cxn ang="0">
                <a:pos x="165" y="214"/>
              </a:cxn>
            </a:cxnLst>
            <a:rect l="0" t="0" r="r" b="b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5" name="Freeform 25"/>
          <p:cNvSpPr>
            <a:spLocks/>
          </p:cNvSpPr>
          <p:nvPr/>
        </p:nvSpPr>
        <p:spPr bwMode="auto">
          <a:xfrm>
            <a:off x="2947988" y="2143125"/>
            <a:ext cx="158750" cy="352425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0" y="0"/>
              </a:cxn>
              <a:cxn ang="0">
                <a:pos x="0" y="214"/>
              </a:cxn>
              <a:cxn ang="0">
                <a:pos x="165" y="214"/>
              </a:cxn>
            </a:cxnLst>
            <a:rect l="0" t="0" r="r" b="b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6" name="Freeform 26"/>
          <p:cNvSpPr>
            <a:spLocks/>
          </p:cNvSpPr>
          <p:nvPr/>
        </p:nvSpPr>
        <p:spPr bwMode="auto">
          <a:xfrm>
            <a:off x="3775075" y="4041775"/>
            <a:ext cx="158750" cy="352425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0" y="0"/>
              </a:cxn>
              <a:cxn ang="0">
                <a:pos x="0" y="214"/>
              </a:cxn>
              <a:cxn ang="0">
                <a:pos x="165" y="214"/>
              </a:cxn>
            </a:cxnLst>
            <a:rect l="0" t="0" r="r" b="b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7" name="Freeform 27"/>
          <p:cNvSpPr>
            <a:spLocks/>
          </p:cNvSpPr>
          <p:nvPr/>
        </p:nvSpPr>
        <p:spPr bwMode="auto">
          <a:xfrm>
            <a:off x="6792913" y="3124200"/>
            <a:ext cx="158750" cy="352425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0" y="0"/>
              </a:cxn>
              <a:cxn ang="0">
                <a:pos x="0" y="214"/>
              </a:cxn>
              <a:cxn ang="0">
                <a:pos x="165" y="214"/>
              </a:cxn>
            </a:cxnLst>
            <a:rect l="0" t="0" r="r" b="b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8" name="Freeform 28"/>
          <p:cNvSpPr>
            <a:spLocks/>
          </p:cNvSpPr>
          <p:nvPr/>
        </p:nvSpPr>
        <p:spPr bwMode="auto">
          <a:xfrm>
            <a:off x="4962525" y="2154238"/>
            <a:ext cx="158750" cy="352425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0" y="0"/>
              </a:cxn>
              <a:cxn ang="0">
                <a:pos x="0" y="214"/>
              </a:cxn>
              <a:cxn ang="0">
                <a:pos x="165" y="214"/>
              </a:cxn>
            </a:cxnLst>
            <a:rect l="0" t="0" r="r" b="b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49" name="Freeform 29"/>
          <p:cNvSpPr>
            <a:spLocks/>
          </p:cNvSpPr>
          <p:nvPr/>
        </p:nvSpPr>
        <p:spPr bwMode="auto">
          <a:xfrm>
            <a:off x="6808788" y="4041775"/>
            <a:ext cx="158750" cy="352425"/>
          </a:xfrm>
          <a:custGeom>
            <a:avLst/>
            <a:gdLst/>
            <a:ahLst/>
            <a:cxnLst>
              <a:cxn ang="0">
                <a:pos x="165" y="0"/>
              </a:cxn>
              <a:cxn ang="0">
                <a:pos x="0" y="0"/>
              </a:cxn>
              <a:cxn ang="0">
                <a:pos x="0" y="214"/>
              </a:cxn>
              <a:cxn ang="0">
                <a:pos x="165" y="214"/>
              </a:cxn>
            </a:cxnLst>
            <a:rect l="0" t="0" r="r" b="b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50" name="Line 30"/>
          <p:cNvSpPr>
            <a:spLocks noChangeShapeType="1"/>
          </p:cNvSpPr>
          <p:nvPr/>
        </p:nvSpPr>
        <p:spPr bwMode="auto">
          <a:xfrm>
            <a:off x="5610225" y="2322513"/>
            <a:ext cx="782638" cy="95250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15CDC8-53F3-4701-8BF6-C90A426D0994}" type="slidenum">
              <a:rPr lang="en-US"/>
              <a:pPr/>
              <a:t>14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Coordinated/Blocking Algorithm</a:t>
            </a:r>
          </a:p>
        </p:txBody>
      </p:sp>
      <p:sp>
        <p:nvSpPr>
          <p:cNvPr id="210947" name="Text Box 3"/>
          <p:cNvSpPr txBox="1">
            <a:spLocks noChangeArrowheads="1"/>
          </p:cNvSpPr>
          <p:nvPr/>
        </p:nvSpPr>
        <p:spPr bwMode="auto">
          <a:xfrm>
            <a:off x="788988" y="960438"/>
            <a:ext cx="51133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(1) When must I rollback? </a:t>
            </a:r>
          </a:p>
          <a:p>
            <a:r>
              <a:rPr lang="en-US" sz="2000">
                <a:latin typeface="Times New Roman" pitchFamily="18" charset="0"/>
              </a:rPr>
              <a:t>(2) Who else might have to rollback when I do?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309563" y="4594225"/>
            <a:ext cx="78136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(1) When I ,Y, have received a message from the restarting process,X, </a:t>
            </a:r>
          </a:p>
          <a:p>
            <a:r>
              <a:rPr lang="en-US" sz="2000">
                <a:latin typeface="Times New Roman" pitchFamily="18" charset="0"/>
              </a:rPr>
              <a:t>      since X's last checkpoint. </a:t>
            </a:r>
          </a:p>
          <a:p>
            <a:pPr lvl="2"/>
            <a:r>
              <a:rPr lang="en-US" sz="2000" b="1" i="1">
                <a:latin typeface="Courier New" pitchFamily="49" charset="0"/>
              </a:rPr>
              <a:t>last_label_rcvd</a:t>
            </a:r>
            <a:r>
              <a:rPr lang="en-US" sz="2000" b="1" i="1" baseline="-25000">
                <a:latin typeface="Courier New" pitchFamily="49" charset="0"/>
              </a:rPr>
              <a:t>Y</a:t>
            </a:r>
            <a:r>
              <a:rPr lang="en-US" sz="2000" b="1">
                <a:latin typeface="Courier New" pitchFamily="49" charset="0"/>
              </a:rPr>
              <a:t>(X) &gt; </a:t>
            </a:r>
            <a:r>
              <a:rPr lang="en-US" sz="2000" b="1" i="1">
                <a:latin typeface="Courier New" pitchFamily="49" charset="0"/>
              </a:rPr>
              <a:t>last_label_sent</a:t>
            </a:r>
            <a:r>
              <a:rPr lang="en-US" sz="2000" b="1" baseline="-25000">
                <a:latin typeface="Courier New" pitchFamily="49" charset="0"/>
              </a:rPr>
              <a:t>X</a:t>
            </a:r>
            <a:r>
              <a:rPr lang="en-US" sz="2000" b="1">
                <a:latin typeface="Courier New" pitchFamily="49" charset="0"/>
              </a:rPr>
              <a:t>(Y)</a:t>
            </a:r>
            <a:r>
              <a:rPr lang="en-US" sz="2000">
                <a:latin typeface="Times New Roman" pitchFamily="18" charset="0"/>
              </a:rPr>
              <a:t> </a:t>
            </a:r>
          </a:p>
          <a:p>
            <a:r>
              <a:rPr lang="en-US" sz="2000">
                <a:latin typeface="Times New Roman" pitchFamily="18" charset="0"/>
              </a:rPr>
              <a:t>(2) Any other process to whom I can send messages. </a:t>
            </a:r>
          </a:p>
          <a:p>
            <a:r>
              <a:rPr lang="en-US" sz="2000">
                <a:latin typeface="Times New Roman" pitchFamily="18" charset="0"/>
              </a:rPr>
              <a:t>             </a:t>
            </a:r>
            <a:r>
              <a:rPr lang="en-US" sz="2000" b="1" i="1">
                <a:latin typeface="Courier New" pitchFamily="49" charset="0"/>
              </a:rPr>
              <a:t>roll_cohort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 baseline="-25000">
                <a:latin typeface="Courier New" pitchFamily="49" charset="0"/>
              </a:rPr>
              <a:t>Y</a:t>
            </a:r>
            <a:r>
              <a:rPr lang="en-US" sz="2000" b="1">
                <a:latin typeface="Courier New" pitchFamily="49" charset="0"/>
              </a:rPr>
              <a:t> = {Z | Y can send message to Z}</a:t>
            </a:r>
            <a:endParaRPr lang="en-US" sz="20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69988" y="1736725"/>
            <a:ext cx="6248400" cy="2657475"/>
            <a:chOff x="737" y="1094"/>
            <a:chExt cx="3936" cy="1674"/>
          </a:xfrm>
        </p:grpSpPr>
        <p:sp>
          <p:nvSpPr>
            <p:cNvPr id="210950" name="Line 6"/>
            <p:cNvSpPr>
              <a:spLocks noChangeShapeType="1"/>
            </p:cNvSpPr>
            <p:nvPr/>
          </p:nvSpPr>
          <p:spPr bwMode="auto">
            <a:xfrm>
              <a:off x="994" y="1453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51" name="Line 7"/>
            <p:cNvSpPr>
              <a:spLocks noChangeShapeType="1"/>
            </p:cNvSpPr>
            <p:nvPr/>
          </p:nvSpPr>
          <p:spPr bwMode="auto">
            <a:xfrm>
              <a:off x="999" y="2074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52" name="Line 8"/>
            <p:cNvSpPr>
              <a:spLocks noChangeShapeType="1"/>
            </p:cNvSpPr>
            <p:nvPr/>
          </p:nvSpPr>
          <p:spPr bwMode="auto">
            <a:xfrm>
              <a:off x="956" y="2651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53" name="Text Box 9"/>
            <p:cNvSpPr txBox="1">
              <a:spLocks noChangeArrowheads="1"/>
            </p:cNvSpPr>
            <p:nvPr/>
          </p:nvSpPr>
          <p:spPr bwMode="auto">
            <a:xfrm>
              <a:off x="757" y="1336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10954" name="Text Box 10"/>
            <p:cNvSpPr txBox="1">
              <a:spLocks noChangeArrowheads="1"/>
            </p:cNvSpPr>
            <p:nvPr/>
          </p:nvSpPr>
          <p:spPr bwMode="auto">
            <a:xfrm>
              <a:off x="737" y="2555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210955" name="Text Box 11"/>
            <p:cNvSpPr txBox="1">
              <a:spLocks noChangeArrowheads="1"/>
            </p:cNvSpPr>
            <p:nvPr/>
          </p:nvSpPr>
          <p:spPr bwMode="auto">
            <a:xfrm>
              <a:off x="751" y="1948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10956" name="Text Box 12"/>
            <p:cNvSpPr txBox="1">
              <a:spLocks noChangeArrowheads="1"/>
            </p:cNvSpPr>
            <p:nvPr/>
          </p:nvSpPr>
          <p:spPr bwMode="auto">
            <a:xfrm>
              <a:off x="2076" y="1751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y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10957" name="Text Box 13"/>
            <p:cNvSpPr txBox="1">
              <a:spLocks noChangeArrowheads="1"/>
            </p:cNvSpPr>
            <p:nvPr/>
          </p:nvSpPr>
          <p:spPr bwMode="auto">
            <a:xfrm>
              <a:off x="3562" y="1754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y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10958" name="Text Box 14"/>
            <p:cNvSpPr txBox="1">
              <a:spLocks noChangeArrowheads="1"/>
            </p:cNvSpPr>
            <p:nvPr/>
          </p:nvSpPr>
          <p:spPr bwMode="auto">
            <a:xfrm>
              <a:off x="1814" y="1098"/>
              <a:ext cx="2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x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10959" name="Text Box 15"/>
            <p:cNvSpPr txBox="1">
              <a:spLocks noChangeArrowheads="1"/>
            </p:cNvSpPr>
            <p:nvPr/>
          </p:nvSpPr>
          <p:spPr bwMode="auto">
            <a:xfrm>
              <a:off x="3075" y="1094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x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10960" name="Line 16"/>
            <p:cNvSpPr>
              <a:spLocks noChangeShapeType="1"/>
            </p:cNvSpPr>
            <p:nvPr/>
          </p:nvSpPr>
          <p:spPr bwMode="auto">
            <a:xfrm flipV="1">
              <a:off x="1125" y="2062"/>
              <a:ext cx="592" cy="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1" name="Line 17"/>
            <p:cNvSpPr>
              <a:spLocks noChangeShapeType="1"/>
            </p:cNvSpPr>
            <p:nvPr/>
          </p:nvSpPr>
          <p:spPr bwMode="auto">
            <a:xfrm flipV="1">
              <a:off x="2455" y="1454"/>
              <a:ext cx="461" cy="5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2" name="Line 18"/>
            <p:cNvSpPr>
              <a:spLocks noChangeShapeType="1"/>
            </p:cNvSpPr>
            <p:nvPr/>
          </p:nvSpPr>
          <p:spPr bwMode="auto">
            <a:xfrm>
              <a:off x="1079" y="1470"/>
              <a:ext cx="517" cy="6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3" name="Text Box 19"/>
            <p:cNvSpPr txBox="1">
              <a:spLocks noChangeArrowheads="1"/>
            </p:cNvSpPr>
            <p:nvPr/>
          </p:nvSpPr>
          <p:spPr bwMode="auto">
            <a:xfrm>
              <a:off x="2365" y="2300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z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10964" name="Text Box 20"/>
            <p:cNvSpPr txBox="1">
              <a:spLocks noChangeArrowheads="1"/>
            </p:cNvSpPr>
            <p:nvPr/>
          </p:nvSpPr>
          <p:spPr bwMode="auto">
            <a:xfrm>
              <a:off x="4281" y="2322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z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10965" name="Line 21"/>
            <p:cNvSpPr>
              <a:spLocks noChangeShapeType="1"/>
            </p:cNvSpPr>
            <p:nvPr/>
          </p:nvSpPr>
          <p:spPr bwMode="auto">
            <a:xfrm>
              <a:off x="1150" y="2059"/>
              <a:ext cx="468" cy="5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6" name="Line 22"/>
            <p:cNvSpPr>
              <a:spLocks noChangeShapeType="1"/>
            </p:cNvSpPr>
            <p:nvPr/>
          </p:nvSpPr>
          <p:spPr bwMode="auto">
            <a:xfrm>
              <a:off x="2693" y="2083"/>
              <a:ext cx="543" cy="5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7" name="Freeform 23"/>
            <p:cNvSpPr>
              <a:spLocks/>
            </p:cNvSpPr>
            <p:nvPr/>
          </p:nvSpPr>
          <p:spPr bwMode="auto">
            <a:xfrm>
              <a:off x="2190" y="1968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8" name="Freeform 24"/>
            <p:cNvSpPr>
              <a:spLocks/>
            </p:cNvSpPr>
            <p:nvPr/>
          </p:nvSpPr>
          <p:spPr bwMode="auto">
            <a:xfrm>
              <a:off x="1857" y="1350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9" name="Freeform 25"/>
            <p:cNvSpPr>
              <a:spLocks/>
            </p:cNvSpPr>
            <p:nvPr/>
          </p:nvSpPr>
          <p:spPr bwMode="auto">
            <a:xfrm>
              <a:off x="2378" y="2546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0" name="Freeform 26"/>
            <p:cNvSpPr>
              <a:spLocks/>
            </p:cNvSpPr>
            <p:nvPr/>
          </p:nvSpPr>
          <p:spPr bwMode="auto">
            <a:xfrm>
              <a:off x="3605" y="1976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1" name="Freeform 27"/>
            <p:cNvSpPr>
              <a:spLocks/>
            </p:cNvSpPr>
            <p:nvPr/>
          </p:nvSpPr>
          <p:spPr bwMode="auto">
            <a:xfrm>
              <a:off x="3126" y="1357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2" name="Freeform 28"/>
            <p:cNvSpPr>
              <a:spLocks/>
            </p:cNvSpPr>
            <p:nvPr/>
          </p:nvSpPr>
          <p:spPr bwMode="auto">
            <a:xfrm>
              <a:off x="4289" y="2546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3" name="Line 29"/>
            <p:cNvSpPr>
              <a:spLocks noChangeShapeType="1"/>
            </p:cNvSpPr>
            <p:nvPr/>
          </p:nvSpPr>
          <p:spPr bwMode="auto">
            <a:xfrm>
              <a:off x="3534" y="1463"/>
              <a:ext cx="493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4" name="Line 30"/>
            <p:cNvSpPr>
              <a:spLocks noChangeShapeType="1"/>
            </p:cNvSpPr>
            <p:nvPr/>
          </p:nvSpPr>
          <p:spPr bwMode="auto">
            <a:xfrm flipV="1">
              <a:off x="2772" y="2081"/>
              <a:ext cx="543" cy="5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3941" y="1336"/>
              <a:ext cx="224" cy="238"/>
              <a:chOff x="3647" y="1233"/>
              <a:chExt cx="224" cy="238"/>
            </a:xfrm>
          </p:grpSpPr>
          <p:sp>
            <p:nvSpPr>
              <p:cNvPr id="210976" name="Line 32"/>
              <p:cNvSpPr>
                <a:spLocks noChangeShapeType="1"/>
              </p:cNvSpPr>
              <p:nvPr/>
            </p:nvSpPr>
            <p:spPr bwMode="auto">
              <a:xfrm flipH="1">
                <a:off x="365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77" name="Line 33"/>
              <p:cNvSpPr>
                <a:spLocks noChangeShapeType="1"/>
              </p:cNvSpPr>
              <p:nvPr/>
            </p:nvSpPr>
            <p:spPr bwMode="auto">
              <a:xfrm>
                <a:off x="364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9F996C-33C3-4827-AD53-C9B5CD8B508E}" type="slidenum">
              <a:rPr lang="en-US"/>
              <a:pPr/>
              <a:t>15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Taxonomy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7850" y="1158875"/>
            <a:ext cx="4937125" cy="4216400"/>
            <a:chOff x="709" y="730"/>
            <a:chExt cx="3110" cy="2656"/>
          </a:xfrm>
        </p:grpSpPr>
        <p:sp>
          <p:nvSpPr>
            <p:cNvPr id="211972" name="Text Box 4"/>
            <p:cNvSpPr txBox="1">
              <a:spLocks noChangeArrowheads="1"/>
            </p:cNvSpPr>
            <p:nvPr/>
          </p:nvSpPr>
          <p:spPr bwMode="auto">
            <a:xfrm>
              <a:off x="1964" y="730"/>
              <a:ext cx="185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latin typeface="Times New Roman" pitchFamily="18" charset="0"/>
                </a:rPr>
                <a:t>Rollback-Recovery</a:t>
              </a:r>
            </a:p>
          </p:txBody>
        </p:sp>
        <p:sp>
          <p:nvSpPr>
            <p:cNvPr id="211973" name="Text Box 5"/>
            <p:cNvSpPr txBox="1">
              <a:spLocks noChangeArrowheads="1"/>
            </p:cNvSpPr>
            <p:nvPr/>
          </p:nvSpPr>
          <p:spPr bwMode="auto">
            <a:xfrm>
              <a:off x="709" y="1439"/>
              <a:ext cx="12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latin typeface="Times New Roman" pitchFamily="18" charset="0"/>
                </a:rPr>
                <a:t>checkpointing</a:t>
              </a:r>
            </a:p>
          </p:txBody>
        </p:sp>
        <p:sp>
          <p:nvSpPr>
            <p:cNvPr id="211974" name="Text Box 6"/>
            <p:cNvSpPr txBox="1">
              <a:spLocks noChangeArrowheads="1"/>
            </p:cNvSpPr>
            <p:nvPr/>
          </p:nvSpPr>
          <p:spPr bwMode="auto">
            <a:xfrm>
              <a:off x="1102" y="2411"/>
              <a:ext cx="7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800">
                  <a:latin typeface="Times New Roman" pitchFamily="18" charset="0"/>
                </a:rPr>
                <a:t>coordinated</a:t>
              </a:r>
            </a:p>
          </p:txBody>
        </p:sp>
        <p:cxnSp>
          <p:nvCxnSpPr>
            <p:cNvPr id="211975" name="AutoShape 7"/>
            <p:cNvCxnSpPr>
              <a:cxnSpLocks noChangeShapeType="1"/>
              <a:stCxn id="211972" idx="2"/>
              <a:endCxn id="211973" idx="0"/>
            </p:cNvCxnSpPr>
            <p:nvPr/>
          </p:nvCxnSpPr>
          <p:spPr bwMode="auto">
            <a:xfrm flipH="1">
              <a:off x="1310" y="1057"/>
              <a:ext cx="1582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1976" name="AutoShape 8"/>
            <p:cNvCxnSpPr>
              <a:cxnSpLocks noChangeShapeType="1"/>
              <a:stCxn id="211973" idx="2"/>
              <a:endCxn id="211974" idx="0"/>
            </p:cNvCxnSpPr>
            <p:nvPr/>
          </p:nvCxnSpPr>
          <p:spPr bwMode="auto">
            <a:xfrm>
              <a:off x="1310" y="1727"/>
              <a:ext cx="190" cy="6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11977" name="Text Box 9"/>
            <p:cNvSpPr txBox="1">
              <a:spLocks noChangeArrowheads="1"/>
            </p:cNvSpPr>
            <p:nvPr/>
          </p:nvSpPr>
          <p:spPr bwMode="auto">
            <a:xfrm>
              <a:off x="1119" y="3174"/>
              <a:ext cx="8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>
                  <a:latin typeface="Times New Roman" pitchFamily="18" charset="0"/>
                </a:rPr>
                <a:t>non-blocking</a:t>
              </a:r>
            </a:p>
          </p:txBody>
        </p:sp>
        <p:cxnSp>
          <p:nvCxnSpPr>
            <p:cNvPr id="211978" name="AutoShape 10"/>
            <p:cNvCxnSpPr>
              <a:cxnSpLocks noChangeShapeType="1"/>
              <a:stCxn id="211974" idx="2"/>
              <a:endCxn id="211977" idx="0"/>
            </p:cNvCxnSpPr>
            <p:nvPr/>
          </p:nvCxnSpPr>
          <p:spPr bwMode="auto">
            <a:xfrm>
              <a:off x="1500" y="2642"/>
              <a:ext cx="19" cy="5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3429000" y="3048000"/>
            <a:ext cx="56022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Approach: </a:t>
            </a:r>
          </a:p>
          <a:p>
            <a:pPr lvl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“tag” message to trigger checkpointing</a:t>
            </a:r>
          </a:p>
          <a:p>
            <a:pPr>
              <a:spcBef>
                <a:spcPct val="20000"/>
              </a:spcBef>
            </a:pPr>
            <a:endParaRPr lang="en-US" sz="200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Example: </a:t>
            </a:r>
          </a:p>
          <a:p>
            <a:pPr lvl="1"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global-state recording algorithm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F5E798-A1BB-4386-B2E8-DE83248F2391}" type="slidenum">
              <a:rPr lang="en-US"/>
              <a:pPr/>
              <a:t>16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Communication-Induced Checkpointing</a:t>
            </a:r>
          </a:p>
        </p:txBody>
      </p:sp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219075" y="2362200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checkpointing</a:t>
            </a:r>
          </a:p>
        </p:txBody>
      </p:sp>
      <p:graphicFrame>
        <p:nvGraphicFramePr>
          <p:cNvPr id="212996" name="Object 4"/>
          <p:cNvGraphicFramePr>
            <a:graphicFrameLocks noChangeAspect="1"/>
          </p:cNvGraphicFramePr>
          <p:nvPr>
            <p:ph idx="1"/>
          </p:nvPr>
        </p:nvGraphicFramePr>
        <p:xfrm>
          <a:off x="2317750" y="1762125"/>
          <a:ext cx="6354763" cy="2800350"/>
        </p:xfrm>
        <a:graphic>
          <a:graphicData uri="http://schemas.openxmlformats.org/presentationml/2006/ole">
            <p:oleObj spid="_x0000_s3074" name="Bitmap Image" r:id="rId3" imgW="6354062" imgH="2800741" progId="Paint.Picture">
              <p:embed/>
            </p:oleObj>
          </a:graphicData>
        </a:graphic>
      </p:graphicFrame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2819400" y="4572000"/>
            <a:ext cx="503713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Z-path:[m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,m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] and [m</a:t>
            </a:r>
            <a:r>
              <a:rPr lang="en-US" sz="2000" baseline="-25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,m</a:t>
            </a:r>
            <a:r>
              <a:rPr lang="en-US" sz="2000" baseline="-25000">
                <a:latin typeface="Times New Roman" pitchFamily="18" charset="0"/>
              </a:rPr>
              <a:t>4</a:t>
            </a:r>
            <a:r>
              <a:rPr lang="en-US" sz="2000">
                <a:latin typeface="Times New Roman" pitchFamily="18" charset="0"/>
              </a:rPr>
              <a:t>]</a:t>
            </a:r>
          </a:p>
          <a:p>
            <a:pPr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Z-cycle: [m</a:t>
            </a:r>
            <a:r>
              <a:rPr lang="en-US" sz="2000" baseline="-25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,m</a:t>
            </a:r>
            <a:r>
              <a:rPr lang="en-US" sz="2000" baseline="-25000">
                <a:latin typeface="Times New Roman" pitchFamily="18" charset="0"/>
              </a:rPr>
              <a:t>4</a:t>
            </a:r>
            <a:r>
              <a:rPr lang="en-US" sz="2000">
                <a:latin typeface="Times New Roman" pitchFamily="18" charset="0"/>
              </a:rPr>
              <a:t>,m</a:t>
            </a:r>
            <a:r>
              <a:rPr lang="en-US" sz="2000" baseline="-25000">
                <a:latin typeface="Times New Roman" pitchFamily="18" charset="0"/>
              </a:rPr>
              <a:t>5</a:t>
            </a:r>
            <a:r>
              <a:rPr lang="en-US" sz="2000">
                <a:latin typeface="Times New Roman" pitchFamily="18" charset="0"/>
              </a:rPr>
              <a:t>]</a:t>
            </a:r>
          </a:p>
          <a:p>
            <a:pPr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Checkpoints (like c</a:t>
            </a:r>
            <a:r>
              <a:rPr lang="en-US" sz="2000" baseline="-25000">
                <a:latin typeface="Times New Roman" pitchFamily="18" charset="0"/>
              </a:rPr>
              <a:t>2,2</a:t>
            </a:r>
            <a:r>
              <a:rPr lang="en-US" sz="2000">
                <a:latin typeface="Times New Roman" pitchFamily="18" charset="0"/>
              </a:rPr>
              <a:t>) in a z-cycle are useless</a:t>
            </a:r>
          </a:p>
          <a:p>
            <a:pPr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Cause checkpoints to be taken to avoid z-cycles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2003425" y="1066800"/>
            <a:ext cx="2944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Rollback-Recovery</a:t>
            </a: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381000" y="4038600"/>
            <a:ext cx="1611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communication-induced</a:t>
            </a:r>
          </a:p>
        </p:txBody>
      </p:sp>
      <p:cxnSp>
        <p:nvCxnSpPr>
          <p:cNvPr id="213001" name="AutoShape 9"/>
          <p:cNvCxnSpPr>
            <a:cxnSpLocks noChangeShapeType="1"/>
            <a:stCxn id="212999" idx="2"/>
            <a:endCxn id="212995" idx="0"/>
          </p:cNvCxnSpPr>
          <p:nvPr/>
        </p:nvCxnSpPr>
        <p:spPr bwMode="auto">
          <a:xfrm flipH="1">
            <a:off x="1173163" y="1585913"/>
            <a:ext cx="2303462" cy="776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3002" name="AutoShape 10"/>
          <p:cNvCxnSpPr>
            <a:cxnSpLocks noChangeShapeType="1"/>
            <a:stCxn id="212995" idx="2"/>
            <a:endCxn id="213000" idx="0"/>
          </p:cNvCxnSpPr>
          <p:nvPr/>
        </p:nvCxnSpPr>
        <p:spPr bwMode="auto">
          <a:xfrm>
            <a:off x="1173163" y="2819400"/>
            <a:ext cx="14287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14E77C-1202-41CD-9BF1-12398E98A87A}" type="slidenum">
              <a:rPr lang="en-US"/>
              <a:pPr/>
              <a:t>17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Logging</a:t>
            </a:r>
          </a:p>
        </p:txBody>
      </p:sp>
      <p:sp>
        <p:nvSpPr>
          <p:cNvPr id="214019" name="Text Box 3"/>
          <p:cNvSpPr txBox="1">
            <a:spLocks noChangeArrowheads="1"/>
          </p:cNvSpPr>
          <p:nvPr/>
        </p:nvSpPr>
        <p:spPr bwMode="auto">
          <a:xfrm>
            <a:off x="3117850" y="1158875"/>
            <a:ext cx="2944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Rollback-Recovery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6446838" y="2284413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logging</a:t>
            </a:r>
          </a:p>
        </p:txBody>
      </p:sp>
      <p:sp>
        <p:nvSpPr>
          <p:cNvPr id="214021" name="Text Box 5"/>
          <p:cNvSpPr txBox="1">
            <a:spLocks noChangeArrowheads="1"/>
          </p:cNvSpPr>
          <p:nvPr/>
        </p:nvSpPr>
        <p:spPr bwMode="auto">
          <a:xfrm>
            <a:off x="5457825" y="382746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pessimistic</a:t>
            </a:r>
          </a:p>
        </p:txBody>
      </p:sp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6757988" y="3827463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optimistic</a:t>
            </a:r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8004175" y="3827463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causal</a:t>
            </a:r>
          </a:p>
        </p:txBody>
      </p:sp>
      <p:cxnSp>
        <p:nvCxnSpPr>
          <p:cNvPr id="214024" name="AutoShape 8"/>
          <p:cNvCxnSpPr>
            <a:cxnSpLocks noChangeShapeType="1"/>
            <a:stCxn id="214019" idx="2"/>
            <a:endCxn id="214020" idx="0"/>
          </p:cNvCxnSpPr>
          <p:nvPr/>
        </p:nvCxnSpPr>
        <p:spPr bwMode="auto">
          <a:xfrm>
            <a:off x="4591050" y="1677988"/>
            <a:ext cx="2413000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4025" name="AutoShape 9"/>
          <p:cNvCxnSpPr>
            <a:cxnSpLocks noChangeShapeType="1"/>
            <a:stCxn id="214020" idx="2"/>
            <a:endCxn id="214021" idx="0"/>
          </p:cNvCxnSpPr>
          <p:nvPr/>
        </p:nvCxnSpPr>
        <p:spPr bwMode="auto">
          <a:xfrm flipH="1">
            <a:off x="6057900" y="2741613"/>
            <a:ext cx="946150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4026" name="AutoShape 10"/>
          <p:cNvCxnSpPr>
            <a:cxnSpLocks noChangeShapeType="1"/>
            <a:stCxn id="214020" idx="2"/>
            <a:endCxn id="214022" idx="0"/>
          </p:cNvCxnSpPr>
          <p:nvPr/>
        </p:nvCxnSpPr>
        <p:spPr bwMode="auto">
          <a:xfrm>
            <a:off x="7004050" y="2741613"/>
            <a:ext cx="303213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4027" name="AutoShape 11"/>
          <p:cNvCxnSpPr>
            <a:cxnSpLocks noChangeShapeType="1"/>
            <a:stCxn id="214020" idx="2"/>
            <a:endCxn id="214023" idx="0"/>
          </p:cNvCxnSpPr>
          <p:nvPr/>
        </p:nvCxnSpPr>
        <p:spPr bwMode="auto">
          <a:xfrm>
            <a:off x="7004050" y="2741613"/>
            <a:ext cx="1377950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14028" name="Text Box 12"/>
          <p:cNvSpPr txBox="1">
            <a:spLocks noChangeArrowheads="1"/>
          </p:cNvSpPr>
          <p:nvPr/>
        </p:nvSpPr>
        <p:spPr bwMode="auto">
          <a:xfrm>
            <a:off x="152400" y="2286000"/>
            <a:ext cx="60198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u="sng">
                <a:latin typeface="Times New Roman" pitchFamily="18" charset="0"/>
              </a:rPr>
              <a:t>Orphan process</a:t>
            </a:r>
            <a:r>
              <a:rPr lang="en-US" sz="1800">
                <a:latin typeface="Times New Roman" pitchFamily="18" charset="0"/>
              </a:rPr>
              <a:t>: a non-failed process whose state depends on a non-deterministic event that cannot be reproduced during recovery.</a:t>
            </a:r>
          </a:p>
          <a:p>
            <a:pPr>
              <a:spcBef>
                <a:spcPct val="20000"/>
              </a:spcBef>
            </a:pPr>
            <a:r>
              <a:rPr lang="en-US" sz="1800" u="sng">
                <a:latin typeface="Times New Roman" pitchFamily="18" charset="0"/>
              </a:rPr>
              <a:t>Determinant</a:t>
            </a:r>
            <a:r>
              <a:rPr lang="en-US" sz="1800">
                <a:latin typeface="Times New Roman" pitchFamily="18" charset="0"/>
              </a:rPr>
              <a:t>: the information need to “replay” the occurrence of a non-deterministic event (e.g., message reception).</a:t>
            </a:r>
            <a:endParaRPr lang="en-US" sz="1000">
              <a:latin typeface="Times New Roman" pitchFamily="18" charset="0"/>
            </a:endParaRPr>
          </a:p>
        </p:txBody>
      </p:sp>
      <p:sp>
        <p:nvSpPr>
          <p:cNvPr id="214029" name="Text Box 13"/>
          <p:cNvSpPr txBox="1">
            <a:spLocks noChangeArrowheads="1"/>
          </p:cNvSpPr>
          <p:nvPr/>
        </p:nvSpPr>
        <p:spPr bwMode="auto">
          <a:xfrm>
            <a:off x="228600" y="4157663"/>
            <a:ext cx="80010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Times New Roman" pitchFamily="18" charset="0"/>
              </a:rPr>
              <a:t>Avoid orphan processes by guaranteeing:</a:t>
            </a:r>
          </a:p>
          <a:p>
            <a:endParaRPr lang="en-US" sz="1800">
              <a:latin typeface="Times New Roman" pitchFamily="18" charset="0"/>
            </a:endParaRPr>
          </a:p>
          <a:p>
            <a:pPr lvl="1"/>
            <a:r>
              <a:rPr lang="en-US" sz="1800">
                <a:latin typeface="Times New Roman" pitchFamily="18" charset="0"/>
              </a:rPr>
              <a:t>                 For all e : not </a:t>
            </a:r>
            <a:r>
              <a:rPr lang="en-US" sz="1800" i="1">
                <a:latin typeface="Times New Roman" pitchFamily="18" charset="0"/>
              </a:rPr>
              <a:t>Stable(e)</a:t>
            </a:r>
            <a:r>
              <a:rPr lang="en-US" sz="1800">
                <a:latin typeface="Times New Roman" pitchFamily="18" charset="0"/>
              </a:rPr>
              <a:t> =&gt; </a:t>
            </a:r>
            <a:r>
              <a:rPr lang="en-US" sz="1800" i="1">
                <a:latin typeface="Times New Roman" pitchFamily="18" charset="0"/>
              </a:rPr>
              <a:t>Depend(e)</a:t>
            </a:r>
            <a:r>
              <a:rPr lang="en-US" sz="1800">
                <a:latin typeface="Times New Roman" pitchFamily="18" charset="0"/>
              </a:rPr>
              <a:t> &lt; </a:t>
            </a:r>
            <a:r>
              <a:rPr lang="en-US" sz="1800" i="1">
                <a:latin typeface="Times New Roman" pitchFamily="18" charset="0"/>
              </a:rPr>
              <a:t>Log(e)</a:t>
            </a:r>
          </a:p>
          <a:p>
            <a:endParaRPr lang="en-US" sz="1800" i="1">
              <a:latin typeface="Times New Roman" pitchFamily="18" charset="0"/>
            </a:endParaRPr>
          </a:p>
          <a:p>
            <a:r>
              <a:rPr lang="en-US" sz="1800">
                <a:latin typeface="Times New Roman" pitchFamily="18" charset="0"/>
              </a:rPr>
              <a:t>where:      </a:t>
            </a:r>
            <a:r>
              <a:rPr lang="en-US" sz="1800" i="1">
                <a:latin typeface="Times New Roman" pitchFamily="18" charset="0"/>
              </a:rPr>
              <a:t>Depend(e)</a:t>
            </a:r>
            <a:r>
              <a:rPr lang="en-US" sz="1800">
                <a:latin typeface="Times New Roman" pitchFamily="18" charset="0"/>
              </a:rPr>
              <a:t> – set of processes affected by event </a:t>
            </a:r>
            <a:r>
              <a:rPr lang="en-US" sz="1800" i="1">
                <a:latin typeface="Times New Roman" pitchFamily="18" charset="0"/>
              </a:rPr>
              <a:t>e</a:t>
            </a:r>
          </a:p>
          <a:p>
            <a:pPr lvl="1"/>
            <a:r>
              <a:rPr lang="en-US" sz="1800" i="1">
                <a:latin typeface="Times New Roman" pitchFamily="18" charset="0"/>
              </a:rPr>
              <a:t>         Log(e)</a:t>
            </a:r>
            <a:r>
              <a:rPr lang="en-US" sz="1800">
                <a:latin typeface="Times New Roman" pitchFamily="18" charset="0"/>
              </a:rPr>
              <a:t> – set of processes with </a:t>
            </a:r>
            <a:r>
              <a:rPr lang="en-US" sz="1800" i="1">
                <a:latin typeface="Times New Roman" pitchFamily="18" charset="0"/>
              </a:rPr>
              <a:t>e</a:t>
            </a:r>
            <a:r>
              <a:rPr lang="en-US" sz="1800">
                <a:latin typeface="Times New Roman" pitchFamily="18" charset="0"/>
              </a:rPr>
              <a:t> logged on volatile memory</a:t>
            </a:r>
          </a:p>
          <a:p>
            <a:pPr lvl="1"/>
            <a:r>
              <a:rPr lang="en-US" sz="1800" i="1">
                <a:latin typeface="Times New Roman" pitchFamily="18" charset="0"/>
              </a:rPr>
              <a:t>         Stable(e)</a:t>
            </a:r>
            <a:r>
              <a:rPr lang="en-US" sz="1800">
                <a:latin typeface="Times New Roman" pitchFamily="18" charset="0"/>
              </a:rPr>
              <a:t> – set of processes with </a:t>
            </a:r>
            <a:r>
              <a:rPr lang="en-US" sz="1800" i="1">
                <a:latin typeface="Times New Roman" pitchFamily="18" charset="0"/>
              </a:rPr>
              <a:t>e</a:t>
            </a:r>
            <a:r>
              <a:rPr lang="en-US" sz="1800">
                <a:latin typeface="Times New Roman" pitchFamily="18" charset="0"/>
              </a:rPr>
              <a:t> logged on stable storage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EFA390-643F-4A34-A2C4-D33BC9BE4C5D}" type="slidenum">
              <a:rPr lang="en-US"/>
              <a:pPr/>
              <a:t>18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Pessimistic Logging</a:t>
            </a:r>
          </a:p>
        </p:txBody>
      </p:sp>
      <p:graphicFrame>
        <p:nvGraphicFramePr>
          <p:cNvPr id="215043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219200"/>
          <a:ext cx="7583488" cy="2614613"/>
        </p:xfrm>
        <a:graphic>
          <a:graphicData uri="http://schemas.openxmlformats.org/presentationml/2006/ole">
            <p:oleObj spid="_x0000_s4098" name="Bitmap Image" r:id="rId3" imgW="7190476" imgH="2676899" progId="Paint.Picture">
              <p:embed/>
            </p:oleObj>
          </a:graphicData>
        </a:graphic>
      </p:graphicFrame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596900" y="3810000"/>
            <a:ext cx="81422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Determinant is logged to stable storage before message is  delivered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Disadvantage: performance penalty for synchronous logging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Advantages: 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>
                <a:latin typeface="Times New Roman" pitchFamily="18" charset="0"/>
              </a:rPr>
              <a:t> immediate output commit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>
                <a:latin typeface="Times New Roman" pitchFamily="18" charset="0"/>
              </a:rPr>
              <a:t> restart from most recent checkpoint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>
                <a:latin typeface="Times New Roman" pitchFamily="18" charset="0"/>
              </a:rPr>
              <a:t> recovery limited to failed process(es)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>
                <a:latin typeface="Times New Roman" pitchFamily="18" charset="0"/>
              </a:rPr>
              <a:t> simple garbage collection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0EBF1-14FA-4487-9990-ACE094EBB5D8}" type="slidenum">
              <a:rPr lang="en-US"/>
              <a:pPr/>
              <a:t>19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Optimistic Logging</a:t>
            </a:r>
          </a:p>
        </p:txBody>
      </p:sp>
      <p:graphicFrame>
        <p:nvGraphicFramePr>
          <p:cNvPr id="216067" name="Object 3"/>
          <p:cNvGraphicFramePr>
            <a:graphicFrameLocks noChangeAspect="1"/>
          </p:cNvGraphicFramePr>
          <p:nvPr>
            <p:ph idx="1"/>
          </p:nvPr>
        </p:nvGraphicFramePr>
        <p:xfrm>
          <a:off x="873125" y="1236663"/>
          <a:ext cx="7329488" cy="2379662"/>
        </p:xfrm>
        <a:graphic>
          <a:graphicData uri="http://schemas.openxmlformats.org/presentationml/2006/ole">
            <p:oleObj spid="_x0000_s5122" name="Bitmap Image" r:id="rId3" imgW="6923810" imgH="2495238" progId="Paint.Picture">
              <p:embed/>
            </p:oleObj>
          </a:graphicData>
        </a:graphic>
      </p:graphicFrame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295400" y="3733800"/>
            <a:ext cx="61674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determinants are logged asynchronously to stable storage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consider: P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 fails before m</a:t>
            </a:r>
            <a:r>
              <a:rPr lang="en-US" sz="2000" baseline="-25000">
                <a:latin typeface="Times New Roman" pitchFamily="18" charset="0"/>
              </a:rPr>
              <a:t>5</a:t>
            </a:r>
            <a:r>
              <a:rPr lang="en-US" sz="2000">
                <a:latin typeface="Times New Roman" pitchFamily="18" charset="0"/>
              </a:rPr>
              <a:t> is logged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advantage: better performance in failure-free execution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disadvantages: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coordination required on output commit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more complex garbage collection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D72F2D-5281-4BC8-A8E7-384A3168C52E}" type="slidenum">
              <a:rPr lang="en-US"/>
              <a:pPr/>
              <a:t>2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457200"/>
          </a:xfrm>
        </p:spPr>
        <p:txBody>
          <a:bodyPr/>
          <a:lstStyle/>
          <a:p>
            <a:r>
              <a:rPr lang="en-US" sz="2100"/>
              <a:t>Fault Tolerance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157288"/>
            <a:ext cx="6783388" cy="2728912"/>
            <a:chOff x="708" y="714"/>
            <a:chExt cx="4558" cy="1875"/>
          </a:xfrm>
        </p:grpSpPr>
        <p:sp>
          <p:nvSpPr>
            <p:cNvPr id="198660" name="Oval 4"/>
            <p:cNvSpPr>
              <a:spLocks noChangeArrowheads="1"/>
            </p:cNvSpPr>
            <p:nvPr/>
          </p:nvSpPr>
          <p:spPr bwMode="auto">
            <a:xfrm>
              <a:off x="708" y="1299"/>
              <a:ext cx="2383" cy="704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1" name="Text Box 5"/>
            <p:cNvSpPr txBox="1">
              <a:spLocks noChangeArrowheads="1"/>
            </p:cNvSpPr>
            <p:nvPr/>
          </p:nvSpPr>
          <p:spPr bwMode="auto">
            <a:xfrm>
              <a:off x="1035" y="1537"/>
              <a:ext cx="102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erroneous state</a:t>
              </a:r>
            </a:p>
          </p:txBody>
        </p:sp>
        <p:sp>
          <p:nvSpPr>
            <p:cNvPr id="198662" name="Oval 6"/>
            <p:cNvSpPr>
              <a:spLocks noChangeArrowheads="1"/>
            </p:cNvSpPr>
            <p:nvPr/>
          </p:nvSpPr>
          <p:spPr bwMode="auto">
            <a:xfrm>
              <a:off x="2179" y="1486"/>
              <a:ext cx="468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3" name="Text Box 7"/>
            <p:cNvSpPr txBox="1">
              <a:spLocks noChangeArrowheads="1"/>
            </p:cNvSpPr>
            <p:nvPr/>
          </p:nvSpPr>
          <p:spPr bwMode="auto">
            <a:xfrm>
              <a:off x="2260" y="1552"/>
              <a:ext cx="331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error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64" y="2166"/>
              <a:ext cx="2202" cy="420"/>
              <a:chOff x="3179" y="2306"/>
              <a:chExt cx="2202" cy="420"/>
            </a:xfrm>
          </p:grpSpPr>
          <p:sp>
            <p:nvSpPr>
              <p:cNvPr id="198665" name="Oval 9"/>
              <p:cNvSpPr>
                <a:spLocks noChangeArrowheads="1"/>
              </p:cNvSpPr>
              <p:nvPr/>
            </p:nvSpPr>
            <p:spPr bwMode="auto">
              <a:xfrm>
                <a:off x="3179" y="2306"/>
                <a:ext cx="2202" cy="42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66" name="Text Box 10"/>
              <p:cNvSpPr txBox="1">
                <a:spLocks noChangeArrowheads="1"/>
              </p:cNvSpPr>
              <p:nvPr/>
            </p:nvSpPr>
            <p:spPr bwMode="auto">
              <a:xfrm>
                <a:off x="3939" y="2388"/>
                <a:ext cx="694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>
                    <a:latin typeface="Times New Roman" pitchFamily="18" charset="0"/>
                  </a:rPr>
                  <a:t>valid state</a:t>
                </a:r>
              </a:p>
            </p:txBody>
          </p:sp>
        </p:grpSp>
        <p:sp>
          <p:nvSpPr>
            <p:cNvPr id="198667" name="Text Box 11"/>
            <p:cNvSpPr txBox="1">
              <a:spLocks noChangeArrowheads="1"/>
            </p:cNvSpPr>
            <p:nvPr/>
          </p:nvSpPr>
          <p:spPr bwMode="auto">
            <a:xfrm>
              <a:off x="1634" y="2377"/>
              <a:ext cx="528" cy="21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failure</a:t>
              </a:r>
            </a:p>
          </p:txBody>
        </p:sp>
        <p:sp>
          <p:nvSpPr>
            <p:cNvPr id="198668" name="Text Box 12"/>
            <p:cNvSpPr txBox="1">
              <a:spLocks noChangeArrowheads="1"/>
            </p:cNvSpPr>
            <p:nvPr/>
          </p:nvSpPr>
          <p:spPr bwMode="auto">
            <a:xfrm>
              <a:off x="1331" y="948"/>
              <a:ext cx="44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causes</a:t>
              </a:r>
            </a:p>
          </p:txBody>
        </p:sp>
        <p:sp>
          <p:nvSpPr>
            <p:cNvPr id="198669" name="Text Box 13"/>
            <p:cNvSpPr txBox="1">
              <a:spLocks noChangeArrowheads="1"/>
            </p:cNvSpPr>
            <p:nvPr/>
          </p:nvSpPr>
          <p:spPr bwMode="auto">
            <a:xfrm>
              <a:off x="1602" y="714"/>
              <a:ext cx="465" cy="211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fault</a:t>
              </a:r>
            </a:p>
          </p:txBody>
        </p:sp>
        <p:sp>
          <p:nvSpPr>
            <p:cNvPr id="198670" name="Text Box 14"/>
            <p:cNvSpPr txBox="1">
              <a:spLocks noChangeArrowheads="1"/>
            </p:cNvSpPr>
            <p:nvPr/>
          </p:nvSpPr>
          <p:spPr bwMode="auto">
            <a:xfrm>
              <a:off x="1515" y="2120"/>
              <a:ext cx="525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leads to</a:t>
              </a:r>
            </a:p>
          </p:txBody>
        </p:sp>
        <p:sp>
          <p:nvSpPr>
            <p:cNvPr id="198671" name="Text Box 15"/>
            <p:cNvSpPr txBox="1">
              <a:spLocks noChangeArrowheads="1"/>
            </p:cNvSpPr>
            <p:nvPr/>
          </p:nvSpPr>
          <p:spPr bwMode="auto">
            <a:xfrm>
              <a:off x="4157" y="1500"/>
              <a:ext cx="649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recovery</a:t>
              </a:r>
            </a:p>
          </p:txBody>
        </p:sp>
        <p:sp>
          <p:nvSpPr>
            <p:cNvPr id="198672" name="Line 16"/>
            <p:cNvSpPr>
              <a:spLocks noChangeShapeType="1"/>
            </p:cNvSpPr>
            <p:nvPr/>
          </p:nvSpPr>
          <p:spPr bwMode="auto">
            <a:xfrm flipH="1">
              <a:off x="2113" y="1857"/>
              <a:ext cx="288" cy="4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73" name="Line 17"/>
            <p:cNvSpPr>
              <a:spLocks noChangeShapeType="1"/>
            </p:cNvSpPr>
            <p:nvPr/>
          </p:nvSpPr>
          <p:spPr bwMode="auto">
            <a:xfrm>
              <a:off x="1842" y="962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74" name="Line 18"/>
            <p:cNvSpPr>
              <a:spLocks noChangeShapeType="1"/>
            </p:cNvSpPr>
            <p:nvPr/>
          </p:nvSpPr>
          <p:spPr bwMode="auto">
            <a:xfrm>
              <a:off x="3124" y="1635"/>
              <a:ext cx="10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75" name="Line 19"/>
            <p:cNvSpPr>
              <a:spLocks noChangeShapeType="1"/>
            </p:cNvSpPr>
            <p:nvPr/>
          </p:nvSpPr>
          <p:spPr bwMode="auto">
            <a:xfrm>
              <a:off x="4143" y="1644"/>
              <a:ext cx="0" cy="4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676" name="Text Box 20"/>
          <p:cNvSpPr txBox="1">
            <a:spLocks noChangeArrowheads="1"/>
          </p:cNvSpPr>
          <p:nvPr/>
        </p:nvSpPr>
        <p:spPr bwMode="auto">
          <a:xfrm>
            <a:off x="914400" y="4114800"/>
            <a:ext cx="74056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An error is a manifestation of a fault that can lead to a failure.</a:t>
            </a:r>
          </a:p>
          <a:p>
            <a:pPr>
              <a:lnSpc>
                <a:spcPct val="170000"/>
              </a:lnSpc>
            </a:pPr>
            <a:r>
              <a:rPr lang="en-US" sz="2000">
                <a:latin typeface="Times New Roman" pitchFamily="18" charset="0"/>
              </a:rPr>
              <a:t>Failure Recovery: </a:t>
            </a:r>
          </a:p>
          <a:p>
            <a:pPr lvl="2">
              <a:buFontTx/>
              <a:buChar char="•"/>
            </a:pPr>
            <a:r>
              <a:rPr lang="en-US" sz="2000">
                <a:latin typeface="Times New Roman" pitchFamily="18" charset="0"/>
              </a:rPr>
              <a:t> backward recovery </a:t>
            </a:r>
          </a:p>
          <a:p>
            <a:pPr lvl="3">
              <a:buFontTx/>
              <a:buChar char="•"/>
            </a:pPr>
            <a:r>
              <a:rPr lang="en-US" sz="2000">
                <a:latin typeface="Times New Roman" pitchFamily="18" charset="0"/>
              </a:rPr>
              <a:t>  operation­based (do­undo­redo logs) </a:t>
            </a:r>
          </a:p>
          <a:p>
            <a:pPr lvl="3">
              <a:buFontTx/>
              <a:buChar char="•"/>
            </a:pPr>
            <a:r>
              <a:rPr lang="en-US" sz="2000">
                <a:latin typeface="Times New Roman" pitchFamily="18" charset="0"/>
              </a:rPr>
              <a:t>  state­based (checkpointing/logging) </a:t>
            </a:r>
          </a:p>
          <a:p>
            <a:pPr lvl="2">
              <a:buFontTx/>
              <a:buChar char="•"/>
            </a:pPr>
            <a:r>
              <a:rPr lang="en-US" sz="2000">
                <a:latin typeface="Times New Roman" pitchFamily="18" charset="0"/>
              </a:rPr>
              <a:t> forward recovery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EDEA2-D630-40B6-8B0E-6FF318866BC0}" type="slidenum">
              <a:rPr lang="en-US"/>
              <a:pPr/>
              <a:t>20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Causal logging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474788"/>
            <a:ext cx="7772400" cy="37830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combines advantages of optimistic and pessimistic logging</a:t>
            </a:r>
          </a:p>
          <a:p>
            <a:pPr>
              <a:lnSpc>
                <a:spcPct val="90000"/>
              </a:lnSpc>
            </a:pPr>
            <a:r>
              <a:rPr lang="en-US" sz="2100"/>
              <a:t>based on the set of events that causally precede the state of a process</a:t>
            </a:r>
          </a:p>
          <a:p>
            <a:pPr>
              <a:lnSpc>
                <a:spcPct val="90000"/>
              </a:lnSpc>
            </a:pPr>
            <a:r>
              <a:rPr lang="en-US" sz="2100"/>
              <a:t>guarantees determinants of all causally preceding events are logged to stable storage or are available locally at non-failed process</a:t>
            </a:r>
          </a:p>
          <a:p>
            <a:pPr>
              <a:lnSpc>
                <a:spcPct val="90000"/>
              </a:lnSpc>
            </a:pPr>
            <a:r>
              <a:rPr lang="en-US" sz="2100"/>
              <a:t>non-failed process “guides” recovery of failed processes</a:t>
            </a:r>
          </a:p>
          <a:p>
            <a:pPr>
              <a:lnSpc>
                <a:spcPct val="90000"/>
              </a:lnSpc>
            </a:pPr>
            <a:r>
              <a:rPr lang="en-US" sz="2100"/>
              <a:t>piggybacks on each message information about causally preceding messages</a:t>
            </a:r>
          </a:p>
          <a:p>
            <a:pPr>
              <a:lnSpc>
                <a:spcPct val="90000"/>
              </a:lnSpc>
            </a:pPr>
            <a:r>
              <a:rPr lang="en-US" sz="2100"/>
              <a:t>reduce cost of piggybacked information by send only difference between current information and information on last message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878A9D-78E2-4CCD-A728-F1F0CBB35BFC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System Model</a:t>
            </a:r>
          </a:p>
        </p:txBody>
      </p:sp>
      <p:graphicFrame>
        <p:nvGraphicFramePr>
          <p:cNvPr id="199683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509713"/>
          <a:ext cx="8148638" cy="2832100"/>
        </p:xfrm>
        <a:graphic>
          <a:graphicData uri="http://schemas.openxmlformats.org/presentationml/2006/ole">
            <p:oleObj spid="_x0000_s1026" name="Bitmap Image" r:id="rId3" imgW="7725853" imgH="2971429" progId="Paint.Picture">
              <p:embed/>
            </p:oleObj>
          </a:graphicData>
        </a:graphic>
      </p:graphicFrame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838200" y="4724400"/>
            <a:ext cx="7545388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Basic approaches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pitchFamily="18" charset="0"/>
              </a:rPr>
              <a:t> checkpointing : copying/restoring the state of a process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pitchFamily="18" charset="0"/>
              </a:rPr>
              <a:t> logging : recording/replaying messages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E865EC-0C0F-48C6-AD19-8928A75D468B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Orphan Message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66800" y="1371600"/>
            <a:ext cx="6308725" cy="1376363"/>
            <a:chOff x="661" y="673"/>
            <a:chExt cx="3974" cy="867"/>
          </a:xfrm>
        </p:grpSpPr>
        <p:sp>
          <p:nvSpPr>
            <p:cNvPr id="200708" name="Line 4"/>
            <p:cNvSpPr>
              <a:spLocks noChangeShapeType="1"/>
            </p:cNvSpPr>
            <p:nvPr/>
          </p:nvSpPr>
          <p:spPr bwMode="auto">
            <a:xfrm flipV="1">
              <a:off x="879" y="929"/>
              <a:ext cx="3756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09" name="Text Box 5"/>
            <p:cNvSpPr txBox="1">
              <a:spLocks noChangeArrowheads="1"/>
            </p:cNvSpPr>
            <p:nvPr/>
          </p:nvSpPr>
          <p:spPr bwMode="auto">
            <a:xfrm>
              <a:off x="661" y="830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00710" name="Line 6"/>
            <p:cNvSpPr>
              <a:spLocks noChangeShapeType="1"/>
            </p:cNvSpPr>
            <p:nvPr/>
          </p:nvSpPr>
          <p:spPr bwMode="auto">
            <a:xfrm flipV="1">
              <a:off x="2434" y="937"/>
              <a:ext cx="895" cy="4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1" name="Text Box 7"/>
            <p:cNvSpPr txBox="1">
              <a:spLocks noChangeArrowheads="1"/>
            </p:cNvSpPr>
            <p:nvPr/>
          </p:nvSpPr>
          <p:spPr bwMode="auto">
            <a:xfrm>
              <a:off x="2901" y="1105"/>
              <a:ext cx="2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00712" name="Text Box 8"/>
            <p:cNvSpPr txBox="1">
              <a:spLocks noChangeArrowheads="1"/>
            </p:cNvSpPr>
            <p:nvPr/>
          </p:nvSpPr>
          <p:spPr bwMode="auto">
            <a:xfrm>
              <a:off x="3348" y="673"/>
              <a:ext cx="2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x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0713" name="Freeform 9"/>
            <p:cNvSpPr>
              <a:spLocks/>
            </p:cNvSpPr>
            <p:nvPr/>
          </p:nvSpPr>
          <p:spPr bwMode="auto">
            <a:xfrm>
              <a:off x="3568" y="832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661" y="1174"/>
              <a:ext cx="3961" cy="366"/>
              <a:chOff x="661" y="1100"/>
              <a:chExt cx="3961" cy="366"/>
            </a:xfrm>
          </p:grpSpPr>
          <p:sp>
            <p:nvSpPr>
              <p:cNvPr id="200715" name="Line 11"/>
              <p:cNvSpPr>
                <a:spLocks noChangeShapeType="1"/>
              </p:cNvSpPr>
              <p:nvPr/>
            </p:nvSpPr>
            <p:spPr bwMode="auto">
              <a:xfrm flipV="1">
                <a:off x="866" y="1343"/>
                <a:ext cx="3756" cy="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16" name="Text Box 12"/>
              <p:cNvSpPr txBox="1">
                <a:spLocks noChangeArrowheads="1"/>
              </p:cNvSpPr>
              <p:nvPr/>
            </p:nvSpPr>
            <p:spPr bwMode="auto">
              <a:xfrm>
                <a:off x="661" y="1239"/>
                <a:ext cx="173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200"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200717" name="Text Box 13"/>
              <p:cNvSpPr txBox="1">
                <a:spLocks noChangeArrowheads="1"/>
              </p:cNvSpPr>
              <p:nvPr/>
            </p:nvSpPr>
            <p:spPr bwMode="auto">
              <a:xfrm>
                <a:off x="2000" y="1100"/>
                <a:ext cx="26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>
                    <a:latin typeface="Times New Roman" pitchFamily="18" charset="0"/>
                  </a:rPr>
                  <a:t>y</a:t>
                </a:r>
                <a:r>
                  <a:rPr lang="en-US" sz="2000" baseline="-25000">
                    <a:latin typeface="Times New Roman" pitchFamily="18" charset="0"/>
                  </a:rPr>
                  <a:t>1</a:t>
                </a:r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200718" name="Freeform 14"/>
              <p:cNvSpPr>
                <a:spLocks/>
              </p:cNvSpPr>
              <p:nvPr/>
            </p:nvSpPr>
            <p:spPr bwMode="auto">
              <a:xfrm>
                <a:off x="2289" y="1244"/>
                <a:ext cx="100" cy="222"/>
              </a:xfrm>
              <a:custGeom>
                <a:avLst/>
                <a:gdLst/>
                <a:ahLst/>
                <a:cxnLst>
                  <a:cxn ang="0">
                    <a:pos x="165" y="0"/>
                  </a:cxn>
                  <a:cxn ang="0">
                    <a:pos x="0" y="0"/>
                  </a:cxn>
                  <a:cxn ang="0">
                    <a:pos x="0" y="214"/>
                  </a:cxn>
                  <a:cxn ang="0">
                    <a:pos x="165" y="214"/>
                  </a:cxn>
                </a:cxnLst>
                <a:rect l="0" t="0" r="r" b="b"/>
                <a:pathLst>
                  <a:path w="165" h="214">
                    <a:moveTo>
                      <a:pt x="165" y="0"/>
                    </a:moveTo>
                    <a:lnTo>
                      <a:pt x="0" y="0"/>
                    </a:lnTo>
                    <a:lnTo>
                      <a:pt x="0" y="214"/>
                    </a:lnTo>
                    <a:lnTo>
                      <a:pt x="165" y="214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3639" y="1224"/>
                <a:ext cx="224" cy="238"/>
                <a:chOff x="3647" y="1233"/>
                <a:chExt cx="224" cy="238"/>
              </a:xfrm>
            </p:grpSpPr>
            <p:sp>
              <p:nvSpPr>
                <p:cNvPr id="200720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3657" y="1233"/>
                  <a:ext cx="214" cy="2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721" name="Line 17"/>
                <p:cNvSpPr>
                  <a:spLocks noChangeShapeType="1"/>
                </p:cNvSpPr>
                <p:nvPr/>
              </p:nvSpPr>
              <p:spPr bwMode="auto">
                <a:xfrm>
                  <a:off x="3647" y="1233"/>
                  <a:ext cx="214" cy="2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200722" name="Picture 18" descr="consistent-state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03325" y="3227388"/>
            <a:ext cx="6610350" cy="2857500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567D76-E6F6-4DB1-A55B-1DB530A1A28B}" type="slidenum">
              <a:rPr lang="en-US"/>
              <a:pPr/>
              <a:t>5</a:t>
            </a:fld>
            <a:endParaRPr lang="en-US"/>
          </a:p>
        </p:txBody>
      </p:sp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161925" y="171450"/>
            <a:ext cx="8804275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000">
                <a:latin typeface="Arial Black" pitchFamily="34" charset="0"/>
              </a:rPr>
              <a:t>Lost Messages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5863" y="1157288"/>
            <a:ext cx="6305550" cy="1412875"/>
            <a:chOff x="665" y="2336"/>
            <a:chExt cx="3972" cy="890"/>
          </a:xfrm>
        </p:grpSpPr>
        <p:sp>
          <p:nvSpPr>
            <p:cNvPr id="201732" name="Line 4"/>
            <p:cNvSpPr>
              <a:spLocks noChangeShapeType="1"/>
            </p:cNvSpPr>
            <p:nvPr/>
          </p:nvSpPr>
          <p:spPr bwMode="auto">
            <a:xfrm flipV="1">
              <a:off x="877" y="2611"/>
              <a:ext cx="3756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3" name="Line 5"/>
            <p:cNvSpPr>
              <a:spLocks noChangeShapeType="1"/>
            </p:cNvSpPr>
            <p:nvPr/>
          </p:nvSpPr>
          <p:spPr bwMode="auto">
            <a:xfrm flipV="1">
              <a:off x="881" y="3120"/>
              <a:ext cx="3756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4" name="Text Box 6"/>
            <p:cNvSpPr txBox="1">
              <a:spLocks noChangeArrowheads="1"/>
            </p:cNvSpPr>
            <p:nvPr/>
          </p:nvSpPr>
          <p:spPr bwMode="auto">
            <a:xfrm>
              <a:off x="665" y="3011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01735" name="Text Box 7"/>
            <p:cNvSpPr txBox="1">
              <a:spLocks noChangeArrowheads="1"/>
            </p:cNvSpPr>
            <p:nvPr/>
          </p:nvSpPr>
          <p:spPr bwMode="auto">
            <a:xfrm>
              <a:off x="665" y="2507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01736" name="Line 8"/>
            <p:cNvSpPr>
              <a:spLocks noChangeShapeType="1"/>
            </p:cNvSpPr>
            <p:nvPr/>
          </p:nvSpPr>
          <p:spPr bwMode="auto">
            <a:xfrm flipV="1">
              <a:off x="2088" y="2613"/>
              <a:ext cx="929" cy="5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37" name="Text Box 9"/>
            <p:cNvSpPr txBox="1">
              <a:spLocks noChangeArrowheads="1"/>
            </p:cNvSpPr>
            <p:nvPr/>
          </p:nvSpPr>
          <p:spPr bwMode="auto">
            <a:xfrm>
              <a:off x="2203" y="2790"/>
              <a:ext cx="2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01738" name="Text Box 10"/>
            <p:cNvSpPr txBox="1">
              <a:spLocks noChangeArrowheads="1"/>
            </p:cNvSpPr>
            <p:nvPr/>
          </p:nvSpPr>
          <p:spPr bwMode="auto">
            <a:xfrm>
              <a:off x="3247" y="2914"/>
              <a:ext cx="2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y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1739" name="Text Box 11"/>
            <p:cNvSpPr txBox="1">
              <a:spLocks noChangeArrowheads="1"/>
            </p:cNvSpPr>
            <p:nvPr/>
          </p:nvSpPr>
          <p:spPr bwMode="auto">
            <a:xfrm>
              <a:off x="1978" y="2336"/>
              <a:ext cx="2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x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1740" name="Freeform 12"/>
            <p:cNvSpPr>
              <a:spLocks/>
            </p:cNvSpPr>
            <p:nvPr/>
          </p:nvSpPr>
          <p:spPr bwMode="auto">
            <a:xfrm>
              <a:off x="2210" y="2513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41" name="Freeform 13"/>
            <p:cNvSpPr>
              <a:spLocks/>
            </p:cNvSpPr>
            <p:nvPr/>
          </p:nvSpPr>
          <p:spPr bwMode="auto">
            <a:xfrm>
              <a:off x="3498" y="3004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234" y="2495"/>
              <a:ext cx="224" cy="238"/>
              <a:chOff x="3647" y="1233"/>
              <a:chExt cx="224" cy="238"/>
            </a:xfrm>
          </p:grpSpPr>
          <p:sp>
            <p:nvSpPr>
              <p:cNvPr id="201743" name="Line 15"/>
              <p:cNvSpPr>
                <a:spLocks noChangeShapeType="1"/>
              </p:cNvSpPr>
              <p:nvPr/>
            </p:nvSpPr>
            <p:spPr bwMode="auto">
              <a:xfrm flipH="1">
                <a:off x="365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44" name="Line 16"/>
              <p:cNvSpPr>
                <a:spLocks noChangeShapeType="1"/>
              </p:cNvSpPr>
              <p:nvPr/>
            </p:nvSpPr>
            <p:spPr bwMode="auto">
              <a:xfrm>
                <a:off x="364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1745" name="Text Box 17"/>
          <p:cNvSpPr txBox="1">
            <a:spLocks noChangeArrowheads="1"/>
          </p:cNvSpPr>
          <p:nvPr/>
        </p:nvSpPr>
        <p:spPr bwMode="auto">
          <a:xfrm>
            <a:off x="685800" y="3581400"/>
            <a:ext cx="81803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Times New Roman" pitchFamily="18" charset="0"/>
              </a:rPr>
              <a:t>Regenerating lost messages on recovery: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if implemented on unreliable communication channels, the application is 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  responsible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if impelmented on reliable communication channels, the recovery 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  algorithm is responsible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88D727-04E2-471E-8CF3-7B96EE28DFAE}" type="slidenum">
              <a:rPr lang="en-US"/>
              <a:pPr/>
              <a:t>6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407988"/>
            <a:ext cx="7772400" cy="457200"/>
          </a:xfrm>
        </p:spPr>
        <p:txBody>
          <a:bodyPr/>
          <a:lstStyle/>
          <a:p>
            <a:r>
              <a:rPr lang="en-US" sz="2000"/>
              <a:t>Domino Effect </a:t>
            </a: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990600" y="4586288"/>
            <a:ext cx="71739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Cases: </a:t>
            </a:r>
          </a:p>
          <a:p>
            <a:pPr lvl="1">
              <a:buFontTx/>
              <a:buChar char="•"/>
            </a:pPr>
            <a:r>
              <a:rPr lang="en-US" sz="2000">
                <a:latin typeface="Times New Roman" pitchFamily="18" charset="0"/>
              </a:rPr>
              <a:t> X fails after x</a:t>
            </a:r>
            <a:r>
              <a:rPr lang="en-US" sz="2000" baseline="-25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 </a:t>
            </a:r>
          </a:p>
          <a:p>
            <a:pPr lvl="1">
              <a:buFontTx/>
              <a:buChar char="•"/>
            </a:pPr>
            <a:r>
              <a:rPr lang="en-US" sz="2000">
                <a:latin typeface="Times New Roman" pitchFamily="18" charset="0"/>
              </a:rPr>
              <a:t> Y fails after sending message m </a:t>
            </a:r>
          </a:p>
          <a:p>
            <a:pPr lvl="1">
              <a:buFontTx/>
              <a:buChar char="•"/>
            </a:pPr>
            <a:r>
              <a:rPr lang="en-US" sz="2000">
                <a:latin typeface="Times New Roman" pitchFamily="18" charset="0"/>
              </a:rPr>
              <a:t> Z fails after sending message n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4264025" y="1450975"/>
            <a:ext cx="27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x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6291263" y="1449388"/>
            <a:ext cx="274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x</a:t>
            </a:r>
            <a:r>
              <a:rPr lang="en-US" sz="2000" baseline="-25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28713" y="1508125"/>
            <a:ext cx="6256337" cy="2598738"/>
            <a:chOff x="711" y="950"/>
            <a:chExt cx="3941" cy="1637"/>
          </a:xfrm>
        </p:grpSpPr>
        <p:sp>
          <p:nvSpPr>
            <p:cNvPr id="202759" name="Line 7"/>
            <p:cNvSpPr>
              <a:spLocks noChangeShapeType="1"/>
            </p:cNvSpPr>
            <p:nvPr/>
          </p:nvSpPr>
          <p:spPr bwMode="auto">
            <a:xfrm>
              <a:off x="978" y="1265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0" name="Text Box 8"/>
            <p:cNvSpPr txBox="1">
              <a:spLocks noChangeArrowheads="1"/>
            </p:cNvSpPr>
            <p:nvPr/>
          </p:nvSpPr>
          <p:spPr bwMode="auto">
            <a:xfrm>
              <a:off x="727" y="1148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202761" name="Text Box 9"/>
            <p:cNvSpPr txBox="1">
              <a:spLocks noChangeArrowheads="1"/>
            </p:cNvSpPr>
            <p:nvPr/>
          </p:nvSpPr>
          <p:spPr bwMode="auto">
            <a:xfrm>
              <a:off x="3205" y="2090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202762" name="Text Box 10"/>
            <p:cNvSpPr txBox="1">
              <a:spLocks noChangeArrowheads="1"/>
            </p:cNvSpPr>
            <p:nvPr/>
          </p:nvSpPr>
          <p:spPr bwMode="auto">
            <a:xfrm>
              <a:off x="3808" y="1513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02763" name="Text Box 11"/>
            <p:cNvSpPr txBox="1">
              <a:spLocks noChangeArrowheads="1"/>
            </p:cNvSpPr>
            <p:nvPr/>
          </p:nvSpPr>
          <p:spPr bwMode="auto">
            <a:xfrm>
              <a:off x="3348" y="1504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y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2764" name="Text Box 12"/>
            <p:cNvSpPr txBox="1">
              <a:spLocks noChangeArrowheads="1"/>
            </p:cNvSpPr>
            <p:nvPr/>
          </p:nvSpPr>
          <p:spPr bwMode="auto">
            <a:xfrm>
              <a:off x="1265" y="950"/>
              <a:ext cx="2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x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2765" name="Line 13"/>
            <p:cNvSpPr>
              <a:spLocks noChangeShapeType="1"/>
            </p:cNvSpPr>
            <p:nvPr/>
          </p:nvSpPr>
          <p:spPr bwMode="auto">
            <a:xfrm flipV="1">
              <a:off x="3592" y="1266"/>
              <a:ext cx="263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6" name="Line 14"/>
            <p:cNvSpPr>
              <a:spLocks noChangeShapeType="1"/>
            </p:cNvSpPr>
            <p:nvPr/>
          </p:nvSpPr>
          <p:spPr bwMode="auto">
            <a:xfrm flipV="1">
              <a:off x="3048" y="1858"/>
              <a:ext cx="183" cy="5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7" name="Line 15"/>
            <p:cNvSpPr>
              <a:spLocks noChangeShapeType="1"/>
            </p:cNvSpPr>
            <p:nvPr/>
          </p:nvSpPr>
          <p:spPr bwMode="auto">
            <a:xfrm flipV="1">
              <a:off x="1718" y="1249"/>
              <a:ext cx="682" cy="1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8" name="Line 16"/>
            <p:cNvSpPr>
              <a:spLocks noChangeShapeType="1"/>
            </p:cNvSpPr>
            <p:nvPr/>
          </p:nvSpPr>
          <p:spPr bwMode="auto">
            <a:xfrm flipV="1">
              <a:off x="2228" y="1249"/>
              <a:ext cx="369" cy="5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69" name="Line 17"/>
            <p:cNvSpPr>
              <a:spLocks noChangeShapeType="1"/>
            </p:cNvSpPr>
            <p:nvPr/>
          </p:nvSpPr>
          <p:spPr bwMode="auto">
            <a:xfrm>
              <a:off x="1916" y="1824"/>
              <a:ext cx="680" cy="6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0" name="Text Box 18"/>
            <p:cNvSpPr txBox="1">
              <a:spLocks noChangeArrowheads="1"/>
            </p:cNvSpPr>
            <p:nvPr/>
          </p:nvSpPr>
          <p:spPr bwMode="auto">
            <a:xfrm>
              <a:off x="2765" y="2130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z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2771" name="Text Box 19"/>
            <p:cNvSpPr txBox="1">
              <a:spLocks noChangeArrowheads="1"/>
            </p:cNvSpPr>
            <p:nvPr/>
          </p:nvSpPr>
          <p:spPr bwMode="auto">
            <a:xfrm>
              <a:off x="1512" y="2151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z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2772" name="Freeform 20"/>
            <p:cNvSpPr>
              <a:spLocks/>
            </p:cNvSpPr>
            <p:nvPr/>
          </p:nvSpPr>
          <p:spPr bwMode="auto">
            <a:xfrm>
              <a:off x="2722" y="1152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3" name="Line 21"/>
            <p:cNvSpPr>
              <a:spLocks noChangeShapeType="1"/>
            </p:cNvSpPr>
            <p:nvPr/>
          </p:nvSpPr>
          <p:spPr bwMode="auto">
            <a:xfrm>
              <a:off x="974" y="2455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4" name="Text Box 22"/>
            <p:cNvSpPr txBox="1">
              <a:spLocks noChangeArrowheads="1"/>
            </p:cNvSpPr>
            <p:nvPr/>
          </p:nvSpPr>
          <p:spPr bwMode="auto">
            <a:xfrm>
              <a:off x="711" y="2359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202775" name="Freeform 23"/>
            <p:cNvSpPr>
              <a:spLocks/>
            </p:cNvSpPr>
            <p:nvPr/>
          </p:nvSpPr>
          <p:spPr bwMode="auto">
            <a:xfrm>
              <a:off x="2911" y="2360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6" name="Freeform 24"/>
            <p:cNvSpPr>
              <a:spLocks/>
            </p:cNvSpPr>
            <p:nvPr/>
          </p:nvSpPr>
          <p:spPr bwMode="auto">
            <a:xfrm>
              <a:off x="4026" y="1148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7" name="Freeform 25"/>
            <p:cNvSpPr>
              <a:spLocks/>
            </p:cNvSpPr>
            <p:nvPr/>
          </p:nvSpPr>
          <p:spPr bwMode="auto">
            <a:xfrm>
              <a:off x="3449" y="1737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8" name="Freeform 26"/>
            <p:cNvSpPr>
              <a:spLocks/>
            </p:cNvSpPr>
            <p:nvPr/>
          </p:nvSpPr>
          <p:spPr bwMode="auto">
            <a:xfrm>
              <a:off x="1569" y="2365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9" name="Line 27"/>
            <p:cNvSpPr>
              <a:spLocks noChangeShapeType="1"/>
            </p:cNvSpPr>
            <p:nvPr/>
          </p:nvSpPr>
          <p:spPr bwMode="auto">
            <a:xfrm>
              <a:off x="975" y="1831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80" name="Text Box 28"/>
            <p:cNvSpPr txBox="1">
              <a:spLocks noChangeArrowheads="1"/>
            </p:cNvSpPr>
            <p:nvPr/>
          </p:nvSpPr>
          <p:spPr bwMode="auto">
            <a:xfrm>
              <a:off x="727" y="1761"/>
              <a:ext cx="17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02781" name="Text Box 29"/>
            <p:cNvSpPr txBox="1">
              <a:spLocks noChangeArrowheads="1"/>
            </p:cNvSpPr>
            <p:nvPr/>
          </p:nvSpPr>
          <p:spPr bwMode="auto">
            <a:xfrm>
              <a:off x="1748" y="1507"/>
              <a:ext cx="1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y</a:t>
              </a:r>
              <a:r>
                <a:rPr lang="en-US" sz="2000" baseline="-25000">
                  <a:latin typeface="Times New Roman" pitchFamily="18" charset="0"/>
                </a:rPr>
                <a:t>1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02782" name="Freeform 30"/>
            <p:cNvSpPr>
              <a:spLocks/>
            </p:cNvSpPr>
            <p:nvPr/>
          </p:nvSpPr>
          <p:spPr bwMode="auto">
            <a:xfrm>
              <a:off x="1837" y="1738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83" name="Freeform 31"/>
            <p:cNvSpPr>
              <a:spLocks/>
            </p:cNvSpPr>
            <p:nvPr/>
          </p:nvSpPr>
          <p:spPr bwMode="auto">
            <a:xfrm>
              <a:off x="1350" y="1170"/>
              <a:ext cx="100" cy="222"/>
            </a:xfrm>
            <a:custGeom>
              <a:avLst/>
              <a:gdLst/>
              <a:ahLst/>
              <a:cxnLst>
                <a:cxn ang="0">
                  <a:pos x="165" y="0"/>
                </a:cxn>
                <a:cxn ang="0">
                  <a:pos x="0" y="0"/>
                </a:cxn>
                <a:cxn ang="0">
                  <a:pos x="0" y="214"/>
                </a:cxn>
                <a:cxn ang="0">
                  <a:pos x="165" y="214"/>
                </a:cxn>
              </a:cxnLst>
              <a:rect l="0" t="0" r="r" b="b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1206A6-3AFC-4B6A-85D4-F526F5792B22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Other Issues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1152525"/>
            <a:ext cx="7772400" cy="4876800"/>
          </a:xfrm>
        </p:spPr>
        <p:txBody>
          <a:bodyPr/>
          <a:lstStyle/>
          <a:p>
            <a:r>
              <a:rPr lang="en-US" sz="2600"/>
              <a:t>Output commit</a:t>
            </a:r>
          </a:p>
          <a:p>
            <a:pPr lvl="1"/>
            <a:r>
              <a:rPr lang="en-US" sz="1600"/>
              <a:t>the state from which messages are sent to the “outside world” can be recovered</a:t>
            </a:r>
          </a:p>
          <a:p>
            <a:pPr lvl="1"/>
            <a:r>
              <a:rPr lang="en-US" sz="1600"/>
              <a:t>affects latency of message delivery to “outside world” and overhead of checkpoint/logging</a:t>
            </a:r>
            <a:br>
              <a:rPr lang="en-US" sz="1600"/>
            </a:br>
            <a:endParaRPr lang="en-US" sz="1600"/>
          </a:p>
          <a:p>
            <a:r>
              <a:rPr lang="en-US" sz="2600"/>
              <a:t>Stable storage</a:t>
            </a:r>
          </a:p>
          <a:p>
            <a:pPr lvl="1"/>
            <a:r>
              <a:rPr lang="en-US" sz="1600"/>
              <a:t>survives process failures</a:t>
            </a:r>
          </a:p>
          <a:p>
            <a:pPr lvl="1"/>
            <a:r>
              <a:rPr lang="en-US" sz="1600"/>
              <a:t>contains checkpoint/logging information</a:t>
            </a:r>
            <a:br>
              <a:rPr lang="en-US" sz="1600"/>
            </a:br>
            <a:endParaRPr lang="en-US" sz="1600"/>
          </a:p>
          <a:p>
            <a:r>
              <a:rPr lang="en-US" sz="2600"/>
              <a:t>Garbage collection</a:t>
            </a:r>
          </a:p>
          <a:p>
            <a:pPr lvl="1"/>
            <a:r>
              <a:rPr lang="en-US" sz="1600"/>
              <a:t>removal of checkpoints/logs no longer needed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70F4FA-4C8E-4A27-A962-EF1149DC73D8}" type="slidenum">
              <a:rPr lang="en-US"/>
              <a:pPr/>
              <a:t>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Logging Protocols</a:t>
            </a:r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>
            <p:ph idx="1"/>
          </p:nvPr>
        </p:nvGraphicFramePr>
        <p:xfrm>
          <a:off x="800100" y="3038475"/>
          <a:ext cx="7583488" cy="3324225"/>
        </p:xfrm>
        <a:graphic>
          <a:graphicData uri="http://schemas.openxmlformats.org/presentationml/2006/ole">
            <p:oleObj spid="_x0000_s2050" name="Bitmap Image" r:id="rId3" imgW="7582958" imgH="3323810" progId="Paint.Picture">
              <p:embed/>
            </p:oleObj>
          </a:graphicData>
        </a:graphic>
      </p:graphicFrame>
      <p:sp>
        <p:nvSpPr>
          <p:cNvPr id="204804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84582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Elements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 Piecewise deterministic (PWD) assumption – the system state can be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   recovered by replaying message receptions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1800">
                <a:latin typeface="Times New Roman" pitchFamily="18" charset="0"/>
              </a:rPr>
              <a:t>  </a:t>
            </a:r>
            <a:r>
              <a:rPr lang="en-US" sz="2000">
                <a:latin typeface="Times New Roman" pitchFamily="18" charset="0"/>
              </a:rPr>
              <a:t>Determinant – record of information needed to recover receipt of message</a:t>
            </a: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4800600" y="5791200"/>
            <a:ext cx="3276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i="1"/>
              <a:t>Determinants for m</a:t>
            </a:r>
            <a:r>
              <a:rPr lang="en-US" sz="1400" i="1" baseline="-25000"/>
              <a:t>5</a:t>
            </a:r>
            <a:r>
              <a:rPr lang="en-US" sz="1400" i="1"/>
              <a:t> and m</a:t>
            </a:r>
            <a:r>
              <a:rPr lang="en-US" sz="1400" i="1" baseline="-25000"/>
              <a:t>6</a:t>
            </a:r>
            <a:r>
              <a:rPr lang="en-US" sz="1400" i="1"/>
              <a:t> not logged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EBB3F-CA98-4EC8-B698-463D8F489B21}" type="slidenum">
              <a:rPr lang="en-US"/>
              <a:pPr/>
              <a:t>9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Taxonomy</a:t>
            </a: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3117850" y="1158875"/>
            <a:ext cx="2944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Rollback-Recovery</a:t>
            </a: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1125538" y="2284413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checkpointing</a:t>
            </a: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6446838" y="2284413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logging</a:t>
            </a: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182563" y="3827463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uncoordinated</a:t>
            </a:r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1749425" y="3827463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coordinated</a:t>
            </a:r>
          </a:p>
        </p:txBody>
      </p:sp>
      <p:sp>
        <p:nvSpPr>
          <p:cNvPr id="205832" name="Text Box 8"/>
          <p:cNvSpPr txBox="1">
            <a:spLocks noChangeArrowheads="1"/>
          </p:cNvSpPr>
          <p:nvPr/>
        </p:nvSpPr>
        <p:spPr bwMode="auto">
          <a:xfrm>
            <a:off x="2974975" y="3827463"/>
            <a:ext cx="165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communication-induced</a:t>
            </a:r>
          </a:p>
        </p:txBody>
      </p:sp>
      <p:sp>
        <p:nvSpPr>
          <p:cNvPr id="205833" name="Text Box 9"/>
          <p:cNvSpPr txBox="1">
            <a:spLocks noChangeArrowheads="1"/>
          </p:cNvSpPr>
          <p:nvPr/>
        </p:nvSpPr>
        <p:spPr bwMode="auto">
          <a:xfrm>
            <a:off x="5457825" y="382746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pessimistic</a:t>
            </a:r>
          </a:p>
        </p:txBody>
      </p:sp>
      <p:sp>
        <p:nvSpPr>
          <p:cNvPr id="205834" name="Text Box 10"/>
          <p:cNvSpPr txBox="1">
            <a:spLocks noChangeArrowheads="1"/>
          </p:cNvSpPr>
          <p:nvPr/>
        </p:nvSpPr>
        <p:spPr bwMode="auto">
          <a:xfrm>
            <a:off x="6757988" y="3827463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optimistic</a:t>
            </a:r>
          </a:p>
        </p:txBody>
      </p:sp>
      <p:sp>
        <p:nvSpPr>
          <p:cNvPr id="205835" name="Text Box 11"/>
          <p:cNvSpPr txBox="1">
            <a:spLocks noChangeArrowheads="1"/>
          </p:cNvSpPr>
          <p:nvPr/>
        </p:nvSpPr>
        <p:spPr bwMode="auto">
          <a:xfrm>
            <a:off x="8004175" y="3827463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Times New Roman" pitchFamily="18" charset="0"/>
              </a:rPr>
              <a:t>causal</a:t>
            </a:r>
          </a:p>
        </p:txBody>
      </p:sp>
      <p:cxnSp>
        <p:nvCxnSpPr>
          <p:cNvPr id="205836" name="AutoShape 12"/>
          <p:cNvCxnSpPr>
            <a:cxnSpLocks noChangeShapeType="1"/>
            <a:stCxn id="205827" idx="2"/>
            <a:endCxn id="205828" idx="0"/>
          </p:cNvCxnSpPr>
          <p:nvPr/>
        </p:nvCxnSpPr>
        <p:spPr bwMode="auto">
          <a:xfrm flipH="1">
            <a:off x="2079625" y="1677988"/>
            <a:ext cx="2511425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37" name="AutoShape 13"/>
          <p:cNvCxnSpPr>
            <a:cxnSpLocks noChangeShapeType="1"/>
            <a:stCxn id="205827" idx="2"/>
            <a:endCxn id="205829" idx="0"/>
          </p:cNvCxnSpPr>
          <p:nvPr/>
        </p:nvCxnSpPr>
        <p:spPr bwMode="auto">
          <a:xfrm>
            <a:off x="4591050" y="1677988"/>
            <a:ext cx="2413000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38" name="AutoShape 14"/>
          <p:cNvCxnSpPr>
            <a:cxnSpLocks noChangeShapeType="1"/>
            <a:stCxn id="205828" idx="2"/>
            <a:endCxn id="205830" idx="0"/>
          </p:cNvCxnSpPr>
          <p:nvPr/>
        </p:nvCxnSpPr>
        <p:spPr bwMode="auto">
          <a:xfrm flipH="1">
            <a:off x="928688" y="2741613"/>
            <a:ext cx="1150937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39" name="AutoShape 15"/>
          <p:cNvCxnSpPr>
            <a:cxnSpLocks noChangeShapeType="1"/>
            <a:stCxn id="205828" idx="2"/>
            <a:endCxn id="205831" idx="0"/>
          </p:cNvCxnSpPr>
          <p:nvPr/>
        </p:nvCxnSpPr>
        <p:spPr bwMode="auto">
          <a:xfrm>
            <a:off x="2079625" y="2741613"/>
            <a:ext cx="301625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40" name="AutoShape 16"/>
          <p:cNvCxnSpPr>
            <a:cxnSpLocks noChangeShapeType="1"/>
            <a:stCxn id="205828" idx="2"/>
            <a:endCxn id="205832" idx="0"/>
          </p:cNvCxnSpPr>
          <p:nvPr/>
        </p:nvCxnSpPr>
        <p:spPr bwMode="auto">
          <a:xfrm>
            <a:off x="2079625" y="2741613"/>
            <a:ext cx="1724025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41" name="AutoShape 17"/>
          <p:cNvCxnSpPr>
            <a:cxnSpLocks noChangeShapeType="1"/>
            <a:stCxn id="205829" idx="2"/>
            <a:endCxn id="205833" idx="0"/>
          </p:cNvCxnSpPr>
          <p:nvPr/>
        </p:nvCxnSpPr>
        <p:spPr bwMode="auto">
          <a:xfrm flipH="1">
            <a:off x="6057900" y="2741613"/>
            <a:ext cx="946150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42" name="AutoShape 18"/>
          <p:cNvCxnSpPr>
            <a:cxnSpLocks noChangeShapeType="1"/>
            <a:stCxn id="205829" idx="2"/>
            <a:endCxn id="205834" idx="0"/>
          </p:cNvCxnSpPr>
          <p:nvPr/>
        </p:nvCxnSpPr>
        <p:spPr bwMode="auto">
          <a:xfrm>
            <a:off x="7004050" y="2741613"/>
            <a:ext cx="303213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43" name="AutoShape 19"/>
          <p:cNvCxnSpPr>
            <a:cxnSpLocks noChangeShapeType="1"/>
            <a:stCxn id="205829" idx="2"/>
            <a:endCxn id="205835" idx="0"/>
          </p:cNvCxnSpPr>
          <p:nvPr/>
        </p:nvCxnSpPr>
        <p:spPr bwMode="auto">
          <a:xfrm>
            <a:off x="7004050" y="2741613"/>
            <a:ext cx="1377950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5844" name="Text Box 20"/>
          <p:cNvSpPr txBox="1">
            <a:spLocks noChangeArrowheads="1"/>
          </p:cNvSpPr>
          <p:nvPr/>
        </p:nvSpPr>
        <p:spPr bwMode="auto">
          <a:xfrm>
            <a:off x="800100" y="5038725"/>
            <a:ext cx="896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600">
                <a:latin typeface="Times New Roman" pitchFamily="18" charset="0"/>
              </a:rPr>
              <a:t>blocking</a:t>
            </a:r>
          </a:p>
        </p:txBody>
      </p:sp>
      <p:sp>
        <p:nvSpPr>
          <p:cNvPr id="205845" name="Text Box 21"/>
          <p:cNvSpPr txBox="1">
            <a:spLocks noChangeArrowheads="1"/>
          </p:cNvSpPr>
          <p:nvPr/>
        </p:nvSpPr>
        <p:spPr bwMode="auto">
          <a:xfrm>
            <a:off x="1776413" y="5038725"/>
            <a:ext cx="1270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600">
                <a:latin typeface="Times New Roman" pitchFamily="18" charset="0"/>
              </a:rPr>
              <a:t>non-blocking</a:t>
            </a:r>
          </a:p>
        </p:txBody>
      </p:sp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4541838" y="5038725"/>
            <a:ext cx="116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600">
                <a:latin typeface="Times New Roman" pitchFamily="18" charset="0"/>
              </a:rPr>
              <a:t>index-based</a:t>
            </a:r>
          </a:p>
        </p:txBody>
      </p:sp>
      <p:sp>
        <p:nvSpPr>
          <p:cNvPr id="205847" name="Text Box 23"/>
          <p:cNvSpPr txBox="1">
            <a:spLocks noChangeArrowheads="1"/>
          </p:cNvSpPr>
          <p:nvPr/>
        </p:nvSpPr>
        <p:spPr bwMode="auto">
          <a:xfrm>
            <a:off x="3211513" y="5038725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600">
                <a:latin typeface="Times New Roman" pitchFamily="18" charset="0"/>
              </a:rPr>
              <a:t>model-based</a:t>
            </a:r>
          </a:p>
        </p:txBody>
      </p:sp>
      <p:cxnSp>
        <p:nvCxnSpPr>
          <p:cNvPr id="205848" name="AutoShape 24"/>
          <p:cNvCxnSpPr>
            <a:cxnSpLocks noChangeShapeType="1"/>
            <a:stCxn id="205831" idx="2"/>
            <a:endCxn id="205844" idx="0"/>
          </p:cNvCxnSpPr>
          <p:nvPr/>
        </p:nvCxnSpPr>
        <p:spPr bwMode="auto">
          <a:xfrm flipH="1">
            <a:off x="1249363" y="4194175"/>
            <a:ext cx="1131887" cy="84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49" name="AutoShape 25"/>
          <p:cNvCxnSpPr>
            <a:cxnSpLocks noChangeShapeType="1"/>
            <a:stCxn id="205831" idx="2"/>
            <a:endCxn id="205845" idx="0"/>
          </p:cNvCxnSpPr>
          <p:nvPr/>
        </p:nvCxnSpPr>
        <p:spPr bwMode="auto">
          <a:xfrm>
            <a:off x="2381250" y="4194175"/>
            <a:ext cx="30163" cy="84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50" name="AutoShape 26"/>
          <p:cNvCxnSpPr>
            <a:cxnSpLocks noChangeShapeType="1"/>
            <a:stCxn id="205832" idx="2"/>
            <a:endCxn id="205847" idx="0"/>
          </p:cNvCxnSpPr>
          <p:nvPr/>
        </p:nvCxnSpPr>
        <p:spPr bwMode="auto">
          <a:xfrm>
            <a:off x="3803650" y="4468813"/>
            <a:ext cx="20638" cy="569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51" name="AutoShape 27"/>
          <p:cNvCxnSpPr>
            <a:cxnSpLocks noChangeShapeType="1"/>
            <a:stCxn id="205832" idx="2"/>
            <a:endCxn id="205846" idx="0"/>
          </p:cNvCxnSpPr>
          <p:nvPr/>
        </p:nvCxnSpPr>
        <p:spPr bwMode="auto">
          <a:xfrm>
            <a:off x="3803650" y="4468813"/>
            <a:ext cx="1322388" cy="569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942</Words>
  <Application>Microsoft Office PowerPoint</Application>
  <PresentationFormat>On-screen Show (4:3)</PresentationFormat>
  <Paragraphs>248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Bitmap Image</vt:lpstr>
      <vt:lpstr>Checkpointing-Recovery</vt:lpstr>
      <vt:lpstr>Fault Tolerance</vt:lpstr>
      <vt:lpstr>System Model</vt:lpstr>
      <vt:lpstr>Orphan Message </vt:lpstr>
      <vt:lpstr>Slide 5</vt:lpstr>
      <vt:lpstr>Domino Effect </vt:lpstr>
      <vt:lpstr>Other Issues</vt:lpstr>
      <vt:lpstr>Logging Protocols</vt:lpstr>
      <vt:lpstr>Taxonomy</vt:lpstr>
      <vt:lpstr>Uncoordinated Checkpointing</vt:lpstr>
      <vt:lpstr>Cordinated/Blocking Protocols</vt:lpstr>
      <vt:lpstr>Coordinated/Blocking Notation</vt:lpstr>
      <vt:lpstr>Coordinated/Blocking Algorithm</vt:lpstr>
      <vt:lpstr>Coordinated/Blocking Algorithm</vt:lpstr>
      <vt:lpstr>Taxonomy</vt:lpstr>
      <vt:lpstr>Communication-Induced Checkpointing</vt:lpstr>
      <vt:lpstr>Logging</vt:lpstr>
      <vt:lpstr>Pessimistic Logging</vt:lpstr>
      <vt:lpstr>Optimistic Logging</vt:lpstr>
      <vt:lpstr>Causal logging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Checkpointing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2010-08-02T13:21:49Z</dcterms:modified>
</cp:coreProperties>
</file>