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6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9" autoAdjust="0"/>
  </p:normalViewPr>
  <p:slideViewPr>
    <p:cSldViewPr>
      <p:cViewPr varScale="1">
        <p:scale>
          <a:sx n="88" d="100"/>
          <a:sy n="88" d="100"/>
        </p:scale>
        <p:origin x="-9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D38902D-AF91-4239-B23D-69D92EA63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 userDrawn="1"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</p:grpSp>
      </p:grp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9" name="Picture 22" descr="vt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29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charset="2"/>
              <a:buNone/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3733800" cy="457200"/>
          </a:xfrm>
        </p:spPr>
        <p:txBody>
          <a:bodyPr/>
          <a:lstStyle>
            <a:lvl1pPr>
              <a:defRPr b="1" dirty="0" smtClean="0">
                <a:solidFill>
                  <a:srgbClr val="80000A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22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301E5F-5E2E-4DA8-916D-8AE1144EE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3780E5-F2DD-4D45-99F9-4A6019EEF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90426-8D22-4E16-861D-62855E6E8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8FE22-B6AF-47F6-A03E-AC9F31663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A2A990-60EC-47DC-B3A4-79B4349CA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7F6F99-F05D-4EBB-87EC-F4333F794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820DBF-F6B6-4CAC-A648-43F3744D5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6BD13E-FD0F-42C4-9F33-8CD817F65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9F0F1D-E1E9-4C85-ADDC-DFD68F1C8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68303F-E4A8-4098-B889-901B9EB25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B11752-EEB6-4386-ADE0-029AE89F2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2484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 dirty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j-lt"/>
              </a:defRPr>
            </a:lvl1pPr>
          </a:lstStyle>
          <a:p>
            <a:pPr>
              <a:defRPr/>
            </a:pPr>
            <a:fld id="{6101B05D-D0AC-4B2B-BB2F-35F4C1BA3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3" name="Picture 18" descr="vt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7" name="Text Box 45"/>
          <p:cNvSpPr txBox="1">
            <a:spLocks noChangeArrowheads="1"/>
          </p:cNvSpPr>
          <p:nvPr userDrawn="1"/>
        </p:nvSpPr>
        <p:spPr bwMode="auto">
          <a:xfrm>
            <a:off x="8229600" y="1524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 smtClean="0"/>
              <a:t>CSP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0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Communicating Sequential Processes (CSP)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CS5204 – Operating Systems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98996ABA-D384-41CC-ADC2-EDC7F7F92648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EC0E28-4016-46D8-B593-D6260F2249B3}" type="slidenum">
              <a:rPr lang="en-US"/>
              <a:pPr/>
              <a:t>10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Bounded Buffer Example 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575" y="884238"/>
            <a:ext cx="8537575" cy="58039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7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700" b="1">
                <a:latin typeface="Courier New" pitchFamily="49" charset="0"/>
              </a:rPr>
              <a:t>BoundedBuffer:: </a:t>
            </a:r>
          </a:p>
          <a:p>
            <a:pPr marL="509588" lvl="1" indent="65088">
              <a:lnSpc>
                <a:spcPct val="90000"/>
              </a:lnSpc>
              <a:buFont typeface="Wingdings" pitchFamily="2" charset="2"/>
              <a:buNone/>
            </a:pPr>
            <a:r>
              <a:rPr lang="en-US" sz="1400" b="1">
                <a:latin typeface="Courier New" pitchFamily="49" charset="0"/>
              </a:rPr>
              <a:t>buffer: (0..9) portion; </a:t>
            </a:r>
          </a:p>
          <a:p>
            <a:pPr marL="509588" lvl="1" indent="65088">
              <a:lnSpc>
                <a:spcPct val="90000"/>
              </a:lnSpc>
              <a:buFont typeface="Wingdings" pitchFamily="2" charset="2"/>
              <a:buNone/>
            </a:pPr>
            <a:r>
              <a:rPr lang="en-US" sz="1400" b="1">
                <a:latin typeface="Courier New" pitchFamily="49" charset="0"/>
              </a:rPr>
              <a:t>in, out : integer; in := 0; out := 0; </a:t>
            </a:r>
          </a:p>
          <a:p>
            <a:pPr marL="509588" lvl="1" indent="65088">
              <a:lnSpc>
                <a:spcPct val="90000"/>
              </a:lnSpc>
              <a:buFont typeface="Wingdings" pitchFamily="2" charset="2"/>
              <a:buNone/>
            </a:pPr>
            <a:r>
              <a:rPr lang="en-US" sz="1400" b="1">
                <a:latin typeface="Courier New" pitchFamily="49" charset="0"/>
              </a:rPr>
              <a:t>* [ in &lt; out + 10; producer?buffer(in mod 10) </a:t>
            </a:r>
          </a:p>
          <a:p>
            <a:pPr lvl="4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­­&gt; in := in + 1;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[] 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</a:t>
            </a:r>
            <a:r>
              <a:rPr lang="en-US" sz="1800" b="1">
                <a:latin typeface="Courier New" pitchFamily="49" charset="0"/>
              </a:rPr>
              <a:t>out &lt; in; consumer?more() </a:t>
            </a:r>
          </a:p>
          <a:p>
            <a:pPr lvl="4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­­&gt; consumer!buffer(out mod 10); </a:t>
            </a:r>
          </a:p>
          <a:p>
            <a:pPr lvl="4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	  out := out + 1; </a:t>
            </a:r>
          </a:p>
          <a:p>
            <a:pPr marL="509588" lvl="1" indent="65088">
              <a:lnSpc>
                <a:spcPct val="90000"/>
              </a:lnSpc>
              <a:buFont typeface="Wingdings" pitchFamily="2" charset="2"/>
              <a:buNone/>
            </a:pPr>
            <a:r>
              <a:rPr lang="en-US" sz="1400" b="1">
                <a:latin typeface="Courier New" pitchFamily="49" charset="0"/>
              </a:rPr>
              <a:t>  ]</a:t>
            </a:r>
            <a:r>
              <a:rPr lang="en-US" sz="1400" b="1"/>
              <a:t> </a:t>
            </a:r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314325" y="4589463"/>
            <a:ext cx="8512175" cy="168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800" i="1">
                <a:latin typeface="Courier New" pitchFamily="49" charset="0"/>
              </a:rPr>
              <a:t>Implements a bounded buffer process using the array buffer</a:t>
            </a:r>
          </a:p>
          <a:p>
            <a:pPr>
              <a:spcBef>
                <a:spcPct val="20000"/>
              </a:spcBef>
            </a:pPr>
            <a:r>
              <a:rPr lang="en-US" sz="1800" i="1">
                <a:latin typeface="Courier New" pitchFamily="49" charset="0"/>
              </a:rPr>
              <a:t>to hold up to a maximum of 10 values of type portion. Note </a:t>
            </a:r>
          </a:p>
          <a:p>
            <a:pPr>
              <a:spcBef>
                <a:spcPct val="20000"/>
              </a:spcBef>
            </a:pPr>
            <a:r>
              <a:rPr lang="en-US" sz="1800" i="1">
                <a:latin typeface="Courier New" pitchFamily="49" charset="0"/>
              </a:rPr>
              <a:t>how the guarded commands do not accept </a:t>
            </a:r>
            <a:r>
              <a:rPr lang="en-US" sz="1800" i="1" u="sng">
                <a:latin typeface="Courier New" pitchFamily="49" charset="0"/>
              </a:rPr>
              <a:t>producer</a:t>
            </a:r>
            <a:r>
              <a:rPr lang="en-US" sz="1800" i="1">
                <a:latin typeface="Courier New" pitchFamily="49" charset="0"/>
              </a:rPr>
              <a:t> messages when</a:t>
            </a:r>
          </a:p>
          <a:p>
            <a:pPr>
              <a:spcBef>
                <a:spcPct val="20000"/>
              </a:spcBef>
            </a:pPr>
            <a:r>
              <a:rPr lang="en-US" sz="1800" i="1">
                <a:latin typeface="Courier New" pitchFamily="49" charset="0"/>
              </a:rPr>
              <a:t>the buffer is full and do not accept </a:t>
            </a:r>
            <a:r>
              <a:rPr lang="en-US" sz="1800" i="1" u="sng">
                <a:latin typeface="Courier New" pitchFamily="49" charset="0"/>
              </a:rPr>
              <a:t>consumer</a:t>
            </a:r>
            <a:r>
              <a:rPr lang="en-US" sz="1800" i="1">
                <a:latin typeface="Courier New" pitchFamily="49" charset="0"/>
              </a:rPr>
              <a:t> messages when</a:t>
            </a:r>
          </a:p>
          <a:p>
            <a:pPr>
              <a:spcBef>
                <a:spcPct val="20000"/>
              </a:spcBef>
            </a:pPr>
            <a:r>
              <a:rPr lang="en-US" sz="1800" i="1">
                <a:latin typeface="Courier New" pitchFamily="49" charset="0"/>
              </a:rPr>
              <a:t>the buffer is empty.</a:t>
            </a:r>
            <a:endParaRPr lang="en-US" sz="28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04DB56-93F7-495E-98DF-E4F8D57BD782}" type="slidenum">
              <a:rPr lang="en-US"/>
              <a:pPr/>
              <a:t>11</a:t>
            </a:fld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4572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07875" name="Text Box 3"/>
          <p:cNvSpPr txBox="1">
            <a:spLocks noChangeArrowheads="1"/>
          </p:cNvSpPr>
          <p:nvPr/>
        </p:nvSpPr>
        <p:spPr bwMode="auto">
          <a:xfrm>
            <a:off x="436563" y="1055688"/>
            <a:ext cx="8239125" cy="465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800" b="1">
                <a:latin typeface="Courier New" pitchFamily="49" charset="0"/>
              </a:rPr>
              <a:t>lineimage:(1..125) character;</a:t>
            </a:r>
          </a:p>
          <a:p>
            <a:pPr>
              <a:spcBef>
                <a:spcPct val="20000"/>
              </a:spcBef>
            </a:pPr>
            <a:r>
              <a:rPr lang="en-US" sz="1800" b="1">
                <a:latin typeface="Courier New" pitchFamily="49" charset="0"/>
              </a:rPr>
              <a:t>i: integer; i:=1;</a:t>
            </a:r>
          </a:p>
          <a:p>
            <a:pPr>
              <a:spcBef>
                <a:spcPct val="20000"/>
              </a:spcBef>
            </a:pPr>
            <a:r>
              <a:rPr lang="en-US" sz="1800" b="1">
                <a:latin typeface="Courier New" pitchFamily="49" charset="0"/>
              </a:rPr>
              <a:t>* [ c:character; X?c --&gt; </a:t>
            </a:r>
          </a:p>
          <a:p>
            <a:pPr>
              <a:spcBef>
                <a:spcPct val="20000"/>
              </a:spcBef>
            </a:pPr>
            <a:r>
              <a:rPr lang="en-US" sz="1800" b="1">
                <a:latin typeface="Courier New" pitchFamily="49" charset="0"/>
              </a:rPr>
              <a:t>       lineimage(i);+ c;</a:t>
            </a:r>
          </a:p>
          <a:p>
            <a:pPr>
              <a:spcBef>
                <a:spcPct val="20000"/>
              </a:spcBef>
            </a:pPr>
            <a:r>
              <a:rPr lang="en-US" sz="1800" b="1">
                <a:latin typeface="Courier New" pitchFamily="49" charset="0"/>
              </a:rPr>
              <a:t>       [ i &lt;= 124 --&gt; i := i+1;</a:t>
            </a:r>
          </a:p>
          <a:p>
            <a:pPr>
              <a:spcBef>
                <a:spcPct val="20000"/>
              </a:spcBef>
            </a:pPr>
            <a:r>
              <a:rPr lang="en-US" sz="1800" b="1">
                <a:latin typeface="Courier New" pitchFamily="49" charset="0"/>
              </a:rPr>
              <a:t>        []</a:t>
            </a:r>
          </a:p>
          <a:p>
            <a:pPr>
              <a:spcBef>
                <a:spcPct val="20000"/>
              </a:spcBef>
            </a:pPr>
            <a:r>
              <a:rPr lang="en-US" sz="1800" b="1">
                <a:latin typeface="Courier New" pitchFamily="49" charset="0"/>
              </a:rPr>
              <a:t>         i = 125 --&gt; lineprinter!lineimage; i:=1;</a:t>
            </a:r>
          </a:p>
          <a:p>
            <a:pPr>
              <a:spcBef>
                <a:spcPct val="20000"/>
              </a:spcBef>
            </a:pPr>
            <a:r>
              <a:rPr lang="en-US" sz="1800" b="1">
                <a:latin typeface="Courier New" pitchFamily="49" charset="0"/>
              </a:rPr>
              <a:t>       ]</a:t>
            </a:r>
          </a:p>
          <a:p>
            <a:pPr>
              <a:spcBef>
                <a:spcPct val="20000"/>
              </a:spcBef>
            </a:pPr>
            <a:r>
              <a:rPr lang="en-US" sz="1800" b="1">
                <a:latin typeface="Courier New" pitchFamily="49" charset="0"/>
              </a:rPr>
              <a:t>   ]</a:t>
            </a:r>
          </a:p>
          <a:p>
            <a:pPr>
              <a:spcBef>
                <a:spcPct val="20000"/>
              </a:spcBef>
            </a:pPr>
            <a:r>
              <a:rPr lang="en-US" sz="1800" b="1">
                <a:latin typeface="Courier New" pitchFamily="49" charset="0"/>
              </a:rPr>
              <a:t>   [ I = 1 --&gt; skip</a:t>
            </a:r>
          </a:p>
          <a:p>
            <a:pPr>
              <a:spcBef>
                <a:spcPct val="20000"/>
              </a:spcBef>
            </a:pPr>
            <a:r>
              <a:rPr lang="en-US" sz="1800" b="1">
                <a:latin typeface="Courier New" pitchFamily="49" charset="0"/>
              </a:rPr>
              <a:t>     []</a:t>
            </a:r>
          </a:p>
          <a:p>
            <a:pPr>
              <a:spcBef>
                <a:spcPct val="20000"/>
              </a:spcBef>
            </a:pPr>
            <a:r>
              <a:rPr lang="en-US" sz="1800" b="1">
                <a:latin typeface="Courier New" pitchFamily="49" charset="0"/>
              </a:rPr>
              <a:t>     i&gt;1 --&gt; *[i &lt;= 125 --&gt; lineimage(i):= space; i:= i+1;]</a:t>
            </a:r>
          </a:p>
          <a:p>
            <a:pPr>
              <a:spcBef>
                <a:spcPct val="20000"/>
              </a:spcBef>
            </a:pPr>
            <a:r>
              <a:rPr lang="en-US" sz="1800" b="1">
                <a:latin typeface="Courier New" pitchFamily="49" charset="0"/>
              </a:rPr>
              <a:t>             lineprinter!lineimage</a:t>
            </a:r>
          </a:p>
          <a:p>
            <a:pPr>
              <a:spcBef>
                <a:spcPct val="20000"/>
              </a:spcBef>
            </a:pPr>
            <a:r>
              <a:rPr lang="en-US" sz="1800" b="1">
                <a:latin typeface="Courier New" pitchFamily="49" charset="0"/>
              </a:rPr>
              <a:t>   ]</a:t>
            </a:r>
            <a:endParaRPr lang="en-US" sz="1800">
              <a:latin typeface="Courier New" pitchFamily="49" charset="0"/>
            </a:endParaRPr>
          </a:p>
        </p:txBody>
      </p:sp>
      <p:sp>
        <p:nvSpPr>
          <p:cNvPr id="207876" name="Text Box 4"/>
          <p:cNvSpPr txBox="1">
            <a:spLocks noChangeArrowheads="1"/>
          </p:cNvSpPr>
          <p:nvPr/>
        </p:nvSpPr>
        <p:spPr bwMode="auto">
          <a:xfrm>
            <a:off x="304800" y="5610225"/>
            <a:ext cx="8686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600" i="1">
                <a:latin typeface="Courier New" pitchFamily="49" charset="0"/>
              </a:rPr>
              <a:t>Read a stream of characters from X and print them in lines of 125 characters on a lineprinter completing thelast line with spaces if necessary.</a:t>
            </a:r>
            <a:endParaRPr lang="en-US" sz="160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29CAAA-CED0-4716-8DA6-8945B650E730}" type="slidenum">
              <a:rPr lang="en-US"/>
              <a:pPr/>
              <a:t>12</a:t>
            </a:fld>
            <a:endParaRPr lang="en-US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Arrays of Processes</a:t>
            </a:r>
          </a:p>
        </p:txBody>
      </p:sp>
      <p:sp>
        <p:nvSpPr>
          <p:cNvPr id="208899" name="Text Box 3"/>
          <p:cNvSpPr txBox="1">
            <a:spLocks noChangeArrowheads="1"/>
          </p:cNvSpPr>
          <p:nvPr/>
        </p:nvSpPr>
        <p:spPr bwMode="auto">
          <a:xfrm>
            <a:off x="536575" y="1898650"/>
            <a:ext cx="7616825" cy="355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800" b="1">
                <a:latin typeface="Courier New" pitchFamily="49" charset="0"/>
              </a:rPr>
              <a:t>X(i: 1..100):: […process definition…]</a:t>
            </a:r>
          </a:p>
          <a:p>
            <a:pPr>
              <a:spcBef>
                <a:spcPct val="20000"/>
              </a:spcBef>
            </a:pPr>
            <a:endParaRPr lang="en-US" sz="1800" i="1"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en-US" sz="1800" i="1">
                <a:latin typeface="Times New Roman" pitchFamily="18" charset="0"/>
              </a:rPr>
              <a:t>declares an array of processes all with the same code but with different names (e.g., </a:t>
            </a:r>
            <a:r>
              <a:rPr lang="en-US" sz="1800" i="1">
                <a:latin typeface="Courier New" pitchFamily="49" charset="0"/>
              </a:rPr>
              <a:t>X(1), X(2),…, X(100)</a:t>
            </a:r>
            <a:r>
              <a:rPr lang="en-US" sz="1800" i="1">
                <a:latin typeface="Times New Roman" pitchFamily="18" charset="0"/>
              </a:rPr>
              <a:t>)</a:t>
            </a:r>
          </a:p>
          <a:p>
            <a:pPr>
              <a:spcBef>
                <a:spcPct val="20000"/>
              </a:spcBef>
            </a:pPr>
            <a:endParaRPr lang="en-US" sz="1800" i="1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1800" i="1">
                <a:latin typeface="Times New Roman" pitchFamily="18" charset="0"/>
              </a:rPr>
              <a:t>Communication among processes in the array is facilitated by the use of input/output commands as illustrated in this code fragment:</a:t>
            </a:r>
            <a:endParaRPr lang="en-US" sz="180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en-US" sz="180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1800" b="1">
                <a:latin typeface="Courier New" pitchFamily="49" charset="0"/>
              </a:rPr>
              <a:t>*[ (i:1..100)X(i)?(params) --&gt; …; X(i)!(result) ]</a:t>
            </a:r>
          </a:p>
          <a:p>
            <a:pPr>
              <a:spcBef>
                <a:spcPct val="20000"/>
              </a:spcBef>
            </a:pPr>
            <a:endParaRPr lang="en-US" sz="1800" b="1"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en-US" sz="1800" i="1">
                <a:latin typeface="Times New Roman" pitchFamily="18" charset="0"/>
              </a:rPr>
              <a:t>where the bound variable </a:t>
            </a:r>
            <a:r>
              <a:rPr lang="en-US" sz="1800" i="1" u="sng">
                <a:latin typeface="Times New Roman" pitchFamily="18" charset="0"/>
              </a:rPr>
              <a:t>i</a:t>
            </a:r>
            <a:r>
              <a:rPr lang="en-US" sz="1800" i="1">
                <a:latin typeface="Times New Roman" pitchFamily="18" charset="0"/>
              </a:rPr>
              <a:t> is used to identify the communicating partner process</a:t>
            </a:r>
            <a:endParaRPr lang="en-US" sz="18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AA45D2-CF1D-4088-B57A-B4E1D5DE4AB4}" type="slidenum">
              <a:rPr lang="en-US"/>
              <a:pPr/>
              <a:t>13</a:t>
            </a:fld>
            <a:endParaRPr 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CSP - Comparison with Monitors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213" y="963613"/>
            <a:ext cx="8294687" cy="5232400"/>
          </a:xfrm>
        </p:spPr>
        <p:txBody>
          <a:bodyPr/>
          <a:lstStyle/>
          <a:p>
            <a:pPr>
              <a:lnSpc>
                <a:spcPct val="85000"/>
              </a:lnSpc>
              <a:buFont typeface="Wingdings" pitchFamily="2" charset="2"/>
              <a:buNone/>
            </a:pPr>
            <a:r>
              <a:rPr lang="en-US" sz="2600" b="1"/>
              <a:t>Guarded Commands</a:t>
            </a:r>
            <a:r>
              <a:rPr lang="en-US" sz="2600"/>
              <a:t> </a:t>
            </a:r>
          </a:p>
          <a:p>
            <a:pPr>
              <a:lnSpc>
                <a:spcPct val="85000"/>
              </a:lnSpc>
            </a:pPr>
            <a:r>
              <a:rPr lang="en-US" sz="2600"/>
              <a:t>Monitor: begin executing every call as soon as possible, waiting if the object is not in a proper state and signaling when the state is proper </a:t>
            </a:r>
          </a:p>
          <a:p>
            <a:pPr>
              <a:lnSpc>
                <a:spcPct val="85000"/>
              </a:lnSpc>
            </a:pPr>
            <a:r>
              <a:rPr lang="en-US" sz="2600"/>
              <a:t>CSP: the called object establishes conditions under which the call is accepted; calls not satisfying these conditions are held pending (no need for programmed wait/signal operations). </a:t>
            </a:r>
          </a:p>
          <a:p>
            <a:pPr>
              <a:lnSpc>
                <a:spcPct val="85000"/>
              </a:lnSpc>
              <a:buFont typeface="Wingdings" pitchFamily="2" charset="2"/>
              <a:buNone/>
            </a:pPr>
            <a:r>
              <a:rPr lang="en-US" sz="2600" b="1"/>
              <a:t>Rendezvous </a:t>
            </a:r>
            <a:endParaRPr lang="en-US" sz="2600"/>
          </a:p>
          <a:p>
            <a:pPr>
              <a:lnSpc>
                <a:spcPct val="85000"/>
              </a:lnSpc>
            </a:pPr>
            <a:r>
              <a:rPr lang="en-US" sz="2600"/>
              <a:t>Monitor: the monitor is passive (has no independent task/thread/activity) </a:t>
            </a:r>
          </a:p>
          <a:p>
            <a:pPr>
              <a:lnSpc>
                <a:spcPct val="85000"/>
              </a:lnSpc>
            </a:pPr>
            <a:r>
              <a:rPr lang="en-US" sz="2600"/>
              <a:t>CSP: synchronization between peer, autonomous activities.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0840BC-2FC1-4357-9606-E6D49524E5A6}" type="slidenum">
              <a:rPr lang="en-US"/>
              <a:pPr/>
              <a:t>14</a:t>
            </a:fld>
            <a:endParaRPr lang="en-US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Comparison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3113" y="1001713"/>
            <a:ext cx="7796212" cy="242728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z="2600"/>
              <a:t>Distribution:</a:t>
            </a:r>
            <a:r>
              <a:rPr lang="en-US" sz="2300"/>
              <a:t> </a:t>
            </a:r>
          </a:p>
          <a:p>
            <a:pPr marL="400050" lvl="1"/>
            <a:r>
              <a:rPr lang="en-US"/>
              <a:t>Monitor: inherently non­distributed in outlook and implementation </a:t>
            </a:r>
          </a:p>
          <a:p>
            <a:pPr marL="400050" lvl="1"/>
            <a:r>
              <a:rPr lang="en-US"/>
              <a:t> CSP: possibility for distributed programming using synchronous message passing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79600" y="3048000"/>
            <a:ext cx="5453063" cy="3081338"/>
            <a:chOff x="1184" y="2160"/>
            <a:chExt cx="3435" cy="1941"/>
          </a:xfrm>
        </p:grpSpPr>
        <p:sp>
          <p:nvSpPr>
            <p:cNvPr id="210949" name="AutoShape 5"/>
            <p:cNvSpPr>
              <a:spLocks noChangeArrowheads="1"/>
            </p:cNvSpPr>
            <p:nvPr/>
          </p:nvSpPr>
          <p:spPr bwMode="auto">
            <a:xfrm>
              <a:off x="3690" y="2160"/>
              <a:ext cx="929" cy="187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50" name="Text Box 6"/>
            <p:cNvSpPr txBox="1">
              <a:spLocks noChangeArrowheads="1"/>
            </p:cNvSpPr>
            <p:nvPr/>
          </p:nvSpPr>
          <p:spPr bwMode="auto">
            <a:xfrm>
              <a:off x="3916" y="3193"/>
              <a:ext cx="42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Times New Roman" pitchFamily="18" charset="0"/>
                </a:rPr>
                <a:t>send</a:t>
              </a:r>
            </a:p>
          </p:txBody>
        </p:sp>
        <p:sp>
          <p:nvSpPr>
            <p:cNvPr id="210951" name="Text Box 7"/>
            <p:cNvSpPr txBox="1">
              <a:spLocks noChangeArrowheads="1"/>
            </p:cNvSpPr>
            <p:nvPr/>
          </p:nvSpPr>
          <p:spPr bwMode="auto">
            <a:xfrm>
              <a:off x="3905" y="2533"/>
              <a:ext cx="59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Times New Roman" pitchFamily="18" charset="0"/>
                </a:rPr>
                <a:t>receive</a:t>
              </a: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338" y="2418"/>
              <a:ext cx="2147" cy="1033"/>
              <a:chOff x="1338" y="2418"/>
              <a:chExt cx="2147" cy="1033"/>
            </a:xfrm>
          </p:grpSpPr>
          <p:sp>
            <p:nvSpPr>
              <p:cNvPr id="210953" name="Text Box 9"/>
              <p:cNvSpPr txBox="1">
                <a:spLocks noChangeArrowheads="1"/>
              </p:cNvSpPr>
              <p:nvPr/>
            </p:nvSpPr>
            <p:spPr bwMode="auto">
              <a:xfrm>
                <a:off x="1338" y="2579"/>
                <a:ext cx="595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tIns="182880" bIns="182880">
                <a:spAutoFit/>
              </a:bodyPr>
              <a:lstStyle/>
              <a:p>
                <a:pPr algn="ctr"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sz="2000" b="1">
                    <a:latin typeface="Times New Roman" pitchFamily="18" charset="0"/>
                  </a:rPr>
                  <a:t>send</a:t>
                </a:r>
              </a:p>
              <a:p>
                <a:pPr algn="ctr"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sz="2000" b="1">
                    <a:latin typeface="Times New Roman" pitchFamily="18" charset="0"/>
                  </a:rPr>
                  <a:t>receive</a:t>
                </a:r>
              </a:p>
            </p:txBody>
          </p:sp>
          <p:sp>
            <p:nvSpPr>
              <p:cNvPr id="210954" name="Text Box 10"/>
              <p:cNvSpPr txBox="1">
                <a:spLocks noChangeArrowheads="1"/>
              </p:cNvSpPr>
              <p:nvPr/>
            </p:nvSpPr>
            <p:spPr bwMode="auto">
              <a:xfrm>
                <a:off x="2451" y="3201"/>
                <a:ext cx="103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 i="1">
                    <a:latin typeface="Times New Roman" pitchFamily="18" charset="0"/>
                  </a:rPr>
                  <a:t>reply message</a:t>
                </a:r>
              </a:p>
            </p:txBody>
          </p:sp>
          <p:sp>
            <p:nvSpPr>
              <p:cNvPr id="210955" name="Text Box 11"/>
              <p:cNvSpPr txBox="1">
                <a:spLocks noChangeArrowheads="1"/>
              </p:cNvSpPr>
              <p:nvPr/>
            </p:nvSpPr>
            <p:spPr bwMode="auto">
              <a:xfrm>
                <a:off x="2517" y="2418"/>
                <a:ext cx="94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 i="1">
                    <a:latin typeface="Times New Roman" pitchFamily="18" charset="0"/>
                  </a:rPr>
                  <a:t>call message</a:t>
                </a:r>
              </a:p>
            </p:txBody>
          </p:sp>
        </p:grp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1184" y="2160"/>
              <a:ext cx="2947" cy="1941"/>
              <a:chOff x="1184" y="2160"/>
              <a:chExt cx="2947" cy="1941"/>
            </a:xfrm>
          </p:grpSpPr>
          <p:sp>
            <p:nvSpPr>
              <p:cNvPr id="210957" name="AutoShape 13"/>
              <p:cNvSpPr>
                <a:spLocks noChangeArrowheads="1"/>
              </p:cNvSpPr>
              <p:nvPr/>
            </p:nvSpPr>
            <p:spPr bwMode="auto">
              <a:xfrm>
                <a:off x="1184" y="2160"/>
                <a:ext cx="936" cy="1941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958" name="Line 14"/>
              <p:cNvSpPr>
                <a:spLocks noChangeShapeType="1"/>
              </p:cNvSpPr>
              <p:nvPr/>
            </p:nvSpPr>
            <p:spPr bwMode="auto">
              <a:xfrm flipV="1">
                <a:off x="1850" y="2712"/>
                <a:ext cx="2046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959" name="Line 15"/>
              <p:cNvSpPr>
                <a:spLocks noChangeShapeType="1"/>
              </p:cNvSpPr>
              <p:nvPr/>
            </p:nvSpPr>
            <p:spPr bwMode="auto">
              <a:xfrm flipH="1" flipV="1">
                <a:off x="1947" y="2901"/>
                <a:ext cx="1948" cy="3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960" name="Line 16"/>
              <p:cNvSpPr>
                <a:spLocks noChangeShapeType="1"/>
              </p:cNvSpPr>
              <p:nvPr/>
            </p:nvSpPr>
            <p:spPr bwMode="auto">
              <a:xfrm>
                <a:off x="1628" y="2216"/>
                <a:ext cx="0" cy="3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961" name="Line 17"/>
              <p:cNvSpPr>
                <a:spLocks noChangeShapeType="1"/>
              </p:cNvSpPr>
              <p:nvPr/>
            </p:nvSpPr>
            <p:spPr bwMode="auto">
              <a:xfrm>
                <a:off x="1632" y="3021"/>
                <a:ext cx="0" cy="4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962" name="Line 18"/>
              <p:cNvSpPr>
                <a:spLocks noChangeShapeType="1"/>
              </p:cNvSpPr>
              <p:nvPr/>
            </p:nvSpPr>
            <p:spPr bwMode="auto">
              <a:xfrm>
                <a:off x="4131" y="3423"/>
                <a:ext cx="0" cy="4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963" name="Line 19"/>
              <p:cNvSpPr>
                <a:spLocks noChangeShapeType="1"/>
              </p:cNvSpPr>
              <p:nvPr/>
            </p:nvSpPr>
            <p:spPr bwMode="auto">
              <a:xfrm>
                <a:off x="4129" y="2763"/>
                <a:ext cx="0" cy="4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964" name="Line 20"/>
              <p:cNvSpPr>
                <a:spLocks noChangeShapeType="1"/>
              </p:cNvSpPr>
              <p:nvPr/>
            </p:nvSpPr>
            <p:spPr bwMode="auto">
              <a:xfrm>
                <a:off x="4126" y="2216"/>
                <a:ext cx="0" cy="3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EA7F70-13F0-4D9F-B03A-BD0F7E5BA8FC}" type="slidenum">
              <a:rPr lang="en-US"/>
              <a:pPr/>
              <a:t>2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Communicating Sequential Processes (CSP)</a:t>
            </a:r>
          </a:p>
        </p:txBody>
      </p:sp>
      <p:sp>
        <p:nvSpPr>
          <p:cNvPr id="198659" name="Rectangle 3"/>
          <p:cNvSpPr>
            <a:spLocks noChangeArrowheads="1"/>
          </p:cNvSpPr>
          <p:nvPr/>
        </p:nvSpPr>
        <p:spPr bwMode="auto">
          <a:xfrm>
            <a:off x="1116013" y="4521200"/>
            <a:ext cx="3714750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100">
                <a:latin typeface="Times New Roman" pitchFamily="18" charset="0"/>
              </a:rPr>
              <a:t>single thread of control 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100">
                <a:latin typeface="Times New Roman" pitchFamily="18" charset="0"/>
              </a:rPr>
              <a:t>autonomous 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100">
                <a:latin typeface="Times New Roman" pitchFamily="18" charset="0"/>
              </a:rPr>
              <a:t>encapsulated 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100">
                <a:latin typeface="Times New Roman" pitchFamily="18" charset="0"/>
              </a:rPr>
              <a:t>named 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100">
                <a:latin typeface="Times New Roman" pitchFamily="18" charset="0"/>
              </a:rPr>
              <a:t>static </a:t>
            </a:r>
          </a:p>
        </p:txBody>
      </p:sp>
      <p:sp>
        <p:nvSpPr>
          <p:cNvPr id="198660" name="Rectangle 4"/>
          <p:cNvSpPr>
            <a:spLocks noChangeArrowheads="1"/>
          </p:cNvSpPr>
          <p:nvPr/>
        </p:nvSpPr>
        <p:spPr bwMode="auto">
          <a:xfrm>
            <a:off x="5076825" y="4543425"/>
            <a:ext cx="371475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100">
                <a:latin typeface="Times New Roman" pitchFamily="18" charset="0"/>
              </a:rPr>
              <a:t> synchronous 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100">
                <a:latin typeface="Times New Roman" pitchFamily="18" charset="0"/>
              </a:rPr>
              <a:t> reliable 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100">
                <a:latin typeface="Times New Roman" pitchFamily="18" charset="0"/>
              </a:rPr>
              <a:t> unidirectional 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100">
                <a:latin typeface="Times New Roman" pitchFamily="18" charset="0"/>
              </a:rPr>
              <a:t> point­to­point 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100">
                <a:latin typeface="Times New Roman" pitchFamily="18" charset="0"/>
              </a:rPr>
              <a:t> fixed topology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00200" y="1006475"/>
            <a:ext cx="4573588" cy="2498725"/>
            <a:chOff x="1327" y="586"/>
            <a:chExt cx="2881" cy="1574"/>
          </a:xfrm>
        </p:grpSpPr>
        <p:sp>
          <p:nvSpPr>
            <p:cNvPr id="198662" name="Rectangle 6"/>
            <p:cNvSpPr>
              <a:spLocks noChangeArrowheads="1"/>
            </p:cNvSpPr>
            <p:nvPr/>
          </p:nvSpPr>
          <p:spPr bwMode="auto">
            <a:xfrm>
              <a:off x="2266" y="1066"/>
              <a:ext cx="504" cy="4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3" name="Rectangle 7"/>
            <p:cNvSpPr>
              <a:spLocks noChangeArrowheads="1"/>
            </p:cNvSpPr>
            <p:nvPr/>
          </p:nvSpPr>
          <p:spPr bwMode="auto">
            <a:xfrm>
              <a:off x="1327" y="1066"/>
              <a:ext cx="504" cy="4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4" name="Rectangle 8"/>
            <p:cNvSpPr>
              <a:spLocks noChangeArrowheads="1"/>
            </p:cNvSpPr>
            <p:nvPr/>
          </p:nvSpPr>
          <p:spPr bwMode="auto">
            <a:xfrm>
              <a:off x="3373" y="1675"/>
              <a:ext cx="504" cy="4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5" name="Rectangle 9"/>
            <p:cNvSpPr>
              <a:spLocks noChangeArrowheads="1"/>
            </p:cNvSpPr>
            <p:nvPr/>
          </p:nvSpPr>
          <p:spPr bwMode="auto">
            <a:xfrm>
              <a:off x="3387" y="586"/>
              <a:ext cx="504" cy="4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6" name="Freeform 10"/>
            <p:cNvSpPr>
              <a:spLocks/>
            </p:cNvSpPr>
            <p:nvPr/>
          </p:nvSpPr>
          <p:spPr bwMode="auto">
            <a:xfrm>
              <a:off x="3871" y="814"/>
              <a:ext cx="337" cy="1117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337" y="0"/>
                </a:cxn>
                <a:cxn ang="0">
                  <a:pos x="337" y="1117"/>
                </a:cxn>
                <a:cxn ang="0">
                  <a:pos x="0" y="1117"/>
                </a:cxn>
              </a:cxnLst>
              <a:rect l="0" t="0" r="r" b="b"/>
              <a:pathLst>
                <a:path w="337" h="1117">
                  <a:moveTo>
                    <a:pt x="16" y="0"/>
                  </a:moveTo>
                  <a:lnTo>
                    <a:pt x="337" y="0"/>
                  </a:lnTo>
                  <a:lnTo>
                    <a:pt x="337" y="1117"/>
                  </a:lnTo>
                  <a:lnTo>
                    <a:pt x="0" y="1117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7" name="Freeform 11"/>
            <p:cNvSpPr>
              <a:spLocks/>
            </p:cNvSpPr>
            <p:nvPr/>
          </p:nvSpPr>
          <p:spPr bwMode="auto">
            <a:xfrm>
              <a:off x="2770" y="1298"/>
              <a:ext cx="854" cy="3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4" y="0"/>
                </a:cxn>
                <a:cxn ang="0">
                  <a:pos x="854" y="378"/>
                </a:cxn>
              </a:cxnLst>
              <a:rect l="0" t="0" r="r" b="b"/>
              <a:pathLst>
                <a:path w="854" h="378">
                  <a:moveTo>
                    <a:pt x="0" y="0"/>
                  </a:moveTo>
                  <a:lnTo>
                    <a:pt x="854" y="0"/>
                  </a:lnTo>
                  <a:lnTo>
                    <a:pt x="854" y="37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8" name="Freeform 12"/>
            <p:cNvSpPr>
              <a:spLocks/>
            </p:cNvSpPr>
            <p:nvPr/>
          </p:nvSpPr>
          <p:spPr bwMode="auto">
            <a:xfrm>
              <a:off x="2515" y="1553"/>
              <a:ext cx="855" cy="370"/>
            </a:xfrm>
            <a:custGeom>
              <a:avLst/>
              <a:gdLst/>
              <a:ahLst/>
              <a:cxnLst>
                <a:cxn ang="0">
                  <a:pos x="855" y="370"/>
                </a:cxn>
                <a:cxn ang="0">
                  <a:pos x="0" y="370"/>
                </a:cxn>
                <a:cxn ang="0">
                  <a:pos x="0" y="0"/>
                </a:cxn>
              </a:cxnLst>
              <a:rect l="0" t="0" r="r" b="b"/>
              <a:pathLst>
                <a:path w="855" h="370">
                  <a:moveTo>
                    <a:pt x="855" y="370"/>
                  </a:moveTo>
                  <a:lnTo>
                    <a:pt x="0" y="370"/>
                  </a:ln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9" name="Freeform 13"/>
            <p:cNvSpPr>
              <a:spLocks/>
            </p:cNvSpPr>
            <p:nvPr/>
          </p:nvSpPr>
          <p:spPr bwMode="auto">
            <a:xfrm>
              <a:off x="2507" y="773"/>
              <a:ext cx="879" cy="295"/>
            </a:xfrm>
            <a:custGeom>
              <a:avLst/>
              <a:gdLst/>
              <a:ahLst/>
              <a:cxnLst>
                <a:cxn ang="0">
                  <a:pos x="0" y="295"/>
                </a:cxn>
                <a:cxn ang="0">
                  <a:pos x="0" y="0"/>
                </a:cxn>
                <a:cxn ang="0">
                  <a:pos x="879" y="0"/>
                </a:cxn>
              </a:cxnLst>
              <a:rect l="0" t="0" r="r" b="b"/>
              <a:pathLst>
                <a:path w="879" h="295">
                  <a:moveTo>
                    <a:pt x="0" y="295"/>
                  </a:moveTo>
                  <a:lnTo>
                    <a:pt x="0" y="0"/>
                  </a:lnTo>
                  <a:lnTo>
                    <a:pt x="879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70" name="Line 14"/>
            <p:cNvSpPr>
              <a:spLocks noChangeShapeType="1"/>
            </p:cNvSpPr>
            <p:nvPr/>
          </p:nvSpPr>
          <p:spPr bwMode="auto">
            <a:xfrm>
              <a:off x="1833" y="1290"/>
              <a:ext cx="4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600200" y="3470275"/>
            <a:ext cx="6202363" cy="769938"/>
            <a:chOff x="1314" y="2186"/>
            <a:chExt cx="3907" cy="485"/>
          </a:xfrm>
        </p:grpSpPr>
        <p:sp>
          <p:nvSpPr>
            <p:cNvPr id="198672" name="Rectangle 16"/>
            <p:cNvSpPr>
              <a:spLocks noChangeArrowheads="1"/>
            </p:cNvSpPr>
            <p:nvPr/>
          </p:nvSpPr>
          <p:spPr bwMode="auto">
            <a:xfrm>
              <a:off x="1314" y="2186"/>
              <a:ext cx="504" cy="4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73" name="Text Box 17"/>
            <p:cNvSpPr txBox="1">
              <a:spLocks noChangeArrowheads="1"/>
            </p:cNvSpPr>
            <p:nvPr/>
          </p:nvSpPr>
          <p:spPr bwMode="auto">
            <a:xfrm>
              <a:off x="1875" y="2227"/>
              <a:ext cx="83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tIns="91440" bIns="91440"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sz="2000" b="1" i="1">
                  <a:latin typeface="Times New Roman" pitchFamily="18" charset="0"/>
                </a:rPr>
                <a:t>sequential 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sz="2000" b="1" i="1">
                  <a:latin typeface="Times New Roman" pitchFamily="18" charset="0"/>
                </a:rPr>
                <a:t>process</a:t>
              </a:r>
            </a:p>
          </p:txBody>
        </p:sp>
        <p:sp>
          <p:nvSpPr>
            <p:cNvPr id="198674" name="Text Box 18"/>
            <p:cNvSpPr txBox="1">
              <a:spLocks noChangeArrowheads="1"/>
            </p:cNvSpPr>
            <p:nvPr/>
          </p:nvSpPr>
          <p:spPr bwMode="auto">
            <a:xfrm>
              <a:off x="4076" y="2227"/>
              <a:ext cx="114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tIns="91440" bIns="91440"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sz="2000" b="1" i="1">
                  <a:latin typeface="Times New Roman" pitchFamily="18" charset="0"/>
                </a:rPr>
                <a:t>communication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sz="2000" b="1" i="1">
                  <a:latin typeface="Times New Roman" pitchFamily="18" charset="0"/>
                </a:rPr>
                <a:t>channel</a:t>
              </a:r>
            </a:p>
          </p:txBody>
        </p:sp>
        <p:sp>
          <p:nvSpPr>
            <p:cNvPr id="198675" name="Line 19"/>
            <p:cNvSpPr>
              <a:spLocks noChangeShapeType="1"/>
            </p:cNvSpPr>
            <p:nvPr/>
          </p:nvSpPr>
          <p:spPr bwMode="auto">
            <a:xfrm>
              <a:off x="2880" y="2416"/>
              <a:ext cx="8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3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31313B-90E3-4CFC-A2C9-D7CBC9D8C29E}" type="slidenum">
              <a:rPr lang="en-US"/>
              <a:pPr/>
              <a:t>3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Operators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838325" y="4114800"/>
            <a:ext cx="5565775" cy="2122488"/>
            <a:chOff x="1158" y="2712"/>
            <a:chExt cx="3506" cy="1337"/>
          </a:xfrm>
        </p:grpSpPr>
        <p:sp>
          <p:nvSpPr>
            <p:cNvPr id="199696" name="Rectangle 16"/>
            <p:cNvSpPr>
              <a:spLocks noChangeArrowheads="1"/>
            </p:cNvSpPr>
            <p:nvPr/>
          </p:nvSpPr>
          <p:spPr bwMode="auto">
            <a:xfrm>
              <a:off x="1757" y="3285"/>
              <a:ext cx="504" cy="485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97" name="Line 17"/>
            <p:cNvSpPr>
              <a:spLocks noChangeShapeType="1"/>
            </p:cNvSpPr>
            <p:nvPr/>
          </p:nvSpPr>
          <p:spPr bwMode="auto">
            <a:xfrm>
              <a:off x="2253" y="3550"/>
              <a:ext cx="1262" cy="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98" name="Rectangle 18"/>
            <p:cNvSpPr>
              <a:spLocks noChangeArrowheads="1"/>
            </p:cNvSpPr>
            <p:nvPr/>
          </p:nvSpPr>
          <p:spPr bwMode="auto">
            <a:xfrm>
              <a:off x="1158" y="2712"/>
              <a:ext cx="1290" cy="133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699" name="Rectangle 19"/>
            <p:cNvSpPr>
              <a:spLocks noChangeArrowheads="1"/>
            </p:cNvSpPr>
            <p:nvPr/>
          </p:nvSpPr>
          <p:spPr bwMode="auto">
            <a:xfrm>
              <a:off x="3545" y="3308"/>
              <a:ext cx="504" cy="48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00" name="Rectangle 20"/>
            <p:cNvSpPr>
              <a:spLocks noChangeArrowheads="1"/>
            </p:cNvSpPr>
            <p:nvPr/>
          </p:nvSpPr>
          <p:spPr bwMode="auto">
            <a:xfrm>
              <a:off x="3374" y="2718"/>
              <a:ext cx="1290" cy="133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701" name="Text Box 21"/>
            <p:cNvSpPr txBox="1">
              <a:spLocks noChangeArrowheads="1"/>
            </p:cNvSpPr>
            <p:nvPr/>
          </p:nvSpPr>
          <p:spPr bwMode="auto">
            <a:xfrm>
              <a:off x="1229" y="2750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199702" name="Text Box 22"/>
            <p:cNvSpPr txBox="1">
              <a:spLocks noChangeArrowheads="1"/>
            </p:cNvSpPr>
            <p:nvPr/>
          </p:nvSpPr>
          <p:spPr bwMode="auto">
            <a:xfrm>
              <a:off x="3484" y="2772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199703" name="Text Box 23"/>
            <p:cNvSpPr txBox="1">
              <a:spLocks noChangeArrowheads="1"/>
            </p:cNvSpPr>
            <p:nvPr/>
          </p:nvSpPr>
          <p:spPr bwMode="auto">
            <a:xfrm>
              <a:off x="1217" y="3449"/>
              <a:ext cx="35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tIns="91440" bIns="91440"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sz="2000" b="1">
                  <a:latin typeface="Times New Roman" pitchFamily="18" charset="0"/>
                </a:rPr>
                <a:t>B!x</a:t>
              </a:r>
            </a:p>
          </p:txBody>
        </p:sp>
        <p:sp>
          <p:nvSpPr>
            <p:cNvPr id="199704" name="Text Box 24"/>
            <p:cNvSpPr txBox="1">
              <a:spLocks noChangeArrowheads="1"/>
            </p:cNvSpPr>
            <p:nvPr/>
          </p:nvSpPr>
          <p:spPr bwMode="auto">
            <a:xfrm>
              <a:off x="4217" y="3449"/>
              <a:ext cx="39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tIns="91440" bIns="91440"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sz="2000" b="1">
                  <a:latin typeface="Times New Roman" pitchFamily="18" charset="0"/>
                </a:rPr>
                <a:t>A?y</a:t>
              </a:r>
            </a:p>
          </p:txBody>
        </p:sp>
        <p:sp>
          <p:nvSpPr>
            <p:cNvPr id="199705" name="Text Box 25"/>
            <p:cNvSpPr txBox="1">
              <a:spLocks noChangeArrowheads="1"/>
            </p:cNvSpPr>
            <p:nvPr/>
          </p:nvSpPr>
          <p:spPr bwMode="auto">
            <a:xfrm>
              <a:off x="1938" y="3784"/>
              <a:ext cx="1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tIns="91440" bIns="91440"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sz="2000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99706" name="Text Box 26"/>
            <p:cNvSpPr txBox="1">
              <a:spLocks noChangeArrowheads="1"/>
            </p:cNvSpPr>
            <p:nvPr/>
          </p:nvSpPr>
          <p:spPr bwMode="auto">
            <a:xfrm>
              <a:off x="3729" y="3808"/>
              <a:ext cx="1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tIns="91440" bIns="91440"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sz="2000" b="1">
                  <a:latin typeface="Times New Roman" pitchFamily="18" charset="0"/>
                </a:rPr>
                <a:t>y</a:t>
              </a: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1219200" y="1017588"/>
            <a:ext cx="5111750" cy="3097212"/>
            <a:chOff x="1118" y="641"/>
            <a:chExt cx="3220" cy="1951"/>
          </a:xfrm>
        </p:grpSpPr>
        <p:grpSp>
          <p:nvGrpSpPr>
            <p:cNvPr id="4" name="Group 30"/>
            <p:cNvGrpSpPr>
              <a:grpSpLocks/>
            </p:cNvGrpSpPr>
            <p:nvPr/>
          </p:nvGrpSpPr>
          <p:grpSpPr bwMode="auto">
            <a:xfrm>
              <a:off x="1118" y="641"/>
              <a:ext cx="1762" cy="639"/>
              <a:chOff x="1118" y="641"/>
              <a:chExt cx="1762" cy="639"/>
            </a:xfrm>
          </p:grpSpPr>
          <p:sp>
            <p:nvSpPr>
              <p:cNvPr id="199683" name="Text Box 3"/>
              <p:cNvSpPr txBox="1">
                <a:spLocks noChangeArrowheads="1"/>
              </p:cNvSpPr>
              <p:nvPr/>
            </p:nvSpPr>
            <p:spPr bwMode="auto">
              <a:xfrm>
                <a:off x="1118" y="641"/>
                <a:ext cx="82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tIns="91440" bIns="91440">
                <a:spAutoFit/>
              </a:bodyPr>
              <a:lstStyle/>
              <a:p>
                <a:pPr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sz="2000" b="1">
                    <a:latin typeface="Times New Roman" pitchFamily="18" charset="0"/>
                  </a:rPr>
                  <a:t>operators:</a:t>
                </a:r>
              </a:p>
            </p:txBody>
          </p:sp>
          <p:sp>
            <p:nvSpPr>
              <p:cNvPr id="199684" name="Text Box 4"/>
              <p:cNvSpPr txBox="1">
                <a:spLocks noChangeArrowheads="1"/>
              </p:cNvSpPr>
              <p:nvPr/>
            </p:nvSpPr>
            <p:spPr bwMode="auto">
              <a:xfrm>
                <a:off x="2059" y="1068"/>
                <a:ext cx="82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tIns="91440" bIns="91440">
                <a:spAutoFit/>
              </a:bodyPr>
              <a:lstStyle/>
              <a:p>
                <a:pPr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sz="2000" b="1">
                    <a:latin typeface="Times New Roman" pitchFamily="18" charset="0"/>
                  </a:rPr>
                  <a:t>? (receive)</a:t>
                </a:r>
              </a:p>
            </p:txBody>
          </p:sp>
          <p:sp>
            <p:nvSpPr>
              <p:cNvPr id="199685" name="Text Box 5"/>
              <p:cNvSpPr txBox="1">
                <a:spLocks noChangeArrowheads="1"/>
              </p:cNvSpPr>
              <p:nvPr/>
            </p:nvSpPr>
            <p:spPr bwMode="auto">
              <a:xfrm>
                <a:off x="2059" y="647"/>
                <a:ext cx="62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tIns="91440" bIns="91440">
                <a:spAutoFit/>
              </a:bodyPr>
              <a:lstStyle/>
              <a:p>
                <a:pPr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sz="2000" b="1">
                    <a:latin typeface="Times New Roman" pitchFamily="18" charset="0"/>
                  </a:rPr>
                  <a:t>! (send)</a:t>
                </a:r>
              </a:p>
            </p:txBody>
          </p:sp>
        </p:grpSp>
        <p:grpSp>
          <p:nvGrpSpPr>
            <p:cNvPr id="5" name="Group 29"/>
            <p:cNvGrpSpPr>
              <a:grpSpLocks/>
            </p:cNvGrpSpPr>
            <p:nvPr/>
          </p:nvGrpSpPr>
          <p:grpSpPr bwMode="auto">
            <a:xfrm>
              <a:off x="1141" y="1277"/>
              <a:ext cx="3197" cy="1315"/>
              <a:chOff x="1141" y="1277"/>
              <a:chExt cx="3197" cy="1315"/>
            </a:xfrm>
          </p:grpSpPr>
          <p:sp>
            <p:nvSpPr>
              <p:cNvPr id="199686" name="Text Box 6"/>
              <p:cNvSpPr txBox="1">
                <a:spLocks noChangeArrowheads="1"/>
              </p:cNvSpPr>
              <p:nvPr/>
            </p:nvSpPr>
            <p:spPr bwMode="auto">
              <a:xfrm>
                <a:off x="1141" y="1277"/>
                <a:ext cx="55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tIns="91440" bIns="91440">
                <a:spAutoFit/>
              </a:bodyPr>
              <a:lstStyle/>
              <a:p>
                <a:pPr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sz="2000" b="1">
                    <a:latin typeface="Times New Roman" pitchFamily="18" charset="0"/>
                  </a:rPr>
                  <a:t>usage:</a:t>
                </a:r>
              </a:p>
            </p:txBody>
          </p:sp>
          <p:sp>
            <p:nvSpPr>
              <p:cNvPr id="199687" name="Text Box 7"/>
              <p:cNvSpPr txBox="1">
                <a:spLocks noChangeArrowheads="1"/>
              </p:cNvSpPr>
              <p:nvPr/>
            </p:nvSpPr>
            <p:spPr bwMode="auto">
              <a:xfrm>
                <a:off x="1599" y="1546"/>
                <a:ext cx="609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tIns="91440" bIns="91440">
                <a:spAutoFit/>
              </a:bodyPr>
              <a:lstStyle/>
              <a:p>
                <a:pPr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sz="2000" b="1" i="1">
                    <a:latin typeface="Times New Roman" pitchFamily="18" charset="0"/>
                  </a:rPr>
                  <a:t>Send to</a:t>
                </a:r>
              </a:p>
            </p:txBody>
          </p:sp>
          <p:sp>
            <p:nvSpPr>
              <p:cNvPr id="199688" name="Text Box 8"/>
              <p:cNvSpPr txBox="1">
                <a:spLocks noChangeArrowheads="1"/>
              </p:cNvSpPr>
              <p:nvPr/>
            </p:nvSpPr>
            <p:spPr bwMode="auto">
              <a:xfrm>
                <a:off x="1778" y="2380"/>
                <a:ext cx="66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tIns="91440" bIns="91440">
                <a:spAutoFit/>
              </a:bodyPr>
              <a:lstStyle/>
              <a:p>
                <a:pPr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sz="2000" b="1" i="1">
                    <a:latin typeface="Times New Roman" pitchFamily="18" charset="0"/>
                  </a:rPr>
                  <a:t>message</a:t>
                </a:r>
              </a:p>
            </p:txBody>
          </p:sp>
          <p:sp>
            <p:nvSpPr>
              <p:cNvPr id="199689" name="Text Box 9"/>
              <p:cNvSpPr txBox="1">
                <a:spLocks noChangeArrowheads="1"/>
              </p:cNvSpPr>
              <p:nvPr/>
            </p:nvSpPr>
            <p:spPr bwMode="auto">
              <a:xfrm>
                <a:off x="3357" y="1554"/>
                <a:ext cx="98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tIns="91440" bIns="91440">
                <a:spAutoFit/>
              </a:bodyPr>
              <a:lstStyle/>
              <a:p>
                <a:pPr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sz="2000" b="1" i="1">
                    <a:latin typeface="Times New Roman" pitchFamily="18" charset="0"/>
                  </a:rPr>
                  <a:t>Receive from</a:t>
                </a:r>
              </a:p>
            </p:txBody>
          </p:sp>
          <p:sp>
            <p:nvSpPr>
              <p:cNvPr id="199690" name="Text Box 10"/>
              <p:cNvSpPr txBox="1">
                <a:spLocks noChangeArrowheads="1"/>
              </p:cNvSpPr>
              <p:nvPr/>
            </p:nvSpPr>
            <p:spPr bwMode="auto">
              <a:xfrm>
                <a:off x="3513" y="2371"/>
                <a:ext cx="52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tIns="91440" bIns="91440">
                <a:spAutoFit/>
              </a:bodyPr>
              <a:lstStyle/>
              <a:p>
                <a:pPr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sz="2000" b="1" i="1">
                    <a:latin typeface="Times New Roman" pitchFamily="18" charset="0"/>
                  </a:rPr>
                  <a:t>buffer</a:t>
                </a:r>
              </a:p>
            </p:txBody>
          </p:sp>
          <p:sp>
            <p:nvSpPr>
              <p:cNvPr id="199691" name="Line 11"/>
              <p:cNvSpPr>
                <a:spLocks noChangeShapeType="1"/>
              </p:cNvSpPr>
              <p:nvPr/>
            </p:nvSpPr>
            <p:spPr bwMode="auto">
              <a:xfrm>
                <a:off x="1858" y="1726"/>
                <a:ext cx="0" cy="2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692" name="Line 12"/>
              <p:cNvSpPr>
                <a:spLocks noChangeShapeType="1"/>
              </p:cNvSpPr>
              <p:nvPr/>
            </p:nvSpPr>
            <p:spPr bwMode="auto">
              <a:xfrm flipV="1">
                <a:off x="2044" y="2160"/>
                <a:ext cx="0" cy="2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693" name="Line 13"/>
              <p:cNvSpPr>
                <a:spLocks noChangeShapeType="1"/>
              </p:cNvSpPr>
              <p:nvPr/>
            </p:nvSpPr>
            <p:spPr bwMode="auto">
              <a:xfrm>
                <a:off x="3638" y="1707"/>
                <a:ext cx="0" cy="2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694" name="Line 14"/>
              <p:cNvSpPr>
                <a:spLocks noChangeShapeType="1"/>
              </p:cNvSpPr>
              <p:nvPr/>
            </p:nvSpPr>
            <p:spPr bwMode="auto">
              <a:xfrm flipV="1">
                <a:off x="3812" y="2160"/>
                <a:ext cx="0" cy="2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707" name="Text Box 27"/>
              <p:cNvSpPr txBox="1">
                <a:spLocks noChangeArrowheads="1"/>
              </p:cNvSpPr>
              <p:nvPr/>
            </p:nvSpPr>
            <p:spPr bwMode="auto">
              <a:xfrm>
                <a:off x="1771" y="1948"/>
                <a:ext cx="35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tIns="91440" bIns="91440">
                <a:spAutoFit/>
              </a:bodyPr>
              <a:lstStyle/>
              <a:p>
                <a:pPr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sz="2000" b="1">
                    <a:latin typeface="Times New Roman" pitchFamily="18" charset="0"/>
                  </a:rPr>
                  <a:t>B!x</a:t>
                </a:r>
              </a:p>
            </p:txBody>
          </p:sp>
          <p:sp>
            <p:nvSpPr>
              <p:cNvPr id="199708" name="Text Box 28"/>
              <p:cNvSpPr txBox="1">
                <a:spLocks noChangeArrowheads="1"/>
              </p:cNvSpPr>
              <p:nvPr/>
            </p:nvSpPr>
            <p:spPr bwMode="auto">
              <a:xfrm>
                <a:off x="3547" y="1948"/>
                <a:ext cx="39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tIns="91440" bIns="91440">
                <a:spAutoFit/>
              </a:bodyPr>
              <a:lstStyle/>
              <a:p>
                <a:pPr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sz="2000" b="1">
                    <a:latin typeface="Times New Roman" pitchFamily="18" charset="0"/>
                  </a:rPr>
                  <a:t>A?y</a:t>
                </a: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85F9EF-3922-449B-96FD-FDC5E05A9553}" type="slidenum">
              <a:rPr lang="en-US"/>
              <a:pPr/>
              <a:t>4</a:t>
            </a:fld>
            <a:endParaRPr lang="en-US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Semantics and Type Matching 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213" y="963613"/>
            <a:ext cx="8294687" cy="2465387"/>
          </a:xfrm>
        </p:spPr>
        <p:txBody>
          <a:bodyPr/>
          <a:lstStyle/>
          <a:p>
            <a:r>
              <a:rPr lang="en-US" sz="2300"/>
              <a:t>rendezvous semantics: senders (receivers) remain blocked at send (receive) operation until a matching receive (send) operation is made. </a:t>
            </a:r>
          </a:p>
          <a:p>
            <a:r>
              <a:rPr lang="en-US" sz="2300"/>
              <a:t>typed messages: the type of the message sent by the sender and the type of the message expected by the receiver must match (otherwise abort).</a:t>
            </a:r>
            <a:r>
              <a:rPr lang="en-US"/>
              <a:t> </a:t>
            </a:r>
            <a:endParaRPr lang="en-US" sz="2600"/>
          </a:p>
          <a:p>
            <a:pPr>
              <a:lnSpc>
                <a:spcPct val="85000"/>
              </a:lnSpc>
              <a:buFont typeface="Wingdings" pitchFamily="2" charset="2"/>
              <a:buNone/>
            </a:pPr>
            <a:endParaRPr lang="en-US" sz="26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144713" y="3622675"/>
            <a:ext cx="5053012" cy="2657475"/>
            <a:chOff x="1351" y="2282"/>
            <a:chExt cx="3183" cy="1674"/>
          </a:xfrm>
        </p:grpSpPr>
        <p:sp>
          <p:nvSpPr>
            <p:cNvPr id="200709" name="Text Box 5"/>
            <p:cNvSpPr txBox="1">
              <a:spLocks noChangeArrowheads="1"/>
            </p:cNvSpPr>
            <p:nvPr/>
          </p:nvSpPr>
          <p:spPr bwMode="auto">
            <a:xfrm>
              <a:off x="1351" y="2282"/>
              <a:ext cx="81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tIns="91440" bIns="91440"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sz="2000" b="1">
                  <a:latin typeface="Times New Roman" pitchFamily="18" charset="0"/>
                </a:rPr>
                <a:t>A!vec(x,y)</a:t>
              </a:r>
            </a:p>
          </p:txBody>
        </p:sp>
        <p:sp>
          <p:nvSpPr>
            <p:cNvPr id="200710" name="Text Box 6"/>
            <p:cNvSpPr txBox="1">
              <a:spLocks noChangeArrowheads="1"/>
            </p:cNvSpPr>
            <p:nvPr/>
          </p:nvSpPr>
          <p:spPr bwMode="auto">
            <a:xfrm>
              <a:off x="3666" y="2320"/>
              <a:ext cx="78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tIns="91440" bIns="91440"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sz="2000" b="1">
                  <a:latin typeface="Times New Roman" pitchFamily="18" charset="0"/>
                </a:rPr>
                <a:t>B?vec(s,t)</a:t>
              </a:r>
            </a:p>
          </p:txBody>
        </p:sp>
        <p:sp>
          <p:nvSpPr>
            <p:cNvPr id="200711" name="Text Box 7"/>
            <p:cNvSpPr txBox="1">
              <a:spLocks noChangeArrowheads="1"/>
            </p:cNvSpPr>
            <p:nvPr/>
          </p:nvSpPr>
          <p:spPr bwMode="auto">
            <a:xfrm>
              <a:off x="2641" y="2815"/>
              <a:ext cx="38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tIns="91440" bIns="91440"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b="1" i="1">
                  <a:latin typeface="Times New Roman" pitchFamily="18" charset="0"/>
                </a:rPr>
                <a:t>OK</a:t>
              </a:r>
            </a:p>
          </p:txBody>
        </p:sp>
        <p:sp>
          <p:nvSpPr>
            <p:cNvPr id="200712" name="Text Box 8"/>
            <p:cNvSpPr txBox="1">
              <a:spLocks noChangeArrowheads="1"/>
            </p:cNvSpPr>
            <p:nvPr/>
          </p:nvSpPr>
          <p:spPr bwMode="auto">
            <a:xfrm>
              <a:off x="1357" y="3216"/>
              <a:ext cx="85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tIns="91440" bIns="91440"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sz="2000" b="1">
                  <a:latin typeface="Times New Roman" pitchFamily="18" charset="0"/>
                </a:rPr>
                <a:t>A!count(x)</a:t>
              </a:r>
            </a:p>
          </p:txBody>
        </p:sp>
        <p:sp>
          <p:nvSpPr>
            <p:cNvPr id="200713" name="Text Box 9"/>
            <p:cNvSpPr txBox="1">
              <a:spLocks noChangeArrowheads="1"/>
            </p:cNvSpPr>
            <p:nvPr/>
          </p:nvSpPr>
          <p:spPr bwMode="auto">
            <a:xfrm>
              <a:off x="3672" y="3254"/>
              <a:ext cx="8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tIns="91440" bIns="91440"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sz="2000" b="1">
                  <a:latin typeface="Times New Roman" pitchFamily="18" charset="0"/>
                </a:rPr>
                <a:t>B?index(y)</a:t>
              </a:r>
            </a:p>
          </p:txBody>
        </p:sp>
        <p:sp>
          <p:nvSpPr>
            <p:cNvPr id="200714" name="Text Box 10"/>
            <p:cNvSpPr txBox="1">
              <a:spLocks noChangeArrowheads="1"/>
            </p:cNvSpPr>
            <p:nvPr/>
          </p:nvSpPr>
          <p:spPr bwMode="auto">
            <a:xfrm>
              <a:off x="2614" y="3725"/>
              <a:ext cx="3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tIns="91440" bIns="91440"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b="1" i="1">
                  <a:latin typeface="Times New Roman" pitchFamily="18" charset="0"/>
                </a:rPr>
                <a:t>NO</a:t>
              </a:r>
            </a:p>
          </p:txBody>
        </p:sp>
        <p:sp>
          <p:nvSpPr>
            <p:cNvPr id="200715" name="Freeform 11"/>
            <p:cNvSpPr>
              <a:spLocks/>
            </p:cNvSpPr>
            <p:nvPr/>
          </p:nvSpPr>
          <p:spPr bwMode="auto">
            <a:xfrm>
              <a:off x="1710" y="2449"/>
              <a:ext cx="2358" cy="3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29"/>
                </a:cxn>
                <a:cxn ang="0">
                  <a:pos x="2358" y="329"/>
                </a:cxn>
                <a:cxn ang="0">
                  <a:pos x="2358" y="25"/>
                </a:cxn>
              </a:cxnLst>
              <a:rect l="0" t="0" r="r" b="b"/>
              <a:pathLst>
                <a:path w="2358" h="329">
                  <a:moveTo>
                    <a:pt x="0" y="0"/>
                  </a:moveTo>
                  <a:lnTo>
                    <a:pt x="0" y="329"/>
                  </a:lnTo>
                  <a:lnTo>
                    <a:pt x="2358" y="329"/>
                  </a:lnTo>
                  <a:lnTo>
                    <a:pt x="2358" y="25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16" name="Freeform 12"/>
            <p:cNvSpPr>
              <a:spLocks/>
            </p:cNvSpPr>
            <p:nvPr/>
          </p:nvSpPr>
          <p:spPr bwMode="auto">
            <a:xfrm>
              <a:off x="1741" y="3392"/>
              <a:ext cx="2358" cy="3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29"/>
                </a:cxn>
                <a:cxn ang="0">
                  <a:pos x="2358" y="329"/>
                </a:cxn>
                <a:cxn ang="0">
                  <a:pos x="2358" y="25"/>
                </a:cxn>
              </a:cxnLst>
              <a:rect l="0" t="0" r="r" b="b"/>
              <a:pathLst>
                <a:path w="2358" h="329">
                  <a:moveTo>
                    <a:pt x="0" y="0"/>
                  </a:moveTo>
                  <a:lnTo>
                    <a:pt x="0" y="329"/>
                  </a:lnTo>
                  <a:lnTo>
                    <a:pt x="2358" y="329"/>
                  </a:lnTo>
                  <a:lnTo>
                    <a:pt x="2358" y="25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D496AD-5718-4815-93BF-9D334A2BF3C0}" type="slidenum">
              <a:rPr lang="en-US"/>
              <a:pPr/>
              <a:t>5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Guarded Commands 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963613"/>
            <a:ext cx="8177212" cy="6651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300"/>
              <a:t>Guarded Commands </a:t>
            </a:r>
          </a:p>
          <a:p>
            <a:pPr>
              <a:buFont typeface="Wingdings" pitchFamily="2" charset="2"/>
              <a:buNone/>
            </a:pPr>
            <a:endParaRPr lang="en-US" sz="2300"/>
          </a:p>
          <a:p>
            <a:pPr lvl="1" indent="0">
              <a:buFont typeface="Wingdings" pitchFamily="2" charset="2"/>
              <a:buNone/>
            </a:pPr>
            <a:endParaRPr lang="en-US"/>
          </a:p>
          <a:p>
            <a:pPr lvl="1" indent="0">
              <a:buFont typeface="Wingdings" pitchFamily="2" charset="2"/>
              <a:buNone/>
            </a:pPr>
            <a:endParaRPr lang="en-US"/>
          </a:p>
          <a:p>
            <a:pPr>
              <a:lnSpc>
                <a:spcPct val="85000"/>
              </a:lnSpc>
              <a:buFont typeface="Wingdings" pitchFamily="2" charset="2"/>
              <a:buNone/>
            </a:pPr>
            <a:endParaRPr lang="en-US" sz="2300"/>
          </a:p>
        </p:txBody>
      </p:sp>
      <p:sp>
        <p:nvSpPr>
          <p:cNvPr id="201732" name="Text Box 4"/>
          <p:cNvSpPr txBox="1">
            <a:spLocks noChangeArrowheads="1"/>
          </p:cNvSpPr>
          <p:nvPr/>
        </p:nvSpPr>
        <p:spPr bwMode="auto">
          <a:xfrm>
            <a:off x="1836738" y="1693863"/>
            <a:ext cx="3865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&lt;guard&gt;      &lt;command list&gt;</a:t>
            </a:r>
          </a:p>
        </p:txBody>
      </p:sp>
      <p:sp>
        <p:nvSpPr>
          <p:cNvPr id="201733" name="Text Box 5"/>
          <p:cNvSpPr txBox="1">
            <a:spLocks noChangeArrowheads="1"/>
          </p:cNvSpPr>
          <p:nvPr/>
        </p:nvSpPr>
        <p:spPr bwMode="auto">
          <a:xfrm>
            <a:off x="3502025" y="2432050"/>
            <a:ext cx="2647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boolean expression</a:t>
            </a:r>
          </a:p>
        </p:txBody>
      </p:sp>
      <p:sp>
        <p:nvSpPr>
          <p:cNvPr id="201734" name="Text Box 6"/>
          <p:cNvSpPr txBox="1">
            <a:spLocks noChangeArrowheads="1"/>
          </p:cNvSpPr>
          <p:nvPr/>
        </p:nvSpPr>
        <p:spPr bwMode="auto">
          <a:xfrm>
            <a:off x="3430588" y="2938463"/>
            <a:ext cx="43910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at most one ? , must be at end of guard, considered true iff </a:t>
            </a:r>
            <a:br>
              <a:rPr lang="en-US" b="1">
                <a:latin typeface="Times New Roman" pitchFamily="18" charset="0"/>
              </a:rPr>
            </a:br>
            <a:r>
              <a:rPr lang="en-US" b="1">
                <a:latin typeface="Times New Roman" pitchFamily="18" charset="0"/>
              </a:rPr>
              <a:t>message pending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400300" y="2139950"/>
            <a:ext cx="1200150" cy="1095375"/>
            <a:chOff x="1512" y="1348"/>
            <a:chExt cx="756" cy="690"/>
          </a:xfrm>
        </p:grpSpPr>
        <p:sp>
          <p:nvSpPr>
            <p:cNvPr id="201736" name="Freeform 8"/>
            <p:cNvSpPr>
              <a:spLocks/>
            </p:cNvSpPr>
            <p:nvPr/>
          </p:nvSpPr>
          <p:spPr bwMode="auto">
            <a:xfrm>
              <a:off x="1512" y="1348"/>
              <a:ext cx="625" cy="690"/>
            </a:xfrm>
            <a:custGeom>
              <a:avLst/>
              <a:gdLst/>
              <a:ahLst/>
              <a:cxnLst>
                <a:cxn ang="0">
                  <a:pos x="288" y="698"/>
                </a:cxn>
                <a:cxn ang="0">
                  <a:pos x="0" y="698"/>
                </a:cxn>
                <a:cxn ang="0">
                  <a:pos x="0" y="0"/>
                </a:cxn>
              </a:cxnLst>
              <a:rect l="0" t="0" r="r" b="b"/>
              <a:pathLst>
                <a:path w="288" h="698">
                  <a:moveTo>
                    <a:pt x="288" y="698"/>
                  </a:moveTo>
                  <a:lnTo>
                    <a:pt x="0" y="698"/>
                  </a:ln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37" name="Line 9"/>
            <p:cNvSpPr>
              <a:spLocks noChangeShapeType="1"/>
            </p:cNvSpPr>
            <p:nvPr/>
          </p:nvSpPr>
          <p:spPr bwMode="auto">
            <a:xfrm>
              <a:off x="2268" y="1676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38" name="Line 10"/>
            <p:cNvSpPr>
              <a:spLocks noChangeShapeType="1"/>
            </p:cNvSpPr>
            <p:nvPr/>
          </p:nvSpPr>
          <p:spPr bwMode="auto">
            <a:xfrm flipH="1">
              <a:off x="1512" y="1676"/>
              <a:ext cx="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1739" name="Text Box 11"/>
          <p:cNvSpPr txBox="1">
            <a:spLocks noChangeArrowheads="1"/>
          </p:cNvSpPr>
          <p:nvPr/>
        </p:nvSpPr>
        <p:spPr bwMode="auto">
          <a:xfrm>
            <a:off x="947738" y="3838575"/>
            <a:ext cx="14859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>
                <a:latin typeface="Times New Roman" pitchFamily="18" charset="0"/>
              </a:rPr>
              <a:t>Examples</a:t>
            </a:r>
          </a:p>
        </p:txBody>
      </p:sp>
      <p:sp>
        <p:nvSpPr>
          <p:cNvPr id="201740" name="Text Box 12"/>
          <p:cNvSpPr txBox="1">
            <a:spLocks noChangeArrowheads="1"/>
          </p:cNvSpPr>
          <p:nvPr/>
        </p:nvSpPr>
        <p:spPr bwMode="auto">
          <a:xfrm>
            <a:off x="2316163" y="4632325"/>
            <a:ext cx="5670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b="1">
                <a:latin typeface="Times New Roman" pitchFamily="18" charset="0"/>
              </a:rPr>
              <a:t>n &lt; 10     A!index(n); n := n + 1; </a:t>
            </a:r>
          </a:p>
          <a:p>
            <a:r>
              <a:rPr lang="en-US" b="1">
                <a:latin typeface="Times New Roman" pitchFamily="18" charset="0"/>
              </a:rPr>
              <a:t>n &lt; 10; A?index(n)     next = MyArray(n); </a:t>
            </a:r>
          </a:p>
        </p:txBody>
      </p:sp>
      <p:sp>
        <p:nvSpPr>
          <p:cNvPr id="201741" name="Line 13"/>
          <p:cNvSpPr>
            <a:spLocks noChangeShapeType="1"/>
          </p:cNvSpPr>
          <p:nvPr/>
        </p:nvSpPr>
        <p:spPr bwMode="auto">
          <a:xfrm>
            <a:off x="3117850" y="1930400"/>
            <a:ext cx="3460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42" name="Line 14"/>
          <p:cNvSpPr>
            <a:spLocks noChangeShapeType="1"/>
          </p:cNvSpPr>
          <p:nvPr/>
        </p:nvSpPr>
        <p:spPr bwMode="auto">
          <a:xfrm>
            <a:off x="3257550" y="4878388"/>
            <a:ext cx="3460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43" name="Line 15"/>
          <p:cNvSpPr>
            <a:spLocks noChangeShapeType="1"/>
          </p:cNvSpPr>
          <p:nvPr/>
        </p:nvSpPr>
        <p:spPr bwMode="auto">
          <a:xfrm>
            <a:off x="4891088" y="5249863"/>
            <a:ext cx="3460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9644A7-BAC9-44A6-99BE-BE83541E6444}" type="slidenum">
              <a:rPr lang="en-US"/>
              <a:pPr/>
              <a:t>6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Alternative/Repetitive Commands 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675" y="1358900"/>
            <a:ext cx="8628063" cy="4508500"/>
          </a:xfrm>
        </p:spPr>
        <p:txBody>
          <a:bodyPr/>
          <a:lstStyle/>
          <a:p>
            <a:pPr>
              <a:lnSpc>
                <a:spcPct val="85000"/>
              </a:lnSpc>
              <a:buFont typeface="Wingdings" pitchFamily="2" charset="2"/>
              <a:buNone/>
            </a:pPr>
            <a:r>
              <a:rPr lang="en-US" sz="2300" i="1"/>
              <a:t>Alternative Command </a:t>
            </a:r>
          </a:p>
          <a:p>
            <a:pPr lvl="1" indent="0">
              <a:lnSpc>
                <a:spcPct val="85000"/>
              </a:lnSpc>
              <a:buFont typeface="Wingdings" pitchFamily="2" charset="2"/>
              <a:buNone/>
            </a:pPr>
            <a:r>
              <a:rPr lang="en-US" sz="1800" b="1"/>
              <a:t>[ G</a:t>
            </a:r>
            <a:r>
              <a:rPr lang="en-US" sz="1800" b="1" baseline="-25000"/>
              <a:t>1</a:t>
            </a:r>
            <a:r>
              <a:rPr lang="en-US" sz="1800" b="1"/>
              <a:t>      S</a:t>
            </a:r>
            <a:r>
              <a:rPr lang="en-US" sz="1800" b="1" baseline="-25000">
                <a:latin typeface=""/>
              </a:rPr>
              <a:t>1</a:t>
            </a:r>
            <a:r>
              <a:rPr lang="en-US" sz="1800" b="1"/>
              <a:t> [] G</a:t>
            </a:r>
            <a:r>
              <a:rPr lang="en-US" sz="1800" b="1" baseline="-25000">
                <a:latin typeface=""/>
              </a:rPr>
              <a:t>2</a:t>
            </a:r>
            <a:r>
              <a:rPr lang="en-US" sz="1800" b="1"/>
              <a:t>      S</a:t>
            </a:r>
            <a:r>
              <a:rPr lang="en-US" sz="1800" b="1" baseline="-25000">
                <a:latin typeface=""/>
              </a:rPr>
              <a:t>2</a:t>
            </a:r>
            <a:r>
              <a:rPr lang="en-US" sz="1800" b="1"/>
              <a:t> [] ... [] G</a:t>
            </a:r>
            <a:r>
              <a:rPr lang="en-US" sz="1800" b="1" baseline="-25000">
                <a:latin typeface=""/>
              </a:rPr>
              <a:t>n</a:t>
            </a:r>
            <a:r>
              <a:rPr lang="en-US" sz="1800" b="1"/>
              <a:t>      S</a:t>
            </a:r>
            <a:r>
              <a:rPr lang="en-US" sz="1800" b="1" baseline="-25000">
                <a:latin typeface=""/>
              </a:rPr>
              <a:t>n</a:t>
            </a:r>
            <a:r>
              <a:rPr lang="en-US" sz="1800" b="1"/>
              <a:t> ]</a:t>
            </a:r>
          </a:p>
          <a:p>
            <a:pPr lvl="1" indent="0">
              <a:lnSpc>
                <a:spcPct val="85000"/>
              </a:lnSpc>
              <a:buFont typeface="Wingdings" pitchFamily="2" charset="2"/>
              <a:buNone/>
            </a:pPr>
            <a:endParaRPr lang="en-US" sz="1400"/>
          </a:p>
          <a:p>
            <a:pPr lvl="1" indent="0">
              <a:lnSpc>
                <a:spcPct val="85000"/>
              </a:lnSpc>
              <a:buFont typeface="Wingdings" pitchFamily="2" charset="2"/>
              <a:buNone/>
            </a:pPr>
            <a:r>
              <a:rPr lang="en-US" sz="1400"/>
              <a:t>1. evaluate </a:t>
            </a:r>
            <a:r>
              <a:rPr lang="en-US" sz="1400" u="sng"/>
              <a:t>all</a:t>
            </a:r>
            <a:r>
              <a:rPr lang="en-US" sz="1400"/>
              <a:t> guards </a:t>
            </a:r>
          </a:p>
          <a:p>
            <a:pPr lvl="1" indent="0">
              <a:lnSpc>
                <a:spcPct val="85000"/>
              </a:lnSpc>
              <a:buFont typeface="Wingdings" pitchFamily="2" charset="2"/>
              <a:buNone/>
            </a:pPr>
            <a:r>
              <a:rPr lang="en-US" sz="1400"/>
              <a:t>2. if more than on guard is true, </a:t>
            </a:r>
            <a:r>
              <a:rPr lang="en-US" sz="1400" u="sng"/>
              <a:t>nondeterministically</a:t>
            </a:r>
            <a:r>
              <a:rPr lang="en-US" sz="1400"/>
              <a:t> select one. </a:t>
            </a:r>
          </a:p>
          <a:p>
            <a:pPr lvl="1" indent="0">
              <a:lnSpc>
                <a:spcPct val="85000"/>
              </a:lnSpc>
              <a:buFont typeface="Wingdings" pitchFamily="2" charset="2"/>
              <a:buNone/>
            </a:pPr>
            <a:r>
              <a:rPr lang="en-US" sz="1400"/>
              <a:t>3. if no guard is true, </a:t>
            </a:r>
            <a:r>
              <a:rPr lang="en-US" sz="1400" u="sng"/>
              <a:t>terminate</a:t>
            </a:r>
            <a:r>
              <a:rPr lang="en-US" sz="1400"/>
              <a:t>.</a:t>
            </a:r>
            <a:r>
              <a:rPr lang="en-US" sz="1800"/>
              <a:t> </a:t>
            </a:r>
          </a:p>
          <a:p>
            <a:pPr lvl="1" indent="0">
              <a:lnSpc>
                <a:spcPct val="85000"/>
              </a:lnSpc>
              <a:buFont typeface="Wingdings" pitchFamily="2" charset="2"/>
              <a:buNone/>
            </a:pPr>
            <a:endParaRPr lang="en-US" sz="1800"/>
          </a:p>
          <a:p>
            <a:pPr lvl="1" indent="0">
              <a:lnSpc>
                <a:spcPct val="85000"/>
              </a:lnSpc>
              <a:buFont typeface="Wingdings" pitchFamily="2" charset="2"/>
              <a:buNone/>
            </a:pPr>
            <a:r>
              <a:rPr lang="en-US" sz="1400" b="1"/>
              <a:t>Note:</a:t>
            </a:r>
            <a:r>
              <a:rPr lang="en-US" sz="1400"/>
              <a:t> if all true guards end with an input command for which there is no pending message, then delay the evaluation until a message arrives. If all senders have terminated, then the alternative command terminates. </a:t>
            </a:r>
          </a:p>
          <a:p>
            <a:pPr lvl="1" indent="0">
              <a:lnSpc>
                <a:spcPct val="85000"/>
              </a:lnSpc>
              <a:buFont typeface="Wingdings" pitchFamily="2" charset="2"/>
              <a:buNone/>
            </a:pPr>
            <a:endParaRPr lang="en-US" sz="1400"/>
          </a:p>
          <a:p>
            <a:pPr>
              <a:lnSpc>
                <a:spcPct val="85000"/>
              </a:lnSpc>
              <a:buFont typeface="Wingdings" pitchFamily="2" charset="2"/>
              <a:buNone/>
            </a:pPr>
            <a:r>
              <a:rPr lang="en-US" sz="2300" i="1"/>
              <a:t>Repetitive Command</a:t>
            </a:r>
            <a:r>
              <a:rPr lang="en-US" sz="2300"/>
              <a:t> </a:t>
            </a:r>
          </a:p>
          <a:p>
            <a:pPr lvl="1" indent="0">
              <a:lnSpc>
                <a:spcPct val="85000"/>
              </a:lnSpc>
              <a:buFont typeface="Wingdings" pitchFamily="2" charset="2"/>
              <a:buNone/>
            </a:pPr>
            <a:r>
              <a:rPr lang="en-US" sz="1800" b="1"/>
              <a:t>* [ G</a:t>
            </a:r>
            <a:r>
              <a:rPr lang="en-US" sz="1800" b="1" baseline="-25000"/>
              <a:t>1</a:t>
            </a:r>
            <a:r>
              <a:rPr lang="en-US" sz="1800" b="1"/>
              <a:t>      S</a:t>
            </a:r>
            <a:r>
              <a:rPr lang="en-US" sz="1800" b="1" baseline="-25000"/>
              <a:t>1</a:t>
            </a:r>
            <a:r>
              <a:rPr lang="en-US" sz="1800" b="1"/>
              <a:t> [] G</a:t>
            </a:r>
            <a:r>
              <a:rPr lang="en-US" sz="1800" b="1" baseline="-25000"/>
              <a:t>2</a:t>
            </a:r>
            <a:r>
              <a:rPr lang="en-US" sz="1800" b="1"/>
              <a:t>      S</a:t>
            </a:r>
            <a:r>
              <a:rPr lang="en-US" sz="1800" b="1" baseline="-25000"/>
              <a:t>2</a:t>
            </a:r>
            <a:r>
              <a:rPr lang="en-US" sz="1800" b="1"/>
              <a:t> [] ... [] G</a:t>
            </a:r>
            <a:r>
              <a:rPr lang="en-US" sz="1800" b="1" baseline="-25000"/>
              <a:t>n</a:t>
            </a:r>
            <a:r>
              <a:rPr lang="en-US" sz="1800" b="1"/>
              <a:t>      S</a:t>
            </a:r>
            <a:r>
              <a:rPr lang="en-US" sz="1800" b="1" baseline="-25000"/>
              <a:t>n</a:t>
            </a:r>
            <a:r>
              <a:rPr lang="en-US" sz="1800" b="1"/>
              <a:t> ] </a:t>
            </a:r>
          </a:p>
          <a:p>
            <a:pPr lvl="1" indent="0">
              <a:lnSpc>
                <a:spcPct val="85000"/>
              </a:lnSpc>
              <a:buFont typeface="Wingdings" pitchFamily="2" charset="2"/>
              <a:buNone/>
            </a:pPr>
            <a:endParaRPr lang="en-US" sz="1400"/>
          </a:p>
          <a:p>
            <a:pPr lvl="1" indent="0">
              <a:lnSpc>
                <a:spcPct val="85000"/>
              </a:lnSpc>
              <a:buFont typeface="Wingdings" pitchFamily="2" charset="2"/>
              <a:buNone/>
            </a:pPr>
            <a:r>
              <a:rPr lang="en-US" sz="1400"/>
              <a:t>repeatedly execute the alternative command until it terminates</a:t>
            </a:r>
            <a:r>
              <a:rPr lang="en-US" sz="1800"/>
              <a:t> </a:t>
            </a:r>
          </a:p>
        </p:txBody>
      </p:sp>
      <p:sp>
        <p:nvSpPr>
          <p:cNvPr id="202756" name="Line 4"/>
          <p:cNvSpPr>
            <a:spLocks noChangeShapeType="1"/>
          </p:cNvSpPr>
          <p:nvPr/>
        </p:nvSpPr>
        <p:spPr bwMode="auto">
          <a:xfrm>
            <a:off x="1676400" y="1828800"/>
            <a:ext cx="3460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757" name="Line 5"/>
          <p:cNvSpPr>
            <a:spLocks noChangeShapeType="1"/>
          </p:cNvSpPr>
          <p:nvPr/>
        </p:nvSpPr>
        <p:spPr bwMode="auto">
          <a:xfrm>
            <a:off x="2971800" y="1828800"/>
            <a:ext cx="3460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758" name="Line 6"/>
          <p:cNvSpPr>
            <a:spLocks noChangeShapeType="1"/>
          </p:cNvSpPr>
          <p:nvPr/>
        </p:nvSpPr>
        <p:spPr bwMode="auto">
          <a:xfrm>
            <a:off x="4876800" y="1828800"/>
            <a:ext cx="3460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759" name="Line 7"/>
          <p:cNvSpPr>
            <a:spLocks noChangeShapeType="1"/>
          </p:cNvSpPr>
          <p:nvPr/>
        </p:nvSpPr>
        <p:spPr bwMode="auto">
          <a:xfrm>
            <a:off x="5105400" y="4572000"/>
            <a:ext cx="3460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760" name="Line 8"/>
          <p:cNvSpPr>
            <a:spLocks noChangeShapeType="1"/>
          </p:cNvSpPr>
          <p:nvPr/>
        </p:nvSpPr>
        <p:spPr bwMode="auto">
          <a:xfrm>
            <a:off x="3200400" y="4572000"/>
            <a:ext cx="3460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761" name="Line 9"/>
          <p:cNvSpPr>
            <a:spLocks noChangeShapeType="1"/>
          </p:cNvSpPr>
          <p:nvPr/>
        </p:nvSpPr>
        <p:spPr bwMode="auto">
          <a:xfrm>
            <a:off x="1905000" y="4572000"/>
            <a:ext cx="3460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90D067-DE99-4C28-8E66-F7E143311DA8}" type="slidenum">
              <a:rPr lang="en-US"/>
              <a:pPr/>
              <a:t>7</a:t>
            </a:fld>
            <a:endParaRPr 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575" y="884238"/>
            <a:ext cx="8537575" cy="505936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1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i="1"/>
              <a:t>Examples</a:t>
            </a:r>
            <a:r>
              <a:rPr lang="en-US" sz="1800"/>
              <a:t>: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/>
          </a:p>
          <a:p>
            <a:pPr marL="509588" lvl="1" indent="65088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[x &gt;= y ­­&gt; m := x [] y &gt;= x ­­&gt; m := y ] </a:t>
            </a:r>
          </a:p>
          <a:p>
            <a:pPr marL="509588" lvl="1" indent="65088">
              <a:lnSpc>
                <a:spcPct val="90000"/>
              </a:lnSpc>
              <a:buFont typeface="Wingdings" pitchFamily="2" charset="2"/>
              <a:buNone/>
            </a:pPr>
            <a:endParaRPr lang="en-US" sz="1800" b="1">
              <a:latin typeface="Courier New" pitchFamily="49" charset="0"/>
            </a:endParaRPr>
          </a:p>
          <a:p>
            <a:pPr marL="509588" lvl="1" indent="65088">
              <a:lnSpc>
                <a:spcPct val="90000"/>
              </a:lnSpc>
              <a:buFont typeface="Wingdings" pitchFamily="2" charset="2"/>
              <a:buNone/>
            </a:pPr>
            <a:r>
              <a:rPr lang="en-US" sz="1800" i="1">
                <a:latin typeface="Times New Roman" pitchFamily="18" charset="0"/>
              </a:rPr>
              <a:t>assign x to m if x is greater than or equal to y</a:t>
            </a:r>
          </a:p>
          <a:p>
            <a:pPr marL="509588" lvl="1" indent="65088">
              <a:lnSpc>
                <a:spcPct val="90000"/>
              </a:lnSpc>
              <a:buFont typeface="Wingdings" pitchFamily="2" charset="2"/>
              <a:buNone/>
            </a:pPr>
            <a:r>
              <a:rPr lang="en-US" sz="1800" i="1">
                <a:latin typeface="Times New Roman" pitchFamily="18" charset="0"/>
              </a:rPr>
              <a:t>assign y to m if y is greater than or equal to x</a:t>
            </a:r>
          </a:p>
          <a:p>
            <a:pPr marL="509588" lvl="1" indent="65088">
              <a:lnSpc>
                <a:spcPct val="90000"/>
              </a:lnSpc>
              <a:buFont typeface="Wingdings" pitchFamily="2" charset="2"/>
              <a:buNone/>
            </a:pPr>
            <a:r>
              <a:rPr lang="en-US" sz="1800" i="1">
                <a:latin typeface="Times New Roman" pitchFamily="18" charset="0"/>
              </a:rPr>
              <a:t>assign either x or y to m if x equals y</a:t>
            </a:r>
            <a:endParaRPr lang="en-US" sz="1800">
              <a:latin typeface="Times New Roman" pitchFamily="18" charset="0"/>
            </a:endParaRPr>
          </a:p>
          <a:p>
            <a:pPr marL="509588" lvl="1" indent="65088">
              <a:lnSpc>
                <a:spcPct val="90000"/>
              </a:lnSpc>
              <a:buFont typeface="Wingdings" pitchFamily="2" charset="2"/>
              <a:buNone/>
            </a:pPr>
            <a:endParaRPr lang="en-US" sz="1800">
              <a:latin typeface="Times New Roman" pitchFamily="18" charset="0"/>
            </a:endParaRPr>
          </a:p>
          <a:p>
            <a:pPr marL="509588" lvl="1" indent="65088">
              <a:lnSpc>
                <a:spcPct val="90000"/>
              </a:lnSpc>
              <a:buFont typeface="Wingdings" pitchFamily="2" charset="2"/>
              <a:buNone/>
            </a:pPr>
            <a:endParaRPr lang="en-US" sz="1800">
              <a:latin typeface="Times New Roman" pitchFamily="18" charset="0"/>
            </a:endParaRPr>
          </a:p>
          <a:p>
            <a:pPr marL="509588" lvl="1" indent="65088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* [ c: character; west?c ­­&gt; east!c ] </a:t>
            </a:r>
          </a:p>
          <a:p>
            <a:pPr marL="509588" lvl="1" indent="65088">
              <a:lnSpc>
                <a:spcPct val="90000"/>
              </a:lnSpc>
              <a:buFont typeface="Wingdings" pitchFamily="2" charset="2"/>
              <a:buNone/>
            </a:pPr>
            <a:endParaRPr lang="en-US" sz="1800" b="1">
              <a:latin typeface="Courier New" pitchFamily="49" charset="0"/>
            </a:endParaRPr>
          </a:p>
          <a:p>
            <a:pPr marL="509588" lvl="1" indent="65088">
              <a:lnSpc>
                <a:spcPct val="90000"/>
              </a:lnSpc>
              <a:buFont typeface="Wingdings" pitchFamily="2" charset="2"/>
              <a:buNone/>
            </a:pPr>
            <a:r>
              <a:rPr lang="en-US" sz="1800" i="1">
                <a:latin typeface="Times New Roman" pitchFamily="18" charset="0"/>
              </a:rPr>
              <a:t>Transmit to the process named </a:t>
            </a:r>
            <a:r>
              <a:rPr lang="en-US" sz="1800" i="1" u="sng">
                <a:latin typeface="Times New Roman" pitchFamily="18" charset="0"/>
              </a:rPr>
              <a:t>east</a:t>
            </a:r>
            <a:r>
              <a:rPr lang="en-US" sz="1800" i="1">
                <a:latin typeface="Times New Roman" pitchFamily="18" charset="0"/>
              </a:rPr>
              <a:t> a character received </a:t>
            </a:r>
          </a:p>
          <a:p>
            <a:pPr marL="509588" lvl="1" indent="65088">
              <a:lnSpc>
                <a:spcPct val="90000"/>
              </a:lnSpc>
              <a:buFont typeface="Wingdings" pitchFamily="2" charset="2"/>
              <a:buNone/>
            </a:pPr>
            <a:r>
              <a:rPr lang="en-US" sz="1800" i="1">
                <a:latin typeface="Times New Roman" pitchFamily="18" charset="0"/>
              </a:rPr>
              <a:t>from the process named </a:t>
            </a:r>
            <a:r>
              <a:rPr lang="en-US" sz="1800" i="1" u="sng">
                <a:latin typeface="Times New Roman" pitchFamily="18" charset="0"/>
              </a:rPr>
              <a:t>west</a:t>
            </a:r>
            <a:r>
              <a:rPr lang="en-US" sz="1800" i="1">
                <a:latin typeface="Times New Roman" pitchFamily="18" charset="0"/>
              </a:rPr>
              <a:t> until the process named </a:t>
            </a:r>
            <a:r>
              <a:rPr lang="en-US" sz="1800" i="1" u="sng">
                <a:latin typeface="Times New Roman" pitchFamily="18" charset="0"/>
              </a:rPr>
              <a:t>west</a:t>
            </a:r>
            <a:endParaRPr lang="en-US" sz="1800" i="1">
              <a:latin typeface="Times New Roman" pitchFamily="18" charset="0"/>
            </a:endParaRPr>
          </a:p>
          <a:p>
            <a:pPr marL="509588" lvl="1" indent="65088">
              <a:lnSpc>
                <a:spcPct val="90000"/>
              </a:lnSpc>
              <a:buFont typeface="Wingdings" pitchFamily="2" charset="2"/>
              <a:buNone/>
            </a:pPr>
            <a:r>
              <a:rPr lang="en-US" sz="1800" i="1">
                <a:latin typeface="Times New Roman" pitchFamily="18" charset="0"/>
              </a:rPr>
              <a:t>terminates.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70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70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98175F-9684-4870-B358-5D7D50435CD4}" type="slidenum">
              <a:rPr lang="en-US"/>
              <a:pPr/>
              <a:t>8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47725"/>
            <a:ext cx="9144000" cy="54451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7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>
                <a:latin typeface="Courier New" pitchFamily="49" charset="0"/>
              </a:rPr>
              <a:t>SEARCH</a:t>
            </a:r>
            <a:endParaRPr lang="en-US" sz="1700"/>
          </a:p>
          <a:p>
            <a:pPr marL="509588" lvl="1" indent="65088"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i := 0; * [ i &lt; size; content(i) != n ­­&gt; i := i + 1 ]</a:t>
            </a:r>
            <a:r>
              <a:rPr lang="en-US" sz="1800">
                <a:latin typeface="Courier New" pitchFamily="49" charset="0"/>
              </a:rPr>
              <a:t> </a:t>
            </a:r>
          </a:p>
          <a:p>
            <a:pPr marL="509588" lvl="1" indent="65088" algn="ctr">
              <a:lnSpc>
                <a:spcPct val="90000"/>
              </a:lnSpc>
              <a:buFont typeface="Wingdings" pitchFamily="2" charset="2"/>
              <a:buNone/>
            </a:pPr>
            <a:endParaRPr lang="en-US" sz="1800">
              <a:latin typeface="Courier New" pitchFamily="49" charset="0"/>
            </a:endParaRPr>
          </a:p>
          <a:p>
            <a:pPr marL="509588" lvl="1" indent="65088">
              <a:lnSpc>
                <a:spcPct val="90000"/>
              </a:lnSpc>
              <a:buFont typeface="Wingdings" pitchFamily="2" charset="2"/>
              <a:buNone/>
            </a:pPr>
            <a:r>
              <a:rPr lang="en-US" sz="1600" i="1">
                <a:latin typeface="Courier New" pitchFamily="49" charset="0"/>
              </a:rPr>
              <a:t>Scan the array context until the value n is found or until the end of the array of length size is reached</a:t>
            </a:r>
          </a:p>
          <a:p>
            <a:pPr marL="509588" lvl="1" indent="65088">
              <a:lnSpc>
                <a:spcPct val="90000"/>
              </a:lnSpc>
              <a:buFont typeface="Wingdings" pitchFamily="2" charset="2"/>
              <a:buNone/>
            </a:pPr>
            <a:endParaRPr lang="en-US" sz="16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900" b="1">
                <a:latin typeface="Courier New" pitchFamily="49" charset="0"/>
              </a:rPr>
              <a:t>LISTMAN:: *[ n : integer; X?insert(n) ­­&gt; INSERT </a:t>
            </a:r>
            <a:br>
              <a:rPr lang="en-US" sz="1900" b="1">
                <a:latin typeface="Courier New" pitchFamily="49" charset="0"/>
              </a:rPr>
            </a:br>
            <a:r>
              <a:rPr lang="en-US" sz="1900" b="1">
                <a:latin typeface="Courier New" pitchFamily="49" charset="0"/>
              </a:rPr>
              <a:t>          [] </a:t>
            </a:r>
            <a:br>
              <a:rPr lang="en-US" sz="1900" b="1">
                <a:latin typeface="Courier New" pitchFamily="49" charset="0"/>
              </a:rPr>
            </a:br>
            <a:r>
              <a:rPr lang="en-US" sz="1900" b="1">
                <a:latin typeface="Courier New" pitchFamily="49" charset="0"/>
              </a:rPr>
              <a:t>          n : integer; X?has(n) ­­&gt; SEARCH; X!(i &lt; size) </a:t>
            </a:r>
            <a:br>
              <a:rPr lang="en-US" sz="1900" b="1">
                <a:latin typeface="Courier New" pitchFamily="49" charset="0"/>
              </a:rPr>
            </a:br>
            <a:r>
              <a:rPr lang="en-US" sz="1900" b="1">
                <a:latin typeface="Courier New" pitchFamily="49" charset="0"/>
              </a:rPr>
              <a:t>         ]</a:t>
            </a:r>
            <a:r>
              <a:rPr lang="en-US" sz="2100">
                <a:latin typeface="Courier New" pitchFamily="49" charset="0"/>
              </a:rPr>
              <a:t> </a:t>
            </a:r>
          </a:p>
          <a:p>
            <a:pPr marL="509588" lvl="1" indent="65088">
              <a:lnSpc>
                <a:spcPct val="90000"/>
              </a:lnSpc>
              <a:buFont typeface="Wingdings" pitchFamily="2" charset="2"/>
              <a:buNone/>
            </a:pPr>
            <a:endParaRPr lang="en-US" sz="1400" i="1">
              <a:latin typeface="Courier New" pitchFamily="49" charset="0"/>
            </a:endParaRPr>
          </a:p>
          <a:p>
            <a:pPr marL="509588" lvl="1" indent="65088">
              <a:lnSpc>
                <a:spcPct val="90000"/>
              </a:lnSpc>
              <a:buFont typeface="Wingdings" pitchFamily="2" charset="2"/>
              <a:buNone/>
            </a:pPr>
            <a:r>
              <a:rPr lang="en-US" sz="1600" i="1">
                <a:latin typeface="Courier New" pitchFamily="49" charset="0"/>
              </a:rPr>
              <a:t>LISTMAN has a simple protocol defined by two messages - an </a:t>
            </a:r>
            <a:r>
              <a:rPr lang="en-US" sz="1600" i="1" u="sng">
                <a:latin typeface="Courier New" pitchFamily="49" charset="0"/>
              </a:rPr>
              <a:t>insert</a:t>
            </a:r>
            <a:r>
              <a:rPr lang="en-US" sz="1600" i="1">
                <a:latin typeface="Courier New" pitchFamily="49" charset="0"/>
              </a:rPr>
              <a:t> message and a </a:t>
            </a:r>
            <a:r>
              <a:rPr lang="en-US" sz="1600" i="1" u="sng">
                <a:latin typeface="Courier New" pitchFamily="49" charset="0"/>
              </a:rPr>
              <a:t>has</a:t>
            </a:r>
            <a:r>
              <a:rPr lang="en-US" sz="1600" i="1">
                <a:latin typeface="Courier New" pitchFamily="49" charset="0"/>
              </a:rPr>
              <a:t> message. The types </a:t>
            </a:r>
            <a:r>
              <a:rPr lang="en-US" sz="1600" i="1" u="sng">
                <a:latin typeface="Courier New" pitchFamily="49" charset="0"/>
              </a:rPr>
              <a:t>insert</a:t>
            </a:r>
            <a:r>
              <a:rPr lang="en-US" sz="1600" i="1">
                <a:latin typeface="Courier New" pitchFamily="49" charset="0"/>
              </a:rPr>
              <a:t> and </a:t>
            </a:r>
            <a:r>
              <a:rPr lang="en-US" sz="1600" i="1" u="sng">
                <a:latin typeface="Courier New" pitchFamily="49" charset="0"/>
              </a:rPr>
              <a:t>has</a:t>
            </a:r>
            <a:r>
              <a:rPr lang="en-US" sz="1600" i="1">
                <a:latin typeface="Courier New" pitchFamily="49" charset="0"/>
              </a:rPr>
              <a:t> are used to disambiguate the integer value passed on each communication with X. INSERT is code (not shown) that adds the value of n to the array content. SEARCH is the code shown above. LISTMAN replies with a boolean value to each </a:t>
            </a:r>
            <a:r>
              <a:rPr lang="en-US" sz="1600" i="1" u="sng">
                <a:latin typeface="Courier New" pitchFamily="49" charset="0"/>
              </a:rPr>
              <a:t>has</a:t>
            </a:r>
            <a:r>
              <a:rPr lang="en-US" sz="1600" i="1">
                <a:latin typeface="Courier New" pitchFamily="49" charset="0"/>
              </a:rPr>
              <a:t> message.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0275DD-95C0-4A27-BFC5-1FBD68D06282}" type="slidenum">
              <a:rPr lang="en-US"/>
              <a:pPr/>
              <a:t>9</a:t>
            </a:fld>
            <a:endParaRPr lang="en-US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Signals between Processes</a:t>
            </a:r>
          </a:p>
        </p:txBody>
      </p:sp>
      <p:sp>
        <p:nvSpPr>
          <p:cNvPr id="205827" name="Text Box 3"/>
          <p:cNvSpPr txBox="1">
            <a:spLocks noChangeArrowheads="1"/>
          </p:cNvSpPr>
          <p:nvPr/>
        </p:nvSpPr>
        <p:spPr bwMode="auto">
          <a:xfrm>
            <a:off x="1143000" y="1905000"/>
            <a:ext cx="7473950" cy="300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800">
                <a:latin typeface="Times New Roman" pitchFamily="18" charset="0"/>
              </a:rPr>
              <a:t>A message bearing a type but no data may be used to convey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imes New Roman" pitchFamily="18" charset="0"/>
              </a:rPr>
              <a:t>a “signal” between processes. For example:</a:t>
            </a:r>
          </a:p>
          <a:p>
            <a:pPr>
              <a:spcBef>
                <a:spcPct val="20000"/>
              </a:spcBef>
            </a:pPr>
            <a:endParaRPr lang="en-US" sz="1800"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en-US" sz="1800" b="1">
                <a:latin typeface="Courier New" pitchFamily="49" charset="0"/>
              </a:rPr>
              <a:t>Semaphore::</a:t>
            </a:r>
          </a:p>
          <a:p>
            <a:pPr>
              <a:spcBef>
                <a:spcPct val="20000"/>
              </a:spcBef>
            </a:pPr>
            <a:r>
              <a:rPr lang="en-US" sz="1800" b="1">
                <a:latin typeface="Courier New" pitchFamily="49" charset="0"/>
              </a:rPr>
              <a:t>  val:integer; val = 0;</a:t>
            </a:r>
          </a:p>
          <a:p>
            <a:pPr>
              <a:spcBef>
                <a:spcPct val="20000"/>
              </a:spcBef>
            </a:pPr>
            <a:r>
              <a:rPr lang="en-US" sz="1800" b="1">
                <a:latin typeface="Courier New" pitchFamily="49" charset="0"/>
              </a:rPr>
              <a:t>  *[   X?V()--&gt; val = val + 1</a:t>
            </a:r>
          </a:p>
          <a:p>
            <a:pPr>
              <a:spcBef>
                <a:spcPct val="20000"/>
              </a:spcBef>
            </a:pPr>
            <a:r>
              <a:rPr lang="en-US" sz="1800" b="1">
                <a:latin typeface="Courier New" pitchFamily="49" charset="0"/>
              </a:rPr>
              <a:t>    []</a:t>
            </a:r>
          </a:p>
          <a:p>
            <a:pPr>
              <a:spcBef>
                <a:spcPct val="20000"/>
              </a:spcBef>
            </a:pPr>
            <a:r>
              <a:rPr lang="en-US" sz="1800" b="1">
                <a:latin typeface="Courier New" pitchFamily="49" charset="0"/>
              </a:rPr>
              <a:t>       val &gt; 0; Y?P()--&gt; val = val - 1</a:t>
            </a:r>
          </a:p>
          <a:p>
            <a:pPr>
              <a:spcBef>
                <a:spcPct val="20000"/>
              </a:spcBef>
            </a:pPr>
            <a:r>
              <a:rPr lang="en-US" sz="1800" b="1">
                <a:latin typeface="Courier New" pitchFamily="49" charset="0"/>
              </a:rPr>
              <a:t>   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80000A"/>
      </a:accent1>
      <a:accent2>
        <a:srgbClr val="81460A"/>
      </a:accent2>
      <a:accent3>
        <a:srgbClr val="FFFFFF"/>
      </a:accent3>
      <a:accent4>
        <a:srgbClr val="000000"/>
      </a:accent4>
      <a:accent5>
        <a:srgbClr val="C0AAAA"/>
      </a:accent5>
      <a:accent6>
        <a:srgbClr val="743F08"/>
      </a:accent6>
      <a:hlink>
        <a:srgbClr val="805255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Default Design 1">
        <a:dk1>
          <a:srgbClr val="666699"/>
        </a:dk1>
        <a:lt1>
          <a:srgbClr val="FFFFFF"/>
        </a:lt1>
        <a:dk2>
          <a:srgbClr val="000066"/>
        </a:dk2>
        <a:lt2>
          <a:srgbClr val="FFFFFF"/>
        </a:lt2>
        <a:accent1>
          <a:srgbClr val="0066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2DE7"/>
        </a:accent6>
        <a:hlink>
          <a:srgbClr val="0000C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4B49"/>
        </a:dk2>
        <a:lt2>
          <a:srgbClr val="FFFFFF"/>
        </a:lt2>
        <a:accent1>
          <a:srgbClr val="009999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ACACA"/>
        </a:accent5>
        <a:accent6>
          <a:srgbClr val="007373"/>
        </a:accent6>
        <a:hlink>
          <a:srgbClr val="00666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FF9900"/>
        </a:accent1>
        <a:accent2>
          <a:srgbClr val="FCB138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4A032"/>
        </a:accent6>
        <a:hlink>
          <a:srgbClr val="FCC66E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440044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B0AAB0"/>
        </a:accent5>
        <a:accent6>
          <a:srgbClr val="6D0466"/>
        </a:accent6>
        <a:hlink>
          <a:srgbClr val="9F839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FFFFFF"/>
        </a:dk2>
        <a:lt2>
          <a:srgbClr val="666699"/>
        </a:lt2>
        <a:accent1>
          <a:srgbClr val="779F92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BDCDC7"/>
        </a:accent5>
        <a:accent6>
          <a:srgbClr val="8EB0C3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A0000"/>
        </a:dk1>
        <a:lt1>
          <a:srgbClr val="FFFFFF"/>
        </a:lt1>
        <a:dk2>
          <a:srgbClr val="FFFFFF"/>
        </a:dk2>
        <a:lt2>
          <a:srgbClr val="666699"/>
        </a:lt2>
        <a:accent1>
          <a:srgbClr val="CC3300"/>
        </a:accent1>
        <a:accent2>
          <a:srgbClr val="CC6600"/>
        </a:accent2>
        <a:accent3>
          <a:srgbClr val="FFFFFF"/>
        </a:accent3>
        <a:accent4>
          <a:srgbClr val="590000"/>
        </a:accent4>
        <a:accent5>
          <a:srgbClr val="E2ADAA"/>
        </a:accent5>
        <a:accent6>
          <a:srgbClr val="B95C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4F4F77"/>
        </a:dk1>
        <a:lt1>
          <a:srgbClr val="FFFFFF"/>
        </a:lt1>
        <a:dk2>
          <a:srgbClr val="4A7911"/>
        </a:dk2>
        <a:lt2>
          <a:srgbClr val="FFFFFF"/>
        </a:lt2>
        <a:accent1>
          <a:srgbClr val="336600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00"/>
        </a:dk1>
        <a:lt1>
          <a:srgbClr val="FFFFFF"/>
        </a:lt1>
        <a:dk2>
          <a:srgbClr val="FFFFFF"/>
        </a:dk2>
        <a:lt2>
          <a:srgbClr val="4F4F77"/>
        </a:lt2>
        <a:accent1>
          <a:srgbClr val="3366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8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8080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0C0"/>
        </a:accent5>
        <a:accent6>
          <a:srgbClr val="008A8A"/>
        </a:accent6>
        <a:hlink>
          <a:srgbClr val="70CAC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4F4F77"/>
        </a:dk1>
        <a:lt1>
          <a:srgbClr val="FFFFFF"/>
        </a:lt1>
        <a:dk2>
          <a:srgbClr val="330000"/>
        </a:dk2>
        <a:lt2>
          <a:srgbClr val="FFFFFF"/>
        </a:lt2>
        <a:accent1>
          <a:srgbClr val="822504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C1ACAA"/>
        </a:accent5>
        <a:accent6>
          <a:srgbClr val="8F2505"/>
        </a:accent6>
        <a:hlink>
          <a:srgbClr val="7C0704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33333"/>
        </a:dk1>
        <a:lt1>
          <a:srgbClr val="FFFFFF"/>
        </a:lt1>
        <a:dk2>
          <a:srgbClr val="333399"/>
        </a:dk2>
        <a:lt2>
          <a:srgbClr val="FFFFFF"/>
        </a:lt2>
        <a:accent1>
          <a:srgbClr val="006699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B8CA"/>
        </a:accent5>
        <a:accent6>
          <a:srgbClr val="02799E"/>
        </a:accent6>
        <a:hlink>
          <a:srgbClr val="6699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0080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AAAAC0"/>
        </a:accent5>
        <a:accent6>
          <a:srgbClr val="8A8AB9"/>
        </a:accent6>
        <a:hlink>
          <a:srgbClr val="CCCCE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996</Words>
  <Application>Microsoft Office PowerPoint</Application>
  <PresentationFormat>On-screen Show (4:3)</PresentationFormat>
  <Paragraphs>191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Communicating Sequential Processes (CSP)</vt:lpstr>
      <vt:lpstr>Communicating Sequential Processes (CSP)</vt:lpstr>
      <vt:lpstr>Operators</vt:lpstr>
      <vt:lpstr>Semantics and Type Matching </vt:lpstr>
      <vt:lpstr>Guarded Commands </vt:lpstr>
      <vt:lpstr>Alternative/Repetitive Commands </vt:lpstr>
      <vt:lpstr>Examples </vt:lpstr>
      <vt:lpstr>Examples </vt:lpstr>
      <vt:lpstr>Signals between Processes</vt:lpstr>
      <vt:lpstr>Bounded Buffer Example </vt:lpstr>
      <vt:lpstr>Example</vt:lpstr>
      <vt:lpstr>Arrays of Processes</vt:lpstr>
      <vt:lpstr>CSP - Comparison with Monitors</vt:lpstr>
      <vt:lpstr>Comparison</vt:lpstr>
    </vt:vector>
  </TitlesOfParts>
  <Company>Virginia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Communicating Sequential Processes</dc:title>
  <dc:subject>CS5204</dc:subject>
  <dc:creator>Dennis Kafura</dc:creator>
  <cp:lastModifiedBy>Dennis Kafura</cp:lastModifiedBy>
  <cp:revision>13</cp:revision>
  <dcterms:created xsi:type="dcterms:W3CDTF">2005-01-05T22:58:01Z</dcterms:created>
  <dcterms:modified xsi:type="dcterms:W3CDTF">2010-08-02T13:34:19Z</dcterms:modified>
</cp:coreProperties>
</file>