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D143DD4-5F8C-4DA3-94E6-0A14227ACB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7924800" y="152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err="1" smtClean="0"/>
              <a:t>SecPAL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Authorization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Security Policy Assertion Language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A2F1A96A-24EF-4DA5-B4E8-43099AE00DB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C96A2E-3B7B-4977-818D-F9448C422032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Deduction Rules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114800"/>
            <a:ext cx="86868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AC is the assertion context</a:t>
            </a:r>
          </a:p>
          <a:p>
            <a:pPr>
              <a:lnSpc>
                <a:spcPct val="90000"/>
              </a:lnSpc>
            </a:pPr>
            <a:r>
              <a:rPr lang="en-US" sz="2100"/>
              <a:t>D is the delegation flag (0=no delegation, infinity is unbounded delegation)</a:t>
            </a:r>
          </a:p>
          <a:p>
            <a:pPr>
              <a:lnSpc>
                <a:spcPct val="90000"/>
              </a:lnSpc>
            </a:pPr>
            <a:r>
              <a:rPr lang="en-US" sz="2100" i="1">
                <a:latin typeface="Symbol" pitchFamily="18" charset="2"/>
              </a:rPr>
              <a:t>q</a:t>
            </a:r>
            <a:r>
              <a:rPr lang="en-US" sz="2100">
                <a:latin typeface="Symbol" pitchFamily="18" charset="2"/>
              </a:rPr>
              <a:t> </a:t>
            </a:r>
            <a:r>
              <a:rPr lang="en-US" sz="2100"/>
              <a:t>is a binding of variables to constants and variables</a:t>
            </a:r>
          </a:p>
          <a:p>
            <a:pPr>
              <a:lnSpc>
                <a:spcPct val="90000"/>
              </a:lnSpc>
            </a:pPr>
            <a:r>
              <a:rPr lang="en-US" sz="2100" i="1"/>
              <a:t>vars(f)</a:t>
            </a:r>
            <a:r>
              <a:rPr lang="en-US" sz="2100"/>
              <a:t> is the set of free variables in </a:t>
            </a:r>
            <a:r>
              <a:rPr lang="en-US" sz="2100" i="1"/>
              <a:t>f</a:t>
            </a:r>
          </a:p>
          <a:p>
            <a:pPr>
              <a:lnSpc>
                <a:spcPct val="90000"/>
              </a:lnSpc>
            </a:pPr>
            <a:endParaRPr lang="en-US" sz="2100"/>
          </a:p>
          <a:p>
            <a:pPr>
              <a:lnSpc>
                <a:spcPct val="90000"/>
              </a:lnSpc>
            </a:pPr>
            <a:endParaRPr lang="en-US" sz="2100">
              <a:latin typeface="Symbol" pitchFamily="18" charset="2"/>
            </a:endParaRPr>
          </a:p>
        </p:txBody>
      </p:sp>
      <p:pic>
        <p:nvPicPr>
          <p:cNvPr id="212996" name="Picture 4" descr="DeductionRu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6948488" cy="216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F1D60-AD4E-4574-9CF4-E97464148486}" type="slidenum">
              <a:rPr lang="en-US"/>
              <a:pPr/>
              <a:t>11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deduction rules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Assertions</a:t>
            </a:r>
            <a:r>
              <a:rPr lang="en-US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STS says Alice is a researcher 				(1)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STS can say x is a researcher		(2)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x can execute dbgrep if x is a researcher	(3)</a:t>
            </a:r>
            <a:r>
              <a:rPr lang="en-US"/>
              <a:t> </a:t>
            </a:r>
            <a:br>
              <a:rPr lang="en-US"/>
            </a:br>
            <a:endParaRPr lang="en-US"/>
          </a:p>
          <a:p>
            <a:pPr>
              <a:buFont typeface="Wingdings" pitchFamily="2" charset="2"/>
              <a:buNone/>
            </a:pPr>
            <a:r>
              <a:rPr lang="en-US" sz="2400"/>
              <a:t>Proof of “Cluster says Alice can execute dbgrep”: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STS can say x is a researcher		(2)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STS says Alice is a researcher 				(1)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Alice is a researcher                    (can say)(4)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x can execute dbgrep if x is a researcher	(3)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Alice is a researcher 			(4)</a:t>
            </a:r>
          </a:p>
          <a:p>
            <a:pPr lvl="1">
              <a:buFont typeface="Wingdings" pitchFamily="2" charset="2"/>
              <a:buNone/>
            </a:pPr>
            <a:r>
              <a:rPr lang="en-US" sz="1800"/>
              <a:t>Cluster says Alice can execute dbgrep               (cond) (5)</a:t>
            </a: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E36196-8208-4EBF-920E-10EEF3365AAA}" type="slidenum">
              <a:rPr lang="en-US"/>
              <a:pPr/>
              <a:t>12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Authorization Queries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458200" cy="1714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Authorization query:</a:t>
            </a:r>
            <a:r>
              <a:rPr lang="en-US" sz="2600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K-ResGrid says </a:t>
            </a:r>
            <a:r>
              <a:rPr lang="en-US" sz="1800" i="1"/>
              <a:t>x</a:t>
            </a:r>
            <a:r>
              <a:rPr lang="en-US" sz="1800"/>
              <a:t> possess rfc822Name=</a:t>
            </a:r>
            <a:r>
              <a:rPr lang="en-US" sz="1800" i="1"/>
              <a:t>e</a:t>
            </a:r>
            <a:br>
              <a:rPr lang="en-US" sz="1800" i="1"/>
            </a:br>
            <a:endParaRPr lang="en-US" sz="1800" i="1"/>
          </a:p>
          <a:p>
            <a:pPr>
              <a:lnSpc>
                <a:spcPct val="90000"/>
              </a:lnSpc>
            </a:pPr>
            <a:r>
              <a:rPr lang="en-US" sz="2000"/>
              <a:t>Authorization decision: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K-ResGrid says K-Bob posess rfc822Name=bob@contoso.edu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939800" y="1295400"/>
            <a:ext cx="6829425" cy="2590800"/>
            <a:chOff x="384" y="912"/>
            <a:chExt cx="4302" cy="163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968" y="1248"/>
              <a:ext cx="768" cy="720"/>
              <a:chOff x="1392" y="1200"/>
              <a:chExt cx="960" cy="960"/>
            </a:xfrm>
          </p:grpSpPr>
          <p:sp>
            <p:nvSpPr>
              <p:cNvPr id="215045" name="Oval 5"/>
              <p:cNvSpPr>
                <a:spLocks noChangeArrowheads="1"/>
              </p:cNvSpPr>
              <p:nvPr/>
            </p:nvSpPr>
            <p:spPr bwMode="auto">
              <a:xfrm>
                <a:off x="1392" y="1200"/>
                <a:ext cx="960" cy="960"/>
              </a:xfrm>
              <a:prstGeom prst="ellipse">
                <a:avLst/>
              </a:prstGeom>
              <a:solidFill>
                <a:srgbClr val="F3AFB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44" name="Text Box 4"/>
              <p:cNvSpPr txBox="1">
                <a:spLocks noChangeArrowheads="1"/>
              </p:cNvSpPr>
              <p:nvPr/>
            </p:nvSpPr>
            <p:spPr bwMode="auto">
              <a:xfrm>
                <a:off x="1542" y="1517"/>
                <a:ext cx="679" cy="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>
                    <a:latin typeface="Times New Roman" pitchFamily="18" charset="0"/>
                  </a:rPr>
                  <a:t>Decision </a:t>
                </a:r>
              </a:p>
              <a:p>
                <a:pPr algn="ctr"/>
                <a:r>
                  <a:rPr lang="en-US" sz="1400">
                    <a:latin typeface="Times New Roman" pitchFamily="18" charset="0"/>
                  </a:rPr>
                  <a:t>Point</a:t>
                </a:r>
              </a:p>
            </p:txBody>
          </p:sp>
        </p:grpSp>
        <p:sp>
          <p:nvSpPr>
            <p:cNvPr id="215047" name="Text Box 7"/>
            <p:cNvSpPr txBox="1">
              <a:spLocks noChangeArrowheads="1"/>
            </p:cNvSpPr>
            <p:nvPr/>
          </p:nvSpPr>
          <p:spPr bwMode="auto">
            <a:xfrm>
              <a:off x="518" y="1512"/>
              <a:ext cx="9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authorization query</a:t>
              </a:r>
            </a:p>
          </p:txBody>
        </p:sp>
        <p:sp>
          <p:nvSpPr>
            <p:cNvPr id="215048" name="Text Box 8"/>
            <p:cNvSpPr txBox="1">
              <a:spLocks noChangeArrowheads="1"/>
            </p:cNvSpPr>
            <p:nvPr/>
          </p:nvSpPr>
          <p:spPr bwMode="auto">
            <a:xfrm>
              <a:off x="2496" y="912"/>
              <a:ext cx="15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environment (e.g., current time)</a:t>
              </a:r>
            </a:p>
          </p:txBody>
        </p:sp>
        <p:sp>
          <p:nvSpPr>
            <p:cNvPr id="215049" name="Text Box 9"/>
            <p:cNvSpPr txBox="1">
              <a:spLocks noChangeArrowheads="1"/>
            </p:cNvSpPr>
            <p:nvPr/>
          </p:nvSpPr>
          <p:spPr bwMode="auto">
            <a:xfrm>
              <a:off x="1920" y="2112"/>
              <a:ext cx="8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assertion context</a:t>
              </a:r>
            </a:p>
          </p:txBody>
        </p:sp>
        <p:sp>
          <p:nvSpPr>
            <p:cNvPr id="215050" name="Text Box 10"/>
            <p:cNvSpPr txBox="1">
              <a:spLocks noChangeArrowheads="1"/>
            </p:cNvSpPr>
            <p:nvPr/>
          </p:nvSpPr>
          <p:spPr bwMode="auto">
            <a:xfrm>
              <a:off x="3120" y="2352"/>
              <a:ext cx="4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policies</a:t>
              </a:r>
            </a:p>
          </p:txBody>
        </p:sp>
        <p:sp>
          <p:nvSpPr>
            <p:cNvPr id="215051" name="Text Box 11"/>
            <p:cNvSpPr txBox="1">
              <a:spLocks noChangeArrowheads="1"/>
            </p:cNvSpPr>
            <p:nvPr/>
          </p:nvSpPr>
          <p:spPr bwMode="auto">
            <a:xfrm>
              <a:off x="1056" y="2352"/>
              <a:ext cx="5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assertions</a:t>
              </a:r>
            </a:p>
          </p:txBody>
        </p:sp>
        <p:sp>
          <p:nvSpPr>
            <p:cNvPr id="215052" name="Text Box 12"/>
            <p:cNvSpPr txBox="1">
              <a:spLocks noChangeArrowheads="1"/>
            </p:cNvSpPr>
            <p:nvPr/>
          </p:nvSpPr>
          <p:spPr bwMode="auto">
            <a:xfrm>
              <a:off x="384" y="2352"/>
              <a:ext cx="4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Times New Roman" pitchFamily="18" charset="0"/>
                </a:rPr>
                <a:t>tokens</a:t>
              </a:r>
            </a:p>
          </p:txBody>
        </p:sp>
        <p:sp>
          <p:nvSpPr>
            <p:cNvPr id="215053" name="Text Box 13"/>
            <p:cNvSpPr txBox="1">
              <a:spLocks noChangeArrowheads="1"/>
            </p:cNvSpPr>
            <p:nvPr/>
          </p:nvSpPr>
          <p:spPr bwMode="auto">
            <a:xfrm>
              <a:off x="3024" y="1512"/>
              <a:ext cx="166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Times New Roman" pitchFamily="18" charset="0"/>
                </a:rPr>
                <a:t>authorization decision </a:t>
              </a:r>
              <a:br>
                <a:rPr lang="en-US" sz="1400">
                  <a:latin typeface="Times New Roman" pitchFamily="18" charset="0"/>
                </a:rPr>
              </a:br>
              <a:r>
                <a:rPr lang="en-US" sz="1400">
                  <a:latin typeface="Times New Roman" pitchFamily="18" charset="0"/>
                </a:rPr>
                <a:t>(returns bindings satisfying query)</a:t>
              </a:r>
            </a:p>
          </p:txBody>
        </p:sp>
        <p:cxnSp>
          <p:nvCxnSpPr>
            <p:cNvPr id="215054" name="AutoShape 14"/>
            <p:cNvCxnSpPr>
              <a:cxnSpLocks noChangeShapeType="1"/>
              <a:stCxn id="215047" idx="3"/>
              <a:endCxn id="215045" idx="2"/>
            </p:cNvCxnSpPr>
            <p:nvPr/>
          </p:nvCxnSpPr>
          <p:spPr bwMode="auto">
            <a:xfrm>
              <a:off x="1508" y="1608"/>
              <a:ext cx="4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056" name="AutoShape 16"/>
            <p:cNvCxnSpPr>
              <a:cxnSpLocks noChangeShapeType="1"/>
              <a:stCxn id="215052" idx="3"/>
              <a:endCxn id="215051" idx="1"/>
            </p:cNvCxnSpPr>
            <p:nvPr/>
          </p:nvCxnSpPr>
          <p:spPr bwMode="auto">
            <a:xfrm>
              <a:off x="793" y="2448"/>
              <a:ext cx="2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057" name="AutoShape 17"/>
            <p:cNvCxnSpPr>
              <a:cxnSpLocks noChangeShapeType="1"/>
              <a:stCxn id="215045" idx="6"/>
              <a:endCxn id="215053" idx="1"/>
            </p:cNvCxnSpPr>
            <p:nvPr/>
          </p:nvCxnSpPr>
          <p:spPr bwMode="auto">
            <a:xfrm>
              <a:off x="2736" y="1608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058" name="AutoShape 18"/>
            <p:cNvCxnSpPr>
              <a:cxnSpLocks noChangeShapeType="1"/>
              <a:stCxn id="215049" idx="0"/>
              <a:endCxn id="215045" idx="4"/>
            </p:cNvCxnSpPr>
            <p:nvPr/>
          </p:nvCxnSpPr>
          <p:spPr bwMode="auto">
            <a:xfrm flipH="1" flipV="1">
              <a:off x="2352" y="1968"/>
              <a:ext cx="5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059" name="AutoShape 19"/>
            <p:cNvCxnSpPr>
              <a:cxnSpLocks noChangeShapeType="1"/>
              <a:stCxn id="215051" idx="3"/>
              <a:endCxn id="215049" idx="2"/>
            </p:cNvCxnSpPr>
            <p:nvPr/>
          </p:nvCxnSpPr>
          <p:spPr bwMode="auto">
            <a:xfrm flipV="1">
              <a:off x="1615" y="2304"/>
              <a:ext cx="742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15060" name="AutoShape 20"/>
            <p:cNvCxnSpPr>
              <a:cxnSpLocks noChangeShapeType="1"/>
              <a:stCxn id="215050" idx="1"/>
              <a:endCxn id="215049" idx="2"/>
            </p:cNvCxnSpPr>
            <p:nvPr/>
          </p:nvCxnSpPr>
          <p:spPr bwMode="auto">
            <a:xfrm rot="10800000">
              <a:off x="2357" y="2304"/>
              <a:ext cx="763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15061" name="AutoShape 21"/>
            <p:cNvCxnSpPr>
              <a:cxnSpLocks noChangeShapeType="1"/>
              <a:stCxn id="215048" idx="1"/>
              <a:endCxn id="215045" idx="0"/>
            </p:cNvCxnSpPr>
            <p:nvPr/>
          </p:nvCxnSpPr>
          <p:spPr bwMode="auto">
            <a:xfrm rot="10800000" flipV="1">
              <a:off x="2352" y="1008"/>
              <a:ext cx="144" cy="24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450409-DBA9-4578-AC7F-50833F55D950}" type="slidenum">
              <a:rPr lang="en-US"/>
              <a:pPr/>
              <a:t>13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Authorization Query Table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Provided by a local assertion context </a:t>
            </a:r>
          </a:p>
          <a:p>
            <a:r>
              <a:rPr lang="en-US" sz="2400"/>
              <a:t>Maps parameterized operation names to predefined queries</a:t>
            </a:r>
          </a:p>
          <a:p>
            <a:r>
              <a:rPr lang="en-US" sz="2400"/>
              <a:t>Resource guard invokes parameterized operation</a:t>
            </a:r>
          </a:p>
          <a:p>
            <a:r>
              <a:rPr lang="en-US" sz="2400"/>
              <a:t>Example (containing deny-overrides):</a:t>
            </a:r>
            <a:r>
              <a:rPr lang="en-US" sz="2600"/>
              <a:t/>
            </a:r>
            <a:br>
              <a:rPr lang="en-US" sz="2600"/>
            </a:br>
            <a:endParaRPr lang="en-US" sz="2600"/>
          </a:p>
          <a:p>
            <a:pPr lvl="2">
              <a:buFont typeface="Wingdings" pitchFamily="2" charset="2"/>
              <a:buNone/>
            </a:pPr>
            <a:r>
              <a:rPr lang="en-US" sz="1800">
                <a:latin typeface="Courier" pitchFamily="49" charset="0"/>
              </a:rPr>
              <a:t>check-access-permission</a:t>
            </a:r>
            <a:r>
              <a:rPr lang="en-US" sz="1800"/>
              <a:t>(</a:t>
            </a:r>
            <a:r>
              <a:rPr lang="en-US" sz="1800" i="1"/>
              <a:t>x</a:t>
            </a:r>
            <a:r>
              <a:rPr lang="en-US" sz="1800"/>
              <a:t>):</a:t>
            </a:r>
          </a:p>
          <a:p>
            <a:pPr lvl="2">
              <a:buFont typeface="Wingdings" pitchFamily="2" charset="2"/>
              <a:buNone/>
            </a:pPr>
            <a:r>
              <a:rPr lang="en-US" sz="1800"/>
              <a:t>    </a:t>
            </a:r>
            <a:r>
              <a:rPr lang="en-US" sz="1800">
                <a:latin typeface="Courier" pitchFamily="49" charset="0"/>
              </a:rPr>
              <a:t>FileServer</a:t>
            </a:r>
            <a:r>
              <a:rPr lang="en-US" sz="1800"/>
              <a:t> </a:t>
            </a:r>
            <a:r>
              <a:rPr lang="en-US" sz="1800" b="1"/>
              <a:t>says</a:t>
            </a:r>
            <a:r>
              <a:rPr lang="en-US" sz="1800"/>
              <a:t> </a:t>
            </a:r>
            <a:r>
              <a:rPr lang="en-US" sz="1800" i="1"/>
              <a:t>x</a:t>
            </a:r>
            <a:r>
              <a:rPr lang="en-US" sz="1800"/>
              <a:t> has access from t</a:t>
            </a:r>
            <a:r>
              <a:rPr lang="en-US" sz="1800" baseline="-25000"/>
              <a:t>1</a:t>
            </a:r>
            <a:r>
              <a:rPr lang="en-US" sz="1800"/>
              <a:t> till t</a:t>
            </a:r>
            <a:r>
              <a:rPr lang="en-US" sz="1800" baseline="-25000"/>
              <a:t>2</a:t>
            </a:r>
          </a:p>
          <a:p>
            <a:pPr lvl="2">
              <a:buFont typeface="Wingdings" pitchFamily="2" charset="2"/>
              <a:buNone/>
            </a:pPr>
            <a:r>
              <a:rPr lang="en-US" sz="1800"/>
              <a:t>         t</a:t>
            </a:r>
            <a:r>
              <a:rPr lang="en-US" sz="1800" baseline="-25000"/>
              <a:t>1</a:t>
            </a:r>
            <a:r>
              <a:rPr lang="en-US" sz="1800"/>
              <a:t> &lt;= currentTime() &lt;= t</a:t>
            </a:r>
            <a:r>
              <a:rPr lang="en-US" sz="1800" baseline="-25000"/>
              <a:t>2</a:t>
            </a:r>
            <a:r>
              <a:rPr lang="en-US" sz="1800"/>
              <a:t>,</a:t>
            </a:r>
          </a:p>
          <a:p>
            <a:pPr lvl="2">
              <a:buFont typeface="Wingdings" pitchFamily="2" charset="2"/>
              <a:buNone/>
            </a:pPr>
            <a:r>
              <a:rPr lang="en-US" sz="1800"/>
              <a:t>    not exists t</a:t>
            </a:r>
            <a:r>
              <a:rPr lang="en-US" sz="1800" baseline="-25000"/>
              <a:t>3</a:t>
            </a:r>
            <a:r>
              <a:rPr lang="en-US" sz="1800"/>
              <a:t>,t</a:t>
            </a:r>
            <a:r>
              <a:rPr lang="en-US" sz="1800" baseline="-25000"/>
              <a:t>4</a:t>
            </a:r>
            <a:r>
              <a:rPr lang="en-US" sz="1800"/>
              <a:t> (</a:t>
            </a:r>
          </a:p>
          <a:p>
            <a:pPr lvl="2">
              <a:buFont typeface="Wingdings" pitchFamily="2" charset="2"/>
              <a:buNone/>
            </a:pPr>
            <a:r>
              <a:rPr lang="en-US" sz="1800"/>
              <a:t>        </a:t>
            </a:r>
            <a:r>
              <a:rPr lang="en-US" sz="1800">
                <a:latin typeface="Courier" pitchFamily="49" charset="0"/>
              </a:rPr>
              <a:t>FileServer</a:t>
            </a:r>
            <a:r>
              <a:rPr lang="en-US" sz="1800"/>
              <a:t> </a:t>
            </a:r>
            <a:r>
              <a:rPr lang="en-US" sz="1800" b="1"/>
              <a:t>says</a:t>
            </a:r>
            <a:r>
              <a:rPr lang="en-US" sz="1800"/>
              <a:t> </a:t>
            </a:r>
            <a:r>
              <a:rPr lang="en-US" sz="1800" i="1"/>
              <a:t>x</a:t>
            </a:r>
            <a:r>
              <a:rPr lang="en-US" sz="1800"/>
              <a:t> has no access from t</a:t>
            </a:r>
            <a:r>
              <a:rPr lang="en-US" sz="1800" baseline="-25000"/>
              <a:t>3</a:t>
            </a:r>
            <a:r>
              <a:rPr lang="en-US" sz="1800"/>
              <a:t> till t</a:t>
            </a:r>
            <a:r>
              <a:rPr lang="en-US" sz="1800" baseline="-25000"/>
              <a:t>4</a:t>
            </a:r>
            <a:r>
              <a:rPr lang="en-US" sz="1800"/>
              <a:t>,</a:t>
            </a:r>
          </a:p>
          <a:p>
            <a:pPr lvl="2">
              <a:buFont typeface="Wingdings" pitchFamily="2" charset="2"/>
              <a:buNone/>
            </a:pPr>
            <a:r>
              <a:rPr lang="en-US" sz="1800"/>
              <a:t>            t</a:t>
            </a:r>
            <a:r>
              <a:rPr lang="en-US" sz="1800" baseline="-25000"/>
              <a:t>3</a:t>
            </a:r>
            <a:r>
              <a:rPr lang="en-US" sz="1800"/>
              <a:t> &lt;= currentTime() &lt;= t</a:t>
            </a:r>
            <a:r>
              <a:rPr lang="en-US" sz="1800" baseline="-25000"/>
              <a:t>4</a:t>
            </a:r>
            <a:r>
              <a:rPr lang="en-US" sz="1800"/>
              <a:t>)</a:t>
            </a:r>
          </a:p>
          <a:p>
            <a:endParaRPr 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8D425E-784C-4F80-8F1A-C916559825BC}" type="slidenum">
              <a:rPr lang="en-US"/>
              <a:pPr/>
              <a:t>14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Idioms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Mandatory Access Control (MAC)</a:t>
            </a:r>
          </a:p>
          <a:p>
            <a:pPr>
              <a:buFont typeface="Wingdings" pitchFamily="2" charset="2"/>
              <a:buNone/>
            </a:pPr>
            <a:r>
              <a:rPr lang="en-US"/>
              <a:t>    	</a:t>
            </a:r>
            <a:r>
              <a:rPr lang="en-US" sz="2000">
                <a:latin typeface="Courier" pitchFamily="49" charset="0"/>
              </a:rPr>
              <a:t>FileServer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can read </a:t>
            </a:r>
            <a:r>
              <a:rPr lang="en-US" sz="2000" i="1"/>
              <a:t>f</a:t>
            </a:r>
            <a:r>
              <a:rPr lang="en-US" sz="2000"/>
              <a:t> if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     		 </a:t>
            </a:r>
            <a:r>
              <a:rPr lang="en-US" sz="2000" i="1"/>
              <a:t>x</a:t>
            </a:r>
            <a:r>
              <a:rPr lang="en-US" sz="2000"/>
              <a:t> is a user, </a:t>
            </a:r>
            <a:r>
              <a:rPr lang="en-US" sz="2000" i="1"/>
              <a:t>f</a:t>
            </a:r>
            <a:r>
              <a:rPr lang="en-US" sz="2000"/>
              <a:t> is a file, level(x) &gt;= level(f)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" pitchFamily="49" charset="0"/>
              </a:rPr>
              <a:t>		FileServer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can write </a:t>
            </a:r>
            <a:r>
              <a:rPr lang="en-US" sz="2000" i="1"/>
              <a:t>f</a:t>
            </a:r>
            <a:r>
              <a:rPr lang="en-US" sz="2000"/>
              <a:t> if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      		</a:t>
            </a:r>
            <a:r>
              <a:rPr lang="en-US" sz="2000" i="1"/>
              <a:t>x</a:t>
            </a:r>
            <a:r>
              <a:rPr lang="en-US" sz="2000"/>
              <a:t> is a user, </a:t>
            </a:r>
            <a:r>
              <a:rPr lang="en-US" sz="2000" i="1"/>
              <a:t>f</a:t>
            </a:r>
            <a:r>
              <a:rPr lang="en-US" sz="2000"/>
              <a:t> is a file, level(x) &lt;= level(f)</a:t>
            </a:r>
            <a:endParaRPr lang="en-US"/>
          </a:p>
          <a:p>
            <a:r>
              <a:rPr lang="en-US"/>
              <a:t>Roles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" pitchFamily="49" charset="0"/>
              </a:rPr>
              <a:t>	NHS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>
                <a:latin typeface="Courier" pitchFamily="49" charset="0"/>
              </a:rPr>
              <a:t>FoundationTrainee</a:t>
            </a:r>
            <a:r>
              <a:rPr lang="en-US" sz="2000"/>
              <a:t> can read </a:t>
            </a:r>
            <a:r>
              <a:rPr lang="en-US" sz="2000">
                <a:latin typeface="Courier" pitchFamily="49" charset="0"/>
              </a:rPr>
              <a:t>/docs/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" pitchFamily="49" charset="0"/>
              </a:rPr>
              <a:t>	NHS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>
                <a:latin typeface="Courier" pitchFamily="49" charset="0"/>
              </a:rPr>
              <a:t>SpecialistTrainee</a:t>
            </a:r>
            <a:r>
              <a:rPr lang="en-US" sz="2000"/>
              <a:t> can act as </a:t>
            </a:r>
            <a:r>
              <a:rPr lang="en-US" sz="2000">
                <a:latin typeface="Courier" pitchFamily="49" charset="0"/>
              </a:rPr>
              <a:t>FoundationTrainee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" pitchFamily="49" charset="0"/>
              </a:rPr>
              <a:t>	NHS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>
                <a:latin typeface="Courier" pitchFamily="49" charset="0"/>
              </a:rPr>
              <a:t>SeniorMD</a:t>
            </a:r>
            <a:r>
              <a:rPr lang="en-US" sz="2000"/>
              <a:t> can act as </a:t>
            </a:r>
            <a:r>
              <a:rPr lang="en-US" sz="2000">
                <a:latin typeface="Courier" pitchFamily="49" charset="0"/>
              </a:rPr>
              <a:t>SpecialistTrainee</a:t>
            </a:r>
            <a:r>
              <a:rPr lang="en-US" sz="2000"/>
              <a:t> </a:t>
            </a:r>
            <a:endParaRPr lang="en-US" sz="2000">
              <a:latin typeface="Courier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" pitchFamily="49" charset="0"/>
              </a:rPr>
              <a:t>	NHS</a:t>
            </a:r>
            <a:r>
              <a:rPr lang="en-US" sz="2000"/>
              <a:t> </a:t>
            </a:r>
            <a:r>
              <a:rPr lang="en-US" sz="2000" b="1"/>
              <a:t>says</a:t>
            </a:r>
            <a:r>
              <a:rPr lang="en-US" sz="2000"/>
              <a:t> </a:t>
            </a:r>
            <a:r>
              <a:rPr lang="en-US" sz="2000">
                <a:latin typeface="Courier" pitchFamily="49" charset="0"/>
              </a:rPr>
              <a:t>Alice</a:t>
            </a:r>
            <a:r>
              <a:rPr lang="en-US" sz="2000"/>
              <a:t> can act as </a:t>
            </a:r>
            <a:r>
              <a:rPr lang="en-US" sz="2000">
                <a:latin typeface="Courier" pitchFamily="49" charset="0"/>
              </a:rPr>
              <a:t>SeniorMD</a:t>
            </a:r>
            <a:r>
              <a:rPr lang="en-US" sz="2000"/>
              <a:t> </a:t>
            </a:r>
            <a:endParaRPr lang="en-US" sz="2000">
              <a:latin typeface="Courier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/>
              <a:t>      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73E7EA-8F57-4810-A667-4B7CEA2FA507}" type="slidenum">
              <a:rPr lang="en-US"/>
              <a:pPr/>
              <a:t>15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Idioms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Attribute-based delegation: assigns permissions based on attributes rather than identity</a:t>
            </a:r>
          </a:p>
          <a:p>
            <a:pPr>
              <a:lnSpc>
                <a:spcPct val="90000"/>
              </a:lnSpc>
            </a:pPr>
            <a:r>
              <a:rPr lang="en-US"/>
              <a:t>Example:</a:t>
            </a:r>
            <a:br>
              <a:rPr lang="en-US"/>
            </a:br>
            <a:endParaRPr lang="en-US" sz="1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</a:t>
            </a:r>
            <a:r>
              <a:rPr lang="en-US" sz="2400">
                <a:latin typeface="Courier" pitchFamily="49" charset="0"/>
              </a:rPr>
              <a:t>Shop</a:t>
            </a:r>
            <a:r>
              <a:rPr lang="en-US" sz="2400"/>
              <a:t> </a:t>
            </a:r>
            <a:r>
              <a:rPr lang="en-US" sz="2400" b="1"/>
              <a:t>says</a:t>
            </a:r>
            <a:r>
              <a:rPr lang="en-US" sz="2400"/>
              <a:t> </a:t>
            </a:r>
            <a:r>
              <a:rPr lang="en-US" sz="2400" i="1"/>
              <a:t>x</a:t>
            </a:r>
            <a:r>
              <a:rPr lang="en-US" sz="2400"/>
              <a:t> is entitled to discount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</a:t>
            </a:r>
            <a:r>
              <a:rPr lang="en-US" sz="2400" i="1"/>
              <a:t>x</a:t>
            </a:r>
            <a:r>
              <a:rPr lang="en-US" sz="2400"/>
              <a:t> is a student till </a:t>
            </a:r>
            <a:r>
              <a:rPr lang="en-US" sz="2400" i="1"/>
              <a:t>date</a:t>
            </a:r>
            <a:r>
              <a:rPr lang="en-US" sz="2400"/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currentTime() &lt;= </a:t>
            </a:r>
            <a:r>
              <a:rPr lang="en-US" sz="2400" i="1"/>
              <a:t>date</a:t>
            </a:r>
            <a:r>
              <a:rPr lang="en-US" sz="2400"/>
              <a:t>, currentDay() = </a:t>
            </a:r>
            <a:r>
              <a:rPr lang="en-US" sz="2400">
                <a:latin typeface="Courier" pitchFamily="49" charset="0"/>
              </a:rPr>
              <a:t>Friday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Courier" pitchFamily="49" charset="0"/>
              </a:rPr>
              <a:t>		Shop</a:t>
            </a:r>
            <a:r>
              <a:rPr lang="en-US" sz="2400"/>
              <a:t> </a:t>
            </a:r>
            <a:r>
              <a:rPr lang="en-US" sz="2400" b="1"/>
              <a:t>says</a:t>
            </a:r>
            <a:r>
              <a:rPr lang="en-US" sz="2400"/>
              <a:t> </a:t>
            </a:r>
            <a:r>
              <a:rPr lang="en-US" sz="2400" i="1"/>
              <a:t>univ</a:t>
            </a:r>
            <a:r>
              <a:rPr lang="en-US" sz="2400"/>
              <a:t> </a:t>
            </a:r>
            <a:r>
              <a:rPr lang="en-US" sz="2400" b="1"/>
              <a:t>can say</a:t>
            </a:r>
            <a:r>
              <a:rPr lang="en-US" sz="2400"/>
              <a:t> </a:t>
            </a:r>
            <a:r>
              <a:rPr lang="en-US" sz="2400" i="1"/>
              <a:t>x</a:t>
            </a:r>
            <a:r>
              <a:rPr lang="en-US" sz="2400"/>
              <a:t> is a student till date if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</a:t>
            </a:r>
            <a:r>
              <a:rPr lang="en-US" sz="2400" i="1"/>
              <a:t>univ</a:t>
            </a:r>
            <a:r>
              <a:rPr lang="en-US" sz="2400"/>
              <a:t> is a university,</a:t>
            </a:r>
            <a:endParaRPr lang="en-US" sz="2400">
              <a:latin typeface="Courier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Courier" pitchFamily="49" charset="0"/>
              </a:rPr>
              <a:t>		Shop</a:t>
            </a:r>
            <a:r>
              <a:rPr lang="en-US" sz="2400"/>
              <a:t> </a:t>
            </a:r>
            <a:r>
              <a:rPr lang="en-US" sz="2400" b="1"/>
              <a:t>says</a:t>
            </a:r>
            <a:r>
              <a:rPr lang="en-US" sz="2400"/>
              <a:t> </a:t>
            </a:r>
            <a:r>
              <a:rPr lang="en-US" sz="2400" i="1"/>
              <a:t>CommonwealthOfVirginia </a:t>
            </a:r>
            <a:r>
              <a:rPr lang="en-US" sz="2400" b="1"/>
              <a:t>can</a:t>
            </a:r>
            <a:r>
              <a:rPr lang="en-US" sz="2400" b="1" i="1"/>
              <a:t> </a:t>
            </a:r>
            <a:r>
              <a:rPr lang="en-US" sz="2400" b="1"/>
              <a:t>say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</a:t>
            </a:r>
            <a:r>
              <a:rPr lang="en-US" sz="2400" i="1"/>
              <a:t>univ</a:t>
            </a:r>
            <a:r>
              <a:rPr lang="en-US" sz="2400"/>
              <a:t> is a university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868D5E-5612-42F2-8FA3-E29EF9D6975F}" type="slidenum">
              <a:rPr lang="en-US"/>
              <a:pPr/>
              <a:t>16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Federated Trust</a:t>
            </a:r>
          </a:p>
        </p:txBody>
      </p:sp>
      <p:pic>
        <p:nvPicPr>
          <p:cNvPr id="206852" name="Picture 4" descr="FederatedTrusts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90800" y="1066800"/>
            <a:ext cx="3986213" cy="3046413"/>
          </a:xfrm>
          <a:noFill/>
          <a:ln/>
        </p:spPr>
      </p:pic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533400" y="4419600"/>
            <a:ext cx="82581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T-1: K-CHPC    says K-ResGrid can say </a:t>
            </a:r>
            <a:r>
              <a:rPr lang="en-US" sz="1400" i="1">
                <a:latin typeface="Arial" charset="0"/>
              </a:rPr>
              <a:t>x</a:t>
            </a:r>
            <a:r>
              <a:rPr lang="en-US" sz="1400">
                <a:latin typeface="Arial" charset="0"/>
              </a:rPr>
              <a:t> possess rfc822Name=</a:t>
            </a:r>
            <a:r>
              <a:rPr lang="en-US" sz="1400" i="1" u="sng">
                <a:latin typeface="Arial" charset="0"/>
              </a:rPr>
              <a:t>name</a:t>
            </a:r>
            <a:r>
              <a:rPr lang="en-US" sz="1400">
                <a:latin typeface="Arial" charset="0"/>
              </a:rPr>
              <a:t>, groupName=ResGrid/</a:t>
            </a:r>
            <a:r>
              <a:rPr lang="en-US" sz="1400" i="1" u="sng">
                <a:latin typeface="Arial" charset="0"/>
              </a:rPr>
              <a:t>group</a:t>
            </a:r>
          </a:p>
          <a:p>
            <a:r>
              <a:rPr lang="en-US" sz="1400">
                <a:latin typeface="Arial" charset="0"/>
              </a:rPr>
              <a:t>T-2: K-CHPC    says K-Birch      can say x possess serviceName=http(s?)://</a:t>
            </a:r>
            <a:r>
              <a:rPr lang="en-US" sz="1400" i="1" u="sng">
                <a:latin typeface="Arial" charset="0"/>
              </a:rPr>
              <a:t>server</a:t>
            </a:r>
            <a:r>
              <a:rPr lang="en-US" sz="1400">
                <a:latin typeface="Arial" charset="0"/>
              </a:rPr>
              <a:t>.birch.edu/</a:t>
            </a:r>
            <a:r>
              <a:rPr lang="en-US" sz="1400" i="1" u="sng">
                <a:latin typeface="Arial" charset="0"/>
              </a:rPr>
              <a:t>service</a:t>
            </a:r>
          </a:p>
          <a:p>
            <a:r>
              <a:rPr lang="en-US" sz="1400">
                <a:latin typeface="Arial" charset="0"/>
              </a:rPr>
              <a:t>T-3: K-Birch      says K-ResGrid can say </a:t>
            </a:r>
            <a:r>
              <a:rPr lang="en-US" sz="1400" i="1">
                <a:latin typeface="Arial" charset="0"/>
              </a:rPr>
              <a:t>x</a:t>
            </a:r>
            <a:r>
              <a:rPr lang="en-US" sz="1400">
                <a:latin typeface="Arial" charset="0"/>
              </a:rPr>
              <a:t> possess rfc822Name=</a:t>
            </a:r>
            <a:r>
              <a:rPr lang="en-US" sz="1400" i="1" u="sng">
                <a:latin typeface="Arial" charset="0"/>
              </a:rPr>
              <a:t>name</a:t>
            </a:r>
            <a:r>
              <a:rPr lang="en-US" sz="1400">
                <a:latin typeface="Arial" charset="0"/>
              </a:rPr>
              <a:t>, groupName=ResGrid/</a:t>
            </a:r>
            <a:r>
              <a:rPr lang="en-US" sz="1400" i="1" u="sng">
                <a:latin typeface="Arial" charset="0"/>
              </a:rPr>
              <a:t>group</a:t>
            </a:r>
            <a:endParaRPr lang="en-US" sz="1400">
              <a:latin typeface="Arial" charset="0"/>
            </a:endParaRPr>
          </a:p>
          <a:p>
            <a:r>
              <a:rPr lang="en-US" sz="1400">
                <a:latin typeface="Arial" charset="0"/>
              </a:rPr>
              <a:t>T-4: K-Birch      says K-CHPC    can say x possess appName=</a:t>
            </a:r>
            <a:r>
              <a:rPr lang="en-US" sz="1400" i="1" u="sng">
                <a:latin typeface="Arial" charset="0"/>
              </a:rPr>
              <a:t>app</a:t>
            </a:r>
            <a:r>
              <a:rPr lang="en-US" sz="1400">
                <a:latin typeface="Arial" charset="0"/>
              </a:rPr>
              <a:t>,dnsName=</a:t>
            </a:r>
            <a:r>
              <a:rPr lang="en-US" sz="1400" i="1" u="sng">
                <a:latin typeface="Arial" charset="0"/>
              </a:rPr>
              <a:t>name</a:t>
            </a:r>
            <a:r>
              <a:rPr lang="en-US" sz="1400">
                <a:latin typeface="Arial" charset="0"/>
              </a:rPr>
              <a:t>.chpc.com</a:t>
            </a:r>
          </a:p>
          <a:p>
            <a:r>
              <a:rPr lang="en-US" sz="1400">
                <a:latin typeface="Arial" charset="0"/>
              </a:rPr>
              <a:t>T-5: K-ResGrid says K-Birch      can say </a:t>
            </a:r>
            <a:r>
              <a:rPr lang="en-US" sz="1400" i="1">
                <a:latin typeface="Arial" charset="0"/>
              </a:rPr>
              <a:t>x</a:t>
            </a:r>
            <a:r>
              <a:rPr lang="en-US" sz="1400">
                <a:latin typeface="Arial" charset="0"/>
              </a:rPr>
              <a:t> possess serviceName=http(s?)://</a:t>
            </a:r>
            <a:r>
              <a:rPr lang="en-US" sz="1400" i="1" u="sng">
                <a:latin typeface="Arial" charset="0"/>
              </a:rPr>
              <a:t>service</a:t>
            </a:r>
            <a:r>
              <a:rPr lang="en-US" sz="1400">
                <a:latin typeface="Arial" charset="0"/>
              </a:rPr>
              <a:t>.birch.edu</a:t>
            </a:r>
          </a:p>
          <a:p>
            <a:r>
              <a:rPr lang="en-US" sz="1400">
                <a:latin typeface="Arial" charset="0"/>
              </a:rPr>
              <a:t>T-6: K-ResGrid says K-CHPC    can say </a:t>
            </a:r>
            <a:r>
              <a:rPr lang="en-US" sz="1400" i="1">
                <a:latin typeface="Arial" charset="0"/>
              </a:rPr>
              <a:t>x</a:t>
            </a:r>
            <a:r>
              <a:rPr lang="en-US" sz="1400">
                <a:latin typeface="Arial" charset="0"/>
              </a:rPr>
              <a:t> possess serviceName=http(s?)://</a:t>
            </a:r>
            <a:r>
              <a:rPr lang="en-US" sz="1400" i="1" u="sng">
                <a:latin typeface="Arial" charset="0"/>
              </a:rPr>
              <a:t>server</a:t>
            </a:r>
            <a:r>
              <a:rPr lang="en-US" sz="1400">
                <a:latin typeface="Arial" charset="0"/>
              </a:rPr>
              <a:t>.c-hpc.com/</a:t>
            </a:r>
            <a:r>
              <a:rPr lang="en-US" sz="1400" i="1" u="sng">
                <a:latin typeface="Arial" charset="0"/>
              </a:rPr>
              <a:t>service</a:t>
            </a: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6324600" y="3352800"/>
            <a:ext cx="21717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i="1" u="sng">
                <a:latin typeface="Arial" charset="0"/>
              </a:rPr>
              <a:t>pattern </a:t>
            </a:r>
            <a:r>
              <a:rPr lang="en-US" sz="1400">
                <a:latin typeface="Arial" charset="0"/>
              </a:rPr>
              <a:t>denotes a pattern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533400" y="3886200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Trust Policies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4A7CDB-CFE4-41D2-86CD-44B4C5736F34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Identity Token Acquisition</a:t>
            </a:r>
          </a:p>
        </p:txBody>
      </p:sp>
      <p:pic>
        <p:nvPicPr>
          <p:cNvPr id="207876" name="Picture 4" descr="TokenAcqUsingx509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143000"/>
            <a:ext cx="4748213" cy="3109913"/>
          </a:xfrm>
          <a:noFill/>
          <a:ln/>
        </p:spPr>
      </p:pic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5105400" y="1752600"/>
            <a:ext cx="3887788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1600">
                <a:latin typeface="Arial" charset="0"/>
              </a:rPr>
              <a:t>1. Bob receives X.509 identity certificate</a:t>
            </a:r>
          </a:p>
          <a:p>
            <a:pPr marL="457200" indent="-457200"/>
            <a:r>
              <a:rPr lang="en-US" sz="1600">
                <a:latin typeface="Arial" charset="0"/>
              </a:rPr>
              <a:t>    from Contoso CA</a:t>
            </a:r>
          </a:p>
          <a:p>
            <a:pPr marL="457200" indent="-457200"/>
            <a:r>
              <a:rPr lang="en-US" sz="1600">
                <a:latin typeface="Arial" charset="0"/>
              </a:rPr>
              <a:t>2. ResGrid trusts Contoso CA to issue</a:t>
            </a:r>
          </a:p>
          <a:p>
            <a:pPr marL="457200" indent="-457200"/>
            <a:r>
              <a:rPr lang="en-US" sz="1600">
                <a:latin typeface="Arial" charset="0"/>
              </a:rPr>
              <a:t>    X.509 identity certificates</a:t>
            </a:r>
          </a:p>
          <a:p>
            <a:pPr marL="457200" indent="-457200"/>
            <a:r>
              <a:rPr lang="en-US" sz="1600">
                <a:latin typeface="Arial" charset="0"/>
              </a:rPr>
              <a:t>3. Bob passes certificate to ResGrid STS</a:t>
            </a:r>
          </a:p>
          <a:p>
            <a:pPr marL="457200" indent="-457200"/>
            <a:r>
              <a:rPr lang="en-US" sz="1600">
                <a:latin typeface="Arial" charset="0"/>
              </a:rPr>
              <a:t>4. ResGrid STS issues SecPAL token</a:t>
            </a: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533400" y="4800600"/>
            <a:ext cx="8570913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ResGrid STS trust policy: K-ResGrid says K-Contoso can say </a:t>
            </a:r>
            <a:r>
              <a:rPr lang="en-US" sz="1400" i="1">
                <a:latin typeface="Arial" charset="0"/>
              </a:rPr>
              <a:t>x</a:t>
            </a:r>
            <a:r>
              <a:rPr lang="en-US" sz="1400">
                <a:latin typeface="Arial" charset="0"/>
              </a:rPr>
              <a:t> possess rfc822Name=</a:t>
            </a:r>
            <a:r>
              <a:rPr lang="en-US" sz="1400" i="1" u="sng">
                <a:latin typeface="Arial" charset="0"/>
              </a:rPr>
              <a:t>name@contoso.edu</a:t>
            </a:r>
          </a:p>
          <a:p>
            <a:r>
              <a:rPr lang="en-US" sz="1400">
                <a:latin typeface="Arial" charset="0"/>
              </a:rPr>
              <a:t>ResGrid from X.509 cert.: K-Contoso says K-Bob possess rfc822Name=bob@contoso.edu</a:t>
            </a:r>
          </a:p>
          <a:p>
            <a:r>
              <a:rPr lang="en-US" sz="1400">
                <a:latin typeface="Arial" charset="0"/>
              </a:rPr>
              <a:t>ResGrid evaluates/issues: K-ResGrid says K-Bob possess rfc822Name=bob@contoso.edu</a:t>
            </a:r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5013325" y="125571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Steps</a:t>
            </a:r>
          </a:p>
        </p:txBody>
      </p:sp>
      <p:sp>
        <p:nvSpPr>
          <p:cNvPr id="207880" name="Text Box 8"/>
          <p:cNvSpPr txBox="1">
            <a:spLocks noChangeArrowheads="1"/>
          </p:cNvSpPr>
          <p:nvPr/>
        </p:nvSpPr>
        <p:spPr bwMode="auto">
          <a:xfrm>
            <a:off x="441325" y="4379913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Assertions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A9AC1-03A3-45D9-AB5F-4614B2A7D721}" type="slidenum">
              <a:rPr lang="en-US"/>
              <a:pPr/>
              <a:t>2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Grid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2296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Resources and user belong to a variety of different independent organizations</a:t>
            </a:r>
          </a:p>
          <a:p>
            <a:pPr>
              <a:lnSpc>
                <a:spcPct val="80000"/>
              </a:lnSpc>
            </a:pPr>
            <a:r>
              <a:rPr lang="en-US" sz="1900"/>
              <a:t>Resources and users are connected via communication networks</a:t>
            </a:r>
          </a:p>
          <a:p>
            <a:pPr>
              <a:lnSpc>
                <a:spcPct val="80000"/>
              </a:lnSpc>
            </a:pPr>
            <a:r>
              <a:rPr lang="en-US" sz="1900"/>
              <a:t>A virtual organization (VO) is a set of independent collaborating (real) organizations who establish a trust relationship for the purpose of sharing resources and skills to achieve a common objective</a:t>
            </a:r>
          </a:p>
          <a:p>
            <a:pPr>
              <a:lnSpc>
                <a:spcPct val="80000"/>
              </a:lnSpc>
            </a:pPr>
            <a:endParaRPr lang="en-US" sz="1900"/>
          </a:p>
        </p:txBody>
      </p:sp>
      <p:pic>
        <p:nvPicPr>
          <p:cNvPr id="210948" name="Picture 4" descr="GridEnvironment-prin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143000"/>
            <a:ext cx="455771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6B1189-1A43-47C7-B7E6-0615AF591076}" type="slidenum">
              <a:rPr lang="en-US"/>
              <a:pPr/>
              <a:t>3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users are identified by their (local) organization and are unknown to other organizations in the VO</a:t>
            </a:r>
          </a:p>
          <a:p>
            <a:pPr>
              <a:lnSpc>
                <a:spcPct val="80000"/>
              </a:lnSpc>
            </a:pPr>
            <a:r>
              <a:rPr lang="en-US" sz="1900"/>
              <a:t>resources are controlled by policies defined by their controlling organizations</a:t>
            </a:r>
          </a:p>
          <a:p>
            <a:pPr>
              <a:lnSpc>
                <a:spcPct val="80000"/>
              </a:lnSpc>
            </a:pPr>
            <a:r>
              <a:rPr lang="en-US" sz="1900"/>
              <a:t>a user may want to combine the use of resources from different organizations for which the user has been separately authorized</a:t>
            </a:r>
          </a:p>
        </p:txBody>
      </p:sp>
      <p:pic>
        <p:nvPicPr>
          <p:cNvPr id="211972" name="Picture 4" descr="GridEnvironment-prin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066800"/>
            <a:ext cx="455771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3C0026-C1B0-462D-82AC-A492612418ED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Goals</a:t>
            </a:r>
          </a:p>
        </p:txBody>
      </p:sp>
      <p:pic>
        <p:nvPicPr>
          <p:cNvPr id="208900" name="Picture 4" descr="GridEnvironment-prin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066800"/>
            <a:ext cx="455771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4343400"/>
            <a:ext cx="8229600" cy="1447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Describe explicit trust relationships</a:t>
            </a:r>
          </a:p>
          <a:p>
            <a:pPr>
              <a:lnSpc>
                <a:spcPct val="80000"/>
              </a:lnSpc>
            </a:pPr>
            <a:r>
              <a:rPr lang="en-US" sz="1900"/>
              <a:t>Express security token issuance policies</a:t>
            </a:r>
          </a:p>
          <a:p>
            <a:pPr>
              <a:lnSpc>
                <a:spcPct val="80000"/>
              </a:lnSpc>
            </a:pPr>
            <a:r>
              <a:rPr lang="en-US" sz="1900"/>
              <a:t>Provide security tokens that contain identities, capabilities, and/or delegation policies</a:t>
            </a:r>
          </a:p>
          <a:p>
            <a:pPr>
              <a:lnSpc>
                <a:spcPct val="80000"/>
              </a:lnSpc>
            </a:pPr>
            <a:r>
              <a:rPr lang="en-US" sz="1900"/>
              <a:t>Express resource authorization and delegation policies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/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endParaRPr lang="en-US"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9B0052-5615-434F-B70C-C9993824C0E9}" type="slidenum">
              <a:rPr lang="en-US"/>
              <a:pPr/>
              <a:t>5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Security tokens - digitally signed statements relevant to the authorization process (e.g., identities, capabilities, delegations)</a:t>
            </a:r>
          </a:p>
          <a:p>
            <a:pPr>
              <a:lnSpc>
                <a:spcPct val="90000"/>
              </a:lnSpc>
            </a:pPr>
            <a:r>
              <a:rPr lang="en-US" sz="2100"/>
              <a:t>Security Token Server (STS) – a server that issues security tokens on behalf of a security principal</a:t>
            </a:r>
          </a:p>
          <a:p>
            <a:pPr>
              <a:lnSpc>
                <a:spcPct val="90000"/>
              </a:lnSpc>
            </a:pPr>
            <a:r>
              <a:rPr lang="en-US" sz="2100"/>
              <a:t>Security Principal –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an entity capable of issuing authoritative statements (may be a person, organization, or service)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identified by a cryptographic key (e.g. K-ResGrid is the public key for the principal ResGrid)</a:t>
            </a:r>
          </a:p>
          <a:p>
            <a:pPr>
              <a:lnSpc>
                <a:spcPct val="90000"/>
              </a:lnSpc>
            </a:pPr>
            <a:r>
              <a:rPr lang="en-US" sz="2100"/>
              <a:t>Assertion – a statement that a security principal believes to be valid possibly depending on other facts and constraints</a:t>
            </a:r>
          </a:p>
          <a:p>
            <a:pPr>
              <a:lnSpc>
                <a:spcPct val="90000"/>
              </a:lnSpc>
            </a:pPr>
            <a:endParaRPr lang="en-US" sz="21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4648200"/>
            <a:ext cx="6170613" cy="1174750"/>
            <a:chOff x="672" y="3024"/>
            <a:chExt cx="3887" cy="740"/>
          </a:xfrm>
        </p:grpSpPr>
        <p:sp>
          <p:nvSpPr>
            <p:cNvPr id="202757" name="Text Box 5"/>
            <p:cNvSpPr txBox="1">
              <a:spLocks noChangeArrowheads="1"/>
            </p:cNvSpPr>
            <p:nvPr/>
          </p:nvSpPr>
          <p:spPr bwMode="auto">
            <a:xfrm>
              <a:off x="1296" y="3024"/>
              <a:ext cx="2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A</a:t>
              </a:r>
              <a:r>
                <a:rPr lang="en-US">
                  <a:latin typeface="Arial" charset="0"/>
                </a:rPr>
                <a:t> </a:t>
              </a:r>
              <a:r>
                <a:rPr lang="en-US" b="1">
                  <a:latin typeface="Arial" charset="0"/>
                </a:rPr>
                <a:t>says</a:t>
              </a:r>
              <a:r>
                <a:rPr lang="en-US">
                  <a:latin typeface="Arial" charset="0"/>
                </a:rPr>
                <a:t> </a:t>
              </a:r>
              <a:r>
                <a:rPr lang="en-US" i="1">
                  <a:latin typeface="Arial" charset="0"/>
                </a:rPr>
                <a:t>fact</a:t>
              </a:r>
              <a:r>
                <a:rPr lang="en-US">
                  <a:latin typeface="Arial" charset="0"/>
                </a:rPr>
                <a:t> if fact</a:t>
              </a:r>
              <a:r>
                <a:rPr lang="en-US" baseline="-25000">
                  <a:latin typeface="Arial" charset="0"/>
                </a:rPr>
                <a:t>1</a:t>
              </a:r>
              <a:r>
                <a:rPr lang="en-US">
                  <a:latin typeface="Arial" charset="0"/>
                </a:rPr>
                <a:t>,…,fact</a:t>
              </a:r>
              <a:r>
                <a:rPr lang="en-US" baseline="-25000">
                  <a:latin typeface="Arial" charset="0"/>
                </a:rPr>
                <a:t>n</a:t>
              </a:r>
              <a:r>
                <a:rPr lang="en-US">
                  <a:latin typeface="Arial" charset="0"/>
                </a:rPr>
                <a:t>,c</a:t>
              </a:r>
            </a:p>
          </p:txBody>
        </p:sp>
        <p:sp>
          <p:nvSpPr>
            <p:cNvPr id="202758" name="Text Box 6"/>
            <p:cNvSpPr txBox="1">
              <a:spLocks noChangeArrowheads="1"/>
            </p:cNvSpPr>
            <p:nvPr/>
          </p:nvSpPr>
          <p:spPr bwMode="auto">
            <a:xfrm>
              <a:off x="672" y="3552"/>
              <a:ext cx="4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issuer</a:t>
              </a:r>
            </a:p>
          </p:txBody>
        </p:sp>
        <p:sp>
          <p:nvSpPr>
            <p:cNvPr id="202759" name="Text Box 7"/>
            <p:cNvSpPr txBox="1">
              <a:spLocks noChangeArrowheads="1"/>
            </p:cNvSpPr>
            <p:nvPr/>
          </p:nvSpPr>
          <p:spPr bwMode="auto">
            <a:xfrm>
              <a:off x="2544" y="3504"/>
              <a:ext cx="10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conditional facts</a:t>
              </a:r>
            </a:p>
          </p:txBody>
        </p:sp>
        <p:sp>
          <p:nvSpPr>
            <p:cNvPr id="202760" name="Text Box 8"/>
            <p:cNvSpPr txBox="1">
              <a:spLocks noChangeArrowheads="1"/>
            </p:cNvSpPr>
            <p:nvPr/>
          </p:nvSpPr>
          <p:spPr bwMode="auto">
            <a:xfrm>
              <a:off x="3888" y="3504"/>
              <a:ext cx="6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constraint</a:t>
              </a:r>
            </a:p>
          </p:txBody>
        </p:sp>
        <p:sp>
          <p:nvSpPr>
            <p:cNvPr id="202761" name="AutoShape 9"/>
            <p:cNvSpPr>
              <a:spLocks/>
            </p:cNvSpPr>
            <p:nvPr/>
          </p:nvSpPr>
          <p:spPr bwMode="auto">
            <a:xfrm rot="5400000">
              <a:off x="2988" y="2820"/>
              <a:ext cx="96" cy="1080"/>
            </a:xfrm>
            <a:prstGeom prst="rightBrace">
              <a:avLst>
                <a:gd name="adj1" fmla="val 43542"/>
                <a:gd name="adj2" fmla="val 464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2" name="Line 10"/>
            <p:cNvSpPr>
              <a:spLocks noChangeShapeType="1"/>
            </p:cNvSpPr>
            <p:nvPr/>
          </p:nvSpPr>
          <p:spPr bwMode="auto">
            <a:xfrm flipH="1" flipV="1">
              <a:off x="3744" y="3216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63" name="Line 11"/>
            <p:cNvSpPr>
              <a:spLocks noChangeShapeType="1"/>
            </p:cNvSpPr>
            <p:nvPr/>
          </p:nvSpPr>
          <p:spPr bwMode="auto">
            <a:xfrm flipV="1">
              <a:off x="1008" y="3264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99E8A2-7EE9-420D-9B1F-B40AF34AE5F2}" type="slidenum">
              <a:rPr lang="en-US"/>
              <a:pPr/>
              <a:t>6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Assertions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Attribute</a:t>
            </a:r>
            <a:r>
              <a:rPr lang="en-US" sz="1900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    Expressing a binding between a principal and one or more attributes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800" b="1">
              <a:latin typeface="Courier" pitchFamily="49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STS says Alice is a researcher</a:t>
            </a:r>
          </a:p>
          <a:p>
            <a:pPr>
              <a:lnSpc>
                <a:spcPct val="80000"/>
              </a:lnSpc>
            </a:pPr>
            <a:r>
              <a:rPr lang="en-US" sz="2000"/>
              <a:t>Capability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    Expressing the right of a principal to exercise one or more actions on a resource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200" b="1">
              <a:latin typeface="Courier" pitchFamily="49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FileServer says Alice can read /project</a:t>
            </a:r>
          </a:p>
          <a:p>
            <a:pPr>
              <a:lnSpc>
                <a:spcPct val="80000"/>
              </a:lnSpc>
            </a:pPr>
            <a:r>
              <a:rPr lang="en-US" sz="2000"/>
              <a:t>Delegation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    Expressing the granting of a capability possessed by one principal to a second principal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Alice says Cluster can read /project/data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     If currentTime() &lt;= 07/09/2006</a:t>
            </a:r>
          </a:p>
          <a:p>
            <a:pPr>
              <a:lnSpc>
                <a:spcPct val="80000"/>
              </a:lnSpc>
            </a:pPr>
            <a:r>
              <a:rPr lang="en-US" sz="2000"/>
              <a:t>Trust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    Expressing the willingness of one principal to believe certain types of assertions made by a second principal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Cluster says STS can say </a:t>
            </a: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is a researcher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FileSys says Univ can say </a:t>
            </a: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can say </a:t>
            </a:r>
            <a:r>
              <a:rPr lang="en-US" sz="1600" b="1" i="1">
                <a:latin typeface="Courier" pitchFamily="49" charset="0"/>
              </a:rPr>
              <a:t>y</a:t>
            </a:r>
            <a:r>
              <a:rPr lang="en-US" sz="1600" b="1">
                <a:latin typeface="Courier" pitchFamily="49" charset="0"/>
              </a:rPr>
              <a:t> can read /project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786744-5409-4B6B-8B78-8D54206C360C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An assertion may contain variables (see previous examples). </a:t>
            </a:r>
          </a:p>
          <a:p>
            <a:pPr>
              <a:lnSpc>
                <a:spcPct val="80000"/>
              </a:lnSpc>
            </a:pPr>
            <a:r>
              <a:rPr lang="en-US" sz="2000"/>
              <a:t>Variables</a:t>
            </a:r>
            <a:r>
              <a:rPr lang="en-US" sz="250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are strongly typed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can be unrestricted (bind to any concrete value of the correct type)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can be restricted to a subset of concrete values based on a specific pattern</a:t>
            </a:r>
            <a:br>
              <a:rPr lang="en-US" sz="1800">
                <a:latin typeface="Arial" charset="0"/>
              </a:rPr>
            </a:br>
            <a:endParaRPr lang="en-US" sz="180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A phrase is “ground” when it has no variables</a:t>
            </a:r>
            <a:br>
              <a:rPr lang="en-US" sz="2000">
                <a:latin typeface="Arial" charset="0"/>
              </a:rPr>
            </a:br>
            <a:endParaRPr lang="en-US" sz="200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/>
              <a:t>Examples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600" b="1">
              <a:latin typeface="Courier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Cluster says </a:t>
            </a: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can execute dbgrep if </a:t>
            </a: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is a researcher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600" b="1">
              <a:latin typeface="Courier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FileServer says </a:t>
            </a: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can say </a:t>
            </a:r>
            <a:r>
              <a:rPr lang="en-US" sz="1600" b="1" i="1">
                <a:latin typeface="Courier" pitchFamily="49" charset="0"/>
              </a:rPr>
              <a:t>y</a:t>
            </a:r>
            <a:r>
              <a:rPr lang="en-US" sz="1600" b="1">
                <a:latin typeface="Courier" pitchFamily="49" charset="0"/>
              </a:rPr>
              <a:t> can read </a:t>
            </a:r>
            <a:r>
              <a:rPr lang="en-US" sz="1600" b="1" i="1">
                <a:latin typeface="Courier" pitchFamily="49" charset="0"/>
              </a:rPr>
              <a:t>file</a:t>
            </a:r>
            <a:r>
              <a:rPr lang="en-US" sz="1600" b="1">
                <a:latin typeface="Courier" pitchFamily="49" charset="0"/>
              </a:rPr>
              <a:t> if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i="1">
                <a:latin typeface="Courier" pitchFamily="49" charset="0"/>
              </a:rPr>
              <a:t>x</a:t>
            </a:r>
            <a:r>
              <a:rPr lang="en-US" sz="1600" b="1">
                <a:latin typeface="Courier" pitchFamily="49" charset="0"/>
              </a:rPr>
              <a:t> can read </a:t>
            </a:r>
            <a:r>
              <a:rPr lang="en-US" sz="1600" b="1" i="1">
                <a:latin typeface="Courier" pitchFamily="49" charset="0"/>
              </a:rPr>
              <a:t>dir</a:t>
            </a:r>
            <a:r>
              <a:rPr lang="en-US" sz="1600" b="1">
                <a:latin typeface="Courier" pitchFamily="49" charset="0"/>
              </a:rPr>
              <a:t>, </a:t>
            </a:r>
            <a:r>
              <a:rPr lang="en-US" sz="1600" b="1" i="1">
                <a:latin typeface="Courier" pitchFamily="49" charset="0"/>
              </a:rPr>
              <a:t>file</a:t>
            </a:r>
            <a:r>
              <a:rPr lang="en-US" sz="1600" b="1">
                <a:latin typeface="Courier" pitchFamily="49" charset="0"/>
              </a:rPr>
              <a:t> in </a:t>
            </a:r>
            <a:r>
              <a:rPr lang="en-US" sz="1600" b="1" i="1">
                <a:latin typeface="Courier" pitchFamily="49" charset="0"/>
              </a:rPr>
              <a:t>dir</a:t>
            </a:r>
            <a:r>
              <a:rPr lang="en-US" sz="1600" b="1">
                <a:latin typeface="Courier" pitchFamily="49" charset="0"/>
              </a:rPr>
              <a:t>, markedConfidential(</a:t>
            </a:r>
            <a:r>
              <a:rPr lang="en-US" sz="1600" b="1" i="1">
                <a:latin typeface="Courier" pitchFamily="49" charset="0"/>
              </a:rPr>
              <a:t>file</a:t>
            </a:r>
            <a:r>
              <a:rPr lang="en-US" sz="1600" b="1">
                <a:latin typeface="Courier" pitchFamily="49" charset="0"/>
              </a:rPr>
              <a:t>)=no</a:t>
            </a:r>
            <a:br>
              <a:rPr lang="en-US" sz="1600" b="1">
                <a:latin typeface="Courier" pitchFamily="49" charset="0"/>
              </a:rPr>
            </a:br>
            <a:endParaRPr lang="en-US" sz="1600" b="1">
              <a:latin typeface="Courier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>
                <a:latin typeface="Courier" pitchFamily="49" charset="0"/>
              </a:rPr>
              <a:t>(The later is a constrained delegation rule)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4C0DC0-11C1-472E-B6A1-34BF88B98F67}" type="slidenum">
              <a:rPr lang="en-US"/>
              <a:pPr/>
              <a:t>8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Constraints, Flat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Constraints</a:t>
            </a:r>
          </a:p>
          <a:p>
            <a:pPr lvl="1"/>
            <a:r>
              <a:rPr lang="en-US"/>
              <a:t>Equality and inequality</a:t>
            </a:r>
          </a:p>
          <a:p>
            <a:pPr lvl="1"/>
            <a:r>
              <a:rPr lang="en-US"/>
              <a:t>Path constraints (hierarchical resources like file systems)</a:t>
            </a:r>
          </a:p>
          <a:p>
            <a:pPr lvl="1"/>
            <a:r>
              <a:rPr lang="en-US"/>
              <a:t>Regular expressions (patterns)</a:t>
            </a:r>
            <a:br>
              <a:rPr lang="en-US"/>
            </a:br>
            <a:endParaRPr lang="en-US"/>
          </a:p>
          <a:p>
            <a:r>
              <a:rPr lang="en-US"/>
              <a:t>Flat</a:t>
            </a:r>
          </a:p>
          <a:p>
            <a:pPr lvl="1"/>
            <a:r>
              <a:rPr lang="en-US"/>
              <a:t>A fact is “flat” if it does not include “can say” and nested otherwise</a:t>
            </a:r>
          </a:p>
          <a:p>
            <a:pPr lvl="1"/>
            <a:r>
              <a:rPr lang="en-US"/>
              <a:t>“Bob </a:t>
            </a:r>
            <a:r>
              <a:rPr lang="en-US" b="1"/>
              <a:t>can read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” is flat</a:t>
            </a:r>
          </a:p>
          <a:p>
            <a:pPr lvl="1"/>
            <a:r>
              <a:rPr lang="en-US"/>
              <a:t>“Charlie </a:t>
            </a:r>
            <a:r>
              <a:rPr lang="en-US" b="1"/>
              <a:t>can say</a:t>
            </a:r>
            <a:r>
              <a:rPr lang="en-US"/>
              <a:t> Bob </a:t>
            </a:r>
            <a:r>
              <a:rPr lang="en-US" b="1"/>
              <a:t>can read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” is nested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49313D-597B-47F6-AADB-5D6B32DDD47B}" type="slidenum">
              <a:rPr lang="en-US"/>
              <a:pPr/>
              <a:t>9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438400"/>
            <a:ext cx="40386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SecPAL prototype uses the pattern-matching symbols shown in the table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Examples:</a:t>
            </a:r>
          </a:p>
        </p:txBody>
      </p:sp>
      <p:graphicFrame>
        <p:nvGraphicFramePr>
          <p:cNvPr id="204869" name="Group 69"/>
          <p:cNvGraphicFramePr>
            <a:graphicFrameLocks noGrp="1"/>
          </p:cNvGraphicFramePr>
          <p:nvPr>
            <p:ph sz="half" idx="2"/>
          </p:nvPr>
        </p:nvGraphicFramePr>
        <p:xfrm>
          <a:off x="4876800" y="1295400"/>
          <a:ext cx="3581400" cy="3105786"/>
        </p:xfrm>
        <a:graphic>
          <a:graphicData uri="http://schemas.openxmlformats.org/drawingml/2006/table">
            <a:tbl>
              <a:tblPr/>
              <a:tblGrid>
                <a:gridCol w="914400"/>
                <a:gridCol w="2667000"/>
              </a:tblGrid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Matches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^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beginning of 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 of 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single character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 … 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character in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x-y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character in the range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to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 or more occurrences of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character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if it occurs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\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escape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\w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 character in a-zA-Z0-9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itself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6" name="Text Box 56"/>
          <p:cNvSpPr txBox="1">
            <a:spLocks noChangeArrowheads="1"/>
          </p:cNvSpPr>
          <p:nvPr/>
        </p:nvSpPr>
        <p:spPr bwMode="auto">
          <a:xfrm>
            <a:off x="609600" y="5105400"/>
            <a:ext cx="8305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K-CHPC says K-ResGrid can say x possess rfc822Name=^[-_a-zA-Z0-9]+@[-_a-zA-Z0-9]+$</a:t>
            </a:r>
          </a:p>
          <a:p>
            <a:endParaRPr lang="en-US" sz="1400">
              <a:latin typeface="Arial" charset="0"/>
            </a:endParaRPr>
          </a:p>
          <a:p>
            <a:r>
              <a:rPr lang="en-US" sz="1400">
                <a:latin typeface="Arial" charset="0"/>
              </a:rPr>
              <a:t>K-CHPC says K-Birch can say x possess serviceName=^http(s?):\w+\.birch\.edu/\w$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915</Words>
  <Application>Microsoft Office PowerPoint</Application>
  <PresentationFormat>On-screen Show (4:3)</PresentationFormat>
  <Paragraphs>220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Authorization</vt:lpstr>
      <vt:lpstr>The Grid</vt:lpstr>
      <vt:lpstr>The Problems</vt:lpstr>
      <vt:lpstr>The Goals</vt:lpstr>
      <vt:lpstr>Elements</vt:lpstr>
      <vt:lpstr>Types of Assertions</vt:lpstr>
      <vt:lpstr>Variables</vt:lpstr>
      <vt:lpstr>Constraints, Flat</vt:lpstr>
      <vt:lpstr>Patterns</vt:lpstr>
      <vt:lpstr>Deduction Rules</vt:lpstr>
      <vt:lpstr>Using the deduction rules</vt:lpstr>
      <vt:lpstr>Authorization Queries</vt:lpstr>
      <vt:lpstr>Authorization Query Table</vt:lpstr>
      <vt:lpstr>Policy Idioms</vt:lpstr>
      <vt:lpstr>Policy Idioms</vt:lpstr>
      <vt:lpstr>Federated Trust</vt:lpstr>
      <vt:lpstr>Identity Token Acquisition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SecPAL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2010-08-02T13:18:58Z</dcterms:modified>
</cp:coreProperties>
</file>