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69" d="100"/>
          <a:sy n="69" d="100"/>
        </p:scale>
        <p:origin x="-15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096000" y="152400"/>
            <a:ext cx="2819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Protection/Security</a:t>
            </a:r>
            <a:r>
              <a:rPr lang="en-US" sz="1400" b="1" baseline="0" dirty="0" smtClean="0"/>
              <a:t> overview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Protection and Security 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/>
              <a:t>An overview of basic principles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E1EF144F-1A09-4216-B762-5542F215EEE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CA71C9-70ED-4874-A8A6-3AE79780CA95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Role-Based Access Control (RBAC)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1814513" y="1500188"/>
            <a:ext cx="6118225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2" name="Line 4"/>
          <p:cNvSpPr>
            <a:spLocks noChangeShapeType="1"/>
          </p:cNvSpPr>
          <p:nvPr/>
        </p:nvSpPr>
        <p:spPr bwMode="auto">
          <a:xfrm>
            <a:off x="1812925" y="1849438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3" name="Line 5"/>
          <p:cNvSpPr>
            <a:spLocks noChangeShapeType="1"/>
          </p:cNvSpPr>
          <p:nvPr/>
        </p:nvSpPr>
        <p:spPr bwMode="auto">
          <a:xfrm>
            <a:off x="1817688" y="2146300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1822450" y="2509838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2282825" y="150018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6" name="Line 8"/>
          <p:cNvSpPr>
            <a:spLocks noChangeShapeType="1"/>
          </p:cNvSpPr>
          <p:nvPr/>
        </p:nvSpPr>
        <p:spPr bwMode="auto">
          <a:xfrm>
            <a:off x="2697163" y="1495425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>
            <a:off x="3108325" y="149383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8" name="Text Box 10"/>
          <p:cNvSpPr txBox="1">
            <a:spLocks noChangeArrowheads="1"/>
          </p:cNvSpPr>
          <p:nvPr/>
        </p:nvSpPr>
        <p:spPr bwMode="auto">
          <a:xfrm>
            <a:off x="2695575" y="1020763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charset="0"/>
              </a:rPr>
              <a:t>O</a:t>
            </a:r>
            <a:r>
              <a:rPr lang="en-US" sz="2000" b="1" i="1" baseline="-25000">
                <a:latin typeface="Times New Roman" charset="0"/>
              </a:rPr>
              <a:t>3</a:t>
            </a:r>
            <a:endParaRPr lang="en-US" sz="2000" b="1" i="1">
              <a:latin typeface="Times New Roman" charset="0"/>
            </a:endParaRPr>
          </a:p>
        </p:txBody>
      </p:sp>
      <p:sp>
        <p:nvSpPr>
          <p:cNvPr id="206859" name="Text Box 11"/>
          <p:cNvSpPr txBox="1">
            <a:spLocks noChangeArrowheads="1"/>
          </p:cNvSpPr>
          <p:nvPr/>
        </p:nvSpPr>
        <p:spPr bwMode="auto">
          <a:xfrm>
            <a:off x="2287588" y="1028700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charset="0"/>
              </a:rPr>
              <a:t>O</a:t>
            </a:r>
            <a:r>
              <a:rPr lang="en-US" sz="2000" b="1" i="1" baseline="-25000">
                <a:latin typeface="Times New Roman" charset="0"/>
              </a:rPr>
              <a:t>2</a:t>
            </a:r>
            <a:endParaRPr lang="en-US" sz="2000" b="1" i="1">
              <a:latin typeface="Times New Roman" charset="0"/>
            </a:endParaRPr>
          </a:p>
        </p:txBody>
      </p:sp>
      <p:sp>
        <p:nvSpPr>
          <p:cNvPr id="206860" name="Text Box 12"/>
          <p:cNvSpPr txBox="1">
            <a:spLocks noChangeArrowheads="1"/>
          </p:cNvSpPr>
          <p:nvPr/>
        </p:nvSpPr>
        <p:spPr bwMode="auto">
          <a:xfrm>
            <a:off x="1785938" y="1038225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charset="0"/>
              </a:rPr>
              <a:t>O</a:t>
            </a:r>
            <a:r>
              <a:rPr lang="en-US" sz="2000" b="1" i="1" baseline="-25000">
                <a:latin typeface="Times New Roman" charset="0"/>
              </a:rPr>
              <a:t>1</a:t>
            </a:r>
            <a:endParaRPr lang="en-US" sz="2000" b="1" i="1">
              <a:latin typeface="Times New Roman" charset="0"/>
            </a:endParaRPr>
          </a:p>
        </p:txBody>
      </p:sp>
      <p:sp>
        <p:nvSpPr>
          <p:cNvPr id="206861" name="Text Box 13"/>
          <p:cNvSpPr txBox="1">
            <a:spLocks noChangeArrowheads="1"/>
          </p:cNvSpPr>
          <p:nvPr/>
        </p:nvSpPr>
        <p:spPr bwMode="auto">
          <a:xfrm>
            <a:off x="1397000" y="13287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206862" name="Text Box 14"/>
          <p:cNvSpPr txBox="1">
            <a:spLocks noChangeArrowheads="1"/>
          </p:cNvSpPr>
          <p:nvPr/>
        </p:nvSpPr>
        <p:spPr bwMode="auto">
          <a:xfrm>
            <a:off x="1397000" y="19700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3</a:t>
            </a:r>
            <a:endParaRPr lang="en-US" i="1">
              <a:latin typeface="Times New Roman" charset="0"/>
            </a:endParaRPr>
          </a:p>
        </p:txBody>
      </p:sp>
      <p:sp>
        <p:nvSpPr>
          <p:cNvPr id="206863" name="Text Box 15"/>
          <p:cNvSpPr txBox="1">
            <a:spLocks noChangeArrowheads="1"/>
          </p:cNvSpPr>
          <p:nvPr/>
        </p:nvSpPr>
        <p:spPr bwMode="auto">
          <a:xfrm>
            <a:off x="1397000" y="162401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206864" name="Line 16"/>
          <p:cNvSpPr>
            <a:spLocks noChangeShapeType="1"/>
          </p:cNvSpPr>
          <p:nvPr/>
        </p:nvSpPr>
        <p:spPr bwMode="auto">
          <a:xfrm flipH="1">
            <a:off x="3270250" y="3248025"/>
            <a:ext cx="1301750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5" name="Text Box 17"/>
          <p:cNvSpPr txBox="1">
            <a:spLocks noChangeArrowheads="1"/>
          </p:cNvSpPr>
          <p:nvPr/>
        </p:nvSpPr>
        <p:spPr bwMode="auto">
          <a:xfrm>
            <a:off x="5565775" y="3432175"/>
            <a:ext cx="3119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grouped by multiple subjects</a:t>
            </a:r>
          </a:p>
        </p:txBody>
      </p:sp>
      <p:sp>
        <p:nvSpPr>
          <p:cNvPr id="206866" name="Line 18"/>
          <p:cNvSpPr>
            <a:spLocks noChangeShapeType="1"/>
          </p:cNvSpPr>
          <p:nvPr/>
        </p:nvSpPr>
        <p:spPr bwMode="auto">
          <a:xfrm>
            <a:off x="1804988" y="2825750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1377950" y="22939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4</a:t>
            </a:r>
            <a:endParaRPr lang="en-US" i="1">
              <a:latin typeface="Times New Roman" charset="0"/>
            </a:endParaRP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1423988" y="2700338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5</a:t>
            </a:r>
            <a:endParaRPr lang="en-US" i="1">
              <a:latin typeface="Times New Roman" charset="0"/>
            </a:endParaRPr>
          </a:p>
        </p:txBody>
      </p:sp>
      <p:sp>
        <p:nvSpPr>
          <p:cNvPr id="206869" name="Text Box 21"/>
          <p:cNvSpPr txBox="1">
            <a:spLocks noChangeArrowheads="1"/>
          </p:cNvSpPr>
          <p:nvPr/>
        </p:nvSpPr>
        <p:spPr bwMode="auto">
          <a:xfrm>
            <a:off x="2327275" y="17541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2</a:t>
            </a:r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1887538" y="17795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sp>
        <p:nvSpPr>
          <p:cNvPr id="206871" name="Text Box 23"/>
          <p:cNvSpPr txBox="1">
            <a:spLocks noChangeArrowheads="1"/>
          </p:cNvSpPr>
          <p:nvPr/>
        </p:nvSpPr>
        <p:spPr bwMode="auto">
          <a:xfrm>
            <a:off x="2341563" y="146843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2</a:t>
            </a:r>
          </a:p>
        </p:txBody>
      </p:sp>
      <p:sp>
        <p:nvSpPr>
          <p:cNvPr id="206872" name="Text Box 24"/>
          <p:cNvSpPr txBox="1">
            <a:spLocks noChangeArrowheads="1"/>
          </p:cNvSpPr>
          <p:nvPr/>
        </p:nvSpPr>
        <p:spPr bwMode="auto">
          <a:xfrm>
            <a:off x="1890713" y="147002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sp>
        <p:nvSpPr>
          <p:cNvPr id="206873" name="Text Box 25"/>
          <p:cNvSpPr txBox="1">
            <a:spLocks noChangeArrowheads="1"/>
          </p:cNvSpPr>
          <p:nvPr/>
        </p:nvSpPr>
        <p:spPr bwMode="auto">
          <a:xfrm>
            <a:off x="2328863" y="27559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3</a:t>
            </a:r>
          </a:p>
        </p:txBody>
      </p:sp>
      <p:sp>
        <p:nvSpPr>
          <p:cNvPr id="206874" name="Text Box 26"/>
          <p:cNvSpPr txBox="1">
            <a:spLocks noChangeArrowheads="1"/>
          </p:cNvSpPr>
          <p:nvPr/>
        </p:nvSpPr>
        <p:spPr bwMode="auto">
          <a:xfrm>
            <a:off x="2738438" y="2768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4</a:t>
            </a:r>
          </a:p>
        </p:txBody>
      </p:sp>
      <p:sp>
        <p:nvSpPr>
          <p:cNvPr id="206875" name="Text Box 27"/>
          <p:cNvSpPr txBox="1">
            <a:spLocks noChangeArrowheads="1"/>
          </p:cNvSpPr>
          <p:nvPr/>
        </p:nvSpPr>
        <p:spPr bwMode="auto">
          <a:xfrm>
            <a:off x="2741613" y="244792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4</a:t>
            </a:r>
          </a:p>
        </p:txBody>
      </p:sp>
      <p:sp>
        <p:nvSpPr>
          <p:cNvPr id="206876" name="Text Box 28"/>
          <p:cNvSpPr txBox="1">
            <a:spLocks noChangeArrowheads="1"/>
          </p:cNvSpPr>
          <p:nvPr/>
        </p:nvSpPr>
        <p:spPr bwMode="auto">
          <a:xfrm>
            <a:off x="2732088" y="20939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4</a:t>
            </a:r>
          </a:p>
        </p:txBody>
      </p:sp>
      <p:sp>
        <p:nvSpPr>
          <p:cNvPr id="206877" name="Text Box 29"/>
          <p:cNvSpPr txBox="1">
            <a:spLocks noChangeArrowheads="1"/>
          </p:cNvSpPr>
          <p:nvPr/>
        </p:nvSpPr>
        <p:spPr bwMode="auto">
          <a:xfrm>
            <a:off x="2341563" y="24114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3</a:t>
            </a:r>
          </a:p>
        </p:txBody>
      </p:sp>
      <p:sp>
        <p:nvSpPr>
          <p:cNvPr id="206878" name="Text Box 30"/>
          <p:cNvSpPr txBox="1">
            <a:spLocks noChangeArrowheads="1"/>
          </p:cNvSpPr>
          <p:nvPr/>
        </p:nvSpPr>
        <p:spPr bwMode="auto">
          <a:xfrm>
            <a:off x="2344738" y="21018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3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4756150" y="4346575"/>
            <a:ext cx="3479800" cy="1108075"/>
            <a:chOff x="591" y="2630"/>
            <a:chExt cx="2192" cy="698"/>
          </a:xfrm>
        </p:grpSpPr>
        <p:sp>
          <p:nvSpPr>
            <p:cNvPr id="206880" name="Rectangle 32"/>
            <p:cNvSpPr>
              <a:spLocks noChangeArrowheads="1"/>
            </p:cNvSpPr>
            <p:nvPr/>
          </p:nvSpPr>
          <p:spPr bwMode="auto">
            <a:xfrm>
              <a:off x="1142" y="2684"/>
              <a:ext cx="1638" cy="1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81" name="Rectangle 33"/>
            <p:cNvSpPr>
              <a:spLocks noChangeArrowheads="1"/>
            </p:cNvSpPr>
            <p:nvPr/>
          </p:nvSpPr>
          <p:spPr bwMode="auto">
            <a:xfrm>
              <a:off x="1145" y="3110"/>
              <a:ext cx="1638" cy="1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82" name="Text Box 34"/>
            <p:cNvSpPr txBox="1">
              <a:spLocks noChangeArrowheads="1"/>
            </p:cNvSpPr>
            <p:nvPr/>
          </p:nvSpPr>
          <p:spPr bwMode="auto">
            <a:xfrm>
              <a:off x="592" y="2630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1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883" name="Text Box 35"/>
            <p:cNvSpPr txBox="1">
              <a:spLocks noChangeArrowheads="1"/>
            </p:cNvSpPr>
            <p:nvPr/>
          </p:nvSpPr>
          <p:spPr bwMode="auto">
            <a:xfrm>
              <a:off x="1738" y="3071"/>
              <a:ext cx="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(r</a:t>
              </a:r>
              <a:r>
                <a:rPr lang="en-US" sz="1800" baseline="-25000">
                  <a:latin typeface="Times New Roman" charset="0"/>
                </a:rPr>
                <a:t>4</a:t>
              </a:r>
              <a:r>
                <a:rPr lang="en-US" sz="1800">
                  <a:latin typeface="Times New Roman" charset="0"/>
                </a:rPr>
                <a:t>,O</a:t>
              </a:r>
              <a:r>
                <a:rPr lang="en-US" sz="1800" baseline="-25000">
                  <a:latin typeface="Times New Roman" charset="0"/>
                </a:rPr>
                <a:t>3</a:t>
              </a:r>
              <a:r>
                <a:rPr lang="en-US" sz="1800">
                  <a:latin typeface="Times New Roman" charset="0"/>
                </a:rPr>
                <a:t>)</a:t>
              </a:r>
            </a:p>
          </p:txBody>
        </p:sp>
        <p:sp>
          <p:nvSpPr>
            <p:cNvPr id="206884" name="Text Box 36"/>
            <p:cNvSpPr txBox="1">
              <a:spLocks noChangeArrowheads="1"/>
            </p:cNvSpPr>
            <p:nvPr/>
          </p:nvSpPr>
          <p:spPr bwMode="auto">
            <a:xfrm>
              <a:off x="1156" y="2651"/>
              <a:ext cx="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(r</a:t>
              </a:r>
              <a:r>
                <a:rPr lang="en-US" sz="1800" baseline="-25000">
                  <a:latin typeface="Times New Roman" charset="0"/>
                </a:rPr>
                <a:t>1</a:t>
              </a:r>
              <a:r>
                <a:rPr lang="en-US" sz="1800">
                  <a:latin typeface="Times New Roman" charset="0"/>
                </a:rPr>
                <a:t>,O</a:t>
              </a:r>
              <a:r>
                <a:rPr lang="en-US" sz="1800" baseline="-25000">
                  <a:latin typeface="Times New Roman" charset="0"/>
                </a:rPr>
                <a:t>1</a:t>
              </a:r>
              <a:r>
                <a:rPr lang="en-US" sz="1800">
                  <a:latin typeface="Times New Roman" charset="0"/>
                </a:rPr>
                <a:t>)</a:t>
              </a:r>
            </a:p>
          </p:txBody>
        </p:sp>
        <p:sp>
          <p:nvSpPr>
            <p:cNvPr id="206885" name="Text Box 37"/>
            <p:cNvSpPr txBox="1">
              <a:spLocks noChangeArrowheads="1"/>
            </p:cNvSpPr>
            <p:nvPr/>
          </p:nvSpPr>
          <p:spPr bwMode="auto">
            <a:xfrm>
              <a:off x="1705" y="2652"/>
              <a:ext cx="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(r</a:t>
              </a:r>
              <a:r>
                <a:rPr lang="en-US" sz="1800" baseline="-25000">
                  <a:latin typeface="Times New Roman" charset="0"/>
                </a:rPr>
                <a:t>2</a:t>
              </a:r>
              <a:r>
                <a:rPr lang="en-US" sz="1800">
                  <a:latin typeface="Times New Roman" charset="0"/>
                </a:rPr>
                <a:t>,O</a:t>
              </a:r>
              <a:r>
                <a:rPr lang="en-US" sz="1800" baseline="-25000">
                  <a:latin typeface="Times New Roman" charset="0"/>
                </a:rPr>
                <a:t>2</a:t>
              </a:r>
              <a:r>
                <a:rPr lang="en-US" sz="1800">
                  <a:latin typeface="Times New Roman" charset="0"/>
                </a:rPr>
                <a:t>)</a:t>
              </a:r>
            </a:p>
          </p:txBody>
        </p:sp>
        <p:sp>
          <p:nvSpPr>
            <p:cNvPr id="206886" name="Text Box 38"/>
            <p:cNvSpPr txBox="1">
              <a:spLocks noChangeArrowheads="1"/>
            </p:cNvSpPr>
            <p:nvPr/>
          </p:nvSpPr>
          <p:spPr bwMode="auto">
            <a:xfrm>
              <a:off x="591" y="3078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2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887" name="Line 39"/>
            <p:cNvSpPr>
              <a:spLocks noChangeShapeType="1"/>
            </p:cNvSpPr>
            <p:nvPr/>
          </p:nvSpPr>
          <p:spPr bwMode="auto">
            <a:xfrm>
              <a:off x="1694" y="2683"/>
              <a:ext cx="0" cy="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88" name="Line 40"/>
            <p:cNvSpPr>
              <a:spLocks noChangeShapeType="1"/>
            </p:cNvSpPr>
            <p:nvPr/>
          </p:nvSpPr>
          <p:spPr bwMode="auto">
            <a:xfrm>
              <a:off x="2224" y="2691"/>
              <a:ext cx="0" cy="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89" name="Text Box 41"/>
            <p:cNvSpPr txBox="1">
              <a:spLocks noChangeArrowheads="1"/>
            </p:cNvSpPr>
            <p:nvPr/>
          </p:nvSpPr>
          <p:spPr bwMode="auto">
            <a:xfrm>
              <a:off x="1183" y="3058"/>
              <a:ext cx="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charset="0"/>
                </a:rPr>
                <a:t>(r</a:t>
              </a:r>
              <a:r>
                <a:rPr lang="en-US" sz="1800" baseline="-25000">
                  <a:latin typeface="Times New Roman" charset="0"/>
                </a:rPr>
                <a:t>3</a:t>
              </a:r>
              <a:r>
                <a:rPr lang="en-US" sz="1800">
                  <a:latin typeface="Times New Roman" charset="0"/>
                </a:rPr>
                <a:t>,O</a:t>
              </a:r>
              <a:r>
                <a:rPr lang="en-US" sz="1800" baseline="-25000">
                  <a:latin typeface="Times New Roman" charset="0"/>
                </a:rPr>
                <a:t>2</a:t>
              </a:r>
              <a:r>
                <a:rPr lang="en-US" sz="1800">
                  <a:latin typeface="Times New Roman" charset="0"/>
                </a:rPr>
                <a:t>)</a:t>
              </a:r>
            </a:p>
          </p:txBody>
        </p:sp>
        <p:sp>
          <p:nvSpPr>
            <p:cNvPr id="206890" name="Line 42"/>
            <p:cNvSpPr>
              <a:spLocks noChangeShapeType="1"/>
            </p:cNvSpPr>
            <p:nvPr/>
          </p:nvSpPr>
          <p:spPr bwMode="auto">
            <a:xfrm>
              <a:off x="1702" y="3111"/>
              <a:ext cx="0" cy="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91" name="Line 43"/>
            <p:cNvSpPr>
              <a:spLocks noChangeShapeType="1"/>
            </p:cNvSpPr>
            <p:nvPr/>
          </p:nvSpPr>
          <p:spPr bwMode="auto">
            <a:xfrm>
              <a:off x="2237" y="3117"/>
              <a:ext cx="0" cy="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892" name="Line 44"/>
          <p:cNvSpPr>
            <a:spLocks noChangeShapeType="1"/>
          </p:cNvSpPr>
          <p:nvPr/>
        </p:nvSpPr>
        <p:spPr bwMode="auto">
          <a:xfrm>
            <a:off x="4573588" y="3260725"/>
            <a:ext cx="1225550" cy="841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728788" y="4137025"/>
            <a:ext cx="1228725" cy="2144713"/>
            <a:chOff x="3881" y="2606"/>
            <a:chExt cx="774" cy="1351"/>
          </a:xfrm>
        </p:grpSpPr>
        <p:sp>
          <p:nvSpPr>
            <p:cNvPr id="206894" name="Rectangle 46"/>
            <p:cNvSpPr>
              <a:spLocks noChangeArrowheads="1"/>
            </p:cNvSpPr>
            <p:nvPr/>
          </p:nvSpPr>
          <p:spPr bwMode="auto">
            <a:xfrm>
              <a:off x="4181" y="2609"/>
              <a:ext cx="400" cy="13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95" name="Text Box 47"/>
            <p:cNvSpPr txBox="1">
              <a:spLocks noChangeArrowheads="1"/>
            </p:cNvSpPr>
            <p:nvPr/>
          </p:nvSpPr>
          <p:spPr bwMode="auto">
            <a:xfrm>
              <a:off x="4144" y="2625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1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896" name="Text Box 48"/>
            <p:cNvSpPr txBox="1">
              <a:spLocks noChangeArrowheads="1"/>
            </p:cNvSpPr>
            <p:nvPr/>
          </p:nvSpPr>
          <p:spPr bwMode="auto">
            <a:xfrm>
              <a:off x="4159" y="2863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1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897" name="Text Box 49"/>
            <p:cNvSpPr txBox="1">
              <a:spLocks noChangeArrowheads="1"/>
            </p:cNvSpPr>
            <p:nvPr/>
          </p:nvSpPr>
          <p:spPr bwMode="auto">
            <a:xfrm>
              <a:off x="3886" y="314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>
                  <a:latin typeface="Times New Roman" charset="0"/>
                </a:rPr>
                <a:t>s</a:t>
              </a:r>
              <a:r>
                <a:rPr lang="en-US" i="1" baseline="-25000">
                  <a:latin typeface="Times New Roman" charset="0"/>
                </a:rPr>
                <a:t>3</a:t>
              </a:r>
              <a:endParaRPr lang="en-US" i="1">
                <a:latin typeface="Times New Roman" charset="0"/>
              </a:endParaRPr>
            </a:p>
          </p:txBody>
        </p:sp>
        <p:sp>
          <p:nvSpPr>
            <p:cNvPr id="206898" name="Text Box 50"/>
            <p:cNvSpPr txBox="1">
              <a:spLocks noChangeArrowheads="1"/>
            </p:cNvSpPr>
            <p:nvPr/>
          </p:nvSpPr>
          <p:spPr bwMode="auto">
            <a:xfrm>
              <a:off x="3886" y="2867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>
                  <a:latin typeface="Times New Roman" charset="0"/>
                </a:rPr>
                <a:t>s</a:t>
              </a:r>
              <a:r>
                <a:rPr lang="en-US" i="1" baseline="-25000">
                  <a:latin typeface="Times New Roman" charset="0"/>
                </a:rPr>
                <a:t>2</a:t>
              </a:r>
              <a:endParaRPr lang="en-US" i="1">
                <a:latin typeface="Times New Roman" charset="0"/>
              </a:endParaRPr>
            </a:p>
          </p:txBody>
        </p:sp>
        <p:sp>
          <p:nvSpPr>
            <p:cNvPr id="206899" name="Text Box 51"/>
            <p:cNvSpPr txBox="1">
              <a:spLocks noChangeArrowheads="1"/>
            </p:cNvSpPr>
            <p:nvPr/>
          </p:nvSpPr>
          <p:spPr bwMode="auto">
            <a:xfrm>
              <a:off x="3881" y="335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>
                  <a:latin typeface="Times New Roman" charset="0"/>
                </a:rPr>
                <a:t>s</a:t>
              </a:r>
              <a:r>
                <a:rPr lang="en-US" i="1" baseline="-25000">
                  <a:latin typeface="Times New Roman" charset="0"/>
                </a:rPr>
                <a:t>4</a:t>
              </a:r>
              <a:endParaRPr lang="en-US" i="1">
                <a:latin typeface="Times New Roman" charset="0"/>
              </a:endParaRPr>
            </a:p>
          </p:txBody>
        </p:sp>
        <p:sp>
          <p:nvSpPr>
            <p:cNvPr id="206900" name="Text Box 52"/>
            <p:cNvSpPr txBox="1">
              <a:spLocks noChangeArrowheads="1"/>
            </p:cNvSpPr>
            <p:nvPr/>
          </p:nvSpPr>
          <p:spPr bwMode="auto">
            <a:xfrm>
              <a:off x="3896" y="362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>
                  <a:latin typeface="Times New Roman" charset="0"/>
                </a:rPr>
                <a:t>s</a:t>
              </a:r>
              <a:r>
                <a:rPr lang="en-US" i="1" baseline="-25000">
                  <a:latin typeface="Times New Roman" charset="0"/>
                </a:rPr>
                <a:t>5</a:t>
              </a:r>
              <a:endParaRPr lang="en-US" i="1">
                <a:latin typeface="Times New Roman" charset="0"/>
              </a:endParaRPr>
            </a:p>
          </p:txBody>
        </p:sp>
        <p:sp>
          <p:nvSpPr>
            <p:cNvPr id="206901" name="Text Box 53"/>
            <p:cNvSpPr txBox="1">
              <a:spLocks noChangeArrowheads="1"/>
            </p:cNvSpPr>
            <p:nvPr/>
          </p:nvSpPr>
          <p:spPr bwMode="auto">
            <a:xfrm>
              <a:off x="3883" y="260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>
                  <a:latin typeface="Times New Roman" charset="0"/>
                </a:rPr>
                <a:t>s</a:t>
              </a:r>
              <a:r>
                <a:rPr lang="en-US" i="1" baseline="-25000">
                  <a:latin typeface="Times New Roman" charset="0"/>
                </a:rPr>
                <a:t>1</a:t>
              </a:r>
              <a:endParaRPr lang="en-US" i="1">
                <a:latin typeface="Times New Roman" charset="0"/>
              </a:endParaRPr>
            </a:p>
          </p:txBody>
        </p:sp>
        <p:sp>
          <p:nvSpPr>
            <p:cNvPr id="206902" name="Text Box 54"/>
            <p:cNvSpPr txBox="1">
              <a:spLocks noChangeArrowheads="1"/>
            </p:cNvSpPr>
            <p:nvPr/>
          </p:nvSpPr>
          <p:spPr bwMode="auto">
            <a:xfrm>
              <a:off x="4143" y="3127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2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903" name="Text Box 55"/>
            <p:cNvSpPr txBox="1">
              <a:spLocks noChangeArrowheads="1"/>
            </p:cNvSpPr>
            <p:nvPr/>
          </p:nvSpPr>
          <p:spPr bwMode="auto">
            <a:xfrm>
              <a:off x="4136" y="3662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2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904" name="Text Box 56"/>
            <p:cNvSpPr txBox="1">
              <a:spLocks noChangeArrowheads="1"/>
            </p:cNvSpPr>
            <p:nvPr/>
          </p:nvSpPr>
          <p:spPr bwMode="auto">
            <a:xfrm>
              <a:off x="4151" y="3386"/>
              <a:ext cx="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Times New Roman" charset="0"/>
                </a:rPr>
                <a:t>Role</a:t>
              </a:r>
              <a:r>
                <a:rPr lang="en-US" sz="2000" b="1" i="1" baseline="-25000">
                  <a:latin typeface="Times New Roman" charset="0"/>
                </a:rPr>
                <a:t>2 </a:t>
              </a:r>
              <a:endParaRPr lang="en-US" sz="2000" b="1" i="1">
                <a:latin typeface="Times New Roman" charset="0"/>
              </a:endParaRPr>
            </a:p>
          </p:txBody>
        </p:sp>
        <p:sp>
          <p:nvSpPr>
            <p:cNvPr id="206905" name="Line 57"/>
            <p:cNvSpPr>
              <a:spLocks noChangeShapeType="1"/>
            </p:cNvSpPr>
            <p:nvPr/>
          </p:nvSpPr>
          <p:spPr bwMode="auto">
            <a:xfrm>
              <a:off x="4174" y="2880"/>
              <a:ext cx="4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06" name="Line 58"/>
            <p:cNvSpPr>
              <a:spLocks noChangeShapeType="1"/>
            </p:cNvSpPr>
            <p:nvPr/>
          </p:nvSpPr>
          <p:spPr bwMode="auto">
            <a:xfrm>
              <a:off x="4175" y="3125"/>
              <a:ext cx="4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07" name="Line 59"/>
            <p:cNvSpPr>
              <a:spLocks noChangeShapeType="1"/>
            </p:cNvSpPr>
            <p:nvPr/>
          </p:nvSpPr>
          <p:spPr bwMode="auto">
            <a:xfrm>
              <a:off x="4183" y="3404"/>
              <a:ext cx="4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08" name="Line 60"/>
            <p:cNvSpPr>
              <a:spLocks noChangeShapeType="1"/>
            </p:cNvSpPr>
            <p:nvPr/>
          </p:nvSpPr>
          <p:spPr bwMode="auto">
            <a:xfrm>
              <a:off x="4191" y="3656"/>
              <a:ext cx="4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909" name="Text Box 61"/>
          <p:cNvSpPr txBox="1">
            <a:spLocks noChangeArrowheads="1"/>
          </p:cNvSpPr>
          <p:nvPr/>
        </p:nvSpPr>
        <p:spPr bwMode="auto">
          <a:xfrm>
            <a:off x="419100" y="4649788"/>
            <a:ext cx="12128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Role</a:t>
            </a:r>
          </a:p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assignment</a:t>
            </a:r>
          </a:p>
        </p:txBody>
      </p:sp>
      <p:sp>
        <p:nvSpPr>
          <p:cNvPr id="206910" name="Text Box 62"/>
          <p:cNvSpPr txBox="1">
            <a:spLocks noChangeArrowheads="1"/>
          </p:cNvSpPr>
          <p:nvPr/>
        </p:nvSpPr>
        <p:spPr bwMode="auto">
          <a:xfrm>
            <a:off x="5907088" y="5715000"/>
            <a:ext cx="209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Privilege assignment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E56105-2F08-45AF-AF72-B8880675194B}" type="slidenum">
              <a:rPr lang="en-US"/>
              <a:pPr/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Role-Based Access Control (RBAC)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429000"/>
          </a:xfrm>
        </p:spPr>
        <p:txBody>
          <a:bodyPr/>
          <a:lstStyle/>
          <a:p>
            <a:r>
              <a:rPr lang="en-US" sz="2400"/>
              <a:t>Roles model particular jobs or duties in an organization</a:t>
            </a:r>
          </a:p>
          <a:p>
            <a:r>
              <a:rPr lang="en-US" sz="2400"/>
              <a:t>Single user may play multiple roles at the same or different times</a:t>
            </a:r>
          </a:p>
          <a:p>
            <a:r>
              <a:rPr lang="en-US" sz="2400"/>
              <a:t>Multiple users may play the same role at the same or different times</a:t>
            </a:r>
          </a:p>
          <a:p>
            <a:r>
              <a:rPr lang="en-US" sz="2400"/>
              <a:t>The user-role assignment may be made separately from the role-permission assignment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B1C1E4-7FDB-4A9F-856C-8B68B5E621B7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Classes, Levels, Domains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1814513" y="1500188"/>
            <a:ext cx="6118225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0" name="Line 4"/>
          <p:cNvSpPr>
            <a:spLocks noChangeShapeType="1"/>
          </p:cNvSpPr>
          <p:nvPr/>
        </p:nvSpPr>
        <p:spPr bwMode="auto">
          <a:xfrm>
            <a:off x="1812925" y="1816100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1" name="Line 5"/>
          <p:cNvSpPr>
            <a:spLocks noChangeShapeType="1"/>
          </p:cNvSpPr>
          <p:nvPr/>
        </p:nvSpPr>
        <p:spPr bwMode="auto">
          <a:xfrm>
            <a:off x="1822450" y="2147888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2" name="Line 6"/>
          <p:cNvSpPr>
            <a:spLocks noChangeShapeType="1"/>
          </p:cNvSpPr>
          <p:nvPr/>
        </p:nvSpPr>
        <p:spPr bwMode="auto">
          <a:xfrm>
            <a:off x="1819275" y="2487613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3" name="Line 7"/>
          <p:cNvSpPr>
            <a:spLocks noChangeShapeType="1"/>
          </p:cNvSpPr>
          <p:nvPr/>
        </p:nvSpPr>
        <p:spPr bwMode="auto">
          <a:xfrm>
            <a:off x="2379663" y="150018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4" name="Line 8"/>
          <p:cNvSpPr>
            <a:spLocks noChangeShapeType="1"/>
          </p:cNvSpPr>
          <p:nvPr/>
        </p:nvSpPr>
        <p:spPr bwMode="auto">
          <a:xfrm>
            <a:off x="2908300" y="1495425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5" name="Line 9"/>
          <p:cNvSpPr>
            <a:spLocks noChangeShapeType="1"/>
          </p:cNvSpPr>
          <p:nvPr/>
        </p:nvSpPr>
        <p:spPr bwMode="auto">
          <a:xfrm>
            <a:off x="3497263" y="149383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6" name="Text Box 10"/>
          <p:cNvSpPr txBox="1">
            <a:spLocks noChangeArrowheads="1"/>
          </p:cNvSpPr>
          <p:nvPr/>
        </p:nvSpPr>
        <p:spPr bwMode="auto">
          <a:xfrm>
            <a:off x="2946400" y="101282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3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07" name="Text Box 11"/>
          <p:cNvSpPr txBox="1">
            <a:spLocks noChangeArrowheads="1"/>
          </p:cNvSpPr>
          <p:nvPr/>
        </p:nvSpPr>
        <p:spPr bwMode="auto">
          <a:xfrm>
            <a:off x="2382838" y="1012825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2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08" name="Text Box 12"/>
          <p:cNvSpPr txBox="1">
            <a:spLocks noChangeArrowheads="1"/>
          </p:cNvSpPr>
          <p:nvPr/>
        </p:nvSpPr>
        <p:spPr bwMode="auto">
          <a:xfrm>
            <a:off x="1836738" y="1012825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1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09" name="Text Box 13"/>
          <p:cNvSpPr txBox="1">
            <a:spLocks noChangeArrowheads="1"/>
          </p:cNvSpPr>
          <p:nvPr/>
        </p:nvSpPr>
        <p:spPr bwMode="auto">
          <a:xfrm>
            <a:off x="1397000" y="13287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1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10" name="Text Box 14"/>
          <p:cNvSpPr txBox="1">
            <a:spLocks noChangeArrowheads="1"/>
          </p:cNvSpPr>
          <p:nvPr/>
        </p:nvSpPr>
        <p:spPr bwMode="auto">
          <a:xfrm>
            <a:off x="1397000" y="19446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3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11" name="Text Box 15"/>
          <p:cNvSpPr txBox="1">
            <a:spLocks noChangeArrowheads="1"/>
          </p:cNvSpPr>
          <p:nvPr/>
        </p:nvSpPr>
        <p:spPr bwMode="auto">
          <a:xfrm>
            <a:off x="1397000" y="162401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2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12" name="Line 16"/>
          <p:cNvSpPr>
            <a:spLocks noChangeShapeType="1"/>
          </p:cNvSpPr>
          <p:nvPr/>
        </p:nvSpPr>
        <p:spPr bwMode="auto">
          <a:xfrm>
            <a:off x="4572000" y="3248025"/>
            <a:ext cx="0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4786313" y="3395663"/>
            <a:ext cx="33734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Grouped by multiple objects</a:t>
            </a:r>
          </a:p>
        </p:txBody>
      </p:sp>
      <p:sp>
        <p:nvSpPr>
          <p:cNvPr id="208914" name="Text Box 18"/>
          <p:cNvSpPr txBox="1">
            <a:spLocks noChangeArrowheads="1"/>
          </p:cNvSpPr>
          <p:nvPr/>
        </p:nvSpPr>
        <p:spPr bwMode="auto">
          <a:xfrm>
            <a:off x="1981200" y="3978275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1</a:t>
            </a:r>
            <a:r>
              <a:rPr lang="en-US" b="1" i="1">
                <a:latin typeface="Times New Roman" charset="0"/>
              </a:rPr>
              <a:t> &amp; O</a:t>
            </a:r>
            <a:r>
              <a:rPr lang="en-US" b="1" i="1" baseline="-25000">
                <a:latin typeface="Times New Roman" charset="0"/>
              </a:rPr>
              <a:t>2</a:t>
            </a:r>
          </a:p>
        </p:txBody>
      </p:sp>
      <p:sp>
        <p:nvSpPr>
          <p:cNvPr id="208915" name="Text Box 19"/>
          <p:cNvSpPr txBox="1">
            <a:spLocks noChangeArrowheads="1"/>
          </p:cNvSpPr>
          <p:nvPr/>
        </p:nvSpPr>
        <p:spPr bwMode="auto">
          <a:xfrm>
            <a:off x="5378450" y="39782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4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16" name="Text Box 20"/>
          <p:cNvSpPr txBox="1">
            <a:spLocks noChangeArrowheads="1"/>
          </p:cNvSpPr>
          <p:nvPr/>
        </p:nvSpPr>
        <p:spPr bwMode="auto">
          <a:xfrm>
            <a:off x="6015038" y="4965700"/>
            <a:ext cx="28654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i="1">
                <a:latin typeface="Times New Roman" charset="0"/>
              </a:rPr>
              <a:t>classes, levels, domains</a:t>
            </a:r>
          </a:p>
        </p:txBody>
      </p:sp>
      <p:sp>
        <p:nvSpPr>
          <p:cNvPr id="208917" name="Line 21"/>
          <p:cNvSpPr>
            <a:spLocks noChangeShapeType="1"/>
          </p:cNvSpPr>
          <p:nvPr/>
        </p:nvSpPr>
        <p:spPr bwMode="auto">
          <a:xfrm>
            <a:off x="4659313" y="150653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8" name="Line 22"/>
          <p:cNvSpPr>
            <a:spLocks noChangeShapeType="1"/>
          </p:cNvSpPr>
          <p:nvPr/>
        </p:nvSpPr>
        <p:spPr bwMode="auto">
          <a:xfrm>
            <a:off x="4078288" y="1497013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9" name="Text Box 23"/>
          <p:cNvSpPr txBox="1">
            <a:spLocks noChangeArrowheads="1"/>
          </p:cNvSpPr>
          <p:nvPr/>
        </p:nvSpPr>
        <p:spPr bwMode="auto">
          <a:xfrm>
            <a:off x="3532188" y="1035050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4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20" name="Text Box 24"/>
          <p:cNvSpPr txBox="1">
            <a:spLocks noChangeArrowheads="1"/>
          </p:cNvSpPr>
          <p:nvPr/>
        </p:nvSpPr>
        <p:spPr bwMode="auto">
          <a:xfrm>
            <a:off x="4121150" y="1036638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5</a:t>
            </a:r>
            <a:endParaRPr lang="en-US" b="1" i="1">
              <a:latin typeface="Times New Roman" charset="0"/>
            </a:endParaRPr>
          </a:p>
        </p:txBody>
      </p:sp>
      <p:sp>
        <p:nvSpPr>
          <p:cNvPr id="208921" name="Text Box 25"/>
          <p:cNvSpPr txBox="1">
            <a:spLocks noChangeArrowheads="1"/>
          </p:cNvSpPr>
          <p:nvPr/>
        </p:nvSpPr>
        <p:spPr bwMode="auto">
          <a:xfrm>
            <a:off x="3648075" y="3979863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3</a:t>
            </a:r>
            <a:r>
              <a:rPr lang="en-US" b="1" i="1">
                <a:latin typeface="Times New Roman" charset="0"/>
              </a:rPr>
              <a:t> &amp; O</a:t>
            </a:r>
            <a:r>
              <a:rPr lang="en-US" b="1" i="1" baseline="-25000">
                <a:latin typeface="Times New Roman" charset="0"/>
              </a:rPr>
              <a:t>5</a:t>
            </a:r>
          </a:p>
        </p:txBody>
      </p:sp>
      <p:sp>
        <p:nvSpPr>
          <p:cNvPr id="208922" name="Text Box 26"/>
          <p:cNvSpPr txBox="1">
            <a:spLocks noChangeArrowheads="1"/>
          </p:cNvSpPr>
          <p:nvPr/>
        </p:nvSpPr>
        <p:spPr bwMode="auto">
          <a:xfrm>
            <a:off x="3038475" y="17446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sp>
        <p:nvSpPr>
          <p:cNvPr id="208923" name="Text Box 27"/>
          <p:cNvSpPr txBox="1">
            <a:spLocks noChangeArrowheads="1"/>
          </p:cNvSpPr>
          <p:nvPr/>
        </p:nvSpPr>
        <p:spPr bwMode="auto">
          <a:xfrm>
            <a:off x="2492375" y="14366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sp>
        <p:nvSpPr>
          <p:cNvPr id="208924" name="Text Box 28"/>
          <p:cNvSpPr txBox="1">
            <a:spLocks noChangeArrowheads="1"/>
          </p:cNvSpPr>
          <p:nvPr/>
        </p:nvSpPr>
        <p:spPr bwMode="auto">
          <a:xfrm>
            <a:off x="1957388" y="14493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sp>
        <p:nvSpPr>
          <p:cNvPr id="208925" name="Text Box 29"/>
          <p:cNvSpPr txBox="1">
            <a:spLocks noChangeArrowheads="1"/>
          </p:cNvSpPr>
          <p:nvPr/>
        </p:nvSpPr>
        <p:spPr bwMode="auto">
          <a:xfrm>
            <a:off x="2484438" y="20716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2</a:t>
            </a:r>
          </a:p>
        </p:txBody>
      </p:sp>
      <p:sp>
        <p:nvSpPr>
          <p:cNvPr id="208926" name="Text Box 30"/>
          <p:cNvSpPr txBox="1">
            <a:spLocks noChangeArrowheads="1"/>
          </p:cNvSpPr>
          <p:nvPr/>
        </p:nvSpPr>
        <p:spPr bwMode="auto">
          <a:xfrm>
            <a:off x="1938338" y="20716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2</a:t>
            </a:r>
          </a:p>
        </p:txBody>
      </p:sp>
      <p:sp>
        <p:nvSpPr>
          <p:cNvPr id="208927" name="Text Box 31"/>
          <p:cNvSpPr txBox="1">
            <a:spLocks noChangeArrowheads="1"/>
          </p:cNvSpPr>
          <p:nvPr/>
        </p:nvSpPr>
        <p:spPr bwMode="auto">
          <a:xfrm>
            <a:off x="4216400" y="20701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3</a:t>
            </a:r>
          </a:p>
        </p:txBody>
      </p:sp>
      <p:sp>
        <p:nvSpPr>
          <p:cNvPr id="208928" name="Text Box 32"/>
          <p:cNvSpPr txBox="1">
            <a:spLocks noChangeArrowheads="1"/>
          </p:cNvSpPr>
          <p:nvPr/>
        </p:nvSpPr>
        <p:spPr bwMode="auto">
          <a:xfrm>
            <a:off x="3024188" y="20939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3</a:t>
            </a:r>
          </a:p>
        </p:txBody>
      </p:sp>
      <p:sp>
        <p:nvSpPr>
          <p:cNvPr id="208929" name="Text Box 33"/>
          <p:cNvSpPr txBox="1">
            <a:spLocks noChangeArrowheads="1"/>
          </p:cNvSpPr>
          <p:nvPr/>
        </p:nvSpPr>
        <p:spPr bwMode="auto">
          <a:xfrm>
            <a:off x="3629025" y="17414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3</a:t>
            </a:r>
          </a:p>
        </p:txBody>
      </p:sp>
      <p:sp>
        <p:nvSpPr>
          <p:cNvPr id="208930" name="Text Box 34"/>
          <p:cNvSpPr txBox="1">
            <a:spLocks noChangeArrowheads="1"/>
          </p:cNvSpPr>
          <p:nvPr/>
        </p:nvSpPr>
        <p:spPr bwMode="auto">
          <a:xfrm>
            <a:off x="4211638" y="17462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sp>
        <p:nvSpPr>
          <p:cNvPr id="208931" name="Text Box 35"/>
          <p:cNvSpPr txBox="1">
            <a:spLocks noChangeArrowheads="1"/>
          </p:cNvSpPr>
          <p:nvPr/>
        </p:nvSpPr>
        <p:spPr bwMode="auto">
          <a:xfrm>
            <a:off x="3611563" y="14033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charset="0"/>
              </a:rPr>
              <a:t>r</a:t>
            </a:r>
            <a:r>
              <a:rPr lang="en-US" sz="1800" baseline="-25000">
                <a:latin typeface="Times New Roman" charset="0"/>
              </a:rPr>
              <a:t>1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157413" y="4537075"/>
            <a:ext cx="836612" cy="1485900"/>
            <a:chOff x="1820" y="2729"/>
            <a:chExt cx="527" cy="936"/>
          </a:xfrm>
        </p:grpSpPr>
        <p:sp>
          <p:nvSpPr>
            <p:cNvPr id="208933" name="Rectangle 37"/>
            <p:cNvSpPr>
              <a:spLocks noChangeArrowheads="1"/>
            </p:cNvSpPr>
            <p:nvPr/>
          </p:nvSpPr>
          <p:spPr bwMode="auto">
            <a:xfrm>
              <a:off x="1831" y="2729"/>
              <a:ext cx="486" cy="9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34" name="Text Box 38"/>
            <p:cNvSpPr txBox="1">
              <a:spLocks noChangeArrowheads="1"/>
            </p:cNvSpPr>
            <p:nvPr/>
          </p:nvSpPr>
          <p:spPr bwMode="auto">
            <a:xfrm>
              <a:off x="1826" y="3109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3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2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8935" name="Text Box 39"/>
            <p:cNvSpPr txBox="1">
              <a:spLocks noChangeArrowheads="1"/>
            </p:cNvSpPr>
            <p:nvPr/>
          </p:nvSpPr>
          <p:spPr bwMode="auto">
            <a:xfrm>
              <a:off x="1820" y="274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8936" name="Line 40"/>
            <p:cNvSpPr>
              <a:spLocks noChangeShapeType="1"/>
            </p:cNvSpPr>
            <p:nvPr/>
          </p:nvSpPr>
          <p:spPr bwMode="auto">
            <a:xfrm>
              <a:off x="1830" y="3078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37" name="Line 41"/>
            <p:cNvSpPr>
              <a:spLocks noChangeShapeType="1"/>
            </p:cNvSpPr>
            <p:nvPr/>
          </p:nvSpPr>
          <p:spPr bwMode="auto">
            <a:xfrm>
              <a:off x="1841" y="3416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3783013" y="4538663"/>
            <a:ext cx="836612" cy="1485900"/>
            <a:chOff x="1820" y="2729"/>
            <a:chExt cx="527" cy="936"/>
          </a:xfrm>
        </p:grpSpPr>
        <p:sp>
          <p:nvSpPr>
            <p:cNvPr id="208939" name="Rectangle 43"/>
            <p:cNvSpPr>
              <a:spLocks noChangeArrowheads="1"/>
            </p:cNvSpPr>
            <p:nvPr/>
          </p:nvSpPr>
          <p:spPr bwMode="auto">
            <a:xfrm>
              <a:off x="1831" y="2729"/>
              <a:ext cx="486" cy="9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0" name="Text Box 44"/>
            <p:cNvSpPr txBox="1">
              <a:spLocks noChangeArrowheads="1"/>
            </p:cNvSpPr>
            <p:nvPr/>
          </p:nvSpPr>
          <p:spPr bwMode="auto">
            <a:xfrm>
              <a:off x="1826" y="3109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3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3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8941" name="Text Box 45"/>
            <p:cNvSpPr txBox="1">
              <a:spLocks noChangeArrowheads="1"/>
            </p:cNvSpPr>
            <p:nvPr/>
          </p:nvSpPr>
          <p:spPr bwMode="auto">
            <a:xfrm>
              <a:off x="1820" y="274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2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8942" name="Line 46"/>
            <p:cNvSpPr>
              <a:spLocks noChangeShapeType="1"/>
            </p:cNvSpPr>
            <p:nvPr/>
          </p:nvSpPr>
          <p:spPr bwMode="auto">
            <a:xfrm>
              <a:off x="1830" y="3078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3" name="Line 47"/>
            <p:cNvSpPr>
              <a:spLocks noChangeShapeType="1"/>
            </p:cNvSpPr>
            <p:nvPr/>
          </p:nvSpPr>
          <p:spPr bwMode="auto">
            <a:xfrm>
              <a:off x="1841" y="3416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5129213" y="4529138"/>
            <a:ext cx="836612" cy="1485900"/>
            <a:chOff x="1820" y="2729"/>
            <a:chExt cx="527" cy="936"/>
          </a:xfrm>
        </p:grpSpPr>
        <p:sp>
          <p:nvSpPr>
            <p:cNvPr id="208945" name="Rectangle 49"/>
            <p:cNvSpPr>
              <a:spLocks noChangeArrowheads="1"/>
            </p:cNvSpPr>
            <p:nvPr/>
          </p:nvSpPr>
          <p:spPr bwMode="auto">
            <a:xfrm>
              <a:off x="1831" y="2729"/>
              <a:ext cx="486" cy="9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6" name="Text Box 50"/>
            <p:cNvSpPr txBox="1">
              <a:spLocks noChangeArrowheads="1"/>
            </p:cNvSpPr>
            <p:nvPr/>
          </p:nvSpPr>
          <p:spPr bwMode="auto">
            <a:xfrm>
              <a:off x="1826" y="3109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2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3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8947" name="Text Box 51"/>
            <p:cNvSpPr txBox="1">
              <a:spLocks noChangeArrowheads="1"/>
            </p:cNvSpPr>
            <p:nvPr/>
          </p:nvSpPr>
          <p:spPr bwMode="auto">
            <a:xfrm>
              <a:off x="1820" y="274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8948" name="Line 52"/>
            <p:cNvSpPr>
              <a:spLocks noChangeShapeType="1"/>
            </p:cNvSpPr>
            <p:nvPr/>
          </p:nvSpPr>
          <p:spPr bwMode="auto">
            <a:xfrm>
              <a:off x="1830" y="3078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9" name="Line 53"/>
            <p:cNvSpPr>
              <a:spLocks noChangeShapeType="1"/>
            </p:cNvSpPr>
            <p:nvPr/>
          </p:nvSpPr>
          <p:spPr bwMode="auto">
            <a:xfrm>
              <a:off x="1841" y="3416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7CAB5B-D049-492A-A5BA-1E7A9429627A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436563"/>
            <a:ext cx="7772400" cy="457200"/>
          </a:xfrm>
        </p:spPr>
        <p:txBody>
          <a:bodyPr/>
          <a:lstStyle/>
          <a:p>
            <a:r>
              <a:rPr lang="en-US"/>
              <a:t>Bell­LaPadula Model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98563" y="3195638"/>
            <a:ext cx="1447800" cy="1566862"/>
            <a:chOff x="755" y="2013"/>
            <a:chExt cx="912" cy="987"/>
          </a:xfrm>
        </p:grpSpPr>
        <p:sp>
          <p:nvSpPr>
            <p:cNvPr id="209924" name="Line 4"/>
            <p:cNvSpPr>
              <a:spLocks noChangeShapeType="1"/>
            </p:cNvSpPr>
            <p:nvPr/>
          </p:nvSpPr>
          <p:spPr bwMode="auto">
            <a:xfrm>
              <a:off x="1208" y="2013"/>
              <a:ext cx="0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25" name="Line 5"/>
            <p:cNvSpPr>
              <a:spLocks noChangeShapeType="1"/>
            </p:cNvSpPr>
            <p:nvPr/>
          </p:nvSpPr>
          <p:spPr bwMode="auto">
            <a:xfrm flipH="1">
              <a:off x="937" y="2663"/>
              <a:ext cx="271" cy="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26" name="Line 6"/>
            <p:cNvSpPr>
              <a:spLocks noChangeShapeType="1"/>
            </p:cNvSpPr>
            <p:nvPr/>
          </p:nvSpPr>
          <p:spPr bwMode="auto">
            <a:xfrm>
              <a:off x="1208" y="2663"/>
              <a:ext cx="29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27" name="Line 7"/>
            <p:cNvSpPr>
              <a:spLocks noChangeShapeType="1"/>
            </p:cNvSpPr>
            <p:nvPr/>
          </p:nvSpPr>
          <p:spPr bwMode="auto">
            <a:xfrm>
              <a:off x="863" y="2243"/>
              <a:ext cx="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28" name="Line 8"/>
            <p:cNvSpPr>
              <a:spLocks noChangeShapeType="1"/>
            </p:cNvSpPr>
            <p:nvPr/>
          </p:nvSpPr>
          <p:spPr bwMode="auto">
            <a:xfrm flipH="1">
              <a:off x="755" y="2244"/>
              <a:ext cx="115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29" name="Line 9"/>
            <p:cNvSpPr>
              <a:spLocks noChangeShapeType="1"/>
            </p:cNvSpPr>
            <p:nvPr/>
          </p:nvSpPr>
          <p:spPr bwMode="auto">
            <a:xfrm flipV="1">
              <a:off x="1503" y="2130"/>
              <a:ext cx="164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2673350" y="2894013"/>
            <a:ext cx="444500" cy="484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1" name="Text Box 11"/>
          <p:cNvSpPr txBox="1">
            <a:spLocks noChangeArrowheads="1"/>
          </p:cNvSpPr>
          <p:nvPr/>
        </p:nvSpPr>
        <p:spPr bwMode="auto">
          <a:xfrm>
            <a:off x="2844800" y="2894013"/>
            <a:ext cx="77788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i</a:t>
            </a:r>
          </a:p>
        </p:txBody>
      </p:sp>
      <p:sp>
        <p:nvSpPr>
          <p:cNvPr id="209932" name="Line 12"/>
          <p:cNvSpPr>
            <a:spLocks noChangeShapeType="1"/>
          </p:cNvSpPr>
          <p:nvPr/>
        </p:nvSpPr>
        <p:spPr bwMode="auto">
          <a:xfrm>
            <a:off x="4572000" y="1722438"/>
            <a:ext cx="0" cy="407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>
            <a:off x="3825875" y="1708150"/>
            <a:ext cx="139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>
            <a:off x="3833813" y="2017713"/>
            <a:ext cx="1395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5" name="Line 15"/>
          <p:cNvSpPr>
            <a:spLocks noChangeShapeType="1"/>
          </p:cNvSpPr>
          <p:nvPr/>
        </p:nvSpPr>
        <p:spPr bwMode="auto">
          <a:xfrm>
            <a:off x="3971925" y="3403600"/>
            <a:ext cx="139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6" name="Line 16"/>
          <p:cNvSpPr>
            <a:spLocks noChangeShapeType="1"/>
          </p:cNvSpPr>
          <p:nvPr/>
        </p:nvSpPr>
        <p:spPr bwMode="auto">
          <a:xfrm>
            <a:off x="3952875" y="3054350"/>
            <a:ext cx="139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3910013" y="5788025"/>
            <a:ext cx="1395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>
            <a:off x="3879850" y="5446713"/>
            <a:ext cx="139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9" name="Text Box 19"/>
          <p:cNvSpPr txBox="1">
            <a:spLocks noChangeArrowheads="1"/>
          </p:cNvSpPr>
          <p:nvPr/>
        </p:nvSpPr>
        <p:spPr bwMode="auto">
          <a:xfrm>
            <a:off x="4978400" y="5446713"/>
            <a:ext cx="752475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level 1</a:t>
            </a:r>
          </a:p>
        </p:txBody>
      </p:sp>
      <p:sp>
        <p:nvSpPr>
          <p:cNvPr id="209940" name="Text Box 20"/>
          <p:cNvSpPr txBox="1">
            <a:spLocks noChangeArrowheads="1"/>
          </p:cNvSpPr>
          <p:nvPr/>
        </p:nvSpPr>
        <p:spPr bwMode="auto">
          <a:xfrm>
            <a:off x="4978400" y="3068638"/>
            <a:ext cx="690563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level i</a:t>
            </a:r>
          </a:p>
        </p:txBody>
      </p:sp>
      <p:sp>
        <p:nvSpPr>
          <p:cNvPr id="209941" name="Text Box 21"/>
          <p:cNvSpPr txBox="1">
            <a:spLocks noChangeArrowheads="1"/>
          </p:cNvSpPr>
          <p:nvPr/>
        </p:nvSpPr>
        <p:spPr bwMode="auto">
          <a:xfrm>
            <a:off x="4978400" y="1685925"/>
            <a:ext cx="752475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level n</a:t>
            </a:r>
          </a:p>
        </p:txBody>
      </p:sp>
      <p:sp>
        <p:nvSpPr>
          <p:cNvPr id="209942" name="Oval 22"/>
          <p:cNvSpPr>
            <a:spLocks noChangeArrowheads="1"/>
          </p:cNvSpPr>
          <p:nvPr/>
        </p:nvSpPr>
        <p:spPr bwMode="auto">
          <a:xfrm>
            <a:off x="6380163" y="2990850"/>
            <a:ext cx="4445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3" name="Oval 23"/>
          <p:cNvSpPr>
            <a:spLocks noChangeArrowheads="1"/>
          </p:cNvSpPr>
          <p:nvPr/>
        </p:nvSpPr>
        <p:spPr bwMode="auto">
          <a:xfrm>
            <a:off x="6910388" y="2990850"/>
            <a:ext cx="4445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4" name="Oval 24"/>
          <p:cNvSpPr>
            <a:spLocks noChangeArrowheads="1"/>
          </p:cNvSpPr>
          <p:nvPr/>
        </p:nvSpPr>
        <p:spPr bwMode="auto">
          <a:xfrm>
            <a:off x="7519988" y="2990850"/>
            <a:ext cx="4445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5" name="Oval 25"/>
          <p:cNvSpPr>
            <a:spLocks noChangeArrowheads="1"/>
          </p:cNvSpPr>
          <p:nvPr/>
        </p:nvSpPr>
        <p:spPr bwMode="auto">
          <a:xfrm>
            <a:off x="8024813" y="2990850"/>
            <a:ext cx="4445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6" name="Text Box 26"/>
          <p:cNvSpPr txBox="1">
            <a:spLocks noChangeArrowheads="1"/>
          </p:cNvSpPr>
          <p:nvPr/>
        </p:nvSpPr>
        <p:spPr bwMode="auto">
          <a:xfrm>
            <a:off x="1827213" y="5778500"/>
            <a:ext cx="118110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*-property</a:t>
            </a:r>
          </a:p>
        </p:txBody>
      </p:sp>
      <p:sp>
        <p:nvSpPr>
          <p:cNvPr id="209947" name="Text Box 27"/>
          <p:cNvSpPr txBox="1">
            <a:spLocks noChangeArrowheads="1"/>
          </p:cNvSpPr>
          <p:nvPr/>
        </p:nvSpPr>
        <p:spPr bwMode="auto">
          <a:xfrm>
            <a:off x="7037388" y="3652838"/>
            <a:ext cx="790575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objects</a:t>
            </a:r>
          </a:p>
        </p:txBody>
      </p:sp>
      <p:sp>
        <p:nvSpPr>
          <p:cNvPr id="209948" name="Text Box 28"/>
          <p:cNvSpPr txBox="1">
            <a:spLocks noChangeArrowheads="1"/>
          </p:cNvSpPr>
          <p:nvPr/>
        </p:nvSpPr>
        <p:spPr bwMode="auto">
          <a:xfrm>
            <a:off x="3790950" y="1181100"/>
            <a:ext cx="147320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classification</a:t>
            </a:r>
          </a:p>
        </p:txBody>
      </p:sp>
      <p:sp>
        <p:nvSpPr>
          <p:cNvPr id="209949" name="Text Box 29"/>
          <p:cNvSpPr txBox="1">
            <a:spLocks noChangeArrowheads="1"/>
          </p:cNvSpPr>
          <p:nvPr/>
        </p:nvSpPr>
        <p:spPr bwMode="auto">
          <a:xfrm>
            <a:off x="1757363" y="1668463"/>
            <a:ext cx="1054100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clearance</a:t>
            </a:r>
          </a:p>
        </p:txBody>
      </p:sp>
      <p:sp>
        <p:nvSpPr>
          <p:cNvPr id="209950" name="Line 30"/>
          <p:cNvSpPr>
            <a:spLocks noChangeShapeType="1"/>
          </p:cNvSpPr>
          <p:nvPr/>
        </p:nvSpPr>
        <p:spPr bwMode="auto">
          <a:xfrm>
            <a:off x="2309813" y="2009775"/>
            <a:ext cx="430212" cy="873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51" name="Line 31"/>
          <p:cNvSpPr>
            <a:spLocks noChangeShapeType="1"/>
          </p:cNvSpPr>
          <p:nvPr/>
        </p:nvSpPr>
        <p:spPr bwMode="auto">
          <a:xfrm flipV="1">
            <a:off x="3170238" y="2363788"/>
            <a:ext cx="1401762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52" name="Line 32"/>
          <p:cNvSpPr>
            <a:spLocks noChangeShapeType="1"/>
          </p:cNvSpPr>
          <p:nvPr/>
        </p:nvSpPr>
        <p:spPr bwMode="auto">
          <a:xfrm>
            <a:off x="3182938" y="3221038"/>
            <a:ext cx="10175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 flipH="1" flipV="1">
            <a:off x="3157538" y="3429000"/>
            <a:ext cx="1414462" cy="139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54" name="Text Box 34"/>
          <p:cNvSpPr txBox="1">
            <a:spLocks noChangeArrowheads="1"/>
          </p:cNvSpPr>
          <p:nvPr/>
        </p:nvSpPr>
        <p:spPr bwMode="auto">
          <a:xfrm>
            <a:off x="1498600" y="4918075"/>
            <a:ext cx="790575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subject</a:t>
            </a:r>
          </a:p>
        </p:txBody>
      </p:sp>
      <p:sp>
        <p:nvSpPr>
          <p:cNvPr id="209955" name="Text Box 35"/>
          <p:cNvSpPr txBox="1">
            <a:spLocks noChangeArrowheads="1"/>
          </p:cNvSpPr>
          <p:nvPr/>
        </p:nvSpPr>
        <p:spPr bwMode="auto">
          <a:xfrm>
            <a:off x="3489325" y="2346325"/>
            <a:ext cx="201613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w</a:t>
            </a:r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3486150" y="3132138"/>
            <a:ext cx="365125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r,w</a:t>
            </a:r>
          </a:p>
        </p:txBody>
      </p:sp>
      <p:sp>
        <p:nvSpPr>
          <p:cNvPr id="209957" name="Text Box 37"/>
          <p:cNvSpPr txBox="1">
            <a:spLocks noChangeArrowheads="1"/>
          </p:cNvSpPr>
          <p:nvPr/>
        </p:nvSpPr>
        <p:spPr bwMode="auto">
          <a:xfrm>
            <a:off x="3883025" y="3743325"/>
            <a:ext cx="93663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r</a:t>
            </a:r>
          </a:p>
        </p:txBody>
      </p:sp>
      <p:graphicFrame>
        <p:nvGraphicFramePr>
          <p:cNvPr id="209958" name="Rectangle 3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074" name="Clip" r:id="rId3" imgW="0" imgH="0" progId="">
              <p:embed/>
            </p:oleObj>
          </a:graphicData>
        </a:graphic>
      </p:graphicFrame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619250" y="2595563"/>
            <a:ext cx="587375" cy="560387"/>
            <a:chOff x="962" y="805"/>
            <a:chExt cx="370" cy="353"/>
          </a:xfrm>
        </p:grpSpPr>
        <p:sp>
          <p:nvSpPr>
            <p:cNvPr id="209960" name="Oval 40"/>
            <p:cNvSpPr>
              <a:spLocks noChangeArrowheads="1"/>
            </p:cNvSpPr>
            <p:nvPr/>
          </p:nvSpPr>
          <p:spPr bwMode="auto">
            <a:xfrm>
              <a:off x="962" y="805"/>
              <a:ext cx="370" cy="353"/>
            </a:xfrm>
            <a:prstGeom prst="ellipse">
              <a:avLst/>
            </a:prstGeom>
            <a:solidFill>
              <a:srgbClr val="CC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1" name="Oval 41"/>
            <p:cNvSpPr>
              <a:spLocks noChangeArrowheads="1"/>
            </p:cNvSpPr>
            <p:nvPr/>
          </p:nvSpPr>
          <p:spPr bwMode="auto">
            <a:xfrm>
              <a:off x="1028" y="896"/>
              <a:ext cx="66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2" name="Oval 42"/>
            <p:cNvSpPr>
              <a:spLocks noChangeArrowheads="1"/>
            </p:cNvSpPr>
            <p:nvPr/>
          </p:nvSpPr>
          <p:spPr bwMode="auto">
            <a:xfrm>
              <a:off x="1172" y="904"/>
              <a:ext cx="66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3" name="Freeform 43"/>
            <p:cNvSpPr>
              <a:spLocks/>
            </p:cNvSpPr>
            <p:nvPr/>
          </p:nvSpPr>
          <p:spPr bwMode="auto">
            <a:xfrm>
              <a:off x="1021" y="981"/>
              <a:ext cx="246" cy="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474"/>
                </a:cxn>
                <a:cxn ang="0">
                  <a:pos x="473" y="793"/>
                </a:cxn>
                <a:cxn ang="0">
                  <a:pos x="887" y="754"/>
                </a:cxn>
                <a:cxn ang="0">
                  <a:pos x="1240" y="400"/>
                </a:cxn>
                <a:cxn ang="0">
                  <a:pos x="1339" y="14"/>
                </a:cxn>
              </a:cxnLst>
              <a:rect l="0" t="0" r="r" b="b"/>
              <a:pathLst>
                <a:path w="1339" h="840">
                  <a:moveTo>
                    <a:pt x="0" y="0"/>
                  </a:moveTo>
                  <a:cubicBezTo>
                    <a:pt x="22" y="79"/>
                    <a:pt x="52" y="342"/>
                    <a:pt x="131" y="474"/>
                  </a:cubicBezTo>
                  <a:cubicBezTo>
                    <a:pt x="210" y="606"/>
                    <a:pt x="347" y="746"/>
                    <a:pt x="473" y="793"/>
                  </a:cubicBezTo>
                  <a:cubicBezTo>
                    <a:pt x="599" y="840"/>
                    <a:pt x="759" y="819"/>
                    <a:pt x="887" y="754"/>
                  </a:cubicBezTo>
                  <a:cubicBezTo>
                    <a:pt x="1015" y="689"/>
                    <a:pt x="1165" y="523"/>
                    <a:pt x="1240" y="400"/>
                  </a:cubicBezTo>
                  <a:cubicBezTo>
                    <a:pt x="1315" y="277"/>
                    <a:pt x="1319" y="94"/>
                    <a:pt x="1339" y="1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B5D92B-DF7A-4423-96E2-F2CF7CAFD775}" type="slidenum">
              <a:rPr lang="en-US"/>
              <a:pPr/>
              <a:t>14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Lock and Key Method</a:t>
            </a:r>
          </a:p>
        </p:txBody>
      </p:sp>
      <p:sp>
        <p:nvSpPr>
          <p:cNvPr id="210947" name="Text Box 3"/>
          <p:cNvSpPr txBox="1">
            <a:spLocks noChangeArrowheads="1"/>
          </p:cNvSpPr>
          <p:nvPr/>
        </p:nvSpPr>
        <p:spPr bwMode="auto">
          <a:xfrm>
            <a:off x="1203325" y="1216025"/>
            <a:ext cx="2066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200" b="1">
                <a:latin typeface="Times New Roman" charset="0"/>
              </a:rPr>
              <a:t>subjects possess</a:t>
            </a:r>
          </a:p>
          <a:p>
            <a:pPr algn="ctr"/>
            <a:r>
              <a:rPr lang="en-US" sz="2200" b="1">
                <a:latin typeface="Times New Roman" charset="0"/>
              </a:rPr>
              <a:t>a set of keys: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5845175" y="5464175"/>
            <a:ext cx="2759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200" b="1">
                <a:latin typeface="Times New Roman" charset="0"/>
              </a:rPr>
              <a:t>objects are associated</a:t>
            </a:r>
          </a:p>
          <a:p>
            <a:pPr algn="ctr"/>
            <a:r>
              <a:rPr lang="en-US" sz="2200" b="1">
                <a:latin typeface="Times New Roman" charset="0"/>
              </a:rPr>
              <a:t>with a set of locks</a:t>
            </a:r>
          </a:p>
        </p:txBody>
      </p:sp>
      <p:sp>
        <p:nvSpPr>
          <p:cNvPr id="210949" name="Line 5"/>
          <p:cNvSpPr>
            <a:spLocks noChangeShapeType="1"/>
          </p:cNvSpPr>
          <p:nvPr/>
        </p:nvSpPr>
        <p:spPr bwMode="auto">
          <a:xfrm>
            <a:off x="4449763" y="2798763"/>
            <a:ext cx="1082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0" name="Line 6"/>
          <p:cNvSpPr>
            <a:spLocks noChangeShapeType="1"/>
          </p:cNvSpPr>
          <p:nvPr/>
        </p:nvSpPr>
        <p:spPr bwMode="auto">
          <a:xfrm>
            <a:off x="5532438" y="2811463"/>
            <a:ext cx="0" cy="1684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1" name="Line 7"/>
          <p:cNvSpPr>
            <a:spLocks noChangeShapeType="1"/>
          </p:cNvSpPr>
          <p:nvPr/>
        </p:nvSpPr>
        <p:spPr bwMode="auto">
          <a:xfrm>
            <a:off x="5534025" y="4481513"/>
            <a:ext cx="1655763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2" name="AutoShape 8"/>
          <p:cNvSpPr>
            <a:spLocks noChangeArrowheads="1"/>
          </p:cNvSpPr>
          <p:nvPr/>
        </p:nvSpPr>
        <p:spPr bwMode="auto">
          <a:xfrm>
            <a:off x="6211888" y="3894138"/>
            <a:ext cx="2035175" cy="117475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3" name="Text Box 9"/>
          <p:cNvSpPr txBox="1">
            <a:spLocks noChangeArrowheads="1"/>
          </p:cNvSpPr>
          <p:nvPr/>
        </p:nvSpPr>
        <p:spPr bwMode="auto">
          <a:xfrm>
            <a:off x="6884988" y="3851275"/>
            <a:ext cx="75882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Lock</a:t>
            </a:r>
          </a:p>
        </p:txBody>
      </p:sp>
      <p:sp>
        <p:nvSpPr>
          <p:cNvPr id="210954" name="Text Box 10"/>
          <p:cNvSpPr txBox="1">
            <a:spLocks noChangeArrowheads="1"/>
          </p:cNvSpPr>
          <p:nvPr/>
        </p:nvSpPr>
        <p:spPr bwMode="auto">
          <a:xfrm>
            <a:off x="6253163" y="4603750"/>
            <a:ext cx="206375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(k, {r </a:t>
            </a:r>
            <a:r>
              <a:rPr lang="en-US" sz="2200" baseline="-25000">
                <a:latin typeface="Times New Roman" charset="0"/>
              </a:rPr>
              <a:t>1</a:t>
            </a:r>
            <a:r>
              <a:rPr lang="en-US" sz="2200">
                <a:latin typeface="Times New Roman" charset="0"/>
              </a:rPr>
              <a:t> , r </a:t>
            </a:r>
            <a:r>
              <a:rPr lang="en-US" sz="2200" baseline="-25000">
                <a:latin typeface="Times New Roman" charset="0"/>
              </a:rPr>
              <a:t>2</a:t>
            </a:r>
            <a:r>
              <a:rPr lang="en-US" sz="2200">
                <a:latin typeface="Times New Roman" charset="0"/>
              </a:rPr>
              <a:t> ,...}) </a:t>
            </a:r>
          </a:p>
        </p:txBody>
      </p:sp>
      <p:sp>
        <p:nvSpPr>
          <p:cNvPr id="210955" name="Text Box 11"/>
          <p:cNvSpPr txBox="1">
            <a:spLocks noChangeArrowheads="1"/>
          </p:cNvSpPr>
          <p:nvPr/>
        </p:nvSpPr>
        <p:spPr bwMode="auto">
          <a:xfrm>
            <a:off x="1881188" y="2536825"/>
            <a:ext cx="6492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Key</a:t>
            </a:r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>
            <a:off x="3013075" y="2617788"/>
            <a:ext cx="8524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(O, k)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2647950" y="2513013"/>
            <a:ext cx="1774825" cy="585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8" name="Oval 14"/>
          <p:cNvSpPr>
            <a:spLocks noChangeArrowheads="1"/>
          </p:cNvSpPr>
          <p:nvPr/>
        </p:nvSpPr>
        <p:spPr bwMode="auto">
          <a:xfrm>
            <a:off x="1631950" y="2265363"/>
            <a:ext cx="1135063" cy="1082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charset="0"/>
              </a:rPr>
              <a:t>Key</a:t>
            </a:r>
          </a:p>
        </p:txBody>
      </p:sp>
      <p:sp>
        <p:nvSpPr>
          <p:cNvPr id="210959" name="Rectangle 15"/>
          <p:cNvSpPr>
            <a:spLocks noChangeArrowheads="1"/>
          </p:cNvSpPr>
          <p:nvPr/>
        </p:nvSpPr>
        <p:spPr bwMode="auto">
          <a:xfrm>
            <a:off x="3417888" y="3101975"/>
            <a:ext cx="352425" cy="534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0" name="Rectangle 16"/>
          <p:cNvSpPr>
            <a:spLocks noChangeArrowheads="1"/>
          </p:cNvSpPr>
          <p:nvPr/>
        </p:nvSpPr>
        <p:spPr bwMode="auto">
          <a:xfrm>
            <a:off x="3927475" y="3100388"/>
            <a:ext cx="327025" cy="11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3770313" y="3098800"/>
            <a:ext cx="157162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2" name="Oval 18"/>
          <p:cNvSpPr>
            <a:spLocks noChangeArrowheads="1"/>
          </p:cNvSpPr>
          <p:nvPr/>
        </p:nvSpPr>
        <p:spPr bwMode="auto">
          <a:xfrm>
            <a:off x="7072313" y="4235450"/>
            <a:ext cx="417512" cy="207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3" name="Rectangle 19"/>
          <p:cNvSpPr>
            <a:spLocks noChangeArrowheads="1"/>
          </p:cNvSpPr>
          <p:nvPr/>
        </p:nvSpPr>
        <p:spPr bwMode="auto">
          <a:xfrm>
            <a:off x="7202488" y="4430713"/>
            <a:ext cx="155575" cy="300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8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F82320-DED3-4EC6-8FCE-BE0D19D3E8EA}" type="slidenum">
              <a:rPr lang="en-US"/>
              <a:pPr/>
              <a:t>15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of methods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927100" y="1304925"/>
            <a:ext cx="7710488" cy="2960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2" name="Line 4"/>
          <p:cNvSpPr>
            <a:spLocks noChangeShapeType="1"/>
          </p:cNvSpPr>
          <p:nvPr/>
        </p:nvSpPr>
        <p:spPr bwMode="auto">
          <a:xfrm flipV="1">
            <a:off x="952500" y="1944688"/>
            <a:ext cx="767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3" name="Line 5"/>
          <p:cNvSpPr>
            <a:spLocks noChangeShapeType="1"/>
          </p:cNvSpPr>
          <p:nvPr/>
        </p:nvSpPr>
        <p:spPr bwMode="auto">
          <a:xfrm>
            <a:off x="922338" y="2592388"/>
            <a:ext cx="767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4" name="Line 6"/>
          <p:cNvSpPr>
            <a:spLocks noChangeShapeType="1"/>
          </p:cNvSpPr>
          <p:nvPr/>
        </p:nvSpPr>
        <p:spPr bwMode="auto">
          <a:xfrm flipV="1">
            <a:off x="919163" y="3657600"/>
            <a:ext cx="7723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7115175" y="1463675"/>
            <a:ext cx="15414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Locks &amp; Keys</a:t>
            </a:r>
          </a:p>
        </p:txBody>
      </p:sp>
      <p:sp>
        <p:nvSpPr>
          <p:cNvPr id="211976" name="Text Box 8"/>
          <p:cNvSpPr txBox="1">
            <a:spLocks noChangeArrowheads="1"/>
          </p:cNvSpPr>
          <p:nvPr/>
        </p:nvSpPr>
        <p:spPr bwMode="auto">
          <a:xfrm>
            <a:off x="4622800" y="1484313"/>
            <a:ext cx="21209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Access Control List</a:t>
            </a:r>
          </a:p>
        </p:txBody>
      </p:sp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1046163" y="3238500"/>
            <a:ext cx="1201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b="1">
                <a:latin typeface="Times New Roman" charset="0"/>
              </a:rPr>
              <a:t>revocation</a:t>
            </a:r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1046163" y="2055813"/>
            <a:ext cx="13922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b="1">
                <a:latin typeface="Times New Roman" charset="0"/>
              </a:rPr>
              <a:t>propagation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046163" y="3811588"/>
            <a:ext cx="13652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b="1">
                <a:latin typeface="Times New Roman" charset="0"/>
              </a:rPr>
              <a:t>reclamation</a:t>
            </a: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2755900" y="1487488"/>
            <a:ext cx="15081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Capability list</a:t>
            </a:r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1046163" y="2730500"/>
            <a:ext cx="7572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b="1">
                <a:latin typeface="Times New Roman" charset="0"/>
              </a:rPr>
              <a:t>review</a:t>
            </a:r>
          </a:p>
        </p:txBody>
      </p:sp>
      <p:sp>
        <p:nvSpPr>
          <p:cNvPr id="211982" name="Line 14"/>
          <p:cNvSpPr>
            <a:spLocks noChangeShapeType="1"/>
          </p:cNvSpPr>
          <p:nvPr/>
        </p:nvSpPr>
        <p:spPr bwMode="auto">
          <a:xfrm>
            <a:off x="957263" y="3130550"/>
            <a:ext cx="767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83" name="Line 15"/>
          <p:cNvSpPr>
            <a:spLocks noChangeShapeType="1"/>
          </p:cNvSpPr>
          <p:nvPr/>
        </p:nvSpPr>
        <p:spPr bwMode="auto">
          <a:xfrm flipH="1">
            <a:off x="4484688" y="1327150"/>
            <a:ext cx="0" cy="294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84" name="Line 16"/>
          <p:cNvSpPr>
            <a:spLocks noChangeShapeType="1"/>
          </p:cNvSpPr>
          <p:nvPr/>
        </p:nvSpPr>
        <p:spPr bwMode="auto">
          <a:xfrm flipH="1">
            <a:off x="6921500" y="1309688"/>
            <a:ext cx="1588" cy="298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85" name="Text Box 17"/>
          <p:cNvSpPr txBox="1">
            <a:spLocks noChangeArrowheads="1"/>
          </p:cNvSpPr>
          <p:nvPr/>
        </p:nvSpPr>
        <p:spPr bwMode="auto">
          <a:xfrm>
            <a:off x="4067175" y="2205038"/>
            <a:ext cx="133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1</a:t>
            </a:r>
          </a:p>
        </p:txBody>
      </p:sp>
      <p:sp>
        <p:nvSpPr>
          <p:cNvPr id="211986" name="Text Box 18"/>
          <p:cNvSpPr txBox="1">
            <a:spLocks noChangeArrowheads="1"/>
          </p:cNvSpPr>
          <p:nvPr/>
        </p:nvSpPr>
        <p:spPr bwMode="auto">
          <a:xfrm>
            <a:off x="8302625" y="2212975"/>
            <a:ext cx="133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1</a:t>
            </a:r>
          </a:p>
        </p:txBody>
      </p:sp>
      <p:sp>
        <p:nvSpPr>
          <p:cNvPr id="211987" name="Text Box 19"/>
          <p:cNvSpPr txBox="1">
            <a:spLocks noChangeArrowheads="1"/>
          </p:cNvSpPr>
          <p:nvPr/>
        </p:nvSpPr>
        <p:spPr bwMode="auto">
          <a:xfrm>
            <a:off x="4032250" y="3840163"/>
            <a:ext cx="133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2</a:t>
            </a:r>
          </a:p>
        </p:txBody>
      </p:sp>
      <p:sp>
        <p:nvSpPr>
          <p:cNvPr id="211988" name="Text Box 20"/>
          <p:cNvSpPr txBox="1">
            <a:spLocks noChangeArrowheads="1"/>
          </p:cNvSpPr>
          <p:nvPr/>
        </p:nvSpPr>
        <p:spPr bwMode="auto">
          <a:xfrm>
            <a:off x="8316913" y="3324225"/>
            <a:ext cx="133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4</a:t>
            </a:r>
          </a:p>
        </p:txBody>
      </p: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8304213" y="2776538"/>
            <a:ext cx="133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4</a:t>
            </a:r>
          </a:p>
        </p:txBody>
      </p:sp>
      <p:sp>
        <p:nvSpPr>
          <p:cNvPr id="211990" name="Text Box 22"/>
          <p:cNvSpPr txBox="1">
            <a:spLocks noChangeArrowheads="1"/>
          </p:cNvSpPr>
          <p:nvPr/>
        </p:nvSpPr>
        <p:spPr bwMode="auto">
          <a:xfrm>
            <a:off x="6465888" y="2197100"/>
            <a:ext cx="133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latin typeface="Times New Roman" charset="0"/>
              </a:rPr>
              <a:t>3</a:t>
            </a:r>
          </a:p>
        </p:txBody>
      </p:sp>
      <p:sp>
        <p:nvSpPr>
          <p:cNvPr id="211991" name="Text Box 23"/>
          <p:cNvSpPr txBox="1">
            <a:spLocks noChangeArrowheads="1"/>
          </p:cNvSpPr>
          <p:nvPr/>
        </p:nvSpPr>
        <p:spPr bwMode="auto">
          <a:xfrm>
            <a:off x="2379663" y="4532313"/>
            <a:ext cx="48275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latin typeface="Times New Roman" charset="0"/>
              </a:rPr>
              <a:t>1. need copy bit/count for control </a:t>
            </a:r>
          </a:p>
          <a:p>
            <a:r>
              <a:rPr lang="en-US">
                <a:latin typeface="Times New Roman" charset="0"/>
              </a:rPr>
              <a:t>2. need reference count</a:t>
            </a:r>
          </a:p>
          <a:p>
            <a:r>
              <a:rPr lang="en-US">
                <a:latin typeface="Times New Roman" charset="0"/>
              </a:rPr>
              <a:t>3. need user/hierarchical control </a:t>
            </a:r>
          </a:p>
          <a:p>
            <a:r>
              <a:rPr lang="en-US">
                <a:latin typeface="Times New Roman" charset="0"/>
              </a:rPr>
              <a:t>4. need to know subject­key mapping </a:t>
            </a:r>
            <a:endParaRPr lang="en-US" sz="2800">
              <a:latin typeface="Times New Roman" charset="0"/>
            </a:endParaRPr>
          </a:p>
        </p:txBody>
      </p:sp>
      <p:graphicFrame>
        <p:nvGraphicFramePr>
          <p:cNvPr id="211992" name="Rectangle 2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098" name="Microsoft ClipArt Gallery" r:id="rId3" imgW="0" imgH="0" progId="">
              <p:embed/>
            </p:oleObj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333750" y="2073275"/>
            <a:ext cx="401638" cy="401638"/>
            <a:chOff x="4619" y="3024"/>
            <a:chExt cx="402" cy="378"/>
          </a:xfrm>
        </p:grpSpPr>
        <p:sp>
          <p:nvSpPr>
            <p:cNvPr id="211994" name="Oval 26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5" name="Oval 27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6" name="Oval 28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7" name="Freeform 29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333750" y="2630488"/>
            <a:ext cx="401638" cy="406400"/>
            <a:chOff x="4659" y="3448"/>
            <a:chExt cx="402" cy="378"/>
          </a:xfrm>
        </p:grpSpPr>
        <p:sp>
          <p:nvSpPr>
            <p:cNvPr id="211999" name="Oval 31"/>
            <p:cNvSpPr>
              <a:spLocks noChangeArrowheads="1"/>
            </p:cNvSpPr>
            <p:nvPr/>
          </p:nvSpPr>
          <p:spPr bwMode="auto">
            <a:xfrm>
              <a:off x="4659" y="3448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0" name="Oval 32"/>
            <p:cNvSpPr>
              <a:spLocks noChangeArrowheads="1"/>
            </p:cNvSpPr>
            <p:nvPr/>
          </p:nvSpPr>
          <p:spPr bwMode="auto">
            <a:xfrm>
              <a:off x="4766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1" name="Oval 33"/>
            <p:cNvSpPr>
              <a:spLocks noChangeArrowheads="1"/>
            </p:cNvSpPr>
            <p:nvPr/>
          </p:nvSpPr>
          <p:spPr bwMode="auto">
            <a:xfrm>
              <a:off x="4910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2" name="Freeform 34"/>
            <p:cNvSpPr>
              <a:spLocks/>
            </p:cNvSpPr>
            <p:nvPr/>
          </p:nvSpPr>
          <p:spPr bwMode="auto">
            <a:xfrm flipV="1">
              <a:off x="4799" y="3695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332163" y="3800475"/>
            <a:ext cx="401637" cy="406400"/>
            <a:chOff x="4659" y="3448"/>
            <a:chExt cx="402" cy="378"/>
          </a:xfrm>
        </p:grpSpPr>
        <p:sp>
          <p:nvSpPr>
            <p:cNvPr id="212004" name="Oval 36"/>
            <p:cNvSpPr>
              <a:spLocks noChangeArrowheads="1"/>
            </p:cNvSpPr>
            <p:nvPr/>
          </p:nvSpPr>
          <p:spPr bwMode="auto">
            <a:xfrm>
              <a:off x="4659" y="3448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5" name="Oval 37"/>
            <p:cNvSpPr>
              <a:spLocks noChangeArrowheads="1"/>
            </p:cNvSpPr>
            <p:nvPr/>
          </p:nvSpPr>
          <p:spPr bwMode="auto">
            <a:xfrm>
              <a:off x="4766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6" name="Oval 38"/>
            <p:cNvSpPr>
              <a:spLocks noChangeArrowheads="1"/>
            </p:cNvSpPr>
            <p:nvPr/>
          </p:nvSpPr>
          <p:spPr bwMode="auto">
            <a:xfrm>
              <a:off x="4910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7" name="Freeform 39"/>
            <p:cNvSpPr>
              <a:spLocks/>
            </p:cNvSpPr>
            <p:nvPr/>
          </p:nvSpPr>
          <p:spPr bwMode="auto">
            <a:xfrm flipV="1">
              <a:off x="4799" y="3695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333750" y="3184525"/>
            <a:ext cx="401638" cy="406400"/>
            <a:chOff x="4659" y="3448"/>
            <a:chExt cx="402" cy="378"/>
          </a:xfrm>
        </p:grpSpPr>
        <p:sp>
          <p:nvSpPr>
            <p:cNvPr id="212009" name="Oval 41"/>
            <p:cNvSpPr>
              <a:spLocks noChangeArrowheads="1"/>
            </p:cNvSpPr>
            <p:nvPr/>
          </p:nvSpPr>
          <p:spPr bwMode="auto">
            <a:xfrm>
              <a:off x="4659" y="3448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10" name="Oval 42"/>
            <p:cNvSpPr>
              <a:spLocks noChangeArrowheads="1"/>
            </p:cNvSpPr>
            <p:nvPr/>
          </p:nvSpPr>
          <p:spPr bwMode="auto">
            <a:xfrm>
              <a:off x="4766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11" name="Oval 43"/>
            <p:cNvSpPr>
              <a:spLocks noChangeArrowheads="1"/>
            </p:cNvSpPr>
            <p:nvPr/>
          </p:nvSpPr>
          <p:spPr bwMode="auto">
            <a:xfrm>
              <a:off x="4910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12" name="Freeform 44"/>
            <p:cNvSpPr>
              <a:spLocks/>
            </p:cNvSpPr>
            <p:nvPr/>
          </p:nvSpPr>
          <p:spPr bwMode="auto">
            <a:xfrm flipV="1">
              <a:off x="4799" y="3695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7608888" y="2654300"/>
            <a:ext cx="401637" cy="406400"/>
            <a:chOff x="4659" y="3448"/>
            <a:chExt cx="402" cy="378"/>
          </a:xfrm>
        </p:grpSpPr>
        <p:sp>
          <p:nvSpPr>
            <p:cNvPr id="212014" name="Oval 46"/>
            <p:cNvSpPr>
              <a:spLocks noChangeArrowheads="1"/>
            </p:cNvSpPr>
            <p:nvPr/>
          </p:nvSpPr>
          <p:spPr bwMode="auto">
            <a:xfrm>
              <a:off x="4659" y="3448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15" name="Oval 47"/>
            <p:cNvSpPr>
              <a:spLocks noChangeArrowheads="1"/>
            </p:cNvSpPr>
            <p:nvPr/>
          </p:nvSpPr>
          <p:spPr bwMode="auto">
            <a:xfrm>
              <a:off x="4766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16" name="Oval 48"/>
            <p:cNvSpPr>
              <a:spLocks noChangeArrowheads="1"/>
            </p:cNvSpPr>
            <p:nvPr/>
          </p:nvSpPr>
          <p:spPr bwMode="auto">
            <a:xfrm>
              <a:off x="4910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17" name="Freeform 49"/>
            <p:cNvSpPr>
              <a:spLocks/>
            </p:cNvSpPr>
            <p:nvPr/>
          </p:nvSpPr>
          <p:spPr bwMode="auto">
            <a:xfrm flipV="1">
              <a:off x="4799" y="3695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5513388" y="2036763"/>
            <a:ext cx="401637" cy="406400"/>
            <a:chOff x="4659" y="3448"/>
            <a:chExt cx="402" cy="378"/>
          </a:xfrm>
        </p:grpSpPr>
        <p:sp>
          <p:nvSpPr>
            <p:cNvPr id="212019" name="Oval 51"/>
            <p:cNvSpPr>
              <a:spLocks noChangeArrowheads="1"/>
            </p:cNvSpPr>
            <p:nvPr/>
          </p:nvSpPr>
          <p:spPr bwMode="auto">
            <a:xfrm>
              <a:off x="4659" y="3448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20" name="Oval 52"/>
            <p:cNvSpPr>
              <a:spLocks noChangeArrowheads="1"/>
            </p:cNvSpPr>
            <p:nvPr/>
          </p:nvSpPr>
          <p:spPr bwMode="auto">
            <a:xfrm>
              <a:off x="4766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21" name="Oval 53"/>
            <p:cNvSpPr>
              <a:spLocks noChangeArrowheads="1"/>
            </p:cNvSpPr>
            <p:nvPr/>
          </p:nvSpPr>
          <p:spPr bwMode="auto">
            <a:xfrm>
              <a:off x="4910" y="357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22" name="Freeform 54"/>
            <p:cNvSpPr>
              <a:spLocks/>
            </p:cNvSpPr>
            <p:nvPr/>
          </p:nvSpPr>
          <p:spPr bwMode="auto">
            <a:xfrm flipV="1">
              <a:off x="4799" y="3695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7610475" y="3790950"/>
            <a:ext cx="401638" cy="401638"/>
            <a:chOff x="4619" y="3024"/>
            <a:chExt cx="402" cy="378"/>
          </a:xfrm>
        </p:grpSpPr>
        <p:sp>
          <p:nvSpPr>
            <p:cNvPr id="212024" name="Oval 56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25" name="Oval 57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26" name="Oval 58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27" name="Freeform 59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5513388" y="3773488"/>
            <a:ext cx="401637" cy="401637"/>
            <a:chOff x="4619" y="3024"/>
            <a:chExt cx="402" cy="378"/>
          </a:xfrm>
        </p:grpSpPr>
        <p:sp>
          <p:nvSpPr>
            <p:cNvPr id="212029" name="Oval 61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30" name="Oval 62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31" name="Oval 63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32" name="Freeform 64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65"/>
          <p:cNvGrpSpPr>
            <a:grpSpLocks/>
          </p:cNvGrpSpPr>
          <p:nvPr/>
        </p:nvGrpSpPr>
        <p:grpSpPr bwMode="auto">
          <a:xfrm>
            <a:off x="7610475" y="3181350"/>
            <a:ext cx="401638" cy="401638"/>
            <a:chOff x="4619" y="3024"/>
            <a:chExt cx="402" cy="378"/>
          </a:xfrm>
        </p:grpSpPr>
        <p:sp>
          <p:nvSpPr>
            <p:cNvPr id="212034" name="Oval 66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35" name="Oval 67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36" name="Oval 68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37" name="Freeform 69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5513388" y="3217863"/>
            <a:ext cx="401637" cy="401637"/>
            <a:chOff x="4619" y="3024"/>
            <a:chExt cx="402" cy="378"/>
          </a:xfrm>
        </p:grpSpPr>
        <p:sp>
          <p:nvSpPr>
            <p:cNvPr id="212039" name="Oval 71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40" name="Oval 72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41" name="Oval 73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42" name="Freeform 74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5513388" y="2652713"/>
            <a:ext cx="401637" cy="401637"/>
            <a:chOff x="4619" y="3024"/>
            <a:chExt cx="402" cy="378"/>
          </a:xfrm>
        </p:grpSpPr>
        <p:sp>
          <p:nvSpPr>
            <p:cNvPr id="212044" name="Oval 76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45" name="Oval 77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46" name="Oval 78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47" name="Freeform 79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80"/>
          <p:cNvGrpSpPr>
            <a:grpSpLocks/>
          </p:cNvGrpSpPr>
          <p:nvPr/>
        </p:nvGrpSpPr>
        <p:grpSpPr bwMode="auto">
          <a:xfrm>
            <a:off x="7608888" y="2047875"/>
            <a:ext cx="401637" cy="401638"/>
            <a:chOff x="4619" y="3024"/>
            <a:chExt cx="402" cy="378"/>
          </a:xfrm>
        </p:grpSpPr>
        <p:sp>
          <p:nvSpPr>
            <p:cNvPr id="212049" name="Oval 81"/>
            <p:cNvSpPr>
              <a:spLocks noChangeArrowheads="1"/>
            </p:cNvSpPr>
            <p:nvPr/>
          </p:nvSpPr>
          <p:spPr bwMode="auto">
            <a:xfrm>
              <a:off x="4619" y="3024"/>
              <a:ext cx="402" cy="378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50" name="Oval 82"/>
            <p:cNvSpPr>
              <a:spLocks noChangeArrowheads="1"/>
            </p:cNvSpPr>
            <p:nvPr/>
          </p:nvSpPr>
          <p:spPr bwMode="auto">
            <a:xfrm>
              <a:off x="4726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51" name="Oval 83"/>
            <p:cNvSpPr>
              <a:spLocks noChangeArrowheads="1"/>
            </p:cNvSpPr>
            <p:nvPr/>
          </p:nvSpPr>
          <p:spPr bwMode="auto">
            <a:xfrm>
              <a:off x="4870" y="314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52" name="Freeform 84"/>
            <p:cNvSpPr>
              <a:spLocks/>
            </p:cNvSpPr>
            <p:nvPr/>
          </p:nvSpPr>
          <p:spPr bwMode="auto">
            <a:xfrm>
              <a:off x="4759" y="3270"/>
              <a:ext cx="139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41"/>
                </a:cxn>
                <a:cxn ang="0">
                  <a:pos x="98" y="41"/>
                </a:cxn>
                <a:cxn ang="0">
                  <a:pos x="139" y="0"/>
                </a:cxn>
              </a:cxnLst>
              <a:rect l="0" t="0" r="r" b="b"/>
              <a:pathLst>
                <a:path w="139" h="48">
                  <a:moveTo>
                    <a:pt x="0" y="0"/>
                  </a:moveTo>
                  <a:cubicBezTo>
                    <a:pt x="8" y="7"/>
                    <a:pt x="33" y="34"/>
                    <a:pt x="49" y="41"/>
                  </a:cubicBezTo>
                  <a:cubicBezTo>
                    <a:pt x="65" y="48"/>
                    <a:pt x="83" y="48"/>
                    <a:pt x="98" y="41"/>
                  </a:cubicBezTo>
                  <a:cubicBezTo>
                    <a:pt x="113" y="34"/>
                    <a:pt x="131" y="9"/>
                    <a:pt x="139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053" name="Line 85"/>
          <p:cNvSpPr>
            <a:spLocks noChangeShapeType="1"/>
          </p:cNvSpPr>
          <p:nvPr/>
        </p:nvSpPr>
        <p:spPr bwMode="auto">
          <a:xfrm flipH="1">
            <a:off x="2584450" y="1330325"/>
            <a:ext cx="0" cy="294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4CD889-30C7-4054-B87E-1CC1A70C98B6}" type="slidenum">
              <a:rPr lang="en-US"/>
              <a:pPr/>
              <a:t>16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Task-based Access Control (TBAC)</a:t>
            </a:r>
          </a:p>
        </p:txBody>
      </p:sp>
      <p:pic>
        <p:nvPicPr>
          <p:cNvPr id="2150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95400"/>
            <a:ext cx="6837363" cy="4260850"/>
          </a:xfrm>
          <a:prstGeom prst="rect">
            <a:avLst/>
          </a:prstGeom>
          <a:noFill/>
        </p:spPr>
      </p:pic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533400" y="5867400"/>
            <a:ext cx="8245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R.K. Thomas and R.S. Sandhu, “Task-based Authorization Controls (TBAC): A Family of Model for Active and Enterprise-oriented Authorization Management.”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5EC89-B3DB-404C-888C-3C4810897F42}" type="slidenum">
              <a:rPr lang="en-US"/>
              <a:pPr/>
              <a:t>17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Team-based Access Control</a:t>
            </a:r>
          </a:p>
        </p:txBody>
      </p:sp>
      <p:pic>
        <p:nvPicPr>
          <p:cNvPr id="2160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06550"/>
            <a:ext cx="6578600" cy="3932238"/>
          </a:xfrm>
          <a:prstGeom prst="rect">
            <a:avLst/>
          </a:prstGeom>
          <a:noFill/>
        </p:spPr>
      </p:pic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914400" y="5867400"/>
            <a:ext cx="579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W. Tolone, G. Ahn, T. Pai, “Access Control in Collaborative Systems.”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AA0C71-14AE-4AC1-B2D7-13A2009D30BD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 and Security</a:t>
            </a: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746125" y="1241425"/>
            <a:ext cx="7670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34950" indent="-234950"/>
            <a:r>
              <a:rPr lang="en-US" b="1">
                <a:latin typeface="Times New Roman" charset="0"/>
              </a:rPr>
              <a:t>Issues</a:t>
            </a:r>
            <a:r>
              <a:rPr lang="en-US">
                <a:latin typeface="Times New Roman" charset="0"/>
              </a:rPr>
              <a:t>: </a:t>
            </a:r>
          </a:p>
          <a:p>
            <a:pPr lvl="1"/>
            <a:r>
              <a:rPr lang="en-US">
                <a:latin typeface="Times New Roman" charset="0"/>
              </a:rPr>
              <a:t>	authentication: verifying a claim of identity</a:t>
            </a:r>
          </a:p>
          <a:p>
            <a:pPr lvl="1"/>
            <a:r>
              <a:rPr lang="en-US">
                <a:latin typeface="Times New Roman" charset="0"/>
              </a:rPr>
              <a:t>	authorization: verifying a claim of permission</a:t>
            </a:r>
          </a:p>
          <a:p>
            <a:pPr lvl="1"/>
            <a:r>
              <a:rPr lang="en-US">
                <a:latin typeface="Times New Roman" charset="0"/>
              </a:rPr>
              <a:t>	audit: verifying the (non)occurrence of previous </a:t>
            </a:r>
          </a:p>
          <a:p>
            <a:pPr lvl="1"/>
            <a:r>
              <a:rPr lang="en-US">
                <a:latin typeface="Times New Roman" charset="0"/>
              </a:rPr>
              <a:t>	          actions </a:t>
            </a:r>
            <a:endParaRPr lang="en-US" b="1">
              <a:latin typeface="Times New Roman" charset="0"/>
            </a:endParaRPr>
          </a:p>
        </p:txBody>
      </p:sp>
      <p:pic>
        <p:nvPicPr>
          <p:cNvPr id="19866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47788" y="3375025"/>
            <a:ext cx="4346575" cy="1979613"/>
          </a:xfrm>
          <a:noFill/>
          <a:ln/>
        </p:spPr>
      </p:pic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2363788" y="5540375"/>
            <a:ext cx="230028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/>
              <a:t>Reference Monitor Model</a:t>
            </a: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6324600" y="3260725"/>
            <a:ext cx="1911350" cy="222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000" b="1"/>
              <a:t>Au</a:t>
            </a:r>
            <a:r>
              <a:rPr lang="en-US" sz="2000"/>
              <a:t>thentication</a:t>
            </a:r>
          </a:p>
          <a:p>
            <a:pPr>
              <a:buFontTx/>
              <a:buChar char="•"/>
            </a:pPr>
            <a:r>
              <a:rPr lang="en-US" sz="2000" b="1"/>
              <a:t>Au</a:t>
            </a:r>
            <a:r>
              <a:rPr lang="en-US" sz="2000"/>
              <a:t>thorization</a:t>
            </a:r>
          </a:p>
          <a:p>
            <a:pPr>
              <a:buFontTx/>
              <a:buChar char="•"/>
            </a:pPr>
            <a:r>
              <a:rPr lang="en-US" sz="2000" b="1"/>
              <a:t>Au</a:t>
            </a:r>
            <a:r>
              <a:rPr lang="en-US" sz="2000"/>
              <a:t>dit</a:t>
            </a:r>
          </a:p>
          <a:p>
            <a:endParaRPr lang="en-US" sz="2000"/>
          </a:p>
          <a:p>
            <a:r>
              <a:rPr lang="en-US" sz="2000"/>
              <a:t>(</a:t>
            </a:r>
            <a:r>
              <a:rPr lang="en-US" sz="2000" b="1"/>
              <a:t>Au</a:t>
            </a:r>
            <a:r>
              <a:rPr lang="en-US" sz="2000"/>
              <a:t> = gold)</a:t>
            </a:r>
          </a:p>
          <a:p>
            <a:endParaRPr lang="en-US" sz="2000"/>
          </a:p>
          <a:p>
            <a:r>
              <a:rPr lang="en-US" sz="2000"/>
              <a:t>aka: AAA</a:t>
            </a:r>
          </a:p>
        </p:txBody>
      </p:sp>
      <p:sp>
        <p:nvSpPr>
          <p:cNvPr id="198663" name="Text Box 7"/>
          <p:cNvSpPr txBox="1">
            <a:spLocks noChangeArrowheads="1"/>
          </p:cNvSpPr>
          <p:nvPr/>
        </p:nvSpPr>
        <p:spPr bwMode="auto">
          <a:xfrm>
            <a:off x="1462088" y="5943600"/>
            <a:ext cx="5059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From: “Computer Security in the Real World”, Lampson, 2004.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DF1B47-71F4-4972-B3B1-CE30DBD472F2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Goals and Principles</a:t>
            </a: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944563" y="1155700"/>
            <a:ext cx="750887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Times New Roman" charset="0"/>
              </a:rPr>
              <a:t>Goals: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integrity - modification only by authorized parties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confidentiality - access only by authorized parties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non-repudiation - inability to disclaim authorship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authenticity - verifiability of source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availability - continuous access by authorized parties</a:t>
            </a:r>
          </a:p>
          <a:p>
            <a:pPr>
              <a:spcBef>
                <a:spcPct val="20000"/>
              </a:spcBef>
            </a:pPr>
            <a:r>
              <a:rPr lang="en-US" sz="2800">
                <a:latin typeface="Times New Roman" charset="0"/>
              </a:rPr>
              <a:t>Principles: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least privilege - minimization of rights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separation of duties (by task, by person)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economy of mechanism - simplest means of enforcement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acceptability – adoptable/usable by user community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complete mediation - universal enforcement of control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charset="0"/>
              </a:rPr>
              <a:t>open design - secrecy of enforcement mechanisms is not important</a:t>
            </a:r>
            <a:endParaRPr lang="en-US" sz="28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5843B-CDC8-49A1-88D4-F0C41C434B1C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of a Secure System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458913"/>
            <a:ext cx="4606925" cy="417988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Specification/Policy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secrecy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integrity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availability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accountability</a:t>
            </a:r>
          </a:p>
          <a:p>
            <a:pPr>
              <a:lnSpc>
                <a:spcPct val="80000"/>
              </a:lnSpc>
            </a:pPr>
            <a:r>
              <a:rPr lang="en-US" sz="1900"/>
              <a:t>Implementation/Mechanism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isolation (impractical)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exclusion (code signing, firewalls)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restriction (sandboxing)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recovery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punishment</a:t>
            </a:r>
          </a:p>
          <a:p>
            <a:pPr>
              <a:lnSpc>
                <a:spcPct val="80000"/>
              </a:lnSpc>
            </a:pPr>
            <a:r>
              <a:rPr lang="en-US" sz="1900"/>
              <a:t>Correctness/Assurance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trusted computing base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defense in depth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usability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theory</a:t>
            </a: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722438" y="5867400"/>
            <a:ext cx="5059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From: “Computer Security in the Real World”, Lampson, 2004</a:t>
            </a:r>
            <a:r>
              <a:rPr lang="en-US" sz="140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81DDD-EFA1-4700-9B1B-C15F0EC35E05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Matrix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787525" y="2806700"/>
            <a:ext cx="5765800" cy="1655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2" name="Line 4"/>
          <p:cNvSpPr>
            <a:spLocks noChangeShapeType="1"/>
          </p:cNvSpPr>
          <p:nvPr/>
        </p:nvSpPr>
        <p:spPr bwMode="auto">
          <a:xfrm>
            <a:off x="1800225" y="3287713"/>
            <a:ext cx="5767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" name="Line 5"/>
          <p:cNvSpPr>
            <a:spLocks noChangeShapeType="1"/>
          </p:cNvSpPr>
          <p:nvPr/>
        </p:nvSpPr>
        <p:spPr bwMode="auto">
          <a:xfrm>
            <a:off x="1770063" y="3465513"/>
            <a:ext cx="5767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3125788" y="1695450"/>
            <a:ext cx="284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Access Matrix Model</a:t>
            </a: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4056063" y="2292350"/>
            <a:ext cx="1036637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Objects</a:t>
            </a:r>
          </a:p>
        </p:txBody>
      </p:sp>
      <p:sp>
        <p:nvSpPr>
          <p:cNvPr id="201736" name="Line 8"/>
          <p:cNvSpPr>
            <a:spLocks noChangeShapeType="1"/>
          </p:cNvSpPr>
          <p:nvPr/>
        </p:nvSpPr>
        <p:spPr bwMode="auto">
          <a:xfrm flipV="1">
            <a:off x="5062538" y="2544763"/>
            <a:ext cx="251777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7" name="Line 9"/>
          <p:cNvSpPr>
            <a:spLocks noChangeShapeType="1"/>
          </p:cNvSpPr>
          <p:nvPr/>
        </p:nvSpPr>
        <p:spPr bwMode="auto">
          <a:xfrm flipH="1">
            <a:off x="1800225" y="2532063"/>
            <a:ext cx="2297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8" name="Line 10"/>
          <p:cNvSpPr>
            <a:spLocks noChangeShapeType="1"/>
          </p:cNvSpPr>
          <p:nvPr/>
        </p:nvSpPr>
        <p:spPr bwMode="auto">
          <a:xfrm>
            <a:off x="6092825" y="2805113"/>
            <a:ext cx="0" cy="165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9" name="Line 11"/>
          <p:cNvSpPr>
            <a:spLocks noChangeShapeType="1"/>
          </p:cNvSpPr>
          <p:nvPr/>
        </p:nvSpPr>
        <p:spPr bwMode="auto">
          <a:xfrm>
            <a:off x="6323013" y="2800350"/>
            <a:ext cx="0" cy="165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40" name="Line 12"/>
          <p:cNvSpPr>
            <a:spLocks noChangeShapeType="1"/>
          </p:cNvSpPr>
          <p:nvPr/>
        </p:nvSpPr>
        <p:spPr bwMode="auto">
          <a:xfrm flipV="1">
            <a:off x="3979863" y="3416300"/>
            <a:ext cx="2243137" cy="152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41" name="Text Box 13"/>
          <p:cNvSpPr txBox="1">
            <a:spLocks noChangeArrowheads="1"/>
          </p:cNvSpPr>
          <p:nvPr/>
        </p:nvSpPr>
        <p:spPr bwMode="auto">
          <a:xfrm>
            <a:off x="612775" y="3416300"/>
            <a:ext cx="1130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Subjects</a:t>
            </a:r>
          </a:p>
        </p:txBody>
      </p:sp>
      <p:sp>
        <p:nvSpPr>
          <p:cNvPr id="201742" name="Line 14"/>
          <p:cNvSpPr>
            <a:spLocks noChangeShapeType="1"/>
          </p:cNvSpPr>
          <p:nvPr/>
        </p:nvSpPr>
        <p:spPr bwMode="auto">
          <a:xfrm flipV="1">
            <a:off x="1244600" y="2778125"/>
            <a:ext cx="0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43" name="Line 15"/>
          <p:cNvSpPr>
            <a:spLocks noChangeShapeType="1"/>
          </p:cNvSpPr>
          <p:nvPr/>
        </p:nvSpPr>
        <p:spPr bwMode="auto">
          <a:xfrm>
            <a:off x="1244600" y="3795713"/>
            <a:ext cx="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44" name="Text Box 16"/>
          <p:cNvSpPr txBox="1">
            <a:spLocks noChangeArrowheads="1"/>
          </p:cNvSpPr>
          <p:nvPr/>
        </p:nvSpPr>
        <p:spPr bwMode="auto">
          <a:xfrm>
            <a:off x="3051175" y="4748213"/>
            <a:ext cx="11334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P[s,o]</a:t>
            </a:r>
          </a:p>
        </p:txBody>
      </p:sp>
      <p:sp>
        <p:nvSpPr>
          <p:cNvPr id="201745" name="Text Box 17"/>
          <p:cNvSpPr txBox="1">
            <a:spLocks noChangeArrowheads="1"/>
          </p:cNvSpPr>
          <p:nvPr/>
        </p:nvSpPr>
        <p:spPr bwMode="auto">
          <a:xfrm>
            <a:off x="6100763" y="249555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o</a:t>
            </a:r>
          </a:p>
        </p:txBody>
      </p:sp>
      <p:sp>
        <p:nvSpPr>
          <p:cNvPr id="201746" name="Text Box 18"/>
          <p:cNvSpPr txBox="1">
            <a:spLocks noChangeArrowheads="1"/>
          </p:cNvSpPr>
          <p:nvPr/>
        </p:nvSpPr>
        <p:spPr bwMode="auto">
          <a:xfrm>
            <a:off x="1441450" y="3067050"/>
            <a:ext cx="322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01126A-CE00-46AE-A925-BFFF3C533A6B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Matrix</a:t>
            </a:r>
          </a:p>
        </p:txBody>
      </p:sp>
      <p:graphicFrame>
        <p:nvGraphicFramePr>
          <p:cNvPr id="202755" name="Object 3"/>
          <p:cNvGraphicFramePr>
            <a:graphicFrameLocks noChangeAspect="1"/>
          </p:cNvGraphicFramePr>
          <p:nvPr/>
        </p:nvGraphicFramePr>
        <p:xfrm>
          <a:off x="1346200" y="1801813"/>
          <a:ext cx="6419850" cy="3216275"/>
        </p:xfrm>
        <a:graphic>
          <a:graphicData uri="http://schemas.openxmlformats.org/presentationml/2006/ole">
            <p:oleObj spid="_x0000_s1026" name="Document" r:id="rId3" imgW="6423480" imgH="4095720" progId="Word.Document.8">
              <p:embed/>
            </p:oleObj>
          </a:graphicData>
        </a:graphic>
      </p:graphicFrame>
      <p:sp>
        <p:nvSpPr>
          <p:cNvPr id="202756" name="Text Box 4"/>
          <p:cNvSpPr txBox="1">
            <a:spLocks noChangeArrowheads="1"/>
          </p:cNvSpPr>
          <p:nvPr/>
        </p:nvSpPr>
        <p:spPr bwMode="auto">
          <a:xfrm rot="16200000">
            <a:off x="305594" y="3115469"/>
            <a:ext cx="1327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charset="0"/>
              </a:rPr>
              <a:t>subjects</a:t>
            </a: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3840163" y="1190625"/>
            <a:ext cx="118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charset="0"/>
              </a:rPr>
              <a:t>objects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27544D-F3A0-4F17-AB50-46057E638393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7772400" cy="457200"/>
          </a:xfrm>
        </p:spPr>
        <p:txBody>
          <a:bodyPr/>
          <a:lstStyle/>
          <a:p>
            <a:r>
              <a:rPr lang="en-US"/>
              <a:t>Manipulating the Access Matrix</a:t>
            </a: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2184400" y="3252788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endParaRPr lang="en-US" sz="2800"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endParaRPr lang="en-US" sz="2800">
              <a:latin typeface="Times New Roman" charset="0"/>
            </a:endParaRP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606425" y="1060450"/>
          <a:ext cx="7991475" cy="5949950"/>
        </p:xfrm>
        <a:graphic>
          <a:graphicData uri="http://schemas.openxmlformats.org/presentationml/2006/ole">
            <p:oleObj spid="_x0000_s2050" name="Document" r:id="rId3" imgW="7997760" imgH="59529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E7B80-41E0-40B2-9D40-27A1BD4EF62F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Capability Lists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1814513" y="1500188"/>
            <a:ext cx="6118225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4" name="Line 4"/>
          <p:cNvSpPr>
            <a:spLocks noChangeShapeType="1"/>
          </p:cNvSpPr>
          <p:nvPr/>
        </p:nvSpPr>
        <p:spPr bwMode="auto">
          <a:xfrm>
            <a:off x="1812925" y="1760538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5" name="Line 5"/>
          <p:cNvSpPr>
            <a:spLocks noChangeShapeType="1"/>
          </p:cNvSpPr>
          <p:nvPr/>
        </p:nvSpPr>
        <p:spPr bwMode="auto">
          <a:xfrm>
            <a:off x="1824038" y="2068513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6" name="Line 6"/>
          <p:cNvSpPr>
            <a:spLocks noChangeShapeType="1"/>
          </p:cNvSpPr>
          <p:nvPr/>
        </p:nvSpPr>
        <p:spPr bwMode="auto">
          <a:xfrm>
            <a:off x="1816100" y="2432050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7" name="Line 7"/>
          <p:cNvSpPr>
            <a:spLocks noChangeShapeType="1"/>
          </p:cNvSpPr>
          <p:nvPr/>
        </p:nvSpPr>
        <p:spPr bwMode="auto">
          <a:xfrm>
            <a:off x="2282825" y="150018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>
            <a:off x="2697163" y="1495425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9" name="Line 9"/>
          <p:cNvSpPr>
            <a:spLocks noChangeShapeType="1"/>
          </p:cNvSpPr>
          <p:nvPr/>
        </p:nvSpPr>
        <p:spPr bwMode="auto">
          <a:xfrm>
            <a:off x="3108325" y="149383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0" name="Text Box 10"/>
          <p:cNvSpPr txBox="1">
            <a:spLocks noChangeArrowheads="1"/>
          </p:cNvSpPr>
          <p:nvPr/>
        </p:nvSpPr>
        <p:spPr bwMode="auto">
          <a:xfrm>
            <a:off x="2695575" y="1020763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charset="0"/>
              </a:rPr>
              <a:t>O</a:t>
            </a:r>
            <a:r>
              <a:rPr lang="en-US" sz="2000" b="1" i="1" baseline="-25000">
                <a:latin typeface="Times New Roman" charset="0"/>
              </a:rPr>
              <a:t>3</a:t>
            </a:r>
            <a:endParaRPr lang="en-US" sz="2000" b="1" i="1">
              <a:latin typeface="Times New Roman" charset="0"/>
            </a:endParaRPr>
          </a:p>
        </p:txBody>
      </p:sp>
      <p:sp>
        <p:nvSpPr>
          <p:cNvPr id="204811" name="Text Box 11"/>
          <p:cNvSpPr txBox="1">
            <a:spLocks noChangeArrowheads="1"/>
          </p:cNvSpPr>
          <p:nvPr/>
        </p:nvSpPr>
        <p:spPr bwMode="auto">
          <a:xfrm>
            <a:off x="2287588" y="1028700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charset="0"/>
              </a:rPr>
              <a:t>O</a:t>
            </a:r>
            <a:r>
              <a:rPr lang="en-US" sz="2000" b="1" i="1" baseline="-25000">
                <a:latin typeface="Times New Roman" charset="0"/>
              </a:rPr>
              <a:t>2</a:t>
            </a:r>
            <a:endParaRPr lang="en-US" sz="2000" b="1" i="1">
              <a:latin typeface="Times New Roman" charset="0"/>
            </a:endParaRPr>
          </a:p>
        </p:txBody>
      </p:sp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1785938" y="1038225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charset="0"/>
              </a:rPr>
              <a:t>O</a:t>
            </a:r>
            <a:r>
              <a:rPr lang="en-US" sz="2000" b="1" i="1" baseline="-25000">
                <a:latin typeface="Times New Roman" charset="0"/>
              </a:rPr>
              <a:t>1</a:t>
            </a:r>
            <a:endParaRPr lang="en-US" sz="2000" b="1" i="1">
              <a:latin typeface="Times New Roman" charset="0"/>
            </a:endParaRP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1397000" y="13287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1397000" y="19700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3</a:t>
            </a:r>
            <a:endParaRPr lang="en-US" i="1">
              <a:latin typeface="Times New Roman" charset="0"/>
            </a:endParaRP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1397000" y="162401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charset="0"/>
              </a:rPr>
              <a:t>s</a:t>
            </a:r>
            <a:r>
              <a:rPr lang="en-US" i="1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204816" name="Rectangle 16"/>
          <p:cNvSpPr>
            <a:spLocks noChangeArrowheads="1"/>
          </p:cNvSpPr>
          <p:nvPr/>
        </p:nvSpPr>
        <p:spPr bwMode="auto">
          <a:xfrm>
            <a:off x="1824038" y="3937000"/>
            <a:ext cx="61182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7" name="Rectangle 17"/>
          <p:cNvSpPr>
            <a:spLocks noChangeArrowheads="1"/>
          </p:cNvSpPr>
          <p:nvPr/>
        </p:nvSpPr>
        <p:spPr bwMode="auto">
          <a:xfrm>
            <a:off x="1806575" y="4506913"/>
            <a:ext cx="61182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8" name="Rectangle 18"/>
          <p:cNvSpPr>
            <a:spLocks noChangeArrowheads="1"/>
          </p:cNvSpPr>
          <p:nvPr/>
        </p:nvSpPr>
        <p:spPr bwMode="auto">
          <a:xfrm>
            <a:off x="1843088" y="5075238"/>
            <a:ext cx="61182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9" name="Text Box 19"/>
          <p:cNvSpPr txBox="1">
            <a:spLocks noChangeArrowheads="1"/>
          </p:cNvSpPr>
          <p:nvPr/>
        </p:nvSpPr>
        <p:spPr bwMode="auto">
          <a:xfrm>
            <a:off x="1379538" y="3856038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1</a:t>
            </a:r>
            <a:endParaRPr lang="en-US" b="1" i="1">
              <a:latin typeface="Times New Roman" charset="0"/>
            </a:endParaRPr>
          </a:p>
        </p:txBody>
      </p:sp>
      <p:sp>
        <p:nvSpPr>
          <p:cNvPr id="204820" name="Text Box 20"/>
          <p:cNvSpPr txBox="1">
            <a:spLocks noChangeArrowheads="1"/>
          </p:cNvSpPr>
          <p:nvPr/>
        </p:nvSpPr>
        <p:spPr bwMode="auto">
          <a:xfrm>
            <a:off x="1379538" y="43338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2</a:t>
            </a:r>
            <a:endParaRPr lang="en-US" b="1" i="1">
              <a:latin typeface="Times New Roman" charset="0"/>
            </a:endParaRPr>
          </a:p>
        </p:txBody>
      </p:sp>
      <p:sp>
        <p:nvSpPr>
          <p:cNvPr id="204821" name="Text Box 21"/>
          <p:cNvSpPr txBox="1">
            <a:spLocks noChangeArrowheads="1"/>
          </p:cNvSpPr>
          <p:nvPr/>
        </p:nvSpPr>
        <p:spPr bwMode="auto">
          <a:xfrm>
            <a:off x="1379538" y="4992688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3</a:t>
            </a:r>
            <a:endParaRPr lang="en-US" b="1" i="1">
              <a:latin typeface="Times New Roman" charset="0"/>
            </a:endParaRPr>
          </a:p>
        </p:txBody>
      </p:sp>
      <p:sp>
        <p:nvSpPr>
          <p:cNvPr id="204822" name="Line 22"/>
          <p:cNvSpPr>
            <a:spLocks noChangeShapeType="1"/>
          </p:cNvSpPr>
          <p:nvPr/>
        </p:nvSpPr>
        <p:spPr bwMode="auto">
          <a:xfrm>
            <a:off x="4572000" y="3248025"/>
            <a:ext cx="0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3" name="Text Box 23"/>
          <p:cNvSpPr txBox="1">
            <a:spLocks noChangeArrowheads="1"/>
          </p:cNvSpPr>
          <p:nvPr/>
        </p:nvSpPr>
        <p:spPr bwMode="auto">
          <a:xfrm>
            <a:off x="4602163" y="3244850"/>
            <a:ext cx="23098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grouped by subject</a:t>
            </a:r>
          </a:p>
        </p:txBody>
      </p:sp>
      <p:sp>
        <p:nvSpPr>
          <p:cNvPr id="204824" name="Text Box 24"/>
          <p:cNvSpPr txBox="1">
            <a:spLocks noChangeArrowheads="1"/>
          </p:cNvSpPr>
          <p:nvPr/>
        </p:nvSpPr>
        <p:spPr bwMode="auto">
          <a:xfrm>
            <a:off x="3568700" y="5468938"/>
            <a:ext cx="1976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i="1">
                <a:latin typeface="Times New Roman" charset="0"/>
              </a:rPr>
              <a:t>Capability Lists</a:t>
            </a:r>
          </a:p>
        </p:txBody>
      </p:sp>
      <p:sp>
        <p:nvSpPr>
          <p:cNvPr id="204825" name="Text Box 25"/>
          <p:cNvSpPr txBox="1">
            <a:spLocks noChangeArrowheads="1"/>
          </p:cNvSpPr>
          <p:nvPr/>
        </p:nvSpPr>
        <p:spPr bwMode="auto">
          <a:xfrm>
            <a:off x="1895475" y="1381125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1</a:t>
            </a:r>
          </a:p>
        </p:txBody>
      </p:sp>
      <p:sp>
        <p:nvSpPr>
          <p:cNvPr id="204826" name="Text Box 26"/>
          <p:cNvSpPr txBox="1">
            <a:spLocks noChangeArrowheads="1"/>
          </p:cNvSpPr>
          <p:nvPr/>
        </p:nvSpPr>
        <p:spPr bwMode="auto">
          <a:xfrm>
            <a:off x="1895475" y="2028825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5</a:t>
            </a:r>
          </a:p>
        </p:txBody>
      </p:sp>
      <p:sp>
        <p:nvSpPr>
          <p:cNvPr id="204827" name="Text Box 27"/>
          <p:cNvSpPr txBox="1">
            <a:spLocks noChangeArrowheads="1"/>
          </p:cNvSpPr>
          <p:nvPr/>
        </p:nvSpPr>
        <p:spPr bwMode="auto">
          <a:xfrm>
            <a:off x="2738438" y="1660525"/>
            <a:ext cx="350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4</a:t>
            </a:r>
          </a:p>
        </p:txBody>
      </p:sp>
      <p:sp>
        <p:nvSpPr>
          <p:cNvPr id="204828" name="Text Box 28"/>
          <p:cNvSpPr txBox="1">
            <a:spLocks noChangeArrowheads="1"/>
          </p:cNvSpPr>
          <p:nvPr/>
        </p:nvSpPr>
        <p:spPr bwMode="auto">
          <a:xfrm>
            <a:off x="2317750" y="1670050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3</a:t>
            </a:r>
          </a:p>
        </p:txBody>
      </p:sp>
      <p:sp>
        <p:nvSpPr>
          <p:cNvPr id="204829" name="Text Box 29"/>
          <p:cNvSpPr txBox="1">
            <a:spLocks noChangeArrowheads="1"/>
          </p:cNvSpPr>
          <p:nvPr/>
        </p:nvSpPr>
        <p:spPr bwMode="auto">
          <a:xfrm>
            <a:off x="2730500" y="1374775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2</a:t>
            </a:r>
          </a:p>
        </p:txBody>
      </p:sp>
      <p:sp>
        <p:nvSpPr>
          <p:cNvPr id="204830" name="Text Box 30"/>
          <p:cNvSpPr txBox="1">
            <a:spLocks noChangeArrowheads="1"/>
          </p:cNvSpPr>
          <p:nvPr/>
        </p:nvSpPr>
        <p:spPr bwMode="auto">
          <a:xfrm>
            <a:off x="1868488" y="3851275"/>
            <a:ext cx="912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(r</a:t>
            </a:r>
            <a:r>
              <a:rPr lang="en-US" sz="2000" baseline="-25000">
                <a:latin typeface="Times New Roman" charset="0"/>
              </a:rPr>
              <a:t>1</a:t>
            </a:r>
            <a:r>
              <a:rPr lang="en-US" sz="2000">
                <a:latin typeface="Times New Roman" charset="0"/>
              </a:rPr>
              <a:t>, O</a:t>
            </a:r>
            <a:r>
              <a:rPr lang="en-US" sz="2000" baseline="-25000">
                <a:latin typeface="Times New Roman" charset="0"/>
              </a:rPr>
              <a:t>1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4831" name="Text Box 31"/>
          <p:cNvSpPr txBox="1">
            <a:spLocks noChangeArrowheads="1"/>
          </p:cNvSpPr>
          <p:nvPr/>
        </p:nvSpPr>
        <p:spPr bwMode="auto">
          <a:xfrm>
            <a:off x="1885950" y="4997450"/>
            <a:ext cx="912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(r</a:t>
            </a:r>
            <a:r>
              <a:rPr lang="en-US" sz="2000" baseline="-25000">
                <a:latin typeface="Times New Roman" charset="0"/>
              </a:rPr>
              <a:t>5</a:t>
            </a:r>
            <a:r>
              <a:rPr lang="en-US" sz="2000">
                <a:latin typeface="Times New Roman" charset="0"/>
              </a:rPr>
              <a:t>, O</a:t>
            </a:r>
            <a:r>
              <a:rPr lang="en-US" sz="2000" baseline="-25000">
                <a:latin typeface="Times New Roman" charset="0"/>
              </a:rPr>
              <a:t>1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4832" name="Text Box 32"/>
          <p:cNvSpPr txBox="1">
            <a:spLocks noChangeArrowheads="1"/>
          </p:cNvSpPr>
          <p:nvPr/>
        </p:nvSpPr>
        <p:spPr bwMode="auto">
          <a:xfrm>
            <a:off x="2909888" y="4389438"/>
            <a:ext cx="912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(r</a:t>
            </a:r>
            <a:r>
              <a:rPr lang="en-US" sz="2000" baseline="-25000">
                <a:latin typeface="Times New Roman" charset="0"/>
              </a:rPr>
              <a:t>4</a:t>
            </a:r>
            <a:r>
              <a:rPr lang="en-US" sz="2000">
                <a:latin typeface="Times New Roman" charset="0"/>
              </a:rPr>
              <a:t>, O</a:t>
            </a:r>
            <a:r>
              <a:rPr lang="en-US" sz="2000" baseline="-25000">
                <a:latin typeface="Times New Roman" charset="0"/>
              </a:rPr>
              <a:t>3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4833" name="Text Box 33"/>
          <p:cNvSpPr txBox="1">
            <a:spLocks noChangeArrowheads="1"/>
          </p:cNvSpPr>
          <p:nvPr/>
        </p:nvSpPr>
        <p:spPr bwMode="auto">
          <a:xfrm>
            <a:off x="1885950" y="4422775"/>
            <a:ext cx="912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(r</a:t>
            </a:r>
            <a:r>
              <a:rPr lang="en-US" sz="2000" baseline="-25000">
                <a:latin typeface="Times New Roman" charset="0"/>
              </a:rPr>
              <a:t>3</a:t>
            </a:r>
            <a:r>
              <a:rPr lang="en-US" sz="2000">
                <a:latin typeface="Times New Roman" charset="0"/>
              </a:rPr>
              <a:t>, O</a:t>
            </a:r>
            <a:r>
              <a:rPr lang="en-US" sz="2000" baseline="-25000">
                <a:latin typeface="Times New Roman" charset="0"/>
              </a:rPr>
              <a:t>2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4834" name="Text Box 34"/>
          <p:cNvSpPr txBox="1">
            <a:spLocks noChangeArrowheads="1"/>
          </p:cNvSpPr>
          <p:nvPr/>
        </p:nvSpPr>
        <p:spPr bwMode="auto">
          <a:xfrm>
            <a:off x="2890838" y="3857625"/>
            <a:ext cx="912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(r</a:t>
            </a:r>
            <a:r>
              <a:rPr lang="en-US" sz="2000" baseline="-25000">
                <a:latin typeface="Times New Roman" charset="0"/>
              </a:rPr>
              <a:t>2</a:t>
            </a:r>
            <a:r>
              <a:rPr lang="en-US" sz="2000">
                <a:latin typeface="Times New Roman" charset="0"/>
              </a:rPr>
              <a:t>, O</a:t>
            </a:r>
            <a:r>
              <a:rPr lang="en-US" sz="2000" baseline="-25000">
                <a:latin typeface="Times New Roman" charset="0"/>
              </a:rPr>
              <a:t>3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4835" name="Line 35"/>
          <p:cNvSpPr>
            <a:spLocks noChangeShapeType="1"/>
          </p:cNvSpPr>
          <p:nvPr/>
        </p:nvSpPr>
        <p:spPr bwMode="auto">
          <a:xfrm>
            <a:off x="2851150" y="39354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6" name="Line 36"/>
          <p:cNvSpPr>
            <a:spLocks noChangeShapeType="1"/>
          </p:cNvSpPr>
          <p:nvPr/>
        </p:nvSpPr>
        <p:spPr bwMode="auto">
          <a:xfrm>
            <a:off x="3881438" y="39449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7" name="Line 37"/>
          <p:cNvSpPr>
            <a:spLocks noChangeShapeType="1"/>
          </p:cNvSpPr>
          <p:nvPr/>
        </p:nvSpPr>
        <p:spPr bwMode="auto">
          <a:xfrm>
            <a:off x="2878138" y="45085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8" name="Line 38"/>
          <p:cNvSpPr>
            <a:spLocks noChangeShapeType="1"/>
          </p:cNvSpPr>
          <p:nvPr/>
        </p:nvSpPr>
        <p:spPr bwMode="auto">
          <a:xfrm>
            <a:off x="3873500" y="45085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9" name="Line 39"/>
          <p:cNvSpPr>
            <a:spLocks noChangeShapeType="1"/>
          </p:cNvSpPr>
          <p:nvPr/>
        </p:nvSpPr>
        <p:spPr bwMode="auto">
          <a:xfrm>
            <a:off x="2878138" y="50736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C982C5-13A9-47B6-AE85-618CC5C0CBC7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Control Lists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1814513" y="1500188"/>
            <a:ext cx="6118225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28" name="Line 4"/>
          <p:cNvSpPr>
            <a:spLocks noChangeShapeType="1"/>
          </p:cNvSpPr>
          <p:nvPr/>
        </p:nvSpPr>
        <p:spPr bwMode="auto">
          <a:xfrm>
            <a:off x="1812925" y="1760538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29" name="Line 5"/>
          <p:cNvSpPr>
            <a:spLocks noChangeShapeType="1"/>
          </p:cNvSpPr>
          <p:nvPr/>
        </p:nvSpPr>
        <p:spPr bwMode="auto">
          <a:xfrm>
            <a:off x="1822450" y="2081213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1819275" y="2432050"/>
            <a:ext cx="610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1" name="Line 7"/>
          <p:cNvSpPr>
            <a:spLocks noChangeShapeType="1"/>
          </p:cNvSpPr>
          <p:nvPr/>
        </p:nvSpPr>
        <p:spPr bwMode="auto">
          <a:xfrm>
            <a:off x="2282825" y="150018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>
            <a:off x="2697163" y="1495425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3" name="Line 9"/>
          <p:cNvSpPr>
            <a:spLocks noChangeShapeType="1"/>
          </p:cNvSpPr>
          <p:nvPr/>
        </p:nvSpPr>
        <p:spPr bwMode="auto">
          <a:xfrm>
            <a:off x="3108325" y="149383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4" name="Text Box 10"/>
          <p:cNvSpPr txBox="1">
            <a:spLocks noChangeArrowheads="1"/>
          </p:cNvSpPr>
          <p:nvPr/>
        </p:nvSpPr>
        <p:spPr bwMode="auto">
          <a:xfrm>
            <a:off x="2668588" y="990600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3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35" name="Text Box 11"/>
          <p:cNvSpPr txBox="1">
            <a:spLocks noChangeArrowheads="1"/>
          </p:cNvSpPr>
          <p:nvPr/>
        </p:nvSpPr>
        <p:spPr bwMode="auto">
          <a:xfrm>
            <a:off x="2260600" y="990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2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36" name="Text Box 12"/>
          <p:cNvSpPr txBox="1">
            <a:spLocks noChangeArrowheads="1"/>
          </p:cNvSpPr>
          <p:nvPr/>
        </p:nvSpPr>
        <p:spPr bwMode="auto">
          <a:xfrm>
            <a:off x="1758950" y="990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1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37" name="Text Box 13"/>
          <p:cNvSpPr txBox="1">
            <a:spLocks noChangeArrowheads="1"/>
          </p:cNvSpPr>
          <p:nvPr/>
        </p:nvSpPr>
        <p:spPr bwMode="auto">
          <a:xfrm>
            <a:off x="1397000" y="13287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1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38" name="Text Box 14"/>
          <p:cNvSpPr txBox="1">
            <a:spLocks noChangeArrowheads="1"/>
          </p:cNvSpPr>
          <p:nvPr/>
        </p:nvSpPr>
        <p:spPr bwMode="auto">
          <a:xfrm>
            <a:off x="1397000" y="19446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3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1397000" y="162401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s</a:t>
            </a:r>
            <a:r>
              <a:rPr lang="en-US" b="1" i="1" baseline="-25000">
                <a:latin typeface="Times New Roman" charset="0"/>
              </a:rPr>
              <a:t>2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40" name="Line 16"/>
          <p:cNvSpPr>
            <a:spLocks noChangeShapeType="1"/>
          </p:cNvSpPr>
          <p:nvPr/>
        </p:nvSpPr>
        <p:spPr bwMode="auto">
          <a:xfrm>
            <a:off x="4572000" y="3248025"/>
            <a:ext cx="0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41" name="Text Box 17"/>
          <p:cNvSpPr txBox="1">
            <a:spLocks noChangeArrowheads="1"/>
          </p:cNvSpPr>
          <p:nvPr/>
        </p:nvSpPr>
        <p:spPr bwMode="auto">
          <a:xfrm>
            <a:off x="4627563" y="3244850"/>
            <a:ext cx="22637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Grouped by object</a:t>
            </a:r>
          </a:p>
        </p:txBody>
      </p:sp>
      <p:sp>
        <p:nvSpPr>
          <p:cNvPr id="205842" name="Rectangle 18"/>
          <p:cNvSpPr>
            <a:spLocks noChangeArrowheads="1"/>
          </p:cNvSpPr>
          <p:nvPr/>
        </p:nvSpPr>
        <p:spPr bwMode="auto">
          <a:xfrm>
            <a:off x="4079875" y="4311650"/>
            <a:ext cx="773113" cy="148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43" name="Rectangle 19"/>
          <p:cNvSpPr>
            <a:spLocks noChangeArrowheads="1"/>
          </p:cNvSpPr>
          <p:nvPr/>
        </p:nvSpPr>
        <p:spPr bwMode="auto">
          <a:xfrm>
            <a:off x="5394325" y="4322763"/>
            <a:ext cx="781050" cy="148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44" name="Text Box 20"/>
          <p:cNvSpPr txBox="1">
            <a:spLocks noChangeArrowheads="1"/>
          </p:cNvSpPr>
          <p:nvPr/>
        </p:nvSpPr>
        <p:spPr bwMode="auto">
          <a:xfrm>
            <a:off x="3057525" y="38004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1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45" name="Text Box 21"/>
          <p:cNvSpPr txBox="1">
            <a:spLocks noChangeArrowheads="1"/>
          </p:cNvSpPr>
          <p:nvPr/>
        </p:nvSpPr>
        <p:spPr bwMode="auto">
          <a:xfrm>
            <a:off x="4343400" y="38004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2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5313363" y="3800475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charset="0"/>
              </a:rPr>
              <a:t>O</a:t>
            </a:r>
            <a:r>
              <a:rPr lang="en-US" b="1" i="1" baseline="-25000">
                <a:latin typeface="Times New Roman" charset="0"/>
              </a:rPr>
              <a:t>3</a:t>
            </a:r>
            <a:endParaRPr lang="en-US" b="1" i="1">
              <a:latin typeface="Times New Roman" charset="0"/>
            </a:endParaRPr>
          </a:p>
        </p:txBody>
      </p:sp>
      <p:sp>
        <p:nvSpPr>
          <p:cNvPr id="205847" name="Text Box 23"/>
          <p:cNvSpPr txBox="1">
            <a:spLocks noChangeArrowheads="1"/>
          </p:cNvSpPr>
          <p:nvPr/>
        </p:nvSpPr>
        <p:spPr bwMode="auto">
          <a:xfrm>
            <a:off x="3403600" y="5954713"/>
            <a:ext cx="2524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i="1">
                <a:latin typeface="Times New Roman" charset="0"/>
              </a:rPr>
              <a:t>Access Control Lists</a:t>
            </a:r>
          </a:p>
        </p:txBody>
      </p:sp>
      <p:sp>
        <p:nvSpPr>
          <p:cNvPr id="205848" name="Text Box 24"/>
          <p:cNvSpPr txBox="1">
            <a:spLocks noChangeArrowheads="1"/>
          </p:cNvSpPr>
          <p:nvPr/>
        </p:nvSpPr>
        <p:spPr bwMode="auto">
          <a:xfrm>
            <a:off x="1895475" y="1381125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1</a:t>
            </a: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2333625" y="1666875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3</a:t>
            </a:r>
          </a:p>
        </p:txBody>
      </p:sp>
      <p:sp>
        <p:nvSpPr>
          <p:cNvPr id="205850" name="Text Box 26"/>
          <p:cNvSpPr txBox="1">
            <a:spLocks noChangeArrowheads="1"/>
          </p:cNvSpPr>
          <p:nvPr/>
        </p:nvSpPr>
        <p:spPr bwMode="auto">
          <a:xfrm>
            <a:off x="2720975" y="1674813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4</a:t>
            </a:r>
          </a:p>
        </p:txBody>
      </p:sp>
      <p:sp>
        <p:nvSpPr>
          <p:cNvPr id="205851" name="Text Box 27"/>
          <p:cNvSpPr txBox="1">
            <a:spLocks noChangeArrowheads="1"/>
          </p:cNvSpPr>
          <p:nvPr/>
        </p:nvSpPr>
        <p:spPr bwMode="auto">
          <a:xfrm>
            <a:off x="1885950" y="2043113"/>
            <a:ext cx="35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5</a:t>
            </a:r>
          </a:p>
        </p:txBody>
      </p:sp>
      <p:sp>
        <p:nvSpPr>
          <p:cNvPr id="205852" name="Text Box 28"/>
          <p:cNvSpPr txBox="1">
            <a:spLocks noChangeArrowheads="1"/>
          </p:cNvSpPr>
          <p:nvPr/>
        </p:nvSpPr>
        <p:spPr bwMode="auto">
          <a:xfrm>
            <a:off x="2728913" y="1368425"/>
            <a:ext cx="350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r</a:t>
            </a:r>
            <a:r>
              <a:rPr lang="en-US" sz="2000" baseline="-25000">
                <a:latin typeface="Times New Roman" charset="0"/>
              </a:rPr>
              <a:t>2</a:t>
            </a:r>
          </a:p>
        </p:txBody>
      </p:sp>
      <p:sp>
        <p:nvSpPr>
          <p:cNvPr id="205853" name="Text Box 29"/>
          <p:cNvSpPr txBox="1">
            <a:spLocks noChangeArrowheads="1"/>
          </p:cNvSpPr>
          <p:nvPr/>
        </p:nvSpPr>
        <p:spPr bwMode="auto">
          <a:xfrm>
            <a:off x="5365750" y="4922838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(s</a:t>
            </a:r>
            <a:r>
              <a:rPr lang="en-US" sz="2000" baseline="-25000">
                <a:latin typeface="Times New Roman" charset="0"/>
              </a:rPr>
              <a:t>2</a:t>
            </a:r>
            <a:r>
              <a:rPr lang="en-US" sz="2000">
                <a:latin typeface="Times New Roman" charset="0"/>
              </a:rPr>
              <a:t>, r</a:t>
            </a:r>
            <a:r>
              <a:rPr lang="en-US" sz="2000" baseline="-25000">
                <a:latin typeface="Times New Roman" charset="0"/>
              </a:rPr>
              <a:t>4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5854" name="Text Box 30"/>
          <p:cNvSpPr txBox="1">
            <a:spLocks noChangeArrowheads="1"/>
          </p:cNvSpPr>
          <p:nvPr/>
        </p:nvSpPr>
        <p:spPr bwMode="auto">
          <a:xfrm>
            <a:off x="5373688" y="4360863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(s</a:t>
            </a:r>
            <a:r>
              <a:rPr lang="en-US" sz="2000" baseline="-25000">
                <a:latin typeface="Times New Roman" charset="0"/>
              </a:rPr>
              <a:t>1</a:t>
            </a:r>
            <a:r>
              <a:rPr lang="en-US" sz="2000">
                <a:latin typeface="Times New Roman" charset="0"/>
              </a:rPr>
              <a:t>, r</a:t>
            </a:r>
            <a:r>
              <a:rPr lang="en-US" sz="2000" baseline="-25000">
                <a:latin typeface="Times New Roman" charset="0"/>
              </a:rPr>
              <a:t>2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5855" name="Text Box 31"/>
          <p:cNvSpPr txBox="1">
            <a:spLocks noChangeArrowheads="1"/>
          </p:cNvSpPr>
          <p:nvPr/>
        </p:nvSpPr>
        <p:spPr bwMode="auto">
          <a:xfrm>
            <a:off x="4046538" y="4335463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latin typeface="Times New Roman" charset="0"/>
              </a:rPr>
              <a:t>(s</a:t>
            </a:r>
            <a:r>
              <a:rPr lang="en-US" sz="2000" baseline="-25000">
                <a:latin typeface="Times New Roman" charset="0"/>
              </a:rPr>
              <a:t>2</a:t>
            </a:r>
            <a:r>
              <a:rPr lang="en-US" sz="2000">
                <a:latin typeface="Times New Roman" charset="0"/>
              </a:rPr>
              <a:t>, r</a:t>
            </a:r>
            <a:r>
              <a:rPr lang="en-US" sz="2000" baseline="-25000">
                <a:latin typeface="Times New Roman" charset="0"/>
              </a:rPr>
              <a:t>3</a:t>
            </a:r>
            <a:r>
              <a:rPr lang="en-US" sz="2000">
                <a:latin typeface="Times New Roman" charset="0"/>
              </a:rPr>
              <a:t>)</a:t>
            </a:r>
          </a:p>
        </p:txBody>
      </p:sp>
      <p:sp>
        <p:nvSpPr>
          <p:cNvPr id="205856" name="Line 32"/>
          <p:cNvSpPr>
            <a:spLocks noChangeShapeType="1"/>
          </p:cNvSpPr>
          <p:nvPr/>
        </p:nvSpPr>
        <p:spPr bwMode="auto">
          <a:xfrm>
            <a:off x="4087813" y="4886325"/>
            <a:ext cx="769937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57" name="Line 33"/>
          <p:cNvSpPr>
            <a:spLocks noChangeShapeType="1"/>
          </p:cNvSpPr>
          <p:nvPr/>
        </p:nvSpPr>
        <p:spPr bwMode="auto">
          <a:xfrm>
            <a:off x="5397500" y="4903788"/>
            <a:ext cx="769938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58" name="Line 34"/>
          <p:cNvSpPr>
            <a:spLocks noChangeShapeType="1"/>
          </p:cNvSpPr>
          <p:nvPr/>
        </p:nvSpPr>
        <p:spPr bwMode="auto">
          <a:xfrm>
            <a:off x="5413375" y="5432425"/>
            <a:ext cx="769938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889250" y="4332288"/>
            <a:ext cx="836613" cy="1485900"/>
            <a:chOff x="1820" y="2729"/>
            <a:chExt cx="527" cy="936"/>
          </a:xfrm>
        </p:grpSpPr>
        <p:sp>
          <p:nvSpPr>
            <p:cNvPr id="205860" name="Rectangle 36"/>
            <p:cNvSpPr>
              <a:spLocks noChangeArrowheads="1"/>
            </p:cNvSpPr>
            <p:nvPr/>
          </p:nvSpPr>
          <p:spPr bwMode="auto">
            <a:xfrm>
              <a:off x="1831" y="2729"/>
              <a:ext cx="486" cy="9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61" name="Text Box 37"/>
            <p:cNvSpPr txBox="1">
              <a:spLocks noChangeArrowheads="1"/>
            </p:cNvSpPr>
            <p:nvPr/>
          </p:nvSpPr>
          <p:spPr bwMode="auto">
            <a:xfrm>
              <a:off x="1826" y="3109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3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5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5862" name="Text Box 38"/>
            <p:cNvSpPr txBox="1">
              <a:spLocks noChangeArrowheads="1"/>
            </p:cNvSpPr>
            <p:nvPr/>
          </p:nvSpPr>
          <p:spPr bwMode="auto">
            <a:xfrm>
              <a:off x="1820" y="274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latin typeface="Times New Roman" charset="0"/>
                </a:rPr>
                <a:t>(s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, r</a:t>
              </a:r>
              <a:r>
                <a:rPr lang="en-US" sz="2000" baseline="-25000">
                  <a:latin typeface="Times New Roman" charset="0"/>
                </a:rPr>
                <a:t>1</a:t>
              </a:r>
              <a:r>
                <a:rPr lang="en-US" sz="2000">
                  <a:latin typeface="Times New Roman" charset="0"/>
                </a:rPr>
                <a:t>)</a:t>
              </a:r>
            </a:p>
          </p:txBody>
        </p:sp>
        <p:sp>
          <p:nvSpPr>
            <p:cNvPr id="205863" name="Line 39"/>
            <p:cNvSpPr>
              <a:spLocks noChangeShapeType="1"/>
            </p:cNvSpPr>
            <p:nvPr/>
          </p:nvSpPr>
          <p:spPr bwMode="auto">
            <a:xfrm>
              <a:off x="1830" y="3078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64" name="Line 40"/>
            <p:cNvSpPr>
              <a:spLocks noChangeShapeType="1"/>
            </p:cNvSpPr>
            <p:nvPr/>
          </p:nvSpPr>
          <p:spPr bwMode="auto">
            <a:xfrm>
              <a:off x="1841" y="3416"/>
              <a:ext cx="485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723</Words>
  <Application>Microsoft Office PowerPoint</Application>
  <PresentationFormat>On-screen Show (4:3)</PresentationFormat>
  <Paragraphs>257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Default Design</vt:lpstr>
      <vt:lpstr>Document</vt:lpstr>
      <vt:lpstr>Clip</vt:lpstr>
      <vt:lpstr>Microsoft ClipArt Gallery</vt:lpstr>
      <vt:lpstr>Protection and Security </vt:lpstr>
      <vt:lpstr>Protection and Security</vt:lpstr>
      <vt:lpstr>Security Goals and Principles</vt:lpstr>
      <vt:lpstr>Elements of a Secure System</vt:lpstr>
      <vt:lpstr>Access Matrix</vt:lpstr>
      <vt:lpstr>Access Matrix</vt:lpstr>
      <vt:lpstr>Manipulating the Access Matrix</vt:lpstr>
      <vt:lpstr>Capability Lists</vt:lpstr>
      <vt:lpstr>Access Control Lists</vt:lpstr>
      <vt:lpstr>Role-Based Access Control (RBAC)</vt:lpstr>
      <vt:lpstr>Role-Based Access Control (RBAC)</vt:lpstr>
      <vt:lpstr>Classes, Levels, Domains</vt:lpstr>
      <vt:lpstr>Bell­LaPadula Model</vt:lpstr>
      <vt:lpstr>Lock and Key Method</vt:lpstr>
      <vt:lpstr>Comparison of methods</vt:lpstr>
      <vt:lpstr>Task-based Access Control (TBAC)</vt:lpstr>
      <vt:lpstr>Team-based Access Control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Protection&amp;Security Overview</dc:title>
  <dc:subject>CS5204</dc:subject>
  <dc:creator>Dennis Kafura</dc:creator>
  <cp:lastModifiedBy>Dennis Kafura</cp:lastModifiedBy>
  <cp:revision>14</cp:revision>
  <dcterms:created xsi:type="dcterms:W3CDTF">2005-01-05T22:58:01Z</dcterms:created>
  <dcterms:modified xsi:type="dcterms:W3CDTF">2010-08-02T13:04:51Z</dcterms:modified>
</cp:coreProperties>
</file>