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sldIdLst>
    <p:sldId id="256" r:id="rId2"/>
    <p:sldId id="258" r:id="rId3"/>
    <p:sldId id="262" r:id="rId4"/>
    <p:sldId id="259" r:id="rId5"/>
    <p:sldId id="260" r:id="rId6"/>
    <p:sldId id="264" r:id="rId7"/>
    <p:sldId id="265" r:id="rId8"/>
    <p:sldId id="261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9" autoAdjust="0"/>
  </p:normalViewPr>
  <p:slideViewPr>
    <p:cSldViewPr>
      <p:cViewPr varScale="1">
        <p:scale>
          <a:sx n="88" d="100"/>
          <a:sy n="88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38902D-AF91-4239-B23D-69D92EA6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" name="Picture 22" descr="v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733800" cy="457200"/>
          </a:xfrm>
        </p:spPr>
        <p:txBody>
          <a:bodyPr/>
          <a:lstStyle>
            <a:lvl1pPr>
              <a:defRPr b="1" dirty="0" smtClean="0">
                <a:solidFill>
                  <a:srgbClr val="80000A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– CS5204 – Operating Systems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301E5F-5E2E-4DA8-916D-8AE1144EE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3780E5-F2DD-4D45-99F9-4A6019EEF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90426-8D22-4E16-861D-62855E6E8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8FE22-B6AF-47F6-A03E-AC9F3166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A2A990-60EC-47DC-B3A4-79B4349C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7F6F99-F05D-4EBB-87EC-F4333F794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820DBF-F6B6-4CAC-A648-43F3744D5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BD13E-FD0F-42C4-9F33-8CD817F6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F0F1D-E1E9-4C85-ADDC-DFD68F1C8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8303F-E4A8-4098-B889-901B9EB2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B11752-EEB6-4386-ADE0-029AE89F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– CS5204 – 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6101B05D-D0AC-4B2B-BB2F-35F4C1BA3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8" descr="v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7" name="Text Box 45"/>
          <p:cNvSpPr txBox="1">
            <a:spLocks noChangeArrowheads="1"/>
          </p:cNvSpPr>
          <p:nvPr userDrawn="1"/>
        </p:nvSpPr>
        <p:spPr bwMode="auto">
          <a:xfrm>
            <a:off x="6172200" y="1524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smtClean="0"/>
              <a:t>Automatic Trust</a:t>
            </a:r>
            <a:r>
              <a:rPr lang="en-US" sz="1400" b="1" baseline="0" dirty="0" smtClean="0"/>
              <a:t> Negotiation</a:t>
            </a:r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gi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home/ahchan/wsl/symposium/bertino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Automatic Trust Negotiation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4111F-C9DA-44CA-8A13-05E9D070F41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Dennis Kafura – CS5204 – Operating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Trust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r>
              <a:rPr lang="en-US" sz="2400" dirty="0" smtClean="0"/>
              <a:t>Allows for expedited processing of repeat(</a:t>
            </a:r>
            <a:r>
              <a:rPr lang="en-US" sz="2400" dirty="0" err="1" smtClean="0"/>
              <a:t>ed</a:t>
            </a:r>
            <a:r>
              <a:rPr lang="en-US" sz="2400" dirty="0" smtClean="0"/>
              <a:t>) requests</a:t>
            </a:r>
          </a:p>
          <a:p>
            <a:r>
              <a:rPr lang="en-US" sz="2400" dirty="0" smtClean="0"/>
              <a:t>Certifies that parties have already successfully completed a negotiation for a given resource</a:t>
            </a:r>
          </a:p>
          <a:p>
            <a:r>
              <a:rPr lang="en-US" sz="2400" dirty="0" smtClean="0"/>
              <a:t>Issued by each party to the other at the end of a successful negotiation for access to that</a:t>
            </a:r>
          </a:p>
          <a:p>
            <a:r>
              <a:rPr lang="en-US" sz="2400" dirty="0" smtClean="0"/>
              <a:t>Reused for subsequent request for that resource</a:t>
            </a:r>
          </a:p>
          <a:p>
            <a:r>
              <a:rPr lang="en-US" sz="2400" dirty="0" smtClean="0"/>
              <a:t>Elements</a:t>
            </a:r>
          </a:p>
          <a:p>
            <a:pPr lvl="1"/>
            <a:r>
              <a:rPr lang="en-US" sz="1800" dirty="0" smtClean="0"/>
              <a:t>Sequence of certificates</a:t>
            </a:r>
          </a:p>
          <a:p>
            <a:pPr lvl="1"/>
            <a:r>
              <a:rPr lang="en-US" sz="1800" dirty="0" smtClean="0"/>
              <a:t>Validity time</a:t>
            </a:r>
          </a:p>
          <a:p>
            <a:pPr lvl="1"/>
            <a:r>
              <a:rPr lang="en-US" sz="1800" dirty="0" smtClean="0"/>
              <a:t>Signature of issuer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Sequence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a successful negotiation for access to resource R, information about the sequence of peer credentials involved in the negotiation can be cached</a:t>
            </a:r>
          </a:p>
          <a:p>
            <a:r>
              <a:rPr lang="en-US" dirty="0" smtClean="0"/>
              <a:t>In a subsequent negotiation for resource R, the cached sequence can be retrieved and tested for applicability</a:t>
            </a:r>
          </a:p>
          <a:p>
            <a:r>
              <a:rPr lang="en-US" dirty="0" smtClean="0"/>
              <a:t>Useful in cases of repeated forms of negotiation </a:t>
            </a:r>
            <a:r>
              <a:rPr lang="en-US" smtClean="0"/>
              <a:t>with different parties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Policy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2400" dirty="0" smtClean="0"/>
              <a:t>Process</a:t>
            </a:r>
          </a:p>
          <a:p>
            <a:pPr lvl="1"/>
            <a:r>
              <a:rPr lang="en-US" sz="1800" dirty="0" smtClean="0"/>
              <a:t>Incremental exchange of policies driven by the resources each party requires of the other</a:t>
            </a:r>
          </a:p>
          <a:p>
            <a:pPr lvl="1"/>
            <a:r>
              <a:rPr lang="en-US" sz="1800" dirty="0" smtClean="0"/>
              <a:t>No credentials are exchanged during this phase</a:t>
            </a:r>
          </a:p>
          <a:p>
            <a:pPr lvl="1"/>
            <a:r>
              <a:rPr lang="en-US" sz="1800" dirty="0" smtClean="0"/>
              <a:t>Begins with initial request for access to resource</a:t>
            </a:r>
          </a:p>
          <a:p>
            <a:pPr lvl="1"/>
            <a:r>
              <a:rPr lang="en-US" sz="1800" dirty="0" smtClean="0"/>
              <a:t>Ends when</a:t>
            </a:r>
          </a:p>
          <a:p>
            <a:pPr lvl="2"/>
            <a:r>
              <a:rPr lang="en-US" sz="1800" dirty="0" smtClean="0"/>
              <a:t>One party determines it cannot satisfy the policies of the other, or</a:t>
            </a:r>
          </a:p>
          <a:p>
            <a:pPr lvl="2"/>
            <a:r>
              <a:rPr lang="en-US" sz="1800" dirty="0" smtClean="0"/>
              <a:t>Both parties believe/claim that they can each satisfy the other’s policies</a:t>
            </a:r>
          </a:p>
          <a:p>
            <a:r>
              <a:rPr lang="en-US" sz="2400" dirty="0" smtClean="0"/>
              <a:t>Elements</a:t>
            </a:r>
          </a:p>
          <a:p>
            <a:pPr lvl="1"/>
            <a:r>
              <a:rPr lang="en-US" sz="1800" dirty="0" smtClean="0"/>
              <a:t>Negotiation tree – maintains the state of the negotiation</a:t>
            </a:r>
          </a:p>
          <a:p>
            <a:pPr lvl="1"/>
            <a:r>
              <a:rPr lang="en-US" sz="1800" dirty="0" smtClean="0"/>
              <a:t>Labels - determine subsequent credential exchange order</a:t>
            </a:r>
          </a:p>
          <a:p>
            <a:pPr lvl="1"/>
            <a:r>
              <a:rPr lang="en-US" sz="1800" dirty="0" smtClean="0"/>
              <a:t>Views </a:t>
            </a:r>
          </a:p>
          <a:p>
            <a:pPr lvl="2"/>
            <a:r>
              <a:rPr lang="en-US" sz="1800" dirty="0" smtClean="0"/>
              <a:t>path through the negotiation tree </a:t>
            </a:r>
          </a:p>
          <a:p>
            <a:pPr lvl="2"/>
            <a:r>
              <a:rPr lang="en-US" sz="1800" dirty="0" smtClean="0"/>
              <a:t>trust sequence: a view where all policies are satisfied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379224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600" y="4876800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node:   &lt;resource, state, owner&gt;</a:t>
            </a:r>
          </a:p>
          <a:p>
            <a:r>
              <a:rPr lang="en-US" sz="1800" dirty="0" smtClean="0"/>
              <a:t>state:   open or DELIV</a:t>
            </a:r>
          </a:p>
          <a:p>
            <a:r>
              <a:rPr lang="en-US" sz="1800" dirty="0" smtClean="0"/>
              <a:t>owner: RQ (requestor), CN (controller)</a:t>
            </a:r>
            <a:endParaRPr lang="en-US" sz="18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648200" y="1676400"/>
            <a:ext cx="3702860" cy="2667000"/>
            <a:chOff x="4267200" y="1905000"/>
            <a:chExt cx="3702860" cy="2667000"/>
          </a:xfrm>
        </p:grpSpPr>
        <p:sp>
          <p:nvSpPr>
            <p:cNvPr id="8" name="Oval 7"/>
            <p:cNvSpPr/>
            <p:nvPr/>
          </p:nvSpPr>
          <p:spPr bwMode="auto">
            <a:xfrm>
              <a:off x="4648200" y="27432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295900" y="27432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096000" y="27432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943600" y="35052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295900" y="35052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95900" y="19050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15" name="Straight Connector 14"/>
            <p:cNvCxnSpPr>
              <a:stCxn id="13" idx="4"/>
              <a:endCxn id="8" idx="0"/>
            </p:cNvCxnSpPr>
            <p:nvPr/>
          </p:nvCxnSpPr>
          <p:spPr bwMode="auto">
            <a:xfrm rot="5400000">
              <a:off x="4857750" y="2152650"/>
              <a:ext cx="533400" cy="647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3" idx="4"/>
              <a:endCxn id="9" idx="0"/>
            </p:cNvCxnSpPr>
            <p:nvPr/>
          </p:nvCxnSpPr>
          <p:spPr bwMode="auto">
            <a:xfrm rot="5400000">
              <a:off x="5181600" y="2476500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3" idx="4"/>
              <a:endCxn id="10" idx="0"/>
            </p:cNvCxnSpPr>
            <p:nvPr/>
          </p:nvCxnSpPr>
          <p:spPr bwMode="auto">
            <a:xfrm rot="16200000" flipH="1">
              <a:off x="5581650" y="2076450"/>
              <a:ext cx="533400" cy="800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9" idx="4"/>
              <a:endCxn id="12" idx="0"/>
            </p:cNvCxnSpPr>
            <p:nvPr/>
          </p:nvCxnSpPr>
          <p:spPr bwMode="auto">
            <a:xfrm rot="5400000">
              <a:off x="5219700" y="3276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943600" y="3200400"/>
              <a:ext cx="4572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6400800" y="35052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26" name="Straight Connector 25"/>
            <p:cNvCxnSpPr>
              <a:stCxn id="10" idx="4"/>
              <a:endCxn id="24" idx="0"/>
            </p:cNvCxnSpPr>
            <p:nvPr/>
          </p:nvCxnSpPr>
          <p:spPr bwMode="auto">
            <a:xfrm rot="16200000" flipH="1">
              <a:off x="6172200" y="3124200"/>
              <a:ext cx="4572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>
              <a:off x="5943600" y="42672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295900" y="4267200"/>
              <a:ext cx="3048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30" name="Straight Connector 29"/>
            <p:cNvCxnSpPr>
              <a:stCxn id="12" idx="4"/>
              <a:endCxn id="28" idx="0"/>
            </p:cNvCxnSpPr>
            <p:nvPr/>
          </p:nvCxnSpPr>
          <p:spPr bwMode="auto">
            <a:xfrm rot="5400000">
              <a:off x="5219700" y="4038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4"/>
              <a:endCxn id="27" idx="0"/>
            </p:cNvCxnSpPr>
            <p:nvPr/>
          </p:nvCxnSpPr>
          <p:spPr bwMode="auto">
            <a:xfrm rot="5400000">
              <a:off x="5867400" y="4038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267200" y="2514600"/>
              <a:ext cx="2819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267200" y="3276600"/>
              <a:ext cx="2819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267200" y="4038600"/>
              <a:ext cx="2819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6934200" y="1905000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owner: CN</a:t>
              </a:r>
              <a:endParaRPr lang="en-US" sz="1400" i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29390" y="2743200"/>
              <a:ext cx="1040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owner: RQ</a:t>
              </a:r>
              <a:endParaRPr lang="en-US" sz="14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29390" y="4264223"/>
              <a:ext cx="1040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owner: RQ</a:t>
              </a:r>
              <a:endParaRPr lang="en-US" sz="14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58000" y="3505200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owner: CN</a:t>
              </a:r>
              <a:endParaRPr lang="en-US" sz="1400" i="1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Negotiation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934325" cy="471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Negotiation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756" y="990600"/>
            <a:ext cx="5699528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Negotiation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099531" cy="2381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05200"/>
            <a:ext cx="5105400" cy="25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Negotiation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256" y="990600"/>
            <a:ext cx="5498944" cy="5212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Negotiation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4524375" cy="27874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5274907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1219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Assume that </a:t>
            </a:r>
            <a:r>
              <a:rPr lang="en-US" sz="1800" dirty="0" err="1" smtClean="0"/>
              <a:t>Certified_service</a:t>
            </a:r>
            <a:r>
              <a:rPr lang="en-US" sz="1800" dirty="0" smtClean="0"/>
              <a:t> is not controlled by any policy</a:t>
            </a:r>
            <a:endParaRPr lang="en-US" sz="1800" dirty="0"/>
          </a:p>
        </p:txBody>
      </p:sp>
      <p:sp>
        <p:nvSpPr>
          <p:cNvPr id="12" name="Bent Arrow 11"/>
          <p:cNvSpPr/>
          <p:nvPr/>
        </p:nvSpPr>
        <p:spPr bwMode="auto">
          <a:xfrm rot="5400000">
            <a:off x="5448300" y="1866900"/>
            <a:ext cx="1371600" cy="1600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219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5</a:t>
            </a:r>
            <a:endParaRPr 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0" y="3505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6</a:t>
            </a:r>
            <a:endParaRPr lang="en-US" sz="1400"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305800" cy="914400"/>
          </a:xfrm>
        </p:spPr>
        <p:txBody>
          <a:bodyPr/>
          <a:lstStyle/>
          <a:p>
            <a:r>
              <a:rPr lang="en-US" sz="2400" dirty="0" smtClean="0"/>
              <a:t>link nodes referring to the same resource to avoid duplicating exchange/evaluation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3082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1800" dirty="0" smtClean="0"/>
              <a:t>Two remote interacting parties will disclosure information to each other only when each has established an appropriate level of trust in the other.</a:t>
            </a:r>
          </a:p>
          <a:p>
            <a:r>
              <a:rPr lang="en-US" sz="1800" dirty="0" smtClean="0"/>
              <a:t>Elements</a:t>
            </a:r>
          </a:p>
          <a:p>
            <a:pPr lvl="1"/>
            <a:r>
              <a:rPr lang="en-US" sz="1600" dirty="0" smtClean="0"/>
              <a:t>Remote peers</a:t>
            </a:r>
          </a:p>
          <a:p>
            <a:pPr lvl="2"/>
            <a:r>
              <a:rPr lang="en-US" sz="1600" dirty="0" smtClean="0"/>
              <a:t>Requester (of a controlled resource)</a:t>
            </a:r>
          </a:p>
          <a:p>
            <a:pPr lvl="2"/>
            <a:r>
              <a:rPr lang="en-US" sz="1600" dirty="0" smtClean="0"/>
              <a:t>Controller (of a requested resource)</a:t>
            </a:r>
          </a:p>
          <a:p>
            <a:pPr lvl="1"/>
            <a:r>
              <a:rPr lang="en-US" sz="1600" dirty="0" smtClean="0"/>
              <a:t>Sensitive Information</a:t>
            </a:r>
          </a:p>
          <a:p>
            <a:pPr lvl="2"/>
            <a:r>
              <a:rPr lang="en-US" sz="1600" dirty="0" smtClean="0"/>
              <a:t>data/services requested by remote peer</a:t>
            </a:r>
          </a:p>
          <a:p>
            <a:pPr lvl="2"/>
            <a:r>
              <a:rPr lang="en-US" sz="1600" dirty="0" smtClean="0"/>
              <a:t>certificates</a:t>
            </a:r>
          </a:p>
          <a:p>
            <a:pPr lvl="3"/>
            <a:r>
              <a:rPr lang="en-US" sz="1400" dirty="0" smtClean="0"/>
              <a:t>credentials: issued by trusted third party (</a:t>
            </a:r>
            <a:r>
              <a:rPr lang="en-US" sz="1400" dirty="0" err="1" smtClean="0"/>
              <a:t>e.g</a:t>
            </a:r>
            <a:r>
              <a:rPr lang="en-US" sz="1400" dirty="0" smtClean="0"/>
              <a:t>, affiliation)</a:t>
            </a:r>
          </a:p>
          <a:p>
            <a:pPr lvl="3"/>
            <a:r>
              <a:rPr lang="en-US" sz="1400" dirty="0" smtClean="0"/>
              <a:t>declarations: attributes describing peer (e.g., preferences)</a:t>
            </a:r>
          </a:p>
          <a:p>
            <a:pPr lvl="1"/>
            <a:r>
              <a:rPr lang="en-US" sz="1600" dirty="0" smtClean="0"/>
              <a:t>Negotiation</a:t>
            </a:r>
          </a:p>
          <a:p>
            <a:pPr lvl="2"/>
            <a:r>
              <a:rPr lang="en-US" sz="1600" dirty="0" smtClean="0"/>
              <a:t>bilateral, incremental exchange leading to an authorization decision</a:t>
            </a:r>
          </a:p>
          <a:p>
            <a:pPr lvl="1"/>
            <a:r>
              <a:rPr lang="en-US" sz="1600" dirty="0" smtClean="0"/>
              <a:t>Policies</a:t>
            </a:r>
          </a:p>
          <a:p>
            <a:pPr lvl="2"/>
            <a:r>
              <a:rPr lang="en-US" sz="1600" dirty="0" smtClean="0"/>
              <a:t>drives exchange sequence </a:t>
            </a:r>
          </a:p>
          <a:p>
            <a:pPr lvl="2"/>
            <a:r>
              <a:rPr lang="en-US" sz="1600" dirty="0" smtClean="0"/>
              <a:t>establish requirements for the disclosure of resources</a:t>
            </a:r>
          </a:p>
          <a:p>
            <a:pPr lvl="2"/>
            <a:r>
              <a:rPr lang="en-US" sz="1600" dirty="0" smtClean="0"/>
              <a:t>alternative policies may exist for the same resource</a:t>
            </a:r>
          </a:p>
          <a:p>
            <a:pPr lvl="2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1752600"/>
          </a:xfrm>
        </p:spPr>
        <p:txBody>
          <a:bodyPr/>
          <a:lstStyle/>
          <a:p>
            <a:r>
              <a:rPr lang="en-US" sz="2000" dirty="0" smtClean="0"/>
              <a:t>When the precondition for a policy, </a:t>
            </a:r>
            <a:r>
              <a:rPr lang="en-US" sz="2000" i="1" dirty="0" smtClean="0"/>
              <a:t>P</a:t>
            </a:r>
            <a:r>
              <a:rPr lang="en-US" sz="2000" dirty="0" smtClean="0"/>
              <a:t>, is satisfied, nodes corresponding to </a:t>
            </a:r>
            <a:r>
              <a:rPr lang="en-US" sz="2000" i="1" dirty="0" smtClean="0"/>
              <a:t>P</a:t>
            </a:r>
            <a:r>
              <a:rPr lang="en-US" sz="2000" dirty="0" smtClean="0"/>
              <a:t> can be added to the negotiation tree</a:t>
            </a:r>
          </a:p>
          <a:p>
            <a:r>
              <a:rPr lang="en-US" sz="2000" dirty="0" smtClean="0"/>
              <a:t>The certificates satisfying the precondition policies are used to label the edges for the nodes corresponding to </a:t>
            </a:r>
            <a:r>
              <a:rPr lang="en-US" sz="2000" i="1" dirty="0" smtClean="0"/>
              <a:t>P</a:t>
            </a:r>
          </a:p>
          <a:p>
            <a:r>
              <a:rPr lang="en-US" sz="2000" dirty="0" smtClean="0"/>
              <a:t>The edge labels denote the order of credential exchange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136968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8081" y="1066800"/>
            <a:ext cx="1707519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Requestor</a:t>
            </a:r>
            <a:endParaRPr lang="en-US" b="1" dirty="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219200" y="1752600"/>
            <a:ext cx="1270000" cy="1655762"/>
            <a:chOff x="1020" y="981"/>
            <a:chExt cx="800" cy="1043"/>
          </a:xfrm>
        </p:grpSpPr>
        <p:pic>
          <p:nvPicPr>
            <p:cNvPr id="8" name="Picture 4" descr="j02896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" y="1162"/>
              <a:ext cx="723" cy="86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0" y="981"/>
              <a:ext cx="80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Policy Base</a:t>
              </a: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203575" y="1341438"/>
            <a:ext cx="0" cy="4751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084888" y="1341438"/>
            <a:ext cx="0" cy="4751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400800" y="1066800"/>
            <a:ext cx="165462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Controller</a:t>
            </a:r>
            <a:endParaRPr lang="en-US" b="1" dirty="0"/>
          </a:p>
        </p:txBody>
      </p:sp>
      <p:pic>
        <p:nvPicPr>
          <p:cNvPr id="13" name="Picture 15" descr="j0289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1844675"/>
            <a:ext cx="1150937" cy="1368425"/>
          </a:xfrm>
          <a:prstGeom prst="rect">
            <a:avLst/>
          </a:prstGeom>
          <a:noFill/>
          <a:ln/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372225" y="1557338"/>
            <a:ext cx="12700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Policy Base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200401" y="1828800"/>
            <a:ext cx="2884488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635375" y="1341438"/>
            <a:ext cx="200567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Resource request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>
            <a:off x="3203575" y="2276475"/>
            <a:ext cx="2881313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648200" y="2057400"/>
            <a:ext cx="88838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Policies</a:t>
            </a: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3203575" y="2924175"/>
            <a:ext cx="2879725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114800" y="2819400"/>
            <a:ext cx="88838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Policies</a:t>
            </a:r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611188" y="3933825"/>
            <a:ext cx="1549400" cy="1655763"/>
            <a:chOff x="1020" y="981"/>
            <a:chExt cx="976" cy="1043"/>
          </a:xfrm>
        </p:grpSpPr>
        <p:pic>
          <p:nvPicPr>
            <p:cNvPr id="22" name="Picture 32" descr="j02896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" y="1162"/>
              <a:ext cx="723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1020" y="981"/>
              <a:ext cx="97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Subject Profile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7010400" y="3886200"/>
            <a:ext cx="1549400" cy="1655763"/>
            <a:chOff x="1020" y="981"/>
            <a:chExt cx="976" cy="1043"/>
          </a:xfrm>
        </p:grpSpPr>
        <p:pic>
          <p:nvPicPr>
            <p:cNvPr id="25" name="Picture 35" descr="j02896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" y="1162"/>
              <a:ext cx="723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1020" y="981"/>
              <a:ext cx="97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Subject Profile</a:t>
              </a:r>
            </a:p>
          </p:txBody>
        </p:sp>
      </p:grpSp>
      <p:sp>
        <p:nvSpPr>
          <p:cNvPr id="27" name="Line 37"/>
          <p:cNvSpPr>
            <a:spLocks noChangeShapeType="1"/>
          </p:cNvSpPr>
          <p:nvPr/>
        </p:nvSpPr>
        <p:spPr bwMode="auto">
          <a:xfrm flipH="1">
            <a:off x="3203575" y="4076700"/>
            <a:ext cx="2881313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3203575" y="4868863"/>
            <a:ext cx="2808288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6934200" y="3048000"/>
            <a:ext cx="457200" cy="941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 flipH="1">
            <a:off x="3203575" y="5876925"/>
            <a:ext cx="2808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3505200" y="5867400"/>
            <a:ext cx="2018501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Resource granted</a:t>
            </a:r>
          </a:p>
        </p:txBody>
      </p:sp>
      <p:graphicFrame>
        <p:nvGraphicFramePr>
          <p:cNvPr id="33" name="Object 57"/>
          <p:cNvGraphicFramePr>
            <a:graphicFrameLocks noChangeAspect="1"/>
          </p:cNvGraphicFramePr>
          <p:nvPr/>
        </p:nvGraphicFramePr>
        <p:xfrm>
          <a:off x="3348038" y="4076700"/>
          <a:ext cx="531812" cy="306388"/>
        </p:xfrm>
        <a:graphic>
          <a:graphicData uri="http://schemas.openxmlformats.org/presentationml/2006/ole">
            <p:oleObj spid="_x0000_s2050" name="Visio" r:id="rId4" imgW="3120120" imgH="1796040" progId="">
              <p:embed/>
            </p:oleObj>
          </a:graphicData>
        </a:graphic>
      </p:graphicFrame>
      <p:graphicFrame>
        <p:nvGraphicFramePr>
          <p:cNvPr id="34" name="Object 58"/>
          <p:cNvGraphicFramePr>
            <a:graphicFrameLocks noChangeAspect="1"/>
          </p:cNvGraphicFramePr>
          <p:nvPr/>
        </p:nvGraphicFramePr>
        <p:xfrm>
          <a:off x="5364163" y="4797425"/>
          <a:ext cx="531812" cy="306388"/>
        </p:xfrm>
        <a:graphic>
          <a:graphicData uri="http://schemas.openxmlformats.org/presentationml/2006/ole">
            <p:oleObj spid="_x0000_s2051" name="Visio" r:id="rId5" imgW="3120120" imgH="1796040" progId="">
              <p:embed/>
            </p:oleObj>
          </a:graphicData>
        </a:graphic>
      </p:graphicFrame>
      <p:graphicFrame>
        <p:nvGraphicFramePr>
          <p:cNvPr id="35" name="Object 59"/>
          <p:cNvGraphicFramePr>
            <a:graphicFrameLocks noChangeAspect="1"/>
          </p:cNvGraphicFramePr>
          <p:nvPr/>
        </p:nvGraphicFramePr>
        <p:xfrm>
          <a:off x="3708400" y="3933825"/>
          <a:ext cx="531813" cy="306388"/>
        </p:xfrm>
        <a:graphic>
          <a:graphicData uri="http://schemas.openxmlformats.org/presentationml/2006/ole">
            <p:oleObj spid="_x0000_s2052" name="Visio" r:id="rId6" imgW="3120120" imgH="1796040" progId="">
              <p:embed/>
            </p:oleObj>
          </a:graphicData>
        </a:graphic>
      </p:graphicFrame>
      <p:graphicFrame>
        <p:nvGraphicFramePr>
          <p:cNvPr id="36" name="Object 60"/>
          <p:cNvGraphicFramePr>
            <a:graphicFrameLocks noChangeAspect="1"/>
          </p:cNvGraphicFramePr>
          <p:nvPr/>
        </p:nvGraphicFramePr>
        <p:xfrm>
          <a:off x="5148263" y="4724400"/>
          <a:ext cx="531812" cy="306388"/>
        </p:xfrm>
        <a:graphic>
          <a:graphicData uri="http://schemas.openxmlformats.org/presentationml/2006/ole">
            <p:oleObj spid="_x0000_s2053" name="Visio" r:id="rId7" imgW="3120120" imgH="1796040" progId="">
              <p:embed/>
            </p:oleObj>
          </a:graphicData>
        </a:graphic>
      </p:graphicFrame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4211638" y="3933825"/>
            <a:ext cx="122020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Credentials</a:t>
            </a: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3886200" y="4648200"/>
            <a:ext cx="122020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Credentials</a:t>
            </a: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1339850" y="3200400"/>
            <a:ext cx="260350" cy="88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" name="Straight Arrow Connector 40"/>
          <p:cNvCxnSpPr>
            <a:stCxn id="25" idx="1"/>
          </p:cNvCxnSpPr>
          <p:nvPr/>
        </p:nvCxnSpPr>
        <p:spPr bwMode="auto">
          <a:xfrm rot="10800000">
            <a:off x="6096001" y="4114801"/>
            <a:ext cx="987425" cy="7429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2" idx="3"/>
          </p:cNvCxnSpPr>
          <p:nvPr/>
        </p:nvCxnSpPr>
        <p:spPr bwMode="auto">
          <a:xfrm flipV="1">
            <a:off x="1831976" y="4876800"/>
            <a:ext cx="1368424" cy="28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grpSp>
        <p:nvGrpSpPr>
          <p:cNvPr id="50" name="Group 49"/>
          <p:cNvGrpSpPr/>
          <p:nvPr/>
        </p:nvGrpSpPr>
        <p:grpSpPr>
          <a:xfrm>
            <a:off x="3581400" y="2133600"/>
            <a:ext cx="685800" cy="457200"/>
            <a:chOff x="3581400" y="2133600"/>
            <a:chExt cx="685800" cy="457200"/>
          </a:xfrm>
        </p:grpSpPr>
        <p:sp>
          <p:nvSpPr>
            <p:cNvPr id="45" name="Horizontal Scroll 44"/>
            <p:cNvSpPr/>
            <p:nvPr/>
          </p:nvSpPr>
          <p:spPr bwMode="auto">
            <a:xfrm>
              <a:off x="3581400" y="2133600"/>
              <a:ext cx="685800" cy="457200"/>
            </a:xfrm>
            <a:prstGeom prst="horizontalScroll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3733800" y="22860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3733800" y="2362200"/>
              <a:ext cx="381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733800" y="24384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5105400" y="2971800"/>
            <a:ext cx="685800" cy="457200"/>
            <a:chOff x="3581400" y="2133600"/>
            <a:chExt cx="685800" cy="457200"/>
          </a:xfrm>
        </p:grpSpPr>
        <p:sp>
          <p:nvSpPr>
            <p:cNvPr id="53" name="Horizontal Scroll 52"/>
            <p:cNvSpPr/>
            <p:nvPr/>
          </p:nvSpPr>
          <p:spPr bwMode="auto">
            <a:xfrm>
              <a:off x="3581400" y="2133600"/>
              <a:ext cx="685800" cy="457200"/>
            </a:xfrm>
            <a:prstGeom prst="horizontalScroll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3733800" y="22860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3733800" y="2362200"/>
              <a:ext cx="381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733800" y="24384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TextBox 56"/>
          <p:cNvSpPr txBox="1"/>
          <p:nvPr/>
        </p:nvSpPr>
        <p:spPr>
          <a:xfrm>
            <a:off x="304800" y="6146884"/>
            <a:ext cx="571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Slide modified  from: </a:t>
            </a:r>
            <a:r>
              <a:rPr lang="en-US" sz="1050" i="1" u="sng" dirty="0" smtClean="0"/>
              <a:t>http://www.ccs.neu.edu/home/ahchan/wsl/symposium/bertino.ppt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Trust-X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591175" cy="391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1447800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certificates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990600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disclosure policies</a:t>
            </a:r>
            <a:endParaRPr lang="en-US" sz="1600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6291943" y="1338943"/>
            <a:ext cx="1600200" cy="914400"/>
          </a:xfrm>
          <a:custGeom>
            <a:avLst/>
            <a:gdLst>
              <a:gd name="connsiteX0" fmla="*/ 1600200 w 1600200"/>
              <a:gd name="connsiteY0" fmla="*/ 0 h 914400"/>
              <a:gd name="connsiteX1" fmla="*/ 827314 w 1600200"/>
              <a:gd name="connsiteY1" fmla="*/ 631371 h 914400"/>
              <a:gd name="connsiteX2" fmla="*/ 0 w 16002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914400">
                <a:moveTo>
                  <a:pt x="1600200" y="0"/>
                </a:moveTo>
                <a:cubicBezTo>
                  <a:pt x="1347107" y="239485"/>
                  <a:pt x="1094014" y="478971"/>
                  <a:pt x="827314" y="631371"/>
                </a:cubicBezTo>
                <a:cubicBezTo>
                  <a:pt x="560614" y="783771"/>
                  <a:pt x="280307" y="849085"/>
                  <a:pt x="0" y="9144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066801" y="1752600"/>
            <a:ext cx="1132114" cy="609600"/>
          </a:xfrm>
          <a:custGeom>
            <a:avLst/>
            <a:gdLst>
              <a:gd name="connsiteX0" fmla="*/ 0 w 1110343"/>
              <a:gd name="connsiteY0" fmla="*/ 0 h 228600"/>
              <a:gd name="connsiteX1" fmla="*/ 359229 w 1110343"/>
              <a:gd name="connsiteY1" fmla="*/ 163286 h 228600"/>
              <a:gd name="connsiteX2" fmla="*/ 1110343 w 111034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343" h="228600">
                <a:moveTo>
                  <a:pt x="0" y="0"/>
                </a:moveTo>
                <a:cubicBezTo>
                  <a:pt x="87086" y="62593"/>
                  <a:pt x="174172" y="125186"/>
                  <a:pt x="359229" y="163286"/>
                </a:cubicBezTo>
                <a:cubicBezTo>
                  <a:pt x="544286" y="201386"/>
                  <a:pt x="827314" y="214993"/>
                  <a:pt x="1110343" y="2286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0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negotiation </a:t>
            </a:r>
          </a:p>
          <a:p>
            <a:pPr algn="ctr"/>
            <a:r>
              <a:rPr lang="en-US" sz="1600" dirty="0" smtClean="0"/>
              <a:t>engine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 bwMode="auto">
          <a:xfrm>
            <a:off x="1396651" y="3340388"/>
            <a:ext cx="1270349" cy="88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810000" y="5562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negotiation state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 bwMode="auto">
          <a:xfrm rot="16200000" flipV="1">
            <a:off x="3905250" y="4781550"/>
            <a:ext cx="685800" cy="87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7" idx="0"/>
          </p:cNvCxnSpPr>
          <p:nvPr/>
        </p:nvCxnSpPr>
        <p:spPr bwMode="auto">
          <a:xfrm rot="5400000" flipH="1" flipV="1">
            <a:off x="4629150" y="5010150"/>
            <a:ext cx="60960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04800" y="54102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recorded similar </a:t>
            </a:r>
          </a:p>
          <a:p>
            <a:pPr algn="ctr"/>
            <a:r>
              <a:rPr lang="en-US" sz="1600" dirty="0" smtClean="0"/>
              <a:t>prior negotiations</a:t>
            </a:r>
            <a:endParaRPr lang="en-US" sz="1600" dirty="0"/>
          </a:p>
        </p:txBody>
      </p:sp>
      <p:sp>
        <p:nvSpPr>
          <p:cNvPr id="24" name="Freeform 23"/>
          <p:cNvSpPr/>
          <p:nvPr/>
        </p:nvSpPr>
        <p:spPr bwMode="auto">
          <a:xfrm flipV="1">
            <a:off x="1143000" y="4724400"/>
            <a:ext cx="903514" cy="685800"/>
          </a:xfrm>
          <a:custGeom>
            <a:avLst/>
            <a:gdLst>
              <a:gd name="connsiteX0" fmla="*/ 0 w 1110343"/>
              <a:gd name="connsiteY0" fmla="*/ 0 h 228600"/>
              <a:gd name="connsiteX1" fmla="*/ 359229 w 1110343"/>
              <a:gd name="connsiteY1" fmla="*/ 163286 h 228600"/>
              <a:gd name="connsiteX2" fmla="*/ 1110343 w 111034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343" h="228600">
                <a:moveTo>
                  <a:pt x="0" y="0"/>
                </a:moveTo>
                <a:cubicBezTo>
                  <a:pt x="87086" y="62593"/>
                  <a:pt x="174172" y="125186"/>
                  <a:pt x="359229" y="163286"/>
                </a:cubicBezTo>
                <a:cubicBezTo>
                  <a:pt x="544286" y="201386"/>
                  <a:pt x="827314" y="214993"/>
                  <a:pt x="1110343" y="2286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/>
          <p:nvPr/>
        </p:nvCxnSpPr>
        <p:spPr bwMode="auto">
          <a:xfrm>
            <a:off x="5715000" y="21336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10200"/>
            <a:ext cx="8229600" cy="6096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000" dirty="0" smtClean="0"/>
              <a:t>(A) Employees of </a:t>
            </a:r>
            <a:r>
              <a:rPr lang="en-US" sz="2000" dirty="0" err="1" smtClean="0"/>
              <a:t>Corrier</a:t>
            </a:r>
            <a:r>
              <a:rPr lang="en-US" sz="2000" dirty="0" smtClean="0"/>
              <a:t> must provide company badge and ID card</a:t>
            </a:r>
          </a:p>
          <a:p>
            <a:pPr marL="457200" indent="-457200">
              <a:buNone/>
            </a:pPr>
            <a:r>
              <a:rPr lang="en-US" sz="2000" dirty="0" smtClean="0"/>
              <a:t>(B) Others must provide drivers license and credit card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981200"/>
            <a:ext cx="2440229" cy="1759001"/>
            <a:chOff x="533400" y="2209800"/>
            <a:chExt cx="2440229" cy="1759001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0" y="2590800"/>
              <a:ext cx="2211629" cy="1378001"/>
              <a:chOff x="1600200" y="2057400"/>
              <a:chExt cx="2211629" cy="1378001"/>
            </a:xfrm>
          </p:grpSpPr>
          <p:pic>
            <p:nvPicPr>
              <p:cNvPr id="18434" name="Picture 2" descr="C:\Program Files\Microsoft Office\MEDIA\CAGCAT10\j0212957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00200" y="2057400"/>
                <a:ext cx="1830629" cy="1149401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C:\Program Files\Microsoft Office\MEDIA\CAGCAT10\j0212957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52600" y="2209800"/>
                <a:ext cx="1830629" cy="1149401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:\Program Files\Microsoft Office\MEDIA\CAGCAT10\j0212957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81200" y="2286000"/>
                <a:ext cx="1830629" cy="1149401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533400" y="2209800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Rental Car </a:t>
              </a:r>
            </a:p>
            <a:p>
              <a:r>
                <a:rPr lang="en-US" sz="1800" i="1" dirty="0" smtClean="0"/>
                <a:t>Agency</a:t>
              </a:r>
              <a:endParaRPr lang="en-US" sz="1800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8200" y="1143000"/>
            <a:ext cx="3401591" cy="1524000"/>
            <a:chOff x="4419600" y="1219200"/>
            <a:chExt cx="3401591" cy="152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5943600" y="1219200"/>
              <a:ext cx="1877591" cy="1524000"/>
              <a:chOff x="5410200" y="990600"/>
              <a:chExt cx="1877591" cy="1524000"/>
            </a:xfrm>
          </p:grpSpPr>
          <p:pic>
            <p:nvPicPr>
              <p:cNvPr id="18435" name="Picture 3" descr="C:\Program Files\Microsoft Office\MEDIA\CAGCAT10\j023468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0200" y="1600200"/>
                <a:ext cx="1552074" cy="914400"/>
              </a:xfrm>
              <a:prstGeom prst="rect">
                <a:avLst/>
              </a:prstGeom>
              <a:noFill/>
            </p:spPr>
          </p:pic>
          <p:pic>
            <p:nvPicPr>
              <p:cNvPr id="18438" name="Picture 6" descr="C:\Program Files\Microsoft Office\MEDIA\CAGCAT10\j0291984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96000" y="990600"/>
                <a:ext cx="1191791" cy="1261719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419600" y="1295400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Employees of </a:t>
              </a:r>
              <a:r>
                <a:rPr lang="en-US" sz="1800" i="1" dirty="0" err="1" smtClean="0"/>
                <a:t>Corrier</a:t>
              </a:r>
              <a:endParaRPr lang="en-US" sz="1800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77000" y="3429000"/>
            <a:ext cx="2060868" cy="1667256"/>
            <a:chOff x="6019800" y="3429000"/>
            <a:chExt cx="2060868" cy="1667256"/>
          </a:xfrm>
        </p:grpSpPr>
        <p:grpSp>
          <p:nvGrpSpPr>
            <p:cNvPr id="18" name="Group 17"/>
            <p:cNvGrpSpPr/>
            <p:nvPr/>
          </p:nvGrpSpPr>
          <p:grpSpPr>
            <a:xfrm>
              <a:off x="6019800" y="3505200"/>
              <a:ext cx="1699907" cy="1591056"/>
              <a:chOff x="6172200" y="3276600"/>
              <a:chExt cx="1699907" cy="1591056"/>
            </a:xfrm>
          </p:grpSpPr>
          <p:pic>
            <p:nvPicPr>
              <p:cNvPr id="18439" name="Picture 7" descr="C:\Program Files\Microsoft Office\MEDIA\CAGCAT10\j030295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72200" y="3276600"/>
                <a:ext cx="978408" cy="1371600"/>
              </a:xfrm>
              <a:prstGeom prst="rect">
                <a:avLst/>
              </a:prstGeom>
              <a:noFill/>
            </p:spPr>
          </p:pic>
          <p:pic>
            <p:nvPicPr>
              <p:cNvPr id="18441" name="Picture 9" descr="C:\Program Files\Microsoft Office\MEDIA\CAGCAT10\j0186348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10400" y="3657600"/>
                <a:ext cx="861707" cy="1210056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934200" y="342900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Unknown</a:t>
              </a:r>
              <a:endParaRPr lang="en-US" sz="1800" i="1" dirty="0"/>
            </a:p>
          </p:txBody>
        </p:sp>
      </p:grp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3657600" y="2819400"/>
          <a:ext cx="531813" cy="306388"/>
        </p:xfrm>
        <a:graphic>
          <a:graphicData uri="http://schemas.openxmlformats.org/presentationml/2006/ole">
            <p:oleObj spid="_x0000_s18442" name="Visio" r:id="rId8" imgW="3120120" imgH="1796040" progId="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 rot="20595301">
            <a:off x="2546205" y="1756327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request</a:t>
            </a:r>
            <a:endParaRPr lang="en-US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" y="495300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5029200" y="1905000"/>
            <a:ext cx="609600" cy="457200"/>
            <a:chOff x="4800600" y="3048000"/>
            <a:chExt cx="609600" cy="457200"/>
          </a:xfrm>
        </p:grpSpPr>
        <p:sp>
          <p:nvSpPr>
            <p:cNvPr id="30" name="Horizontal Scroll 29"/>
            <p:cNvSpPr/>
            <p:nvPr/>
          </p:nvSpPr>
          <p:spPr bwMode="auto">
            <a:xfrm>
              <a:off x="4800600" y="3048000"/>
              <a:ext cx="609600" cy="457200"/>
            </a:xfrm>
            <a:prstGeom prst="horizontalScroll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53000" y="31242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</a:t>
              </a:r>
              <a:endParaRPr lang="en-US" sz="1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00" y="4038600"/>
            <a:ext cx="609600" cy="457200"/>
            <a:chOff x="3657600" y="2133600"/>
            <a:chExt cx="609600" cy="457200"/>
          </a:xfrm>
        </p:grpSpPr>
        <p:sp>
          <p:nvSpPr>
            <p:cNvPr id="37" name="Horizontal Scroll 36"/>
            <p:cNvSpPr/>
            <p:nvPr/>
          </p:nvSpPr>
          <p:spPr bwMode="auto">
            <a:xfrm>
              <a:off x="3657600" y="2133600"/>
              <a:ext cx="609600" cy="457200"/>
            </a:xfrm>
            <a:prstGeom prst="horizontalScroll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0000" y="22098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endParaRPr lang="en-US" sz="1800" dirty="0"/>
            </a:p>
          </p:txBody>
        </p:sp>
      </p:grpSp>
      <p:sp>
        <p:nvSpPr>
          <p:cNvPr id="39" name="Freeform 38"/>
          <p:cNvSpPr/>
          <p:nvPr/>
        </p:nvSpPr>
        <p:spPr bwMode="auto">
          <a:xfrm>
            <a:off x="2667000" y="2438401"/>
            <a:ext cx="3568148" cy="533400"/>
          </a:xfrm>
          <a:custGeom>
            <a:avLst/>
            <a:gdLst>
              <a:gd name="connsiteX0" fmla="*/ 0 w 3568148"/>
              <a:gd name="connsiteY0" fmla="*/ 889551 h 889551"/>
              <a:gd name="connsiteX1" fmla="*/ 1451113 w 3568148"/>
              <a:gd name="connsiteY1" fmla="*/ 144117 h 889551"/>
              <a:gd name="connsiteX2" fmla="*/ 2514600 w 3568148"/>
              <a:gd name="connsiteY2" fmla="*/ 24847 h 889551"/>
              <a:gd name="connsiteX3" fmla="*/ 3568148 w 3568148"/>
              <a:gd name="connsiteY3" fmla="*/ 44725 h 889551"/>
              <a:gd name="connsiteX4" fmla="*/ 3568148 w 3568148"/>
              <a:gd name="connsiteY4" fmla="*/ 44725 h 889551"/>
              <a:gd name="connsiteX5" fmla="*/ 3568148 w 3568148"/>
              <a:gd name="connsiteY5" fmla="*/ 44725 h 88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148" h="889551">
                <a:moveTo>
                  <a:pt x="0" y="889551"/>
                </a:moveTo>
                <a:cubicBezTo>
                  <a:pt x="516006" y="588892"/>
                  <a:pt x="1032013" y="288234"/>
                  <a:pt x="1451113" y="144117"/>
                </a:cubicBezTo>
                <a:cubicBezTo>
                  <a:pt x="1870213" y="0"/>
                  <a:pt x="2161761" y="41412"/>
                  <a:pt x="2514600" y="24847"/>
                </a:cubicBezTo>
                <a:cubicBezTo>
                  <a:pt x="2867439" y="8282"/>
                  <a:pt x="3568148" y="44725"/>
                  <a:pt x="3568148" y="44725"/>
                </a:cubicBezTo>
                <a:lnTo>
                  <a:pt x="3568148" y="44725"/>
                </a:lnTo>
                <a:lnTo>
                  <a:pt x="3568148" y="447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3429000" y="2743200"/>
          <a:ext cx="531813" cy="306388"/>
        </p:xfrm>
        <a:graphic>
          <a:graphicData uri="http://schemas.openxmlformats.org/presentationml/2006/ole">
            <p:oleObj spid="_x0000_s18443" name="Visio" r:id="rId9" imgW="3120120" imgH="1796040" progId="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 rot="1055093">
            <a:off x="3459835" y="3399984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request</a:t>
            </a:r>
            <a:endParaRPr lang="en-US" sz="1600" i="1" dirty="0"/>
          </a:p>
        </p:txBody>
      </p:sp>
      <p:sp>
        <p:nvSpPr>
          <p:cNvPr id="44" name="Freeform 43"/>
          <p:cNvSpPr/>
          <p:nvPr/>
        </p:nvSpPr>
        <p:spPr bwMode="auto">
          <a:xfrm>
            <a:off x="2209800" y="1828800"/>
            <a:ext cx="3949148" cy="609600"/>
          </a:xfrm>
          <a:custGeom>
            <a:avLst/>
            <a:gdLst>
              <a:gd name="connsiteX0" fmla="*/ 0 w 3568148"/>
              <a:gd name="connsiteY0" fmla="*/ 889551 h 889551"/>
              <a:gd name="connsiteX1" fmla="*/ 1451113 w 3568148"/>
              <a:gd name="connsiteY1" fmla="*/ 144117 h 889551"/>
              <a:gd name="connsiteX2" fmla="*/ 2514600 w 3568148"/>
              <a:gd name="connsiteY2" fmla="*/ 24847 h 889551"/>
              <a:gd name="connsiteX3" fmla="*/ 3568148 w 3568148"/>
              <a:gd name="connsiteY3" fmla="*/ 44725 h 889551"/>
              <a:gd name="connsiteX4" fmla="*/ 3568148 w 3568148"/>
              <a:gd name="connsiteY4" fmla="*/ 44725 h 889551"/>
              <a:gd name="connsiteX5" fmla="*/ 3568148 w 3568148"/>
              <a:gd name="connsiteY5" fmla="*/ 44725 h 88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148" h="889551">
                <a:moveTo>
                  <a:pt x="0" y="889551"/>
                </a:moveTo>
                <a:cubicBezTo>
                  <a:pt x="516006" y="588892"/>
                  <a:pt x="1032013" y="288234"/>
                  <a:pt x="1451113" y="144117"/>
                </a:cubicBezTo>
                <a:cubicBezTo>
                  <a:pt x="1870213" y="0"/>
                  <a:pt x="2161761" y="41412"/>
                  <a:pt x="2514600" y="24847"/>
                </a:cubicBezTo>
                <a:cubicBezTo>
                  <a:pt x="2867439" y="8282"/>
                  <a:pt x="3568148" y="44725"/>
                  <a:pt x="3568148" y="44725"/>
                </a:cubicBezTo>
                <a:lnTo>
                  <a:pt x="3568148" y="44725"/>
                </a:lnTo>
                <a:lnTo>
                  <a:pt x="3568148" y="447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 flipV="1">
            <a:off x="2971800" y="2971800"/>
            <a:ext cx="3810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7" idx="1"/>
          </p:cNvCxnSpPr>
          <p:nvPr/>
        </p:nvCxnSpPr>
        <p:spPr bwMode="auto">
          <a:xfrm rot="10800000" flipV="1">
            <a:off x="2286000" y="2050810"/>
            <a:ext cx="278632" cy="82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Freeform 53"/>
          <p:cNvSpPr/>
          <p:nvPr/>
        </p:nvSpPr>
        <p:spPr bwMode="auto">
          <a:xfrm flipV="1">
            <a:off x="2819400" y="3429000"/>
            <a:ext cx="3657600" cy="533400"/>
          </a:xfrm>
          <a:custGeom>
            <a:avLst/>
            <a:gdLst>
              <a:gd name="connsiteX0" fmla="*/ 0 w 3568148"/>
              <a:gd name="connsiteY0" fmla="*/ 889551 h 889551"/>
              <a:gd name="connsiteX1" fmla="*/ 1451113 w 3568148"/>
              <a:gd name="connsiteY1" fmla="*/ 144117 h 889551"/>
              <a:gd name="connsiteX2" fmla="*/ 2514600 w 3568148"/>
              <a:gd name="connsiteY2" fmla="*/ 24847 h 889551"/>
              <a:gd name="connsiteX3" fmla="*/ 3568148 w 3568148"/>
              <a:gd name="connsiteY3" fmla="*/ 44725 h 889551"/>
              <a:gd name="connsiteX4" fmla="*/ 3568148 w 3568148"/>
              <a:gd name="connsiteY4" fmla="*/ 44725 h 889551"/>
              <a:gd name="connsiteX5" fmla="*/ 3568148 w 3568148"/>
              <a:gd name="connsiteY5" fmla="*/ 44725 h 88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148" h="889551">
                <a:moveTo>
                  <a:pt x="0" y="889551"/>
                </a:moveTo>
                <a:cubicBezTo>
                  <a:pt x="516006" y="588892"/>
                  <a:pt x="1032013" y="288234"/>
                  <a:pt x="1451113" y="144117"/>
                </a:cubicBezTo>
                <a:cubicBezTo>
                  <a:pt x="1870213" y="0"/>
                  <a:pt x="2161761" y="41412"/>
                  <a:pt x="2514600" y="24847"/>
                </a:cubicBezTo>
                <a:cubicBezTo>
                  <a:pt x="2867439" y="8282"/>
                  <a:pt x="3568148" y="44725"/>
                  <a:pt x="3568148" y="44725"/>
                </a:cubicBezTo>
                <a:lnTo>
                  <a:pt x="3568148" y="44725"/>
                </a:lnTo>
                <a:lnTo>
                  <a:pt x="3568148" y="447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56" name="Straight Arrow Connector 55"/>
          <p:cNvCxnSpPr>
            <a:stCxn id="42" idx="1"/>
          </p:cNvCxnSpPr>
          <p:nvPr/>
        </p:nvCxnSpPr>
        <p:spPr bwMode="auto">
          <a:xfrm rot="10800000">
            <a:off x="3200400" y="3352800"/>
            <a:ext cx="279742" cy="85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Freeform 56"/>
          <p:cNvSpPr/>
          <p:nvPr/>
        </p:nvSpPr>
        <p:spPr bwMode="auto">
          <a:xfrm flipV="1">
            <a:off x="2438400" y="3886200"/>
            <a:ext cx="3949148" cy="685800"/>
          </a:xfrm>
          <a:custGeom>
            <a:avLst/>
            <a:gdLst>
              <a:gd name="connsiteX0" fmla="*/ 0 w 3568148"/>
              <a:gd name="connsiteY0" fmla="*/ 889551 h 889551"/>
              <a:gd name="connsiteX1" fmla="*/ 1451113 w 3568148"/>
              <a:gd name="connsiteY1" fmla="*/ 144117 h 889551"/>
              <a:gd name="connsiteX2" fmla="*/ 2514600 w 3568148"/>
              <a:gd name="connsiteY2" fmla="*/ 24847 h 889551"/>
              <a:gd name="connsiteX3" fmla="*/ 3568148 w 3568148"/>
              <a:gd name="connsiteY3" fmla="*/ 44725 h 889551"/>
              <a:gd name="connsiteX4" fmla="*/ 3568148 w 3568148"/>
              <a:gd name="connsiteY4" fmla="*/ 44725 h 889551"/>
              <a:gd name="connsiteX5" fmla="*/ 3568148 w 3568148"/>
              <a:gd name="connsiteY5" fmla="*/ 44725 h 88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148" h="889551">
                <a:moveTo>
                  <a:pt x="0" y="889551"/>
                </a:moveTo>
                <a:cubicBezTo>
                  <a:pt x="516006" y="588892"/>
                  <a:pt x="1032013" y="288234"/>
                  <a:pt x="1451113" y="144117"/>
                </a:cubicBezTo>
                <a:cubicBezTo>
                  <a:pt x="1870213" y="0"/>
                  <a:pt x="2161761" y="41412"/>
                  <a:pt x="2514600" y="24847"/>
                </a:cubicBezTo>
                <a:cubicBezTo>
                  <a:pt x="2867439" y="8282"/>
                  <a:pt x="3568148" y="44725"/>
                  <a:pt x="3568148" y="44725"/>
                </a:cubicBezTo>
                <a:lnTo>
                  <a:pt x="3568148" y="44725"/>
                </a:lnTo>
                <a:lnTo>
                  <a:pt x="3568148" y="447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019800" y="4191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2438400" y="4267200"/>
            <a:ext cx="3048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3048000" y="4495800"/>
          <a:ext cx="531813" cy="306388"/>
        </p:xfrm>
        <a:graphic>
          <a:graphicData uri="http://schemas.openxmlformats.org/presentationml/2006/ole">
            <p:oleObj spid="_x0000_s18444" name="Visio" r:id="rId10" imgW="3120120" imgH="1796040" progId="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2819400" y="4343400"/>
          <a:ext cx="531813" cy="306388"/>
        </p:xfrm>
        <a:graphic>
          <a:graphicData uri="http://schemas.openxmlformats.org/presentationml/2006/ole">
            <p:oleObj spid="_x0000_s18445" name="Visio" r:id="rId11" imgW="3120120" imgH="1796040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Policy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228600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,…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 ,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992868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{ R </a:t>
            </a:r>
            <a:r>
              <a:rPr lang="en-US" sz="1800" dirty="0" smtClean="0">
                <a:sym typeface="Wingdings" pitchFamily="2" charset="2"/>
              </a:rPr>
              <a:t> DELIV }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{ R </a:t>
            </a:r>
            <a:r>
              <a:rPr lang="en-US" sz="1800" dirty="0" smtClean="0">
                <a:sym typeface="Wingdings" pitchFamily="2" charset="2"/>
              </a:rPr>
              <a:t> </a:t>
            </a:r>
            <a:r>
              <a:rPr lang="en-US" sz="28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sz="1800" baseline="-25000" dirty="0" smtClean="0">
                <a:sym typeface="Wingdings" pitchFamily="2" charset="2"/>
              </a:rPr>
              <a:t>1</a:t>
            </a:r>
            <a:r>
              <a:rPr lang="en-US" sz="1800" dirty="0" smtClean="0">
                <a:sym typeface="Wingdings" pitchFamily="2" charset="2"/>
              </a:rPr>
              <a:t>, …, 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sz="1800" baseline="-25000" dirty="0" err="1" smtClean="0">
                <a:sym typeface="Wingdings" pitchFamily="2" charset="2"/>
              </a:rPr>
              <a:t>n</a:t>
            </a:r>
            <a:r>
              <a:rPr lang="en-US" sz="1800" dirty="0" smtClean="0">
                <a:sym typeface="Wingdings" pitchFamily="2" charset="2"/>
              </a:rPr>
              <a:t>}</a:t>
            </a:r>
            <a:endParaRPr lang="en-US" sz="1800" dirty="0"/>
          </a:p>
        </p:txBody>
      </p:sp>
      <p:cxnSp>
        <p:nvCxnSpPr>
          <p:cNvPr id="12" name="Straight Connector 11"/>
          <p:cNvCxnSpPr>
            <a:stCxn id="6" idx="3"/>
            <a:endCxn id="8" idx="1"/>
          </p:cNvCxnSpPr>
          <p:nvPr/>
        </p:nvCxnSpPr>
        <p:spPr bwMode="auto">
          <a:xfrm>
            <a:off x="3811750" y="2486055"/>
            <a:ext cx="379250" cy="213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66800" y="1295400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precondition</a:t>
            </a:r>
            <a:endParaRPr lang="en-US" sz="1600" i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038600" y="1905000"/>
            <a:ext cx="19812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2954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rule</a:t>
            </a:r>
            <a:endParaRPr lang="en-US" sz="1600" i="1" dirty="0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/>
        </p:nvCxnSpPr>
        <p:spPr bwMode="auto">
          <a:xfrm flipV="1">
            <a:off x="3811750" y="2177534"/>
            <a:ext cx="379250" cy="3085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5344886" y="1295400"/>
            <a:ext cx="751114" cy="609600"/>
          </a:xfrm>
          <a:custGeom>
            <a:avLst/>
            <a:gdLst>
              <a:gd name="connsiteX0" fmla="*/ 1393371 w 1393371"/>
              <a:gd name="connsiteY0" fmla="*/ 85272 h 531586"/>
              <a:gd name="connsiteX1" fmla="*/ 566057 w 1393371"/>
              <a:gd name="connsiteY1" fmla="*/ 74386 h 531586"/>
              <a:gd name="connsiteX2" fmla="*/ 0 w 1393371"/>
              <a:gd name="connsiteY2" fmla="*/ 531586 h 53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371" h="531586">
                <a:moveTo>
                  <a:pt x="1393371" y="85272"/>
                </a:moveTo>
                <a:cubicBezTo>
                  <a:pt x="1095828" y="42636"/>
                  <a:pt x="798286" y="0"/>
                  <a:pt x="566057" y="74386"/>
                </a:cubicBezTo>
                <a:cubicBezTo>
                  <a:pt x="333829" y="148772"/>
                  <a:pt x="166914" y="340179"/>
                  <a:pt x="0" y="53158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 bwMode="auto">
          <a:xfrm flipH="1">
            <a:off x="2286000" y="1219200"/>
            <a:ext cx="762000" cy="1143000"/>
          </a:xfrm>
          <a:custGeom>
            <a:avLst/>
            <a:gdLst>
              <a:gd name="connsiteX0" fmla="*/ 1393371 w 1393371"/>
              <a:gd name="connsiteY0" fmla="*/ 85272 h 531586"/>
              <a:gd name="connsiteX1" fmla="*/ 566057 w 1393371"/>
              <a:gd name="connsiteY1" fmla="*/ 74386 h 531586"/>
              <a:gd name="connsiteX2" fmla="*/ 0 w 1393371"/>
              <a:gd name="connsiteY2" fmla="*/ 531586 h 53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371" h="531586">
                <a:moveTo>
                  <a:pt x="1393371" y="85272"/>
                </a:moveTo>
                <a:cubicBezTo>
                  <a:pt x="1095828" y="42636"/>
                  <a:pt x="798286" y="0"/>
                  <a:pt x="566057" y="74386"/>
                </a:cubicBezTo>
                <a:cubicBezTo>
                  <a:pt x="333829" y="148772"/>
                  <a:pt x="166914" y="340179"/>
                  <a:pt x="0" y="53158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213360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terms</a:t>
            </a:r>
            <a:endParaRPr lang="en-US" sz="1600" i="1" dirty="0"/>
          </a:p>
        </p:txBody>
      </p:sp>
      <p:sp>
        <p:nvSpPr>
          <p:cNvPr id="21" name="Freeform 20"/>
          <p:cNvSpPr/>
          <p:nvPr/>
        </p:nvSpPr>
        <p:spPr bwMode="auto">
          <a:xfrm>
            <a:off x="5715000" y="2209800"/>
            <a:ext cx="1066800" cy="381000"/>
          </a:xfrm>
          <a:custGeom>
            <a:avLst/>
            <a:gdLst>
              <a:gd name="connsiteX0" fmla="*/ 1393371 w 1393371"/>
              <a:gd name="connsiteY0" fmla="*/ 85272 h 531586"/>
              <a:gd name="connsiteX1" fmla="*/ 566057 w 1393371"/>
              <a:gd name="connsiteY1" fmla="*/ 74386 h 531586"/>
              <a:gd name="connsiteX2" fmla="*/ 0 w 1393371"/>
              <a:gd name="connsiteY2" fmla="*/ 531586 h 53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371" h="531586">
                <a:moveTo>
                  <a:pt x="1393371" y="85272"/>
                </a:moveTo>
                <a:cubicBezTo>
                  <a:pt x="1095828" y="42636"/>
                  <a:pt x="798286" y="0"/>
                  <a:pt x="566057" y="74386"/>
                </a:cubicBezTo>
                <a:cubicBezTo>
                  <a:pt x="333829" y="148772"/>
                  <a:pt x="166914" y="340179"/>
                  <a:pt x="0" y="53158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246914" y="2253343"/>
            <a:ext cx="979715" cy="214085"/>
          </a:xfrm>
          <a:custGeom>
            <a:avLst/>
            <a:gdLst>
              <a:gd name="connsiteX0" fmla="*/ 979715 w 979715"/>
              <a:gd name="connsiteY0" fmla="*/ 0 h 214085"/>
              <a:gd name="connsiteX1" fmla="*/ 315686 w 979715"/>
              <a:gd name="connsiteY1" fmla="*/ 206828 h 214085"/>
              <a:gd name="connsiteX2" fmla="*/ 0 w 979715"/>
              <a:gd name="connsiteY2" fmla="*/ 43543 h 21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15" h="214085">
                <a:moveTo>
                  <a:pt x="979715" y="0"/>
                </a:moveTo>
                <a:cubicBezTo>
                  <a:pt x="729343" y="99785"/>
                  <a:pt x="478972" y="199571"/>
                  <a:pt x="315686" y="206828"/>
                </a:cubicBezTo>
                <a:cubicBezTo>
                  <a:pt x="152400" y="214085"/>
                  <a:pt x="76200" y="128814"/>
                  <a:pt x="0" y="4354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14300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resource</a:t>
            </a:r>
            <a:endParaRPr lang="en-US" sz="1600" i="1" dirty="0"/>
          </a:p>
        </p:txBody>
      </p:sp>
      <p:sp>
        <p:nvSpPr>
          <p:cNvPr id="25" name="Freeform 24"/>
          <p:cNvSpPr/>
          <p:nvPr/>
        </p:nvSpPr>
        <p:spPr bwMode="auto">
          <a:xfrm>
            <a:off x="3907971" y="1306286"/>
            <a:ext cx="598715" cy="740228"/>
          </a:xfrm>
          <a:custGeom>
            <a:avLst/>
            <a:gdLst>
              <a:gd name="connsiteX0" fmla="*/ 0 w 598715"/>
              <a:gd name="connsiteY0" fmla="*/ 0 h 740228"/>
              <a:gd name="connsiteX1" fmla="*/ 478972 w 598715"/>
              <a:gd name="connsiteY1" fmla="*/ 152400 h 740228"/>
              <a:gd name="connsiteX2" fmla="*/ 598715 w 598715"/>
              <a:gd name="connsiteY2" fmla="*/ 740228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715" h="740228">
                <a:moveTo>
                  <a:pt x="0" y="0"/>
                </a:moveTo>
                <a:cubicBezTo>
                  <a:pt x="189593" y="14514"/>
                  <a:pt x="379186" y="29029"/>
                  <a:pt x="478972" y="152400"/>
                </a:cubicBezTo>
                <a:cubicBezTo>
                  <a:pt x="578758" y="275771"/>
                  <a:pt x="588736" y="507999"/>
                  <a:pt x="598715" y="7402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438400" y="1752600"/>
            <a:ext cx="37338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2286000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policy</a:t>
            </a:r>
            <a:endParaRPr lang="en-US" sz="1600" i="1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447800" y="2438400"/>
            <a:ext cx="914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962400" y="3505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P(C)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3962400" y="4191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X(C)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2899288" y="350520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certificate:</a:t>
            </a:r>
            <a:endParaRPr lang="en-US" sz="16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53650" y="4191000"/>
            <a:ext cx="984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variable:</a:t>
            </a:r>
            <a:endParaRPr lang="en-US" sz="16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914400" y="3886200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condition</a:t>
            </a:r>
            <a:endParaRPr lang="en-US" sz="1600" i="1" dirty="0"/>
          </a:p>
        </p:txBody>
      </p:sp>
      <p:sp>
        <p:nvSpPr>
          <p:cNvPr id="37" name="Right Brace 36"/>
          <p:cNvSpPr/>
          <p:nvPr/>
        </p:nvSpPr>
        <p:spPr bwMode="auto">
          <a:xfrm>
            <a:off x="4495800" y="3505200"/>
            <a:ext cx="2286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39" name="Shape 38"/>
          <p:cNvCxnSpPr>
            <a:stCxn id="8" idx="2"/>
            <a:endCxn id="37" idx="1"/>
          </p:cNvCxnSpPr>
          <p:nvPr/>
        </p:nvCxnSpPr>
        <p:spPr bwMode="auto">
          <a:xfrm rot="5400000">
            <a:off x="4373928" y="3312092"/>
            <a:ext cx="1115080" cy="414136"/>
          </a:xfrm>
          <a:prstGeom prst="bentConnector4">
            <a:avLst>
              <a:gd name="adj1" fmla="val 24374"/>
              <a:gd name="adj2" fmla="val 1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09600" y="44958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 </a:t>
            </a:r>
            <a:r>
              <a:rPr lang="en-US" sz="1800" dirty="0" err="1" smtClean="0"/>
              <a:t>attr</a:t>
            </a:r>
            <a:r>
              <a:rPr lang="en-US" sz="1800" dirty="0" smtClean="0"/>
              <a:t> op </a:t>
            </a:r>
            <a:r>
              <a:rPr lang="en-US" sz="1800" dirty="0" err="1" smtClean="0"/>
              <a:t>expr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cxnSp>
        <p:nvCxnSpPr>
          <p:cNvPr id="50" name="Straight Connector 49"/>
          <p:cNvCxnSpPr>
            <a:stCxn id="36" idx="2"/>
            <a:endCxn id="48" idx="1"/>
          </p:cNvCxnSpPr>
          <p:nvPr/>
        </p:nvCxnSpPr>
        <p:spPr bwMode="auto">
          <a:xfrm rot="5400000">
            <a:off x="785095" y="4049260"/>
            <a:ext cx="455712" cy="8067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36" idx="2"/>
            <a:endCxn id="48" idx="3"/>
          </p:cNvCxnSpPr>
          <p:nvPr/>
        </p:nvCxnSpPr>
        <p:spPr bwMode="auto">
          <a:xfrm rot="16200000" flipH="1">
            <a:off x="1589161" y="4051894"/>
            <a:ext cx="455712" cy="801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6" idx="3"/>
          </p:cNvCxnSpPr>
          <p:nvPr/>
        </p:nvCxnSpPr>
        <p:spPr bwMode="auto">
          <a:xfrm flipV="1">
            <a:off x="1918201" y="4038600"/>
            <a:ext cx="2425199" cy="168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rot="5400000" flipH="1" flipV="1">
            <a:off x="4229894" y="3923506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16200000" flipH="1">
            <a:off x="4229894" y="4152106"/>
            <a:ext cx="2278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09600" y="5486400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pol</a:t>
            </a:r>
            <a:r>
              <a:rPr lang="en-US" sz="1600" i="1" baseline="-25000" dirty="0" smtClean="0"/>
              <a:t>3</a:t>
            </a:r>
            <a:r>
              <a:rPr lang="en-US" sz="1600" i="1" dirty="0" smtClean="0"/>
              <a:t> = ( {pol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} , </a:t>
            </a:r>
            <a:r>
              <a:rPr lang="en-US" sz="1600" i="1" dirty="0" err="1" smtClean="0"/>
              <a:t>Rental_Car</a:t>
            </a:r>
            <a:r>
              <a:rPr lang="en-US" sz="1600" i="1" dirty="0" smtClean="0"/>
              <a:t> </a:t>
            </a:r>
            <a:r>
              <a:rPr lang="en-US" sz="1600" i="1" dirty="0" smtClean="0">
                <a:sym typeface="Wingdings" pitchFamily="2" charset="2"/>
              </a:rPr>
              <a:t> </a:t>
            </a:r>
            <a:r>
              <a:rPr lang="en-US" sz="1600" i="1" dirty="0" err="1" smtClean="0">
                <a:sym typeface="Wingdings" pitchFamily="2" charset="2"/>
              </a:rPr>
              <a:t>Credit_Card</a:t>
            </a:r>
            <a:r>
              <a:rPr lang="en-US" sz="1600" i="1" dirty="0" smtClean="0">
                <a:sym typeface="Wingdings" pitchFamily="2" charset="2"/>
              </a:rPr>
              <a:t>(name=Rental_Car.name, </a:t>
            </a:r>
          </a:p>
          <a:p>
            <a:r>
              <a:rPr lang="en-US" sz="1600" i="1" dirty="0" smtClean="0">
                <a:sym typeface="Wingdings" pitchFamily="2" charset="2"/>
              </a:rPr>
              <a:t>                                                                   </a:t>
            </a:r>
            <a:r>
              <a:rPr lang="en-US" sz="1600" i="1" dirty="0" err="1" smtClean="0">
                <a:sym typeface="Wingdings" pitchFamily="2" charset="2"/>
              </a:rPr>
              <a:t>Rental_Car.ReturnDate</a:t>
            </a:r>
            <a:r>
              <a:rPr lang="en-US" sz="1600" i="1" dirty="0" smtClean="0">
                <a:sym typeface="Wingdings" pitchFamily="2" charset="2"/>
              </a:rPr>
              <a:t> &lt;  </a:t>
            </a:r>
            <a:r>
              <a:rPr lang="en-US" sz="1600" i="1" dirty="0" err="1" smtClean="0">
                <a:sym typeface="Wingdings" pitchFamily="2" charset="2"/>
              </a:rPr>
              <a:t>ExpirationDate</a:t>
            </a:r>
            <a:r>
              <a:rPr lang="en-US" sz="1600" i="1" dirty="0" smtClean="0">
                <a:sym typeface="Wingdings" pitchFamily="2" charset="2"/>
              </a:rPr>
              <a:t>));     </a:t>
            </a:r>
            <a:endParaRPr lang="en-US" sz="1600" i="1" dirty="0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152400" y="51816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638800" y="4038600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at least one precondition is met, R can be disclosed if the peer can satisfy the policy terms.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for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72097" cy="439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24400" y="1371600"/>
            <a:ext cx="920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Arial" pitchFamily="34" charset="0"/>
              </a:rPr>
              <a:t>Controller</a:t>
            </a:r>
            <a:endParaRPr lang="it-IT" sz="1200" b="1" dirty="0">
              <a:latin typeface="Arial" pitchFamily="34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2057400" y="1447800"/>
            <a:ext cx="9444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Arial" pitchFamily="34" charset="0"/>
              </a:rPr>
              <a:t>Requestor</a:t>
            </a:r>
            <a:endParaRPr lang="it-IT" sz="1200" b="1" dirty="0">
              <a:latin typeface="Arial" pitchFamily="34" charset="0"/>
            </a:endParaRPr>
          </a:p>
        </p:txBody>
      </p: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7008813" y="5149850"/>
            <a:ext cx="1473200" cy="457200"/>
            <a:chOff x="4415" y="3436"/>
            <a:chExt cx="928" cy="288"/>
          </a:xfrm>
        </p:grpSpPr>
        <p:sp>
          <p:nvSpPr>
            <p:cNvPr id="12" name="AutoShape 43"/>
            <p:cNvSpPr>
              <a:spLocks/>
            </p:cNvSpPr>
            <p:nvPr/>
          </p:nvSpPr>
          <p:spPr bwMode="auto">
            <a:xfrm>
              <a:off x="4415" y="3481"/>
              <a:ext cx="75" cy="221"/>
            </a:xfrm>
            <a:prstGeom prst="rightBrace">
              <a:avLst>
                <a:gd name="adj1" fmla="val 245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4604" y="3436"/>
              <a:ext cx="7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>
                  <a:latin typeface="Arial" pitchFamily="34" charset="0"/>
                </a:rPr>
                <a:t>RESOURCE </a:t>
              </a:r>
            </a:p>
            <a:p>
              <a:r>
                <a:rPr lang="it-IT" sz="1200">
                  <a:latin typeface="Arial" pitchFamily="34" charset="0"/>
                </a:rPr>
                <a:t>DISCLOSURE</a:t>
              </a:r>
            </a:p>
          </p:txBody>
        </p:sp>
      </p:grp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7218363" y="2819400"/>
            <a:ext cx="1136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Arial" pitchFamily="34" charset="0"/>
              </a:rPr>
              <a:t>POLICY</a:t>
            </a:r>
          </a:p>
          <a:p>
            <a:r>
              <a:rPr lang="it-IT" sz="1200" dirty="0" smtClean="0">
                <a:latin typeface="Arial" pitchFamily="34" charset="0"/>
              </a:rPr>
              <a:t>EVALUATION</a:t>
            </a:r>
          </a:p>
          <a:p>
            <a:r>
              <a:rPr lang="it-IT" sz="1200" dirty="0" smtClean="0">
                <a:latin typeface="Arial" pitchFamily="34" charset="0"/>
              </a:rPr>
              <a:t>PHASE</a:t>
            </a:r>
            <a:endParaRPr lang="it-IT" sz="1200" dirty="0">
              <a:latin typeface="Arial" pitchFamily="34" charset="0"/>
            </a:endParaRPr>
          </a:p>
          <a:p>
            <a:endParaRPr lang="it-IT" sz="1200" dirty="0">
              <a:latin typeface="Arial" pitchFamily="34" charset="0"/>
            </a:endParaRPr>
          </a:p>
        </p:txBody>
      </p:sp>
      <p:sp>
        <p:nvSpPr>
          <p:cNvPr id="16" name="AutoShape 40"/>
          <p:cNvSpPr>
            <a:spLocks/>
          </p:cNvSpPr>
          <p:nvPr/>
        </p:nvSpPr>
        <p:spPr bwMode="auto">
          <a:xfrm>
            <a:off x="7002463" y="2695575"/>
            <a:ext cx="120650" cy="962025"/>
          </a:xfrm>
          <a:prstGeom prst="rightBrace">
            <a:avLst>
              <a:gd name="adj1" fmla="val 664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5562600" y="2695575"/>
            <a:ext cx="1152525" cy="923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dirty="0">
                <a:latin typeface="+mn-lt"/>
              </a:rPr>
              <a:t>Bilateral </a:t>
            </a:r>
          </a:p>
          <a:p>
            <a:r>
              <a:rPr lang="it-IT" sz="1800" dirty="0">
                <a:latin typeface="+mn-lt"/>
              </a:rPr>
              <a:t>disclosure</a:t>
            </a:r>
          </a:p>
          <a:p>
            <a:r>
              <a:rPr lang="it-IT" sz="1800" dirty="0">
                <a:latin typeface="+mn-lt"/>
              </a:rPr>
              <a:t>of policies</a:t>
            </a:r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5486400" y="1524000"/>
            <a:ext cx="3138488" cy="1074738"/>
            <a:chOff x="3470" y="1347"/>
            <a:chExt cx="1977" cy="677"/>
          </a:xfrm>
        </p:grpSpPr>
        <p:sp>
          <p:nvSpPr>
            <p:cNvPr id="19" name="AutoShape 21"/>
            <p:cNvSpPr>
              <a:spLocks/>
            </p:cNvSpPr>
            <p:nvPr/>
          </p:nvSpPr>
          <p:spPr bwMode="auto">
            <a:xfrm>
              <a:off x="4422" y="1347"/>
              <a:ext cx="48" cy="677"/>
            </a:xfrm>
            <a:prstGeom prst="rightBrace">
              <a:avLst>
                <a:gd name="adj1" fmla="val 1175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558" y="1525"/>
              <a:ext cx="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dirty="0">
                  <a:latin typeface="Arial" pitchFamily="34" charset="0"/>
                </a:rPr>
                <a:t>INTRODUCTORY</a:t>
              </a:r>
            </a:p>
            <a:p>
              <a:r>
                <a:rPr lang="it-IT" sz="1200" dirty="0">
                  <a:latin typeface="Arial" pitchFamily="34" charset="0"/>
                </a:rPr>
                <a:t>PHASE</a:t>
              </a:r>
            </a:p>
          </p:txBody>
        </p: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3470" y="1434"/>
              <a:ext cx="811" cy="5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it-IT" sz="1800" dirty="0" smtClean="0">
                  <a:latin typeface="+mn-lt"/>
                </a:rPr>
                <a:t>Preliminary</a:t>
              </a:r>
              <a:endParaRPr lang="it-IT" sz="1800" dirty="0">
                <a:latin typeface="+mn-lt"/>
              </a:endParaRPr>
            </a:p>
            <a:p>
              <a:r>
                <a:rPr lang="it-IT" sz="1800" dirty="0">
                  <a:latin typeface="+mn-lt"/>
                </a:rPr>
                <a:t>Information</a:t>
              </a:r>
            </a:p>
            <a:p>
              <a:r>
                <a:rPr lang="it-IT" sz="1800" dirty="0" smtClean="0">
                  <a:latin typeface="+mn-lt"/>
                </a:rPr>
                <a:t>exchange</a:t>
              </a:r>
              <a:endParaRPr lang="it-IT" sz="1800" dirty="0">
                <a:latin typeface="+mn-lt"/>
              </a:endParaRPr>
            </a:p>
          </p:txBody>
        </p:sp>
      </p:grpSp>
      <p:grpSp>
        <p:nvGrpSpPr>
          <p:cNvPr id="22" name="Group 66"/>
          <p:cNvGrpSpPr>
            <a:grpSpLocks/>
          </p:cNvGrpSpPr>
          <p:nvPr/>
        </p:nvGrpSpPr>
        <p:grpSpPr bwMode="auto">
          <a:xfrm>
            <a:off x="5435600" y="3962400"/>
            <a:ext cx="3049588" cy="923925"/>
            <a:chOff x="3424" y="2840"/>
            <a:chExt cx="1921" cy="582"/>
          </a:xfrm>
        </p:grpSpPr>
        <p:sp>
          <p:nvSpPr>
            <p:cNvPr id="23" name="AutoShape 41"/>
            <p:cNvSpPr>
              <a:spLocks/>
            </p:cNvSpPr>
            <p:nvPr/>
          </p:nvSpPr>
          <p:spPr bwMode="auto">
            <a:xfrm>
              <a:off x="4416" y="2886"/>
              <a:ext cx="81" cy="482"/>
            </a:xfrm>
            <a:prstGeom prst="rightBrace">
              <a:avLst>
                <a:gd name="adj1" fmla="val 44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4595" y="2936"/>
              <a:ext cx="7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latin typeface="Arial" pitchFamily="34" charset="0"/>
                </a:rPr>
                <a:t>CERTIFICATE</a:t>
              </a:r>
              <a:endParaRPr lang="it-IT" sz="1200" dirty="0">
                <a:latin typeface="Arial" pitchFamily="34" charset="0"/>
              </a:endParaRPr>
            </a:p>
            <a:p>
              <a:r>
                <a:rPr lang="it-IT" sz="1200" dirty="0" smtClean="0">
                  <a:latin typeface="Arial" pitchFamily="34" charset="0"/>
                </a:rPr>
                <a:t>EXCHANGE</a:t>
              </a:r>
              <a:endParaRPr lang="it-IT" sz="1200" dirty="0">
                <a:latin typeface="Arial" pitchFamily="34" charset="0"/>
              </a:endParaRP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3424" y="2840"/>
              <a:ext cx="862" cy="5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1800" dirty="0">
                  <a:latin typeface="+mn-lt"/>
                </a:rPr>
                <a:t>Actual credential</a:t>
              </a:r>
            </a:p>
            <a:p>
              <a:pPr algn="ctr"/>
              <a:r>
                <a:rPr lang="it-IT" sz="1800" dirty="0">
                  <a:latin typeface="+mn-lt"/>
                </a:rPr>
                <a:t>disclosure</a:t>
              </a:r>
            </a:p>
          </p:txBody>
        </p:sp>
      </p:grpSp>
      <p:sp>
        <p:nvSpPr>
          <p:cNvPr id="26" name="Line 50"/>
          <p:cNvSpPr>
            <a:spLocks noChangeShapeType="1"/>
          </p:cNvSpPr>
          <p:nvPr/>
        </p:nvSpPr>
        <p:spPr bwMode="auto">
          <a:xfrm>
            <a:off x="2554288" y="1684338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auto">
          <a:xfrm flipH="1">
            <a:off x="5187950" y="1684338"/>
            <a:ext cx="3175" cy="391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52"/>
          <p:cNvSpPr>
            <a:spLocks noChangeShapeType="1"/>
          </p:cNvSpPr>
          <p:nvPr/>
        </p:nvSpPr>
        <p:spPr bwMode="auto">
          <a:xfrm>
            <a:off x="2590800" y="1905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53"/>
          <p:cNvSpPr>
            <a:spLocks noChangeShapeType="1"/>
          </p:cNvSpPr>
          <p:nvPr/>
        </p:nvSpPr>
        <p:spPr bwMode="auto">
          <a:xfrm>
            <a:off x="2590800" y="3505198"/>
            <a:ext cx="25908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54"/>
          <p:cNvSpPr>
            <a:spLocks noChangeShapeType="1"/>
          </p:cNvSpPr>
          <p:nvPr/>
        </p:nvSpPr>
        <p:spPr bwMode="auto">
          <a:xfrm>
            <a:off x="2590800" y="4648201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55"/>
          <p:cNvSpPr>
            <a:spLocks noChangeShapeType="1"/>
          </p:cNvSpPr>
          <p:nvPr/>
        </p:nvSpPr>
        <p:spPr bwMode="auto">
          <a:xfrm flipH="1" flipV="1">
            <a:off x="2590799" y="4114799"/>
            <a:ext cx="25908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56"/>
          <p:cNvSpPr txBox="1">
            <a:spLocks noChangeArrowheads="1"/>
          </p:cNvSpPr>
          <p:nvPr/>
        </p:nvSpPr>
        <p:spPr bwMode="auto">
          <a:xfrm>
            <a:off x="3200400" y="160020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/>
              <a:t> Service request</a:t>
            </a:r>
          </a:p>
        </p:txBody>
      </p:sp>
      <p:sp>
        <p:nvSpPr>
          <p:cNvPr id="33" name="Text Box 57"/>
          <p:cNvSpPr txBox="1">
            <a:spLocks noChangeArrowheads="1"/>
          </p:cNvSpPr>
          <p:nvPr/>
        </p:nvSpPr>
        <p:spPr bwMode="auto">
          <a:xfrm>
            <a:off x="2470601" y="3810000"/>
            <a:ext cx="2710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/>
              <a:t>    </a:t>
            </a:r>
            <a:r>
              <a:rPr lang="it-IT" sz="1400" dirty="0" smtClean="0"/>
              <a:t>Credential and or/Declaration</a:t>
            </a:r>
            <a:endParaRPr lang="it-IT" sz="1400" dirty="0"/>
          </a:p>
        </p:txBody>
      </p:sp>
      <p:sp>
        <p:nvSpPr>
          <p:cNvPr id="34" name="Text Box 58"/>
          <p:cNvSpPr txBox="1">
            <a:spLocks noChangeArrowheads="1"/>
          </p:cNvSpPr>
          <p:nvPr/>
        </p:nvSpPr>
        <p:spPr bwMode="auto">
          <a:xfrm>
            <a:off x="2924175" y="2667000"/>
            <a:ext cx="154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/>
              <a:t>Disclosure policies</a:t>
            </a:r>
          </a:p>
        </p:txBody>
      </p:sp>
      <p:sp>
        <p:nvSpPr>
          <p:cNvPr id="35" name="Line 59"/>
          <p:cNvSpPr>
            <a:spLocks noChangeShapeType="1"/>
          </p:cNvSpPr>
          <p:nvPr/>
        </p:nvSpPr>
        <p:spPr bwMode="auto">
          <a:xfrm flipH="1">
            <a:off x="2590798" y="5334000"/>
            <a:ext cx="25908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60"/>
          <p:cNvSpPr txBox="1">
            <a:spLocks noChangeArrowheads="1"/>
          </p:cNvSpPr>
          <p:nvPr/>
        </p:nvSpPr>
        <p:spPr bwMode="auto">
          <a:xfrm>
            <a:off x="3213100" y="5037138"/>
            <a:ext cx="163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400"/>
              <a:t> </a:t>
            </a:r>
            <a:r>
              <a:rPr lang="it-IT" sz="1400" b="1"/>
              <a:t>Service granted</a:t>
            </a:r>
          </a:p>
        </p:txBody>
      </p:sp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2924175" y="3200400"/>
            <a:ext cx="154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/>
              <a:t>Disclosure policies</a:t>
            </a: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2590800" y="4275138"/>
            <a:ext cx="2561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/>
              <a:t> </a:t>
            </a:r>
            <a:r>
              <a:rPr lang="it-IT" sz="1400" dirty="0" smtClean="0"/>
              <a:t>Credential and/or Declaration</a:t>
            </a:r>
            <a:endParaRPr lang="it-IT" sz="1400" dirty="0"/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 flipH="1" flipV="1">
            <a:off x="2590799" y="2971800"/>
            <a:ext cx="25907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4800" y="6019800"/>
            <a:ext cx="57150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Slide modified  from: </a:t>
            </a:r>
            <a:r>
              <a:rPr lang="en-US" sz="1050" i="1" u="sng" dirty="0" smtClean="0">
                <a:hlinkClick r:id="rId2"/>
              </a:rPr>
              <a:t>http://www.ccs.neu.edu/home/ahchan/wsl/symposium/bertino.ppt</a:t>
            </a:r>
          </a:p>
          <a:p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590800" y="2362200"/>
            <a:ext cx="2590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arrow"/>
          </a:ln>
          <a:effectLst/>
        </p:spPr>
      </p:cxn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2775057" y="2057400"/>
            <a:ext cx="22541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 smtClean="0"/>
              <a:t>Qualifications/preferences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utoUpdateAnimBg="0"/>
      <p:bldP spid="33" grpId="0" autoUpdateAnimBg="0"/>
      <p:bldP spid="34" grpId="0" autoUpdateAnimBg="0"/>
      <p:bldP spid="35" grpId="0" animBg="1"/>
      <p:bldP spid="36" grpId="0" autoUpdateAnimBg="0"/>
      <p:bldP spid="37" grpId="0" autoUpdateAnimBg="0"/>
      <p:bldP spid="38" grpId="0" autoUpdateAnimBg="0"/>
      <p:bldP spid="39" grpId="0" animBg="1"/>
      <p:bldP spid="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62200" y="1143000"/>
            <a:ext cx="6215063" cy="4664087"/>
            <a:chOff x="838200" y="1295400"/>
            <a:chExt cx="6215063" cy="46640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0428" y="1295400"/>
              <a:ext cx="4932835" cy="466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 bwMode="auto">
            <a:xfrm>
              <a:off x="2895600" y="2819400"/>
              <a:ext cx="1371600" cy="22098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2133600"/>
              <a:ext cx="12105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Sequence </a:t>
              </a:r>
            </a:p>
            <a:p>
              <a:r>
                <a:rPr lang="en-US" sz="1600" dirty="0" smtClean="0"/>
                <a:t>generation </a:t>
              </a:r>
            </a:p>
            <a:p>
              <a:r>
                <a:rPr lang="en-US" sz="1600" dirty="0" smtClean="0"/>
                <a:t>phase</a:t>
              </a:r>
              <a:endParaRPr lang="en-US" sz="1600" dirty="0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938130" y="2531165"/>
              <a:ext cx="1033670" cy="351183"/>
            </a:xfrm>
            <a:custGeom>
              <a:avLst/>
              <a:gdLst>
                <a:gd name="connsiteX0" fmla="*/ 0 w 1033670"/>
                <a:gd name="connsiteY0" fmla="*/ 13252 h 351183"/>
                <a:gd name="connsiteX1" fmla="*/ 467140 w 1033670"/>
                <a:gd name="connsiteY1" fmla="*/ 13252 h 351183"/>
                <a:gd name="connsiteX2" fmla="*/ 725557 w 1033670"/>
                <a:gd name="connsiteY2" fmla="*/ 92765 h 351183"/>
                <a:gd name="connsiteX3" fmla="*/ 1033670 w 1033670"/>
                <a:gd name="connsiteY3" fmla="*/ 351183 h 35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670" h="351183">
                  <a:moveTo>
                    <a:pt x="0" y="13252"/>
                  </a:moveTo>
                  <a:cubicBezTo>
                    <a:pt x="173107" y="6626"/>
                    <a:pt x="346214" y="0"/>
                    <a:pt x="467140" y="13252"/>
                  </a:cubicBezTo>
                  <a:cubicBezTo>
                    <a:pt x="588066" y="26504"/>
                    <a:pt x="631135" y="36443"/>
                    <a:pt x="725557" y="92765"/>
                  </a:cubicBezTo>
                  <a:cubicBezTo>
                    <a:pt x="819979" y="149087"/>
                    <a:pt x="926824" y="250135"/>
                    <a:pt x="1033670" y="35118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3657600" cy="1524000"/>
          </a:xfrm>
        </p:spPr>
        <p:txBody>
          <a:bodyPr/>
          <a:lstStyle/>
          <a:p>
            <a:r>
              <a:rPr lang="en-US" sz="2000" dirty="0" smtClean="0"/>
              <a:t>Three ways to build trust:</a:t>
            </a:r>
          </a:p>
          <a:p>
            <a:pPr lvl="1">
              <a:buNone/>
            </a:pPr>
            <a:r>
              <a:rPr lang="en-US" sz="1600" dirty="0" smtClean="0"/>
              <a:t>1. Trust tickets</a:t>
            </a:r>
          </a:p>
          <a:p>
            <a:pPr lvl="1">
              <a:buNone/>
            </a:pPr>
            <a:r>
              <a:rPr lang="en-US" sz="1600" dirty="0" smtClean="0"/>
              <a:t>2. Sequence prediction</a:t>
            </a:r>
          </a:p>
          <a:p>
            <a:pPr lvl="1">
              <a:buNone/>
            </a:pPr>
            <a:r>
              <a:rPr lang="en-US" sz="1600" dirty="0" smtClean="0"/>
              <a:t>3. Policy evaluation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833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Visio</vt:lpstr>
      <vt:lpstr>Automatic Trust Negotiation</vt:lpstr>
      <vt:lpstr>Motivation</vt:lpstr>
      <vt:lpstr>Negotiation Overview</vt:lpstr>
      <vt:lpstr>Trust-X Framework</vt:lpstr>
      <vt:lpstr>Scenario</vt:lpstr>
      <vt:lpstr>Disclosure Policy</vt:lpstr>
      <vt:lpstr>Policy for Scenario</vt:lpstr>
      <vt:lpstr>Negotiation Process</vt:lpstr>
      <vt:lpstr>Negotiation Process</vt:lpstr>
      <vt:lpstr>1. Trust Ticket</vt:lpstr>
      <vt:lpstr>2. Sequence Generation</vt:lpstr>
      <vt:lpstr>3. Policy Evaluation</vt:lpstr>
      <vt:lpstr>Negotiation Tree</vt:lpstr>
      <vt:lpstr>Example Negotiation Tree</vt:lpstr>
      <vt:lpstr>Example Negotiation Tree</vt:lpstr>
      <vt:lpstr>Example Negotiation Tree</vt:lpstr>
      <vt:lpstr>Example Negotiation Tree</vt:lpstr>
      <vt:lpstr>Example Negotiation Tree</vt:lpstr>
      <vt:lpstr>Repeated Nodes</vt:lpstr>
      <vt:lpstr>Edge Labels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Trust Negotiation</dc:title>
  <dc:subject>CS5204</dc:subject>
  <dc:creator>Dennis Kafura</dc:creator>
  <cp:lastModifiedBy>Dennis Kafura</cp:lastModifiedBy>
  <cp:revision>91</cp:revision>
  <dcterms:created xsi:type="dcterms:W3CDTF">2005-01-05T22:58:01Z</dcterms:created>
  <dcterms:modified xsi:type="dcterms:W3CDTF">2010-08-02T13:14:03Z</dcterms:modified>
</cp:coreProperties>
</file>