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65" r:id="rId2"/>
    <p:sldId id="279" r:id="rId3"/>
    <p:sldId id="280" r:id="rId4"/>
    <p:sldId id="281" r:id="rId5"/>
    <p:sldId id="282" r:id="rId6"/>
    <p:sldId id="283" r:id="rId7"/>
    <p:sldId id="284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5" r:id="rId18"/>
    <p:sldId id="287" r:id="rId19"/>
    <p:sldId id="288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89147" autoAdjust="0"/>
  </p:normalViewPr>
  <p:slideViewPr>
    <p:cSldViewPr>
      <p:cViewPr varScale="1">
        <p:scale>
          <a:sx n="69" d="100"/>
          <a:sy n="69" d="100"/>
        </p:scale>
        <p:origin x="-1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4B06B-AE60-974F-8B5C-1D54D1DDD809}" type="datetimeFigureOut">
              <a:rPr lang="en-US" smtClean="0"/>
              <a:t>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BB27-24A8-5149-9568-CD5E553C3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6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EE1801-477E-6B44-A03A-90831C924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42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4AE68-8363-3C44-87EC-BD4336156FC8}" type="slidenum">
              <a:rPr lang="en-US"/>
              <a:pPr/>
              <a:t>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CA815-7122-9F4D-99D0-F7D23162DE97}" type="slidenum">
              <a:rPr lang="en-US"/>
              <a:pPr/>
              <a:t>4</a:t>
            </a:fld>
            <a:endParaRPr lang="en-US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A29C1-FA8C-F242-89EA-9D73B3CAE92C}" type="datetime1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39AC3-8F34-FF4D-A4C0-90F311C11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7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D4C62-49A0-0945-9B20-1895D5466F47}" type="datetime1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ABE82-5D4B-724C-A737-1C2931006A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BFA11-19FD-4748-891A-CB93692BBE3F}" type="datetime1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6413E-154A-7E42-8506-78E87B550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F51CA-D958-D945-8787-DD90323F4738}" type="datetime1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3A3C0-0855-5548-9C83-136C0F4EA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0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20C52-E246-0C40-865D-D363E1C59D94}" type="datetime1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E6BB5-B887-AF4F-815C-915C983DF7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8D3AA-2D25-274C-B3B8-CE6879B095AB}" type="datetime1">
              <a:rPr lang="en-US" smtClean="0"/>
              <a:t>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EB03F-DA19-034E-A632-F14D37A47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D5B4D-4827-C048-991A-EFEA49789358}" type="datetime1">
              <a:rPr lang="en-US" smtClean="0"/>
              <a:t>2/6/13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4419E-CDC7-3B4D-8349-96B19ED52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4D83A-07D1-A147-A385-E636934F46C7}" type="datetime1">
              <a:rPr lang="en-US" smtClean="0"/>
              <a:t>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C51FB-88CD-A141-B084-263FED26D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8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63763-D73D-444E-8FA3-C8FDCFA8458C}" type="datetime1">
              <a:rPr lang="en-US" smtClean="0"/>
              <a:t>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585A3-C662-D840-B33F-9C2E4AC4F5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6792A-ADF6-BF4C-8249-EA6FEC37AF42}" type="datetime1">
              <a:rPr lang="en-US" smtClean="0"/>
              <a:t>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43674-7249-BE40-8368-696FF44E7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4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4A1E3B-C52F-FE45-8EF4-4899EBF92E14}" type="datetime1">
              <a:rPr lang="en-US" smtClean="0"/>
              <a:t>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28C88-61F2-0748-91F0-8D9F1DFC5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397515E-952F-BC40-9047-F83A5EB6C0CB}" type="datetime1">
              <a:rPr lang="en-US" smtClean="0"/>
              <a:t>2/6/13</a:t>
            </a:fld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8ED2E7-61C4-264F-9546-ABE6996BD4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8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ED6E-5FB6-3C47-B6C0-BF9E6C1DC862}" type="datetime1">
              <a:rPr lang="en-US" smtClean="0"/>
              <a:t>2/6/13</a:t>
            </a:fld>
            <a:endParaRPr lang="en-US"/>
          </a:p>
        </p:txBody>
      </p:sp>
      <p:sp>
        <p:nvSpPr>
          <p:cNvPr id="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543550"/>
            <a:ext cx="2895600" cy="476250"/>
          </a:xfrm>
        </p:spPr>
        <p:txBody>
          <a:bodyPr/>
          <a:lstStyle/>
          <a:p>
            <a:r>
              <a:rPr lang="en-US" dirty="0"/>
              <a:t>Alexey </a:t>
            </a:r>
            <a:r>
              <a:rPr lang="en-US" dirty="0" err="1"/>
              <a:t>Onufriev</a:t>
            </a:r>
            <a:r>
              <a:rPr lang="en-US" dirty="0"/>
              <a:t>, Computer Science, Physics and GBCB, VT </a:t>
            </a:r>
            <a:r>
              <a:rPr lang="en-US" dirty="0" smtClean="0"/>
              <a:t>2013</a:t>
            </a:r>
            <a:endParaRPr lang="en-US" dirty="0"/>
          </a:p>
        </p:txBody>
      </p:sp>
      <p:graphicFrame>
        <p:nvGraphicFramePr>
          <p:cNvPr id="440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21689"/>
              </p:ext>
            </p:extLst>
          </p:nvPr>
        </p:nvGraphicFramePr>
        <p:xfrm>
          <a:off x="39688" y="0"/>
          <a:ext cx="9047162" cy="6580695"/>
        </p:xfrm>
        <a:graphic>
          <a:graphicData uri="http://schemas.openxmlformats.org/drawingml/2006/table">
            <a:tbl>
              <a:tblPr/>
              <a:tblGrid>
                <a:gridCol w="4424362"/>
                <a:gridCol w="1319213"/>
                <a:gridCol w="3303587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Project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Skills: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Layman</a:t>
                      </a: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 description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Rational drug design –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help a start-up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 with some help from grad. students)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Medium Programming, Good Math, realism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Estimate if an existing software package will work for a drug design company, and if not, what needs done.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Are two polymers alike?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(some help from a grad. student)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Serious math, some programming.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Design and test a criterion for two polymers to have similar conformations in 3D space. Test on chromosomes and partially folded proteins.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Functional wormholes in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proteins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(not for those who took my section of cs2104)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Fairly serious programming.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Design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software to identify functional voids in proteins, particularly in the oxygen carrier/storage protein Myoglobin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Meet and greet protein folding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Math, numerical methods. Minimal programming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Explore protein folding,  first using toy models, then using available software tools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Laplace’s Demon: is Life just a film strip? Can you really predict the future if initial conditions are known?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Good math, numerical methods, some programming. Passion for understanding how the world works.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Design and implement an algorithm to simulate realistic gas motion. Explore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Determinism and reversibility. How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arithmetic precision affects outcomes?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SVD in image compression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Pattern recognition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Good programming skills, numerical methods. Will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state-of-the-art libraries.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Is singular value decomposition competitive as image compression format?  Can it be used for pattern recognition?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 descr="myoglobinhe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046663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613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 i="1">
                <a:latin typeface="Times New Roman" charset="0"/>
              </a:rPr>
              <a:t>Myoglobin</a:t>
            </a:r>
            <a:r>
              <a:rPr lang="en-US" sz="3200">
                <a:latin typeface="Times New Roman" charset="0"/>
              </a:rPr>
              <a:t>: protein responsible for oxygen storage </a:t>
            </a:r>
          </a:p>
          <a:p>
            <a:pPr eaLnBrk="1" hangingPunct="1"/>
            <a:r>
              <a:rPr lang="en-US" sz="3200">
                <a:latin typeface="Times New Roman" charset="0"/>
              </a:rPr>
              <a:t>and transport</a:t>
            </a:r>
            <a:r>
              <a:rPr lang="en-US" sz="3200" b="1">
                <a:latin typeface="Times New Roman" charset="0"/>
              </a:rPr>
              <a:t> </a:t>
            </a:r>
            <a:r>
              <a:rPr lang="en-US" sz="3200">
                <a:latin typeface="Times New Roman" charset="0"/>
              </a:rPr>
              <a:t>in all breathing organisms. </a:t>
            </a:r>
          </a:p>
        </p:txBody>
      </p:sp>
      <p:sp>
        <p:nvSpPr>
          <p:cNvPr id="462852" name="Oval 4"/>
          <p:cNvSpPr>
            <a:spLocks noChangeArrowheads="1"/>
          </p:cNvSpPr>
          <p:nvPr/>
        </p:nvSpPr>
        <p:spPr bwMode="auto">
          <a:xfrm>
            <a:off x="1828800" y="26670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853" name="Oval 5"/>
          <p:cNvSpPr>
            <a:spLocks noChangeArrowheads="1"/>
          </p:cNvSpPr>
          <p:nvPr/>
        </p:nvSpPr>
        <p:spPr bwMode="auto">
          <a:xfrm>
            <a:off x="1828800" y="28194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1143000" y="2133600"/>
            <a:ext cx="69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solidFill>
                  <a:schemeClr val="accent1"/>
                </a:solidFill>
                <a:latin typeface="Times New Roman" charset="0"/>
              </a:rPr>
              <a:t>O</a:t>
            </a:r>
            <a:r>
              <a:rPr lang="en-US" sz="3600" b="1" baseline="-25000">
                <a:solidFill>
                  <a:schemeClr val="accent1"/>
                </a:solidFill>
                <a:latin typeface="Times New Roman" charset="0"/>
              </a:rPr>
              <a:t>2</a:t>
            </a:r>
            <a:endParaRPr lang="en-US" sz="3600" b="1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5394325" y="4460875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i="1">
                <a:solidFill>
                  <a:srgbClr val="CC6600"/>
                </a:solidFill>
                <a:latin typeface="Times New Roman" charset="0"/>
              </a:rPr>
              <a:t>Fe</a:t>
            </a:r>
          </a:p>
        </p:txBody>
      </p:sp>
      <p:sp>
        <p:nvSpPr>
          <p:cNvPr id="462856" name="Line 8"/>
          <p:cNvSpPr>
            <a:spLocks noChangeShapeType="1"/>
          </p:cNvSpPr>
          <p:nvPr/>
        </p:nvSpPr>
        <p:spPr bwMode="auto">
          <a:xfrm>
            <a:off x="2362200" y="3048000"/>
            <a:ext cx="28194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auto">
          <a:xfrm>
            <a:off x="2971800" y="2895600"/>
            <a:ext cx="473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charset="0"/>
              </a:rPr>
              <a:t>?</a:t>
            </a: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441325" y="4003675"/>
            <a:ext cx="2978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imes New Roman" charset="0"/>
              </a:rPr>
              <a:t>How does </a:t>
            </a:r>
            <a:r>
              <a:rPr lang="en-US">
                <a:solidFill>
                  <a:schemeClr val="accent1"/>
                </a:solidFill>
                <a:latin typeface="Times New Roman" charset="0"/>
              </a:rPr>
              <a:t>Oxygen</a:t>
            </a:r>
            <a:r>
              <a:rPr lang="en-US">
                <a:latin typeface="Times New Roman" charset="0"/>
              </a:rPr>
              <a:t> get 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in to bind to </a:t>
            </a:r>
            <a:r>
              <a:rPr lang="en-US" b="1" i="1">
                <a:solidFill>
                  <a:srgbClr val="CC6600"/>
                </a:solidFill>
                <a:latin typeface="Times New Roman" charset="0"/>
              </a:rPr>
              <a:t>Fe</a:t>
            </a:r>
            <a:r>
              <a:rPr lang="en-US">
                <a:latin typeface="Times New Roman" charset="0"/>
              </a:rPr>
              <a:t> atom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in its core? </a:t>
            </a:r>
          </a:p>
        </p:txBody>
      </p:sp>
      <p:sp>
        <p:nvSpPr>
          <p:cNvPr id="462859" name="Text Box 11"/>
          <p:cNvSpPr txBox="1">
            <a:spLocks noChangeArrowheads="1"/>
          </p:cNvSpPr>
          <p:nvPr/>
        </p:nvSpPr>
        <p:spPr bwMode="auto">
          <a:xfrm>
            <a:off x="604838" y="5459413"/>
            <a:ext cx="2366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charset="0"/>
              </a:rPr>
              <a:t>Somewhat important 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question…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4" name="Picture 2" descr="myoglobinsol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53594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65125" y="1108075"/>
            <a:ext cx="22780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Times New Roman" charset="0"/>
              </a:rPr>
              <a:t>But so how does</a:t>
            </a:r>
            <a:br>
              <a:rPr lang="en-US" b="1">
                <a:latin typeface="Times New Roman" charset="0"/>
              </a:rPr>
            </a:br>
            <a:r>
              <a:rPr lang="en-US" b="1">
                <a:latin typeface="Times New Roman" charset="0"/>
              </a:rPr>
              <a:t>oxygen get in?</a:t>
            </a:r>
            <a:r>
              <a:rPr lang="en-US">
                <a:latin typeface="Times New Roman" charset="0"/>
              </a:rPr>
              <a:t> 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</a:rPr>
              <a:t>This is how the 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protein actually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looks at atomic 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level. </a:t>
            </a:r>
          </a:p>
          <a:p>
            <a:pPr eaLnBrk="1" hangingPunct="1"/>
            <a:r>
              <a:rPr lang="en-US" b="1">
                <a:latin typeface="Times New Roman" charset="0"/>
              </a:rPr>
              <a:t>Solid block, </a:t>
            </a:r>
          </a:p>
          <a:p>
            <a:pPr eaLnBrk="1" hangingPunct="1"/>
            <a:r>
              <a:rPr lang="en-US" b="1">
                <a:latin typeface="Times New Roman" charset="0"/>
              </a:rPr>
              <a:t>No holes.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0" y="0"/>
            <a:ext cx="505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Helvetica" charset="0"/>
              </a:rPr>
              <a:t>How oxygen gets inside myoglobin?</a:t>
            </a:r>
          </a:p>
        </p:txBody>
      </p:sp>
      <p:grpSp>
        <p:nvGrpSpPr>
          <p:cNvPr id="467971" name="Group 3"/>
          <p:cNvGrpSpPr>
            <a:grpSpLocks/>
          </p:cNvGrpSpPr>
          <p:nvPr/>
        </p:nvGrpSpPr>
        <p:grpSpPr bwMode="auto">
          <a:xfrm>
            <a:off x="1371600" y="457200"/>
            <a:ext cx="6172200" cy="6324600"/>
            <a:chOff x="960" y="384"/>
            <a:chExt cx="3744" cy="3744"/>
          </a:xfrm>
        </p:grpSpPr>
        <p:pic>
          <p:nvPicPr>
            <p:cNvPr id="467972" name="Picture 4" descr="movie_screensho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84"/>
              <a:ext cx="3744" cy="3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7973" name="Text Box 5"/>
            <p:cNvSpPr txBox="1">
              <a:spLocks noChangeArrowheads="1"/>
            </p:cNvSpPr>
            <p:nvPr/>
          </p:nvSpPr>
          <p:spPr bwMode="auto">
            <a:xfrm>
              <a:off x="1046" y="504"/>
              <a:ext cx="3339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Myoglobin – protein responsible for oxygen transport</a:t>
              </a:r>
            </a:p>
          </p:txBody>
        </p:sp>
      </p:grpSp>
      <p:grpSp>
        <p:nvGrpSpPr>
          <p:cNvPr id="467974" name="Group 6"/>
          <p:cNvGrpSpPr>
            <a:grpSpLocks/>
          </p:cNvGrpSpPr>
          <p:nvPr/>
        </p:nvGrpSpPr>
        <p:grpSpPr bwMode="auto">
          <a:xfrm>
            <a:off x="5029200" y="1981200"/>
            <a:ext cx="457200" cy="493713"/>
            <a:chOff x="1824" y="3049"/>
            <a:chExt cx="288" cy="311"/>
          </a:xfrm>
        </p:grpSpPr>
        <p:sp>
          <p:nvSpPr>
            <p:cNvPr id="467975" name="Oval 7"/>
            <p:cNvSpPr>
              <a:spLocks noChangeArrowheads="1"/>
            </p:cNvSpPr>
            <p:nvPr/>
          </p:nvSpPr>
          <p:spPr bwMode="auto">
            <a:xfrm>
              <a:off x="1824" y="3072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latin typeface="Helvetica" charset="0"/>
              </a:endParaRPr>
            </a:p>
          </p:txBody>
        </p:sp>
        <p:sp>
          <p:nvSpPr>
            <p:cNvPr id="467976" name="Text Box 8"/>
            <p:cNvSpPr txBox="1">
              <a:spLocks noChangeArrowheads="1"/>
            </p:cNvSpPr>
            <p:nvPr/>
          </p:nvSpPr>
          <p:spPr bwMode="auto">
            <a:xfrm>
              <a:off x="1862" y="30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Helvetica" charset="0"/>
                </a:rPr>
                <a:t>?</a:t>
              </a:r>
            </a:p>
          </p:txBody>
        </p:sp>
      </p:grpSp>
      <p:grpSp>
        <p:nvGrpSpPr>
          <p:cNvPr id="467977" name="Group 9"/>
          <p:cNvGrpSpPr>
            <a:grpSpLocks/>
          </p:cNvGrpSpPr>
          <p:nvPr/>
        </p:nvGrpSpPr>
        <p:grpSpPr bwMode="auto">
          <a:xfrm>
            <a:off x="3886200" y="3048000"/>
            <a:ext cx="457200" cy="493713"/>
            <a:chOff x="1824" y="3049"/>
            <a:chExt cx="288" cy="311"/>
          </a:xfrm>
        </p:grpSpPr>
        <p:sp>
          <p:nvSpPr>
            <p:cNvPr id="467978" name="Oval 10"/>
            <p:cNvSpPr>
              <a:spLocks noChangeArrowheads="1"/>
            </p:cNvSpPr>
            <p:nvPr/>
          </p:nvSpPr>
          <p:spPr bwMode="auto">
            <a:xfrm>
              <a:off x="1824" y="3072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latin typeface="Helvetica" charset="0"/>
              </a:endParaRPr>
            </a:p>
          </p:txBody>
        </p:sp>
        <p:sp>
          <p:nvSpPr>
            <p:cNvPr id="467979" name="Text Box 11"/>
            <p:cNvSpPr txBox="1">
              <a:spLocks noChangeArrowheads="1"/>
            </p:cNvSpPr>
            <p:nvPr/>
          </p:nvSpPr>
          <p:spPr bwMode="auto">
            <a:xfrm>
              <a:off x="1862" y="30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Helvetica" charset="0"/>
                </a:rPr>
                <a:t>?</a:t>
              </a:r>
            </a:p>
          </p:txBody>
        </p:sp>
      </p:grpSp>
      <p:grpSp>
        <p:nvGrpSpPr>
          <p:cNvPr id="467980" name="Group 12"/>
          <p:cNvGrpSpPr>
            <a:grpSpLocks/>
          </p:cNvGrpSpPr>
          <p:nvPr/>
        </p:nvGrpSpPr>
        <p:grpSpPr bwMode="auto">
          <a:xfrm>
            <a:off x="3200400" y="3124200"/>
            <a:ext cx="457200" cy="493713"/>
            <a:chOff x="1824" y="3049"/>
            <a:chExt cx="288" cy="311"/>
          </a:xfrm>
        </p:grpSpPr>
        <p:sp>
          <p:nvSpPr>
            <p:cNvPr id="467981" name="Oval 13"/>
            <p:cNvSpPr>
              <a:spLocks noChangeArrowheads="1"/>
            </p:cNvSpPr>
            <p:nvPr/>
          </p:nvSpPr>
          <p:spPr bwMode="auto">
            <a:xfrm>
              <a:off x="1824" y="3072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latin typeface="Helvetica" charset="0"/>
              </a:endParaRPr>
            </a:p>
          </p:txBody>
        </p:sp>
        <p:sp>
          <p:nvSpPr>
            <p:cNvPr id="467982" name="Text Box 14"/>
            <p:cNvSpPr txBox="1">
              <a:spLocks noChangeArrowheads="1"/>
            </p:cNvSpPr>
            <p:nvPr/>
          </p:nvSpPr>
          <p:spPr bwMode="auto">
            <a:xfrm>
              <a:off x="1862" y="30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Helvetica" charset="0"/>
                </a:rPr>
                <a:t>?</a:t>
              </a:r>
            </a:p>
          </p:txBody>
        </p:sp>
      </p:grpSp>
      <p:grpSp>
        <p:nvGrpSpPr>
          <p:cNvPr id="467983" name="Group 15"/>
          <p:cNvGrpSpPr>
            <a:grpSpLocks/>
          </p:cNvGrpSpPr>
          <p:nvPr/>
        </p:nvGrpSpPr>
        <p:grpSpPr bwMode="auto">
          <a:xfrm>
            <a:off x="2590800" y="3124200"/>
            <a:ext cx="457200" cy="493713"/>
            <a:chOff x="1824" y="3049"/>
            <a:chExt cx="288" cy="311"/>
          </a:xfrm>
        </p:grpSpPr>
        <p:sp>
          <p:nvSpPr>
            <p:cNvPr id="467984" name="Oval 16"/>
            <p:cNvSpPr>
              <a:spLocks noChangeArrowheads="1"/>
            </p:cNvSpPr>
            <p:nvPr/>
          </p:nvSpPr>
          <p:spPr bwMode="auto">
            <a:xfrm>
              <a:off x="1824" y="3072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latin typeface="Helvetica" charset="0"/>
              </a:endParaRPr>
            </a:p>
          </p:txBody>
        </p:sp>
        <p:sp>
          <p:nvSpPr>
            <p:cNvPr id="467985" name="Text Box 17"/>
            <p:cNvSpPr txBox="1">
              <a:spLocks noChangeArrowheads="1"/>
            </p:cNvSpPr>
            <p:nvPr/>
          </p:nvSpPr>
          <p:spPr bwMode="auto">
            <a:xfrm>
              <a:off x="1862" y="30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Helvetica" charset="0"/>
                </a:rPr>
                <a:t>?</a:t>
              </a:r>
            </a:p>
          </p:txBody>
        </p:sp>
      </p:grpSp>
      <p:grpSp>
        <p:nvGrpSpPr>
          <p:cNvPr id="467986" name="Group 18"/>
          <p:cNvGrpSpPr>
            <a:grpSpLocks/>
          </p:cNvGrpSpPr>
          <p:nvPr/>
        </p:nvGrpSpPr>
        <p:grpSpPr bwMode="auto">
          <a:xfrm>
            <a:off x="5105400" y="3733800"/>
            <a:ext cx="457200" cy="493713"/>
            <a:chOff x="1824" y="3049"/>
            <a:chExt cx="288" cy="311"/>
          </a:xfrm>
        </p:grpSpPr>
        <p:sp>
          <p:nvSpPr>
            <p:cNvPr id="467987" name="Oval 19"/>
            <p:cNvSpPr>
              <a:spLocks noChangeArrowheads="1"/>
            </p:cNvSpPr>
            <p:nvPr/>
          </p:nvSpPr>
          <p:spPr bwMode="auto">
            <a:xfrm>
              <a:off x="1824" y="3072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latin typeface="Helvetica" charset="0"/>
              </a:endParaRPr>
            </a:p>
          </p:txBody>
        </p:sp>
        <p:sp>
          <p:nvSpPr>
            <p:cNvPr id="467988" name="Text Box 20"/>
            <p:cNvSpPr txBox="1">
              <a:spLocks noChangeArrowheads="1"/>
            </p:cNvSpPr>
            <p:nvPr/>
          </p:nvSpPr>
          <p:spPr bwMode="auto">
            <a:xfrm>
              <a:off x="1862" y="30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Helvetica" charset="0"/>
                </a:rPr>
                <a:t>?</a:t>
              </a:r>
            </a:p>
          </p:txBody>
        </p:sp>
      </p:grpSp>
      <p:grpSp>
        <p:nvGrpSpPr>
          <p:cNvPr id="467989" name="Group 21"/>
          <p:cNvGrpSpPr>
            <a:grpSpLocks/>
          </p:cNvGrpSpPr>
          <p:nvPr/>
        </p:nvGrpSpPr>
        <p:grpSpPr bwMode="auto">
          <a:xfrm>
            <a:off x="5410200" y="4191000"/>
            <a:ext cx="457200" cy="493713"/>
            <a:chOff x="1824" y="3049"/>
            <a:chExt cx="288" cy="311"/>
          </a:xfrm>
        </p:grpSpPr>
        <p:sp>
          <p:nvSpPr>
            <p:cNvPr id="467990" name="Oval 22"/>
            <p:cNvSpPr>
              <a:spLocks noChangeArrowheads="1"/>
            </p:cNvSpPr>
            <p:nvPr/>
          </p:nvSpPr>
          <p:spPr bwMode="auto">
            <a:xfrm>
              <a:off x="1824" y="3072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latin typeface="Helvetica" charset="0"/>
              </a:endParaRPr>
            </a:p>
          </p:txBody>
        </p:sp>
        <p:sp>
          <p:nvSpPr>
            <p:cNvPr id="467991" name="Text Box 23"/>
            <p:cNvSpPr txBox="1">
              <a:spLocks noChangeArrowheads="1"/>
            </p:cNvSpPr>
            <p:nvPr/>
          </p:nvSpPr>
          <p:spPr bwMode="auto">
            <a:xfrm>
              <a:off x="1862" y="30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Helvetica" charset="0"/>
                </a:rPr>
                <a:t>?</a:t>
              </a:r>
            </a:p>
          </p:txBody>
        </p:sp>
      </p:grpSp>
      <p:sp>
        <p:nvSpPr>
          <p:cNvPr id="467992" name="Oval 24"/>
          <p:cNvSpPr>
            <a:spLocks noChangeArrowheads="1"/>
          </p:cNvSpPr>
          <p:nvPr/>
        </p:nvSpPr>
        <p:spPr bwMode="auto">
          <a:xfrm>
            <a:off x="3505200" y="1371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7993" name="Oval 25"/>
          <p:cNvSpPr>
            <a:spLocks noChangeArrowheads="1"/>
          </p:cNvSpPr>
          <p:nvPr/>
        </p:nvSpPr>
        <p:spPr bwMode="auto">
          <a:xfrm>
            <a:off x="3657600" y="1524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7994" name="Oval 26"/>
          <p:cNvSpPr>
            <a:spLocks noChangeArrowheads="1"/>
          </p:cNvSpPr>
          <p:nvPr/>
        </p:nvSpPr>
        <p:spPr bwMode="auto">
          <a:xfrm>
            <a:off x="3886200" y="1828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7995" name="Oval 27"/>
          <p:cNvSpPr>
            <a:spLocks noChangeArrowheads="1"/>
          </p:cNvSpPr>
          <p:nvPr/>
        </p:nvSpPr>
        <p:spPr bwMode="auto">
          <a:xfrm>
            <a:off x="4114800" y="2133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7996" name="Oval 28"/>
          <p:cNvSpPr>
            <a:spLocks noChangeArrowheads="1"/>
          </p:cNvSpPr>
          <p:nvPr/>
        </p:nvSpPr>
        <p:spPr bwMode="auto">
          <a:xfrm>
            <a:off x="4343400" y="2362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7997" name="Text Box 29"/>
          <p:cNvSpPr txBox="1">
            <a:spLocks noChangeArrowheads="1"/>
          </p:cNvSpPr>
          <p:nvPr/>
        </p:nvSpPr>
        <p:spPr bwMode="auto">
          <a:xfrm>
            <a:off x="5119688" y="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Helvetica" charset="0"/>
              </a:rPr>
              <a:t>Single vs. multiple channels.</a:t>
            </a:r>
          </a:p>
        </p:txBody>
      </p:sp>
      <p:sp>
        <p:nvSpPr>
          <p:cNvPr id="467998" name="Line 30"/>
          <p:cNvSpPr>
            <a:spLocks noChangeShapeType="1"/>
          </p:cNvSpPr>
          <p:nvPr/>
        </p:nvSpPr>
        <p:spPr bwMode="auto">
          <a:xfrm>
            <a:off x="3429000" y="1143000"/>
            <a:ext cx="1143000" cy="1447800"/>
          </a:xfrm>
          <a:prstGeom prst="line">
            <a:avLst/>
          </a:prstGeom>
          <a:noFill/>
          <a:ln w="28575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92" grpId="0" animBg="1"/>
      <p:bldP spid="467993" grpId="0" animBg="1"/>
      <p:bldP spid="467994" grpId="0" animBg="1"/>
      <p:bldP spid="467995" grpId="0" animBg="1"/>
      <p:bldP spid="467996" grpId="0" animBg="1"/>
      <p:bldP spid="4679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b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3173413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32013" y="304800"/>
            <a:ext cx="477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Helvetica" charset="0"/>
              </a:rPr>
              <a:t> </a:t>
            </a:r>
            <a:r>
              <a:rPr lang="en-US" b="1">
                <a:latin typeface="Helvetica" charset="0"/>
              </a:rPr>
              <a:t>Protein folding problem #1</a:t>
            </a:r>
            <a:endParaRPr lang="en-US" b="1" i="0">
              <a:latin typeface="Helvetica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611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0">
                <a:latin typeface="Helvetica" charset="0"/>
              </a:rPr>
              <a:t>MET—ALA—ALA—ASP—GLU—GLU--….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92622" flipV="1">
            <a:off x="2057400" y="2819400"/>
            <a:ext cx="4267200" cy="1828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1" i="0">
              <a:latin typeface="Helvetica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" y="4779963"/>
            <a:ext cx="5726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0">
                <a:latin typeface="Helvetica" charset="0"/>
              </a:rPr>
              <a:t>Experiment:  amino acid sequence uniquely </a:t>
            </a:r>
          </a:p>
          <a:p>
            <a:r>
              <a:rPr lang="en-US" sz="2000" b="1" i="0">
                <a:latin typeface="Helvetica" charset="0"/>
              </a:rPr>
              <a:t>determines protein</a:t>
            </a:r>
            <a:r>
              <a:rPr lang="ja-JP" altLang="en-US" sz="2000" b="1" i="0">
                <a:latin typeface="Arial"/>
              </a:rPr>
              <a:t>’</a:t>
            </a:r>
            <a:r>
              <a:rPr lang="en-US" sz="2000" b="1" i="0">
                <a:latin typeface="Helvetica" charset="0"/>
              </a:rPr>
              <a:t>s 3D shape (ground state).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8600" y="5943600"/>
            <a:ext cx="540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0">
                <a:solidFill>
                  <a:srgbClr val="FF0000"/>
                </a:solidFill>
                <a:latin typeface="Helvetica" charset="0"/>
              </a:rPr>
              <a:t>Nature does it all the time. Can we?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9600" y="1093788"/>
            <a:ext cx="599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0">
                <a:solidFill>
                  <a:srgbClr val="33CC33"/>
                </a:solidFill>
                <a:latin typeface="Helvetica" charset="0"/>
              </a:rPr>
              <a:t>Amino-acid sequence – translated genetic code.</a:t>
            </a:r>
          </a:p>
        </p:txBody>
      </p:sp>
      <p:sp>
        <p:nvSpPr>
          <p:cNvPr id="8201" name="AutoShape 9"/>
          <p:cNvSpPr>
            <a:spLocks/>
          </p:cNvSpPr>
          <p:nvPr/>
        </p:nvSpPr>
        <p:spPr bwMode="auto">
          <a:xfrm rot="5400000">
            <a:off x="2933700" y="-419100"/>
            <a:ext cx="304800" cy="4191000"/>
          </a:xfrm>
          <a:prstGeom prst="leftBrace">
            <a:avLst>
              <a:gd name="adj1" fmla="val 114583"/>
              <a:gd name="adj2" fmla="val 50000"/>
            </a:avLst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101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0">
                <a:latin typeface="Helvetica" charset="0"/>
              </a:rPr>
              <a:t>How?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moothF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848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953000" y="4648200"/>
            <a:ext cx="3962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0"/>
              <a:t>Finding a global minimum in a multidimensional case is easy only when the landscape is smooth. No matter where you  start (1, 2 or 3), you quickly end up at the bottom -- the Native (N), functional state of the protein. 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381000" y="914400"/>
            <a:ext cx="0" cy="533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 rot="-5400000">
            <a:off x="-662782" y="1729582"/>
            <a:ext cx="163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Free energy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381000" y="6248400"/>
            <a:ext cx="3581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860425" y="5791200"/>
            <a:ext cx="249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chemeClr val="accent1"/>
                </a:solidFill>
              </a:rPr>
              <a:t>Folding coordinate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108325" y="25812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1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352800" y="142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2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943600" y="1016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3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28600" y="6488113"/>
            <a:ext cx="3233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Adopted from Ken Dill</a:t>
            </a:r>
            <a:r>
              <a:rPr lang="ja-JP" altLang="en-US" sz="1400">
                <a:solidFill>
                  <a:schemeClr val="bg2"/>
                </a:solidFill>
                <a:latin typeface="Arial"/>
              </a:rPr>
              <a:t>’</a:t>
            </a:r>
            <a:r>
              <a:rPr lang="en-US" sz="1400">
                <a:solidFill>
                  <a:schemeClr val="bg2"/>
                </a:solidFill>
              </a:rPr>
              <a:t>s web site at UCSF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0" y="7620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0"/>
              <a:t>Each atom moves by Newton</a:t>
            </a:r>
            <a:r>
              <a:rPr lang="ja-JP" altLang="en-US" i="0">
                <a:latin typeface="Arial"/>
              </a:rPr>
              <a:t>’</a:t>
            </a:r>
            <a:r>
              <a:rPr lang="en-US" i="0"/>
              <a:t>s 2</a:t>
            </a:r>
            <a:r>
              <a:rPr lang="en-US" i="0" baseline="30000"/>
              <a:t>nd</a:t>
            </a:r>
            <a:r>
              <a:rPr lang="en-US" i="0"/>
              <a:t> Law: F = ma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5334000"/>
            <a:ext cx="94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i="0"/>
              <a:t>E = </a:t>
            </a:r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6197600" y="2908300"/>
            <a:ext cx="1358900" cy="1206500"/>
          </a:xfrm>
          <a:custGeom>
            <a:avLst/>
            <a:gdLst>
              <a:gd name="T0" fmla="*/ 224 w 856"/>
              <a:gd name="T1" fmla="*/ 88 h 760"/>
              <a:gd name="T2" fmla="*/ 560 w 856"/>
              <a:gd name="T3" fmla="*/ 40 h 760"/>
              <a:gd name="T4" fmla="*/ 32 w 856"/>
              <a:gd name="T5" fmla="*/ 328 h 760"/>
              <a:gd name="T6" fmla="*/ 752 w 856"/>
              <a:gd name="T7" fmla="*/ 184 h 760"/>
              <a:gd name="T8" fmla="*/ 80 w 856"/>
              <a:gd name="T9" fmla="*/ 520 h 760"/>
              <a:gd name="T10" fmla="*/ 848 w 856"/>
              <a:gd name="T11" fmla="*/ 376 h 760"/>
              <a:gd name="T12" fmla="*/ 128 w 856"/>
              <a:gd name="T13" fmla="*/ 712 h 760"/>
              <a:gd name="T14" fmla="*/ 656 w 856"/>
              <a:gd name="T15" fmla="*/ 66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6" h="760">
                <a:moveTo>
                  <a:pt x="224" y="88"/>
                </a:moveTo>
                <a:cubicBezTo>
                  <a:pt x="408" y="44"/>
                  <a:pt x="592" y="0"/>
                  <a:pt x="560" y="40"/>
                </a:cubicBezTo>
                <a:cubicBezTo>
                  <a:pt x="528" y="80"/>
                  <a:pt x="0" y="304"/>
                  <a:pt x="32" y="328"/>
                </a:cubicBezTo>
                <a:cubicBezTo>
                  <a:pt x="64" y="352"/>
                  <a:pt x="744" y="152"/>
                  <a:pt x="752" y="184"/>
                </a:cubicBezTo>
                <a:cubicBezTo>
                  <a:pt x="760" y="216"/>
                  <a:pt x="64" y="488"/>
                  <a:pt x="80" y="520"/>
                </a:cubicBezTo>
                <a:cubicBezTo>
                  <a:pt x="96" y="552"/>
                  <a:pt x="840" y="344"/>
                  <a:pt x="848" y="376"/>
                </a:cubicBezTo>
                <a:cubicBezTo>
                  <a:pt x="856" y="408"/>
                  <a:pt x="160" y="664"/>
                  <a:pt x="128" y="712"/>
                </a:cubicBezTo>
                <a:cubicBezTo>
                  <a:pt x="96" y="760"/>
                  <a:pt x="568" y="672"/>
                  <a:pt x="656" y="664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172200" y="2667000"/>
            <a:ext cx="47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i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19200" y="289560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 b="1" i="0">
                <a:solidFill>
                  <a:schemeClr val="accent2"/>
                </a:solidFill>
              </a:rPr>
              <a:t>-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680325" y="5200650"/>
            <a:ext cx="920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0"/>
              <a:t>+ …</a:t>
            </a:r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457200" y="457200"/>
            <a:ext cx="3917950" cy="4648200"/>
            <a:chOff x="-2688" y="240"/>
            <a:chExt cx="2468" cy="2928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V="1">
              <a:off x="-2352" y="384"/>
              <a:ext cx="0" cy="27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-480" y="2688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600" i="0"/>
                <a:t>x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-2688" y="2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i="0"/>
                <a:t>Y</a:t>
              </a: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-2352" y="3168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0" y="-52388"/>
            <a:ext cx="7243763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0">
                <a:solidFill>
                  <a:srgbClr val="0000FF"/>
                </a:solidFill>
                <a:latin typeface="Tahoma" charset="0"/>
              </a:rPr>
              <a:t>Principles of </a:t>
            </a:r>
            <a:r>
              <a:rPr lang="en-US" sz="3600" i="0">
                <a:solidFill>
                  <a:srgbClr val="0000FF"/>
                </a:solidFill>
                <a:latin typeface="Tahoma" charset="0"/>
              </a:rPr>
              <a:t>M</a:t>
            </a:r>
            <a:r>
              <a:rPr lang="en-US" sz="3200" i="0">
                <a:solidFill>
                  <a:srgbClr val="0000FF"/>
                </a:solidFill>
                <a:latin typeface="Tahoma" charset="0"/>
              </a:rPr>
              <a:t>olecular Dynamics (MD):</a:t>
            </a:r>
          </a:p>
        </p:txBody>
      </p: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6705600" y="1447800"/>
            <a:ext cx="2098675" cy="1052513"/>
            <a:chOff x="5952" y="816"/>
            <a:chExt cx="1322" cy="663"/>
          </a:xfrm>
        </p:grpSpPr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6048" y="816"/>
              <a:ext cx="122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0"/>
                <a:t>F  =  dE/dr</a:t>
              </a:r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V="1">
              <a:off x="6816" y="115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>
              <a:off x="5952" y="1248"/>
              <a:ext cx="11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i="0"/>
                <a:t>System</a:t>
              </a:r>
              <a:r>
                <a:rPr lang="ja-JP" altLang="en-US" sz="1800" i="0">
                  <a:latin typeface="Arial"/>
                </a:rPr>
                <a:t>’</a:t>
              </a:r>
              <a:r>
                <a:rPr lang="en-US" sz="1800" i="0"/>
                <a:t>s energy</a:t>
              </a:r>
            </a:p>
          </p:txBody>
        </p:sp>
      </p:grpSp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1371600" y="5334000"/>
            <a:ext cx="1638300" cy="900113"/>
            <a:chOff x="-1392" y="2208"/>
            <a:chExt cx="1032" cy="567"/>
          </a:xfrm>
        </p:grpSpPr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-1056" y="2208"/>
              <a:ext cx="5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0"/>
                <a:t>Kr</a:t>
              </a:r>
              <a:r>
                <a:rPr lang="en-US" sz="3200" i="0" baseline="30000"/>
                <a:t>2  </a:t>
              </a:r>
              <a:endParaRPr lang="en-US" sz="3200" i="0"/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-1392" y="2544"/>
              <a:ext cx="10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i="0"/>
                <a:t>Bond stretching</a:t>
              </a:r>
            </a:p>
          </p:txBody>
        </p:sp>
      </p:grp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3048000" y="5410200"/>
            <a:ext cx="2514600" cy="976313"/>
            <a:chOff x="-1680" y="1872"/>
            <a:chExt cx="1584" cy="615"/>
          </a:xfrm>
        </p:grpSpPr>
        <p:sp>
          <p:nvSpPr>
            <p:cNvPr id="11287" name="Text Box 23"/>
            <p:cNvSpPr txBox="1">
              <a:spLocks noChangeArrowheads="1"/>
            </p:cNvSpPr>
            <p:nvPr/>
          </p:nvSpPr>
          <p:spPr bwMode="auto">
            <a:xfrm>
              <a:off x="-1680" y="1872"/>
              <a:ext cx="15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i="0"/>
                <a:t>+ A/r</a:t>
              </a:r>
              <a:r>
                <a:rPr lang="en-US" sz="3200" i="0" baseline="30000"/>
                <a:t>12 </a:t>
              </a:r>
              <a:r>
                <a:rPr lang="en-US" sz="3200" i="0"/>
                <a:t>– B/r</a:t>
              </a:r>
              <a:r>
                <a:rPr lang="en-US" sz="3200" i="0" baseline="30000"/>
                <a:t>6 </a:t>
              </a:r>
              <a:endParaRPr lang="en-US" sz="3200" i="0"/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-1344" y="2256"/>
              <a:ext cx="1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0"/>
                <a:t>VDW interaction</a:t>
              </a:r>
            </a:p>
          </p:txBody>
        </p:sp>
      </p:grp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5562600" y="5257800"/>
            <a:ext cx="1981200" cy="1052513"/>
            <a:chOff x="-1392" y="2064"/>
            <a:chExt cx="1248" cy="663"/>
          </a:xfrm>
        </p:grpSpPr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-1296" y="2064"/>
              <a:ext cx="108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0"/>
                <a:t>+ Q</a:t>
              </a:r>
              <a:r>
                <a:rPr lang="en-US" sz="3200" i="0" baseline="-25000"/>
                <a:t>1</a:t>
              </a:r>
              <a:r>
                <a:rPr lang="en-US" sz="3200" i="0"/>
                <a:t>Q</a:t>
              </a:r>
              <a:r>
                <a:rPr lang="en-US" sz="3200" i="0" baseline="-25000"/>
                <a:t>2</a:t>
              </a:r>
              <a:r>
                <a:rPr lang="en-US" sz="3200" i="0"/>
                <a:t>/r </a:t>
              </a:r>
            </a:p>
          </p:txBody>
        </p:sp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-1392" y="2496"/>
              <a:ext cx="1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i="0"/>
                <a:t>Electrostatic forces</a:t>
              </a:r>
            </a:p>
          </p:txBody>
        </p:sp>
      </p:grpSp>
      <p:grpSp>
        <p:nvGrpSpPr>
          <p:cNvPr id="11292" name="Group 28"/>
          <p:cNvGrpSpPr>
            <a:grpSpLocks/>
          </p:cNvGrpSpPr>
          <p:nvPr/>
        </p:nvGrpSpPr>
        <p:grpSpPr bwMode="auto">
          <a:xfrm>
            <a:off x="1676400" y="2971800"/>
            <a:ext cx="1676400" cy="1193800"/>
            <a:chOff x="-1200" y="1680"/>
            <a:chExt cx="1056" cy="752"/>
          </a:xfrm>
        </p:grpSpPr>
        <p:sp>
          <p:nvSpPr>
            <p:cNvPr id="11293" name="Freeform 29"/>
            <p:cNvSpPr>
              <a:spLocks/>
            </p:cNvSpPr>
            <p:nvPr/>
          </p:nvSpPr>
          <p:spPr bwMode="auto">
            <a:xfrm>
              <a:off x="-1200" y="1680"/>
              <a:ext cx="1056" cy="752"/>
            </a:xfrm>
            <a:custGeom>
              <a:avLst/>
              <a:gdLst>
                <a:gd name="T0" fmla="*/ 0 w 1056"/>
                <a:gd name="T1" fmla="*/ 272 h 784"/>
                <a:gd name="T2" fmla="*/ 144 w 1056"/>
                <a:gd name="T3" fmla="*/ 32 h 784"/>
                <a:gd name="T4" fmla="*/ 96 w 1056"/>
                <a:gd name="T5" fmla="*/ 464 h 784"/>
                <a:gd name="T6" fmla="*/ 336 w 1056"/>
                <a:gd name="T7" fmla="*/ 80 h 784"/>
                <a:gd name="T8" fmla="*/ 240 w 1056"/>
                <a:gd name="T9" fmla="*/ 560 h 784"/>
                <a:gd name="T10" fmla="*/ 528 w 1056"/>
                <a:gd name="T11" fmla="*/ 176 h 784"/>
                <a:gd name="T12" fmla="*/ 432 w 1056"/>
                <a:gd name="T13" fmla="*/ 608 h 784"/>
                <a:gd name="T14" fmla="*/ 720 w 1056"/>
                <a:gd name="T15" fmla="*/ 176 h 784"/>
                <a:gd name="T16" fmla="*/ 624 w 1056"/>
                <a:gd name="T17" fmla="*/ 656 h 784"/>
                <a:gd name="T18" fmla="*/ 912 w 1056"/>
                <a:gd name="T19" fmla="*/ 176 h 784"/>
                <a:gd name="T20" fmla="*/ 768 w 1056"/>
                <a:gd name="T21" fmla="*/ 752 h 784"/>
                <a:gd name="T22" fmla="*/ 1056 w 1056"/>
                <a:gd name="T23" fmla="*/ 36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6" h="784">
                  <a:moveTo>
                    <a:pt x="0" y="272"/>
                  </a:moveTo>
                  <a:cubicBezTo>
                    <a:pt x="64" y="136"/>
                    <a:pt x="128" y="0"/>
                    <a:pt x="144" y="32"/>
                  </a:cubicBezTo>
                  <a:cubicBezTo>
                    <a:pt x="160" y="64"/>
                    <a:pt x="64" y="456"/>
                    <a:pt x="96" y="464"/>
                  </a:cubicBezTo>
                  <a:cubicBezTo>
                    <a:pt x="128" y="472"/>
                    <a:pt x="312" y="64"/>
                    <a:pt x="336" y="80"/>
                  </a:cubicBezTo>
                  <a:cubicBezTo>
                    <a:pt x="360" y="96"/>
                    <a:pt x="208" y="544"/>
                    <a:pt x="240" y="560"/>
                  </a:cubicBezTo>
                  <a:cubicBezTo>
                    <a:pt x="272" y="576"/>
                    <a:pt x="496" y="168"/>
                    <a:pt x="528" y="176"/>
                  </a:cubicBezTo>
                  <a:cubicBezTo>
                    <a:pt x="560" y="184"/>
                    <a:pt x="400" y="608"/>
                    <a:pt x="432" y="608"/>
                  </a:cubicBezTo>
                  <a:cubicBezTo>
                    <a:pt x="464" y="608"/>
                    <a:pt x="688" y="168"/>
                    <a:pt x="720" y="176"/>
                  </a:cubicBezTo>
                  <a:cubicBezTo>
                    <a:pt x="752" y="184"/>
                    <a:pt x="592" y="656"/>
                    <a:pt x="624" y="656"/>
                  </a:cubicBezTo>
                  <a:cubicBezTo>
                    <a:pt x="656" y="656"/>
                    <a:pt x="888" y="160"/>
                    <a:pt x="912" y="176"/>
                  </a:cubicBezTo>
                  <a:cubicBezTo>
                    <a:pt x="936" y="192"/>
                    <a:pt x="744" y="720"/>
                    <a:pt x="768" y="752"/>
                  </a:cubicBezTo>
                  <a:cubicBezTo>
                    <a:pt x="792" y="784"/>
                    <a:pt x="924" y="576"/>
                    <a:pt x="1056" y="36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-1018" y="1836"/>
              <a:ext cx="699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i="0">
                  <a:solidFill>
                    <a:schemeClr val="accent1"/>
                  </a:solidFill>
                </a:rPr>
                <a:t>Bond</a:t>
              </a:r>
            </a:p>
            <a:p>
              <a:r>
                <a:rPr lang="en-US" sz="2000" i="0">
                  <a:solidFill>
                    <a:schemeClr val="accent1"/>
                  </a:solidFill>
                </a:rPr>
                <a:t>spring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nimBg="1"/>
      <p:bldP spid="11270" grpId="0" autoUpdateAnimBg="0"/>
      <p:bldP spid="11271" grpId="0" autoUpdateAnimBg="0"/>
      <p:bldP spid="1127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39762"/>
          </a:xfrm>
        </p:spPr>
        <p:txBody>
          <a:bodyPr/>
          <a:lstStyle/>
          <a:p>
            <a:r>
              <a:rPr lang="en-US" dirty="0" smtClean="0"/>
              <a:t>Laplace’s Demon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3763-D73D-444E-8FA3-C8FDCFA8458C}" type="datetime1">
              <a:rPr lang="en-US" smtClean="0"/>
              <a:t>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3352800" cy="40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447800"/>
            <a:ext cx="3237614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438400"/>
            <a:ext cx="2324099" cy="372109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819400" y="1066800"/>
            <a:ext cx="3276600" cy="16764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Je </a:t>
            </a:r>
            <a:r>
              <a:rPr lang="en-US" dirty="0" err="1">
                <a:solidFill>
                  <a:srgbClr val="FF0000"/>
                </a:solidFill>
              </a:rPr>
              <a:t>n'avais</a:t>
            </a:r>
            <a:r>
              <a:rPr lang="en-US" dirty="0">
                <a:solidFill>
                  <a:srgbClr val="FF0000"/>
                </a:solidFill>
              </a:rPr>
              <a:t> pas </a:t>
            </a:r>
            <a:r>
              <a:rPr lang="en-US" dirty="0" err="1">
                <a:solidFill>
                  <a:srgbClr val="FF0000"/>
                </a:solidFill>
              </a:rPr>
              <a:t>besoin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cette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hypothèse-là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5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sz="2400" dirty="0" smtClean="0"/>
              <a:t>Explore dynamic stability and instability using simple models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D83A-07D1-A147-A385-E636934F46C7}" type="datetime1">
              <a:rPr lang="en-US" smtClean="0"/>
              <a:t>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pic>
        <p:nvPicPr>
          <p:cNvPr id="5" name="ga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905000"/>
            <a:ext cx="5624286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5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73162"/>
          </a:xfrm>
        </p:spPr>
        <p:txBody>
          <a:bodyPr/>
          <a:lstStyle/>
          <a:p>
            <a:r>
              <a:rPr lang="en-US" dirty="0" smtClean="0"/>
              <a:t>SVD in image compression and pattern recognition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D83A-07D1-A147-A385-E636934F46C7}" type="datetime1">
              <a:rPr lang="en-US" smtClean="0"/>
              <a:t>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12900"/>
            <a:ext cx="69977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56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count the trees using SVD?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D83A-07D1-A147-A385-E636934F46C7}" type="datetime1">
              <a:rPr lang="en-US" smtClean="0"/>
              <a:t>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8800"/>
            <a:ext cx="5638800" cy="417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3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r>
              <a:rPr lang="en-US" dirty="0"/>
              <a:t>Theme 1. Rational </a:t>
            </a:r>
            <a:r>
              <a:rPr lang="en-US" dirty="0" smtClean="0"/>
              <a:t>(in-</a:t>
            </a:r>
            <a:r>
              <a:rPr lang="en-US" dirty="0" err="1" smtClean="0"/>
              <a:t>silico</a:t>
            </a:r>
            <a:r>
              <a:rPr lang="en-US" dirty="0" smtClean="0"/>
              <a:t>) </a:t>
            </a:r>
            <a:r>
              <a:rPr lang="en-US" dirty="0"/>
              <a:t>design of new medicines: </a:t>
            </a:r>
          </a:p>
        </p:txBody>
      </p:sp>
      <p:pic>
        <p:nvPicPr>
          <p:cNvPr id="70660" name="Picture 4" descr="H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334000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93675" y="5988050"/>
            <a:ext cx="887412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900"/>
              <a:t>Picture: Design of a HIV protease inhibitor.  </a:t>
            </a:r>
            <a:r>
              <a:rPr lang="en-US" sz="1600"/>
              <a:t>Hornak, V.; Okur, A., Rizzo, R. and Simmerling, C., </a:t>
            </a:r>
          </a:p>
          <a:p>
            <a:r>
              <a:rPr lang="ja-JP" altLang="en-US" sz="1600"/>
              <a:t>“</a:t>
            </a:r>
            <a:r>
              <a:rPr lang="en-US" sz="1600"/>
              <a:t>HIV-1 protease flaps spontaneously open and reclose in molecular dynamics simulations</a:t>
            </a:r>
            <a:r>
              <a:rPr lang="ja-JP" altLang="en-US" sz="1600"/>
              <a:t>”</a:t>
            </a:r>
            <a:r>
              <a:rPr lang="en-US" sz="1600"/>
              <a:t>,  </a:t>
            </a:r>
          </a:p>
          <a:p>
            <a:r>
              <a:rPr lang="en-US" sz="1600"/>
              <a:t>Proc. Nat. Acad. Sci. USA, 103:915-920 (2006)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563562"/>
          </a:xfrm>
        </p:spPr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4724400"/>
          </a:xfrm>
        </p:spPr>
        <p:txBody>
          <a:bodyPr/>
          <a:lstStyle/>
          <a:p>
            <a:r>
              <a:rPr lang="en-US" dirty="0" smtClean="0"/>
              <a:t>All projects are realistic scientific computation scenarios</a:t>
            </a:r>
          </a:p>
          <a:p>
            <a:r>
              <a:rPr lang="en-US" dirty="0" smtClean="0"/>
              <a:t>There are no “easy A” or “sure F” ones: any project will bring you an “A” with a fair amount consistent effort. Converse is also true. </a:t>
            </a:r>
          </a:p>
          <a:p>
            <a:r>
              <a:rPr lang="en-US" dirty="0" smtClean="0"/>
              <a:t>No specific natural science background is expected: the minimum necessary will be given to you once you select your project.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D83A-07D1-A147-A385-E636934F46C7}" type="datetime1">
              <a:rPr lang="en-US" smtClean="0"/>
              <a:t>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5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1114425" y="2640013"/>
            <a:ext cx="2754313" cy="2008187"/>
            <a:chOff x="4656" y="1200"/>
            <a:chExt cx="480" cy="432"/>
          </a:xfrm>
        </p:grpSpPr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 rot="-10800000">
              <a:off x="4656" y="1200"/>
              <a:ext cx="480" cy="432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4656" y="1200"/>
              <a:ext cx="480" cy="432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114425" y="1524000"/>
            <a:ext cx="3305175" cy="3124200"/>
            <a:chOff x="4128" y="1536"/>
            <a:chExt cx="576" cy="672"/>
          </a:xfrm>
        </p:grpSpPr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4128" y="1776"/>
              <a:ext cx="480" cy="432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 rot="-13372610">
              <a:off x="4224" y="1536"/>
              <a:ext cx="480" cy="432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879725" y="219075"/>
            <a:ext cx="4946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u="sng"/>
              <a:t>Example:  rational drug design. </a:t>
            </a:r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4800600" y="4343400"/>
            <a:ext cx="2754313" cy="2008188"/>
            <a:chOff x="4656" y="1200"/>
            <a:chExt cx="480" cy="432"/>
          </a:xfrm>
        </p:grpSpPr>
        <p:sp>
          <p:nvSpPr>
            <p:cNvPr id="10258" name="AutoShape 18"/>
            <p:cNvSpPr>
              <a:spLocks noChangeArrowheads="1"/>
            </p:cNvSpPr>
            <p:nvPr/>
          </p:nvSpPr>
          <p:spPr bwMode="auto">
            <a:xfrm rot="-10800000">
              <a:off x="4656" y="1200"/>
              <a:ext cx="480" cy="432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AutoShape 19"/>
            <p:cNvSpPr>
              <a:spLocks noChangeArrowheads="1"/>
            </p:cNvSpPr>
            <p:nvPr/>
          </p:nvSpPr>
          <p:spPr bwMode="auto">
            <a:xfrm>
              <a:off x="4656" y="1200"/>
              <a:ext cx="480" cy="432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4876800" y="3200400"/>
            <a:ext cx="3305175" cy="3124200"/>
            <a:chOff x="4128" y="1536"/>
            <a:chExt cx="576" cy="672"/>
          </a:xfrm>
        </p:grpSpPr>
        <p:sp>
          <p:nvSpPr>
            <p:cNvPr id="10261" name="AutoShape 21"/>
            <p:cNvSpPr>
              <a:spLocks noChangeArrowheads="1"/>
            </p:cNvSpPr>
            <p:nvPr/>
          </p:nvSpPr>
          <p:spPr bwMode="auto">
            <a:xfrm>
              <a:off x="4128" y="1776"/>
              <a:ext cx="480" cy="432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AutoShape 22"/>
            <p:cNvSpPr>
              <a:spLocks noChangeArrowheads="1"/>
            </p:cNvSpPr>
            <p:nvPr/>
          </p:nvSpPr>
          <p:spPr bwMode="auto">
            <a:xfrm rot="-13372610">
              <a:off x="4224" y="1536"/>
              <a:ext cx="480" cy="432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75" name="Group 35"/>
          <p:cNvGrpSpPr>
            <a:grpSpLocks/>
          </p:cNvGrpSpPr>
          <p:nvPr/>
        </p:nvGrpSpPr>
        <p:grpSpPr bwMode="auto">
          <a:xfrm>
            <a:off x="5803900" y="4191000"/>
            <a:ext cx="2806700" cy="2209800"/>
            <a:chOff x="3432" y="2568"/>
            <a:chExt cx="1768" cy="1392"/>
          </a:xfrm>
        </p:grpSpPr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3432" y="2568"/>
              <a:ext cx="1768" cy="1392"/>
            </a:xfrm>
            <a:custGeom>
              <a:avLst/>
              <a:gdLst>
                <a:gd name="T0" fmla="*/ 1656 w 1768"/>
                <a:gd name="T1" fmla="*/ 72 h 1392"/>
                <a:gd name="T2" fmla="*/ 360 w 1768"/>
                <a:gd name="T3" fmla="*/ 168 h 1392"/>
                <a:gd name="T4" fmla="*/ 168 w 1768"/>
                <a:gd name="T5" fmla="*/ 456 h 1392"/>
                <a:gd name="T6" fmla="*/ 1368 w 1768"/>
                <a:gd name="T7" fmla="*/ 1368 h 1392"/>
                <a:gd name="T8" fmla="*/ 1032 w 1768"/>
                <a:gd name="T9" fmla="*/ 600 h 1392"/>
                <a:gd name="T10" fmla="*/ 1656 w 1768"/>
                <a:gd name="T11" fmla="*/ 7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8" h="1392">
                  <a:moveTo>
                    <a:pt x="1656" y="72"/>
                  </a:moveTo>
                  <a:cubicBezTo>
                    <a:pt x="1544" y="0"/>
                    <a:pt x="608" y="104"/>
                    <a:pt x="360" y="168"/>
                  </a:cubicBezTo>
                  <a:cubicBezTo>
                    <a:pt x="112" y="232"/>
                    <a:pt x="0" y="256"/>
                    <a:pt x="168" y="456"/>
                  </a:cubicBezTo>
                  <a:cubicBezTo>
                    <a:pt x="336" y="656"/>
                    <a:pt x="1224" y="1344"/>
                    <a:pt x="1368" y="1368"/>
                  </a:cubicBezTo>
                  <a:cubicBezTo>
                    <a:pt x="1512" y="1392"/>
                    <a:pt x="984" y="816"/>
                    <a:pt x="1032" y="600"/>
                  </a:cubicBezTo>
                  <a:cubicBezTo>
                    <a:pt x="1080" y="384"/>
                    <a:pt x="1768" y="144"/>
                    <a:pt x="1656" y="7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4" name="Text Box 34"/>
            <p:cNvSpPr txBox="1">
              <a:spLocks noChangeArrowheads="1"/>
            </p:cNvSpPr>
            <p:nvPr/>
          </p:nvSpPr>
          <p:spPr bwMode="auto">
            <a:xfrm>
              <a:off x="3878" y="2762"/>
              <a:ext cx="5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Drug</a:t>
              </a:r>
              <a:br>
                <a:rPr lang="en-US" sz="2400"/>
              </a:br>
              <a:r>
                <a:rPr lang="en-US" sz="2400"/>
                <a:t>agent</a:t>
              </a:r>
            </a:p>
          </p:txBody>
        </p:sp>
      </p:grpSp>
      <p:grpSp>
        <p:nvGrpSpPr>
          <p:cNvPr id="10282" name="Group 42"/>
          <p:cNvGrpSpPr>
            <a:grpSpLocks/>
          </p:cNvGrpSpPr>
          <p:nvPr/>
        </p:nvGrpSpPr>
        <p:grpSpPr bwMode="auto">
          <a:xfrm>
            <a:off x="4953000" y="3276600"/>
            <a:ext cx="3059113" cy="2971800"/>
            <a:chOff x="3264" y="480"/>
            <a:chExt cx="1927" cy="1872"/>
          </a:xfrm>
        </p:grpSpPr>
        <p:sp>
          <p:nvSpPr>
            <p:cNvPr id="10277" name="AutoShape 37"/>
            <p:cNvSpPr>
              <a:spLocks noChangeArrowheads="1"/>
            </p:cNvSpPr>
            <p:nvPr/>
          </p:nvSpPr>
          <p:spPr bwMode="auto">
            <a:xfrm>
              <a:off x="3264" y="1087"/>
              <a:ext cx="1735" cy="1265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AutoShape 38"/>
            <p:cNvSpPr>
              <a:spLocks noChangeArrowheads="1"/>
            </p:cNvSpPr>
            <p:nvPr/>
          </p:nvSpPr>
          <p:spPr bwMode="auto">
            <a:xfrm rot="-12994860">
              <a:off x="3456" y="480"/>
              <a:ext cx="1735" cy="1265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83" name="Group 43"/>
          <p:cNvGrpSpPr>
            <a:grpSpLocks/>
          </p:cNvGrpSpPr>
          <p:nvPr/>
        </p:nvGrpSpPr>
        <p:grpSpPr bwMode="auto">
          <a:xfrm>
            <a:off x="1143000" y="2667000"/>
            <a:ext cx="2754313" cy="2008188"/>
            <a:chOff x="4656" y="1200"/>
            <a:chExt cx="480" cy="432"/>
          </a:xfrm>
        </p:grpSpPr>
        <p:sp>
          <p:nvSpPr>
            <p:cNvPr id="10284" name="AutoShape 44"/>
            <p:cNvSpPr>
              <a:spLocks noChangeArrowheads="1"/>
            </p:cNvSpPr>
            <p:nvPr/>
          </p:nvSpPr>
          <p:spPr bwMode="auto">
            <a:xfrm rot="-10800000">
              <a:off x="4656" y="1200"/>
              <a:ext cx="480" cy="432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AutoShape 45"/>
            <p:cNvSpPr>
              <a:spLocks noChangeArrowheads="1"/>
            </p:cNvSpPr>
            <p:nvPr/>
          </p:nvSpPr>
          <p:spPr bwMode="auto">
            <a:xfrm>
              <a:off x="4656" y="1200"/>
              <a:ext cx="480" cy="432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1127125" y="4689475"/>
            <a:ext cx="2536825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e.g:</a:t>
            </a:r>
            <a:r>
              <a:rPr lang="en-US" sz="2400"/>
              <a:t>viral protease</a:t>
            </a:r>
            <a:br>
              <a:rPr lang="en-US" sz="2400"/>
            </a:br>
            <a:r>
              <a:rPr lang="en-US" sz="2400"/>
              <a:t>(chops up proteins)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5638800" y="1066800"/>
            <a:ext cx="3341688" cy="1187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If you block the enzymes </a:t>
            </a:r>
            <a:br>
              <a:rPr lang="en-US" sz="2400"/>
            </a:br>
            <a:r>
              <a:rPr lang="en-US" sz="2400"/>
              <a:t>function – you kill</a:t>
            </a:r>
            <a:br>
              <a:rPr lang="en-US" sz="2400"/>
            </a:br>
            <a:r>
              <a:rPr lang="en-US" sz="2400"/>
              <a:t>the virus.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 animBg="1" autoUpdateAnimBg="0"/>
      <p:bldP spid="1028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34639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657600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92100" y="320675"/>
            <a:ext cx="77136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>
                <a:solidFill>
                  <a:srgbClr val="000000"/>
                </a:solidFill>
                <a:cs typeface="ＭＳ Ｐゴシック" charset="0"/>
              </a:rPr>
              <a:t>Example of successful computer-aided (rational) drug design: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>
                <a:solidFill>
                  <a:srgbClr val="000000"/>
                </a:solidFill>
                <a:cs typeface="ＭＳ Ｐゴシック" charset="0"/>
              </a:rPr>
              <a:t>One of the drugs that helped slow down the  AIDS epidemic 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>
                <a:solidFill>
                  <a:srgbClr val="000000"/>
                </a:solidFill>
                <a:cs typeface="ＭＳ Ｐゴシック" charset="0"/>
              </a:rPr>
              <a:t>(part of anti-retro  viral cocktail).</a:t>
            </a:r>
            <a:r>
              <a:rPr lang="en-GB">
                <a:solidFill>
                  <a:srgbClr val="000000"/>
                </a:solidFill>
                <a:cs typeface="ＭＳ Ｐゴシック" charset="0"/>
              </a:rPr>
              <a:t> 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17525" y="5908675"/>
            <a:ext cx="8120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3333CC"/>
              </a:buClr>
              <a:buSzPct val="100000"/>
              <a:buFont typeface="Times New Roman" charset="0"/>
              <a:buNone/>
            </a:pPr>
            <a:r>
              <a:rPr lang="en-GB">
                <a:solidFill>
                  <a:srgbClr val="3333CC"/>
                </a:solidFill>
                <a:cs typeface="ＭＳ Ｐゴシック" charset="0"/>
              </a:rPr>
              <a:t>The drug blocks the function of a key viral protein. To</a:t>
            </a:r>
            <a:br>
              <a:rPr lang="en-GB">
                <a:solidFill>
                  <a:srgbClr val="3333CC"/>
                </a:solidFill>
                <a:cs typeface="ＭＳ Ｐゴシック" charset="0"/>
              </a:rPr>
            </a:br>
            <a:r>
              <a:rPr lang="en-GB">
                <a:solidFill>
                  <a:srgbClr val="3333CC"/>
                </a:solidFill>
                <a:cs typeface="ＭＳ Ｐゴシック" charset="0"/>
              </a:rPr>
              <a:t>design the drug, one needs a precise 3D structure of that protein.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487362"/>
          </a:xfrm>
        </p:spPr>
        <p:txBody>
          <a:bodyPr/>
          <a:lstStyle/>
          <a:p>
            <a:r>
              <a:rPr lang="en-US" sz="2800" dirty="0" smtClean="0"/>
              <a:t>Computational Bottleneck: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3763-D73D-444E-8FA3-C8FDCFA8458C}" type="datetime1">
              <a:rPr lang="en-US" smtClean="0"/>
              <a:t>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801231"/>
            <a:ext cx="81294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Computation of binding free energies between the </a:t>
            </a:r>
          </a:p>
          <a:p>
            <a:r>
              <a:rPr lang="en-US" sz="2800" dirty="0" smtClean="0"/>
              <a:t>target protein and  millions of potential drug </a:t>
            </a:r>
          </a:p>
          <a:p>
            <a:r>
              <a:rPr lang="en-US" sz="2800" dirty="0" smtClean="0"/>
              <a:t>candidates – small molecules. </a:t>
            </a:r>
            <a:endParaRPr lang="en-US" sz="2800" dirty="0"/>
          </a:p>
          <a:p>
            <a:r>
              <a:rPr lang="en-US" sz="2800" dirty="0" smtClean="0"/>
              <a:t>In this project, the formulae and procedures are </a:t>
            </a:r>
          </a:p>
          <a:p>
            <a:r>
              <a:rPr lang="en-US" sz="2800" dirty="0" smtClean="0"/>
              <a:t>known, the question is if they are fast enough?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81400"/>
            <a:ext cx="36618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362942"/>
            <a:ext cx="4038600" cy="29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9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762000"/>
          </a:xfrm>
        </p:spPr>
        <p:txBody>
          <a:bodyPr/>
          <a:lstStyle/>
          <a:p>
            <a:r>
              <a:rPr lang="en-US" sz="2800" dirty="0" smtClean="0"/>
              <a:t>How can you tell if two chromosomes are similar?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D83A-07D1-A147-A385-E636934F46C7}" type="datetime1">
              <a:rPr lang="en-US" smtClean="0"/>
              <a:t>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pic>
        <p:nvPicPr>
          <p:cNvPr id="5" name="Picture 4" descr="figure_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486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61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400" dirty="0" smtClean="0"/>
              <a:t>Need a quantitative criterion for ensemble similarity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D83A-07D1-A147-A385-E636934F46C7}" type="datetime1">
              <a:rPr lang="en-US" smtClean="0"/>
              <a:t>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5562600" cy="38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5571-C3CB-3346-8A83-A28CA5001880}" type="datetime1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Wormholes in proteins</a:t>
            </a:r>
            <a:br>
              <a:rPr lang="en-US" sz="4000"/>
            </a:br>
            <a:r>
              <a:rPr lang="en-US" sz="2400">
                <a:solidFill>
                  <a:srgbClr val="FF3300"/>
                </a:solidFill>
              </a:rPr>
              <a:t>(best for a CS + life science team)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 </a:t>
            </a:r>
            <a:r>
              <a:rPr lang="ru-RU" dirty="0"/>
              <a:t>«</a:t>
            </a:r>
            <a:r>
              <a:rPr lang="en-US" dirty="0"/>
              <a:t>channels</a:t>
            </a:r>
            <a:r>
              <a:rPr lang="ru-RU" dirty="0"/>
              <a:t>» </a:t>
            </a:r>
            <a:r>
              <a:rPr lang="en-US" dirty="0"/>
              <a:t>a ubiquitous phenomenon in proteins? </a:t>
            </a:r>
          </a:p>
          <a:p>
            <a:r>
              <a:rPr lang="en-US" dirty="0" smtClean="0"/>
              <a:t>Develop a computational tool </a:t>
            </a:r>
            <a:r>
              <a:rPr lang="en-US" dirty="0"/>
              <a:t>to explore the insides </a:t>
            </a:r>
            <a:r>
              <a:rPr lang="en-US" dirty="0" smtClean="0"/>
              <a:t>proteins. </a:t>
            </a:r>
            <a:r>
              <a:rPr lang="en-US" dirty="0"/>
              <a:t>Start with the analysis of available myoglobin structures. </a:t>
            </a:r>
          </a:p>
          <a:p>
            <a:r>
              <a:rPr lang="en-US" dirty="0"/>
              <a:t>Move on to others. Visualization </a:t>
            </a:r>
            <a:r>
              <a:rPr lang="en-US" dirty="0" smtClean="0"/>
              <a:t>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important.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Trivia: it is myoglobin (with oxygen bound to it) that gives </a:t>
            </a:r>
            <a:r>
              <a:rPr lang="en-US" sz="2800" u="sng"/>
              <a:t>fresh meat</a:t>
            </a:r>
            <a:r>
              <a:rPr lang="en-US" sz="2800"/>
              <a:t> its red color.</a:t>
            </a:r>
            <a:r>
              <a:rPr lang="en-US" sz="3200"/>
              <a:t> </a:t>
            </a:r>
          </a:p>
        </p:txBody>
      </p:sp>
      <p:pic>
        <p:nvPicPr>
          <p:cNvPr id="461827" name="Picture 3" descr="M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715000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980</Words>
  <Application>Microsoft Macintosh PowerPoint</Application>
  <PresentationFormat>On-screen Show (4:3)</PresentationFormat>
  <Paragraphs>137</Paragraphs>
  <Slides>20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Theme 1. Rational (in-silico) design of new medicines: </vt:lpstr>
      <vt:lpstr>PowerPoint Presentation</vt:lpstr>
      <vt:lpstr>PowerPoint Presentation</vt:lpstr>
      <vt:lpstr>Computational Bottleneck:</vt:lpstr>
      <vt:lpstr>How can you tell if two chromosomes are similar? </vt:lpstr>
      <vt:lpstr>Need a quantitative criterion for ensemble similarity</vt:lpstr>
      <vt:lpstr>Wormholes in proteins (best for a CS + life science team)</vt:lpstr>
      <vt:lpstr>Trivia: it is myoglobin (with oxygen bound to it) that gives fresh meat its red color.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Laplace’s Demon</vt:lpstr>
      <vt:lpstr>Explore dynamic stability and instability using simple models</vt:lpstr>
      <vt:lpstr>SVD in image compression and pattern recognition</vt:lpstr>
      <vt:lpstr>Can you count the trees using SVD? </vt:lpstr>
      <vt:lpstr>Key points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for GBCB</dc:title>
  <dc:creator>Alexey Onufriev</dc:creator>
  <cp:lastModifiedBy>Alexey</cp:lastModifiedBy>
  <cp:revision>28</cp:revision>
  <dcterms:created xsi:type="dcterms:W3CDTF">2006-01-22T04:14:33Z</dcterms:created>
  <dcterms:modified xsi:type="dcterms:W3CDTF">2013-02-06T20:25:33Z</dcterms:modified>
</cp:coreProperties>
</file>