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png" ContentType="image/png"/>
  <Default Extension="bin" ContentType="application/vnd.openxmlformats-officedocument.presentationml.printerSettings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67" r:id="rId3"/>
    <p:sldId id="26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82" d="100"/>
          <a:sy n="82" d="100"/>
        </p:scale>
        <p:origin x="-72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19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31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59ED00E-0BB8-FD4C-96FC-A72B06465B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5965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78B973-F922-0D4B-B1CC-1EE8EBF998FD}" type="slidenum">
              <a:rPr lang="en-US"/>
              <a:pPr/>
              <a:t>1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8ADAE1-13D5-0544-A816-E919B48EE8DA}" type="slidenum">
              <a:rPr lang="en-US"/>
              <a:pPr/>
              <a:t>12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3BE6D9-C2B6-164A-9E05-2D23A456A634}" type="slidenum">
              <a:rPr lang="en-US"/>
              <a:pPr/>
              <a:t>13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561CDE-C83E-4E42-BA48-398E6A48FCDC}" type="slidenum">
              <a:rPr lang="en-US"/>
              <a:pPr/>
              <a:t>4</a:t>
            </a:fld>
            <a:endParaRPr lang="en-US"/>
          </a:p>
        </p:txBody>
      </p:sp>
      <p:sp>
        <p:nvSpPr>
          <p:cNvPr id="1536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CF2DA8-FB62-024C-9E86-166AF72EC878}" type="slidenum">
              <a:rPr lang="en-US"/>
              <a:pPr/>
              <a:t>5</a:t>
            </a:fld>
            <a:endParaRPr lang="en-US"/>
          </a:p>
        </p:txBody>
      </p:sp>
      <p:sp>
        <p:nvSpPr>
          <p:cNvPr id="1638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AD5234-62D2-5E40-A13A-3C4FD3B76031}" type="slidenum">
              <a:rPr lang="en-US"/>
              <a:pPr/>
              <a:t>6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36E5DE-5422-804B-97F7-8A86C0E2B954}" type="slidenum">
              <a:rPr lang="en-US"/>
              <a:pPr/>
              <a:t>7</a:t>
            </a:fld>
            <a:endParaRPr lang="en-US"/>
          </a:p>
        </p:txBody>
      </p:sp>
      <p:sp>
        <p:nvSpPr>
          <p:cNvPr id="1843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72D332-BEF1-5340-9DA4-03137BE1156E}" type="slidenum">
              <a:rPr lang="en-US"/>
              <a:pPr/>
              <a:t>8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D63C87-5411-9F45-9C3D-B6EB575A35F1}" type="slidenum">
              <a:rPr lang="en-US"/>
              <a:pPr/>
              <a:t>9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F334BF-7E53-5846-B201-BCED84848EB9}" type="slidenum">
              <a:rPr lang="en-US"/>
              <a:pPr/>
              <a:t>10</a:t>
            </a:fld>
            <a:endParaRPr lang="en-US"/>
          </a:p>
        </p:txBody>
      </p:sp>
      <p:sp>
        <p:nvSpPr>
          <p:cNvPr id="2150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5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428D3F-2603-034F-B9A9-77F343EE8348}" type="slidenum">
              <a:rPr lang="en-US"/>
              <a:pPr/>
              <a:t>11</a:t>
            </a:fld>
            <a:endParaRPr lang="en-US"/>
          </a:p>
        </p:txBody>
      </p:sp>
      <p:sp>
        <p:nvSpPr>
          <p:cNvPr id="225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E464D1-E1D2-E644-A9D9-E10E0FB956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451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26BF2-845C-514D-A3F9-D6218CD726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368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91C03B-A321-3045-93AC-3F3B69A565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09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FC8452-0F8F-E448-B4C7-57BE34E0F0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000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7CF30A-2297-AD44-9BC3-6227794FDF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95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440139-001C-5A4D-8DDF-914461F5C6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716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4B6D03-91DC-5149-B403-FE2F56755A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253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FEC762-6083-B249-8D6C-030383E336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79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1AD533-0E7B-2B4C-B0B0-65288EB824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526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1E50A-3BAC-4A47-B226-5DB78BE49E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718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45117-52F6-1546-82C4-6292A81A6F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77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F3946C3-F514-FD4E-96F3-96A07A305D2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Introduction to error analysis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Class II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12725" y="276225"/>
            <a:ext cx="7126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"The purpose of computing is insight, not numbers", R. H. Hamming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381000"/>
            <a:ext cx="7772400" cy="1143000"/>
          </a:xfrm>
        </p:spPr>
        <p:txBody>
          <a:bodyPr/>
          <a:lstStyle/>
          <a:p>
            <a:r>
              <a:rPr lang="en-US"/>
              <a:t>Round-off error: 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822325" y="1876425"/>
            <a:ext cx="7427913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Suppose X_exact = 0.234. </a:t>
            </a:r>
          </a:p>
          <a:p>
            <a:endParaRPr lang="en-US"/>
          </a:p>
          <a:p>
            <a:r>
              <a:rPr lang="en-US"/>
              <a:t>But say you can only keep two </a:t>
            </a:r>
            <a:br>
              <a:rPr lang="en-US"/>
            </a:br>
            <a:r>
              <a:rPr lang="en-US"/>
              <a:t>digits after the decimal point.  Then X_approx = 0.23. </a:t>
            </a:r>
          </a:p>
          <a:p>
            <a:endParaRPr lang="en-US"/>
          </a:p>
          <a:p>
            <a:r>
              <a:rPr lang="en-US"/>
              <a:t>Relative error = (0.004/0.234)*100 = 1.7%. 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But why do we make that error? Is it inevitable?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8305800" cy="1066800"/>
          </a:xfrm>
        </p:spPr>
        <p:txBody>
          <a:bodyPr/>
          <a:lstStyle/>
          <a:p>
            <a:r>
              <a:rPr lang="en-US"/>
              <a:t>The very basics of the floating point representation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93725" y="2181225"/>
            <a:ext cx="7850188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Decimal: (+/-)0.d</a:t>
            </a:r>
            <a:r>
              <a:rPr lang="en-US" baseline="-25000"/>
              <a:t>1</a:t>
            </a:r>
            <a:r>
              <a:rPr lang="en-US"/>
              <a:t>d</a:t>
            </a:r>
            <a:r>
              <a:rPr lang="en-US" baseline="-25000"/>
              <a:t>2</a:t>
            </a:r>
            <a:r>
              <a:rPr lang="en-US"/>
              <a:t>…. x10^n  (d1 != 0).  n  = integer. 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Binary: (+/-)0.b</a:t>
            </a:r>
            <a:r>
              <a:rPr lang="en-US" baseline="-25000"/>
              <a:t>1</a:t>
            </a:r>
            <a:r>
              <a:rPr lang="en-US"/>
              <a:t>b</a:t>
            </a:r>
            <a:r>
              <a:rPr lang="en-US" baseline="-25000"/>
              <a:t>2 ….. </a:t>
            </a:r>
            <a:r>
              <a:rPr lang="en-US"/>
              <a:t>x 2^m. b1 = 1, others 0 or 1. 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Example: 1/10 = (0.0001100110011…..) (infinite series). </a:t>
            </a:r>
          </a:p>
          <a:p>
            <a:endParaRPr lang="en-US"/>
          </a:p>
          <a:p>
            <a:r>
              <a:rPr lang="en-US"/>
              <a:t>KEY: MOST REAL NUMBERS CAN NOT BE</a:t>
            </a:r>
          </a:p>
          <a:p>
            <a:r>
              <a:rPr lang="en-US"/>
              <a:t> REPRESENTED EXACTLY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533400"/>
            <a:ext cx="7772400" cy="1143000"/>
          </a:xfrm>
        </p:spPr>
        <p:txBody>
          <a:bodyPr/>
          <a:lstStyle/>
          <a:p>
            <a:r>
              <a:rPr lang="en-US"/>
              <a:t>Machine real number line</a:t>
            </a:r>
            <a:br>
              <a:rPr lang="en-US"/>
            </a:br>
            <a:r>
              <a:rPr lang="en-US"/>
              <a:t>has holes.  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914400" y="2590800"/>
            <a:ext cx="6805018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Example. Assume only 3 significant digits, that is </a:t>
            </a:r>
          </a:p>
          <a:p>
            <a:r>
              <a:rPr lang="en-US" dirty="0"/>
              <a:t>Possible numbers are (+/-)(0.b</a:t>
            </a:r>
            <a:r>
              <a:rPr lang="en-US" baseline="-25000" dirty="0"/>
              <a:t>1</a:t>
            </a:r>
            <a:r>
              <a:rPr lang="en-US" dirty="0"/>
              <a:t>b</a:t>
            </a:r>
            <a:r>
              <a:rPr lang="en-US" baseline="-25000" dirty="0"/>
              <a:t>2</a:t>
            </a:r>
            <a:r>
              <a:rPr lang="en-US" dirty="0"/>
              <a:t>b</a:t>
            </a:r>
            <a:r>
              <a:rPr lang="en-US" baseline="-25000" dirty="0"/>
              <a:t>3</a:t>
            </a:r>
            <a:r>
              <a:rPr lang="en-US" dirty="0"/>
              <a:t>)x2^k, </a:t>
            </a:r>
          </a:p>
          <a:p>
            <a:endParaRPr lang="en-US" dirty="0"/>
          </a:p>
          <a:p>
            <a:r>
              <a:rPr lang="en-US" dirty="0"/>
              <a:t>K= +1, 0, or </a:t>
            </a:r>
            <a:r>
              <a:rPr lang="en-US" dirty="0" smtClean="0"/>
              <a:t>-1</a:t>
            </a:r>
            <a:r>
              <a:rPr lang="en-US" dirty="0"/>
              <a:t>. b= 0 or 1.  </a:t>
            </a:r>
          </a:p>
          <a:p>
            <a:endParaRPr lang="en-US" dirty="0"/>
          </a:p>
          <a:p>
            <a:r>
              <a:rPr lang="en-US" dirty="0"/>
              <a:t>Then the next smallest number above zero </a:t>
            </a:r>
          </a:p>
          <a:p>
            <a:r>
              <a:rPr lang="en-US" dirty="0"/>
              <a:t>Is 1/16 = 0.001x2^-1. </a:t>
            </a:r>
          </a:p>
          <a:p>
            <a:endParaRPr lang="en-US" dirty="0"/>
          </a:p>
          <a:p>
            <a:r>
              <a:rPr lang="en-US" dirty="0"/>
              <a:t>Largest = ?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/>
              <a:t>Realistic machine: 32 bit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822325" y="1952625"/>
            <a:ext cx="7221538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Float-point number = (+/-)q x 2^m.  (IEEE standard) </a:t>
            </a:r>
          </a:p>
          <a:p>
            <a:endParaRPr lang="en-US"/>
          </a:p>
          <a:p>
            <a:r>
              <a:rPr lang="en-US"/>
              <a:t>Sign of q  -&gt;  1 bit</a:t>
            </a:r>
          </a:p>
          <a:p>
            <a:r>
              <a:rPr lang="en-US"/>
              <a:t>Integer |m|     8 bit</a:t>
            </a:r>
          </a:p>
          <a:p>
            <a:r>
              <a:rPr lang="en-US"/>
              <a:t>Number q       23 bits</a:t>
            </a:r>
          </a:p>
          <a:p>
            <a:endParaRPr lang="en-US"/>
          </a:p>
          <a:p>
            <a:r>
              <a:rPr lang="en-US"/>
              <a:t>Largest number ~ 2^128 ~ 3*10^38 </a:t>
            </a:r>
          </a:p>
          <a:p>
            <a:r>
              <a:rPr lang="en-US"/>
              <a:t>Smallest positive number ~ 10 ^-38</a:t>
            </a:r>
          </a:p>
          <a:p>
            <a:endParaRPr lang="en-US"/>
          </a:p>
          <a:p>
            <a:r>
              <a:rPr lang="en-US"/>
              <a:t>MACHINE EPSILON:   smallest e such that </a:t>
            </a:r>
          </a:p>
          <a:p>
            <a:endParaRPr lang="en-US"/>
          </a:p>
          <a:p>
            <a:r>
              <a:rPr lang="en-US"/>
              <a:t>1 + e &gt; 1.    Very important!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discussed what the course is and is not</a:t>
            </a:r>
          </a:p>
          <a:p>
            <a:r>
              <a:rPr lang="en-US" dirty="0" smtClean="0"/>
              <a:t>The place of computational science among other sciences</a:t>
            </a:r>
          </a:p>
          <a:p>
            <a:r>
              <a:rPr lang="en-US" dirty="0" smtClean="0"/>
              <a:t>Class web site, computer setup, etc.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666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Also last time: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8229600" cy="5715000"/>
          </a:xfrm>
        </p:spPr>
        <p:txBody>
          <a:bodyPr/>
          <a:lstStyle/>
          <a:p>
            <a:r>
              <a:rPr lang="en-US" dirty="0" smtClean="0"/>
              <a:t>The course will introduce you to supercomputer on the desk: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 descr="KRAKEN.vs.NVIDI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47" b="7647"/>
          <a:stretch>
            <a:fillRect/>
          </a:stretch>
        </p:blipFill>
        <p:spPr bwMode="auto">
          <a:xfrm>
            <a:off x="1524000" y="2590800"/>
            <a:ext cx="6400800" cy="3388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pic>
    </p:spTree>
    <p:extLst>
      <p:ext uri="{BB962C8B-B14F-4D97-AF65-F5344CB8AC3E}">
        <p14:creationId xmlns:p14="http://schemas.microsoft.com/office/powerpoint/2010/main" val="288215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class. Background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Taylor Series: the workhorse of numerical methods. </a:t>
            </a:r>
            <a:br>
              <a:rPr lang="en-US"/>
            </a:br>
            <a:endParaRPr lang="en-US"/>
          </a:p>
          <a:p>
            <a:r>
              <a:rPr lang="en-US"/>
              <a:t>F(x + h) =~  F(x) + h*F</a:t>
            </a:r>
            <a:r>
              <a:rPr lang="ja-JP" altLang="en-US"/>
              <a:t>’</a:t>
            </a:r>
            <a:r>
              <a:rPr lang="en-US"/>
              <a:t>(x)</a:t>
            </a:r>
          </a:p>
          <a:p>
            <a:endParaRPr lang="en-US"/>
          </a:p>
          <a:p>
            <a:r>
              <a:rPr lang="en-US"/>
              <a:t>Sin(x) =~ x - 1/3!(x^3), works very well </a:t>
            </a:r>
            <a:br>
              <a:rPr lang="en-US"/>
            </a:br>
            <a:r>
              <a:rPr lang="en-US"/>
              <a:t>for x &lt;&lt; 1, OK for x &lt; 1.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the common cause of these disasters/mishaps? </a:t>
            </a:r>
          </a:p>
        </p:txBody>
      </p:sp>
      <p:pic>
        <p:nvPicPr>
          <p:cNvPr id="4100" name="Picture 4" descr="patri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133600"/>
            <a:ext cx="2552700" cy="3608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parlaimen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971800"/>
            <a:ext cx="4191000" cy="272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85800" y="5867400"/>
            <a:ext cx="32670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Patriot Missile Failure, </a:t>
            </a:r>
          </a:p>
          <a:p>
            <a:r>
              <a:rPr lang="en-US"/>
              <a:t>1st Gulf war. 28 dead. 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013325" y="5838825"/>
            <a:ext cx="40290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Wrong parliament make-up, </a:t>
            </a:r>
          </a:p>
          <a:p>
            <a:r>
              <a:rPr lang="en-US"/>
              <a:t>Germany 1992.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Numerical math != Math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7772400" cy="1143000"/>
          </a:xfrm>
        </p:spPr>
        <p:txBody>
          <a:bodyPr/>
          <a:lstStyle/>
          <a:p>
            <a:r>
              <a:rPr lang="en-US"/>
              <a:t>Errors.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600200"/>
            <a:ext cx="8686800" cy="2057400"/>
          </a:xfrm>
        </p:spPr>
        <p:txBody>
          <a:bodyPr/>
          <a:lstStyle/>
          <a:p>
            <a:pPr marL="609600" indent="-609600">
              <a:buFont typeface="Arial" charset="0"/>
              <a:buAutoNum type="arabicPeriod"/>
            </a:pPr>
            <a:r>
              <a:rPr lang="en-US"/>
              <a:t>Absolute error. </a:t>
            </a:r>
          </a:p>
          <a:p>
            <a:pPr marL="609600" indent="-609600">
              <a:buFont typeface="Arial" charset="0"/>
              <a:buAutoNum type="arabicPeriod"/>
            </a:pPr>
            <a:endParaRPr lang="en-US"/>
          </a:p>
          <a:p>
            <a:pPr marL="609600" indent="-609600">
              <a:buFont typeface="Arial" charset="0"/>
              <a:buAutoNum type="arabicPeriod"/>
            </a:pPr>
            <a:r>
              <a:rPr lang="en-US"/>
              <a:t>Relative error (usually more important): 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 sz="2800"/>
              <a:t>|X_exact - X_approx|/|X_exact| *100%</a:t>
            </a:r>
          </a:p>
          <a:p>
            <a:pPr marL="609600" indent="-609600"/>
            <a:r>
              <a:rPr lang="en-US" sz="2800"/>
              <a:t/>
            </a:r>
            <a:br>
              <a:rPr lang="en-US" sz="2800"/>
            </a:br>
            <a:r>
              <a:rPr lang="en-US" sz="2800"/>
              <a:t>Example. Suppose the exact </a:t>
            </a:r>
            <a:br>
              <a:rPr lang="en-US" sz="2800"/>
            </a:br>
            <a:r>
              <a:rPr lang="en-US" sz="2800"/>
              <a:t>number is x = 0.001, but we </a:t>
            </a:r>
            <a:br>
              <a:rPr lang="en-US" sz="2800"/>
            </a:br>
            <a:r>
              <a:rPr lang="en-US" sz="2800"/>
              <a:t>only have its approximation, </a:t>
            </a:r>
            <a:br>
              <a:rPr lang="en-US" sz="2800"/>
            </a:br>
            <a:r>
              <a:rPr lang="en-US" sz="2800"/>
              <a:t>x=0.002. Then the relative error = (0.002 - 0.001)/0.001*100% = 100%. </a:t>
            </a:r>
            <a:br>
              <a:rPr lang="en-US" sz="2800"/>
            </a:br>
            <a:r>
              <a:rPr lang="en-US" sz="2800"/>
              <a:t/>
            </a:r>
            <a:br>
              <a:rPr lang="en-US" sz="2800"/>
            </a:br>
            <a:r>
              <a:rPr lang="en-US" sz="2800"/>
              <a:t>(Even though the absolute error is only 0.001!) </a:t>
            </a:r>
          </a:p>
          <a:p>
            <a:pPr marL="609600" indent="-609600">
              <a:buFont typeface="Arial" charset="0"/>
              <a:buAutoNum type="arabicPeriod"/>
            </a:pPr>
            <a:endParaRPr lang="en-US" sz="2800"/>
          </a:p>
          <a:p>
            <a:pPr marL="609600" indent="-609600">
              <a:buFont typeface="Arial" charset="0"/>
              <a:buAutoNum type="arabicPeriod"/>
            </a:pPr>
            <a:endParaRPr lang="en-US" sz="2800"/>
          </a:p>
          <a:p>
            <a:pPr marL="609600" indent="-609600">
              <a:buFont typeface="Arial" charset="0"/>
              <a:buAutoNum type="arabicPeriod"/>
            </a:pPr>
            <a:endParaRPr lang="en-US" sz="2800"/>
          </a:p>
          <a:p>
            <a:pPr marL="609600" indent="-609600">
              <a:buFont typeface="Arial" charset="0"/>
              <a:buAutoNum type="arabicPeriod"/>
            </a:pPr>
            <a:endParaRPr lang="en-US" sz="2800"/>
          </a:p>
          <a:p>
            <a:pPr marL="609600" indent="-609600">
              <a:buFont typeface="Arial" charset="0"/>
              <a:buAutoNum type="arabicPeriod"/>
            </a:pPr>
            <a:endParaRPr lang="en-US" sz="28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Let</a:t>
            </a:r>
            <a:r>
              <a:rPr lang="ja-JP" altLang="en-US"/>
              <a:t>’</a:t>
            </a:r>
            <a:r>
              <a:rPr lang="en-US"/>
              <a:t>s compute the derivative: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F(x)  = exp(x). Use the definition. 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Where do the errors come from? 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65125" y="276225"/>
            <a:ext cx="5605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A hands-on example. num_derivative.cc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Two types of error expected: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609600" indent="-609600">
              <a:buFont typeface="Arial" charset="0"/>
              <a:buAutoNum type="arabicPeriod"/>
            </a:pPr>
            <a:r>
              <a:rPr lang="en-US"/>
              <a:t>Trucncation error (from using the Taylor series)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US"/>
              <a:t>Round-off error which leads to </a:t>
            </a:r>
            <a:r>
              <a:rPr lang="ja-JP" altLang="en-US"/>
              <a:t>“</a:t>
            </a:r>
            <a:r>
              <a:rPr lang="en-US"/>
              <a:t>loss of significance</a:t>
            </a:r>
            <a:r>
              <a:rPr lang="ja-JP" altLang="en-US"/>
              <a:t>”</a:t>
            </a:r>
            <a:r>
              <a:rPr lang="en-US"/>
              <a:t>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448</Words>
  <Application>Microsoft Macintosh PowerPoint</Application>
  <PresentationFormat>On-screen Show (4:3)</PresentationFormat>
  <Paragraphs>89</Paragraphs>
  <Slides>13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Blank Presentation</vt:lpstr>
      <vt:lpstr>Introduction to error analysis</vt:lpstr>
      <vt:lpstr>Last time:</vt:lpstr>
      <vt:lpstr>Also last time:</vt:lpstr>
      <vt:lpstr>Today’s class. Background</vt:lpstr>
      <vt:lpstr>What is the common cause of these disasters/mishaps? </vt:lpstr>
      <vt:lpstr>Numerical math != Math</vt:lpstr>
      <vt:lpstr>Errors. </vt:lpstr>
      <vt:lpstr>Let’s compute the derivative:</vt:lpstr>
      <vt:lpstr>Two types of error expected:</vt:lpstr>
      <vt:lpstr>Round-off error: </vt:lpstr>
      <vt:lpstr>The very basics of the floating point representation</vt:lpstr>
      <vt:lpstr>Machine real number line has holes.  </vt:lpstr>
      <vt:lpstr>Realistic machine: 32 bit</vt:lpstr>
    </vt:vector>
  </TitlesOfParts>
  <Company>Computer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error analysis</dc:title>
  <dc:creator>Computer Science</dc:creator>
  <cp:lastModifiedBy>Alexey Science</cp:lastModifiedBy>
  <cp:revision>6</cp:revision>
  <dcterms:created xsi:type="dcterms:W3CDTF">2009-12-09T22:01:19Z</dcterms:created>
  <dcterms:modified xsi:type="dcterms:W3CDTF">2013-01-24T05:05:10Z</dcterms:modified>
</cp:coreProperties>
</file>