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83" r:id="rId6"/>
    <p:sldId id="280" r:id="rId7"/>
    <p:sldId id="262" r:id="rId8"/>
    <p:sldId id="278" r:id="rId9"/>
    <p:sldId id="277" r:id="rId10"/>
    <p:sldId id="279" r:id="rId11"/>
    <p:sldId id="281" r:id="rId12"/>
    <p:sldId id="28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15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E63C6-6305-4047-86FA-DD8E406545E1}" type="datetimeFigureOut">
              <a:rPr lang="en-US" smtClean="0"/>
              <a:t>11/3/15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36486-9B13-2545-9233-C7DBDD6631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53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34852" indent="-28263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30541" indent="-22610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82758" indent="-22610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34974" indent="-22610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87191" indent="-226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39407" indent="-226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91624" indent="-226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43840" indent="-22610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6FDE704-4850-D04E-AB5D-F6537B71E261}" type="slidenum">
              <a:rPr lang="en-US" sz="1200">
                <a:solidFill>
                  <a:srgbClr val="000000"/>
                </a:solidFill>
              </a:rPr>
              <a:pPr/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63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Forward algorithm,</a:t>
            </a:r>
            <a:r>
              <a:rPr lang="en-US" baseline="0" dirty="0" smtClean="0"/>
              <a:t> Viterbi algorithm, </a:t>
            </a: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Baum-Welch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algorithm (EM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alg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36486-9B13-2545-9233-C7DBDD6631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856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Multiple sequence alignment for constructing the profile-HMM. (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The </a:t>
            </a:r>
            <a:r>
              <a:rPr lang="en-US" sz="1200" b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ungapped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HMM that represents the consensus sequence of the alignment. (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The final profile-HMM that allows insertions and deletions.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36486-9B13-2545-9233-C7DBDD6631F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479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context-sensitive HMM that generates only symmetric sequences, or palindromes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long-range correlations between symbols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36486-9B13-2545-9233-C7DBDD6631F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287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5098-7B6A-AE40-961C-113CEE1B51A0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B753-FE25-2546-A209-2EC43F663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2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5098-7B6A-AE40-961C-113CEE1B51A0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B753-FE25-2546-A209-2EC43F663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433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5098-7B6A-AE40-961C-113CEE1B51A0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B753-FE25-2546-A209-2EC43F663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51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5098-7B6A-AE40-961C-113CEE1B51A0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B753-FE25-2546-A209-2EC43F663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863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5098-7B6A-AE40-961C-113CEE1B51A0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B753-FE25-2546-A209-2EC43F663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08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5098-7B6A-AE40-961C-113CEE1B51A0}" type="datetimeFigureOut">
              <a:rPr lang="en-US" smtClean="0"/>
              <a:t>11/3/15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B753-FE25-2546-A209-2EC43F663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06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5098-7B6A-AE40-961C-113CEE1B51A0}" type="datetimeFigureOut">
              <a:rPr lang="en-US" smtClean="0"/>
              <a:t>11/3/15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B753-FE25-2546-A209-2EC43F663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58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5098-7B6A-AE40-961C-113CEE1B51A0}" type="datetimeFigureOut">
              <a:rPr lang="en-US" smtClean="0"/>
              <a:t>11/3/15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B753-FE25-2546-A209-2EC43F663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763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5098-7B6A-AE40-961C-113CEE1B51A0}" type="datetimeFigureOut">
              <a:rPr lang="en-US" smtClean="0"/>
              <a:t>11/3/15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B753-FE25-2546-A209-2EC43F663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493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5098-7B6A-AE40-961C-113CEE1B51A0}" type="datetimeFigureOut">
              <a:rPr lang="en-US" smtClean="0"/>
              <a:t>11/3/15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B753-FE25-2546-A209-2EC43F663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8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C5098-7B6A-AE40-961C-113CEE1B51A0}" type="datetimeFigureOut">
              <a:rPr lang="en-US" smtClean="0"/>
              <a:t>11/3/15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3B753-FE25-2546-A209-2EC43F663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45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C5098-7B6A-AE40-961C-113CEE1B51A0}" type="datetimeFigureOut">
              <a:rPr lang="en-US" smtClean="0"/>
              <a:t>11/3/15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3B753-FE25-2546-A209-2EC43F6636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44672" y="770796"/>
            <a:ext cx="7620000" cy="1219200"/>
          </a:xfrm>
          <a:effectLst>
            <a:outerShdw blurRad="63500" dist="25399" dir="2700000" algn="ctr" rotWithShape="0">
              <a:schemeClr val="bg2">
                <a:alpha val="31000"/>
              </a:schemeClr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3200" dirty="0" smtClean="0"/>
              <a:t>Hidden Markov Model and Its Application in Bioinformatics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2200" dirty="0" smtClean="0">
                <a:cs typeface="+mj-cs"/>
              </a:rPr>
              <a:t>Liqing Zhang</a:t>
            </a:r>
            <a:r>
              <a:rPr lang="en-US" sz="2200" dirty="0">
                <a:cs typeface="+mj-cs"/>
              </a:rPr>
              <a:t> </a:t>
            </a:r>
            <a:r>
              <a:rPr lang="en-US" sz="2200" dirty="0" smtClean="0">
                <a:cs typeface="+mj-cs"/>
              </a:rPr>
              <a:t>@ Department of Computer Science</a:t>
            </a:r>
          </a:p>
        </p:txBody>
      </p:sp>
    </p:spTree>
    <p:extLst>
      <p:ext uri="{BB962C8B-B14F-4D97-AF65-F5344CB8AC3E}">
        <p14:creationId xmlns:p14="http://schemas.microsoft.com/office/powerpoint/2010/main" val="14939382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Pair-HMM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Pair sequence alignment</a:t>
            </a:r>
          </a:p>
          <a:p>
            <a:r>
              <a:rPr lang="en-US" dirty="0" smtClean="0"/>
              <a:t>Extend to multiple sequence alignment</a:t>
            </a:r>
          </a:p>
          <a:p>
            <a:r>
              <a:rPr lang="en-US" dirty="0" smtClean="0"/>
              <a:t>Gene prediction (align </a:t>
            </a:r>
            <a:r>
              <a:rPr lang="en-US" dirty="0" err="1" smtClean="0"/>
              <a:t>cDNA</a:t>
            </a:r>
            <a:r>
              <a:rPr lang="en-US" dirty="0" smtClean="0"/>
              <a:t> to genome </a:t>
            </a:r>
            <a:r>
              <a:rPr lang="en-US" dirty="0" err="1" smtClean="0"/>
              <a:t>seq</a:t>
            </a:r>
            <a:r>
              <a:rPr lang="en-US" dirty="0" smtClean="0"/>
              <a:t>)</a:t>
            </a:r>
          </a:p>
          <a:p>
            <a:r>
              <a:rPr lang="en-US" dirty="0" smtClean="0"/>
              <a:t>Advantage of pair-HMM over the common </a:t>
            </a:r>
            <a:r>
              <a:rPr lang="en-US" dirty="0" err="1" smtClean="0"/>
              <a:t>seq</a:t>
            </a:r>
            <a:r>
              <a:rPr lang="en-US" dirty="0" smtClean="0"/>
              <a:t> alignment: can compute a probability!</a:t>
            </a:r>
          </a:p>
        </p:txBody>
      </p:sp>
    </p:spTree>
    <p:extLst>
      <p:ext uri="{BB962C8B-B14F-4D97-AF65-F5344CB8AC3E}">
        <p14:creationId xmlns:p14="http://schemas.microsoft.com/office/powerpoint/2010/main" val="2679777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Context-sensitive HMMs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-3232" t="-1921" r="-1" b="8006"/>
          <a:stretch/>
        </p:blipFill>
        <p:spPr>
          <a:xfrm>
            <a:off x="2153014" y="2387889"/>
            <a:ext cx="6533785" cy="3738273"/>
          </a:xfrm>
        </p:spPr>
      </p:pic>
      <p:sp>
        <p:nvSpPr>
          <p:cNvPr id="5" name="Rectangle 4"/>
          <p:cNvSpPr/>
          <p:nvPr/>
        </p:nvSpPr>
        <p:spPr>
          <a:xfrm>
            <a:off x="519856" y="1428838"/>
            <a:ext cx="74193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/>
              <a:t>csHMMs</a:t>
            </a:r>
            <a:r>
              <a:rPr lang="en-US" dirty="0"/>
              <a:t> use three different types of hidden states: </a:t>
            </a:r>
            <a:r>
              <a:rPr lang="en-US" i="1" dirty="0"/>
              <a:t>single-emission states </a:t>
            </a:r>
            <a:r>
              <a:rPr lang="en-US" i="1" dirty="0" err="1"/>
              <a:t>Sn</a:t>
            </a:r>
            <a:r>
              <a:rPr lang="en-US" dirty="0"/>
              <a:t>, </a:t>
            </a:r>
            <a:r>
              <a:rPr lang="en-US" i="1" dirty="0"/>
              <a:t>pairwise-emission states </a:t>
            </a:r>
            <a:r>
              <a:rPr lang="en-US" i="1" dirty="0" err="1"/>
              <a:t>Pn</a:t>
            </a:r>
            <a:r>
              <a:rPr lang="en-US" dirty="0"/>
              <a:t>, and </a:t>
            </a:r>
            <a:r>
              <a:rPr lang="en-US" i="1" dirty="0"/>
              <a:t>context-sensitive states </a:t>
            </a:r>
            <a:r>
              <a:rPr lang="en-US" i="1" dirty="0" err="1"/>
              <a:t>Cn</a:t>
            </a:r>
            <a:r>
              <a:rPr lang="en-US" dirty="0" smtClean="0"/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730035" y="6126162"/>
            <a:ext cx="4084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Application: use to model RNA sequences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455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Profile </a:t>
            </a:r>
            <a:r>
              <a:rPr lang="en-US" dirty="0" err="1" smtClean="0"/>
              <a:t>cs</a:t>
            </a:r>
            <a:r>
              <a:rPr lang="en-US" dirty="0" smtClean="0"/>
              <a:t>-HMMs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7572" t="-2317" r="-3991" b="-1"/>
          <a:stretch/>
        </p:blipFill>
        <p:spPr>
          <a:xfrm>
            <a:off x="756918" y="1600200"/>
            <a:ext cx="7929881" cy="4361129"/>
          </a:xfrm>
        </p:spPr>
      </p:pic>
    </p:spTree>
    <p:extLst>
      <p:ext uri="{BB962C8B-B14F-4D97-AF65-F5344CB8AC3E}">
        <p14:creationId xmlns:p14="http://schemas.microsoft.com/office/powerpoint/2010/main" val="4620195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HMM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Four components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Initial hidden state distributions</a:t>
            </a:r>
          </a:p>
          <a:p>
            <a:pPr lvl="1"/>
            <a:r>
              <a:rPr lang="en-US" dirty="0"/>
              <a:t>The set of hidden states</a:t>
            </a:r>
          </a:p>
          <a:p>
            <a:pPr lvl="1"/>
            <a:r>
              <a:rPr lang="en-US" dirty="0"/>
              <a:t>Transition probabilities among hidden states</a:t>
            </a:r>
          </a:p>
          <a:p>
            <a:pPr lvl="1"/>
            <a:r>
              <a:rPr lang="en-US" dirty="0"/>
              <a:t>Emission probabilities for each hidden </a:t>
            </a:r>
            <a:r>
              <a:rPr lang="en-US" dirty="0" smtClean="0"/>
              <a:t>state</a:t>
            </a:r>
            <a:endParaRPr lang="en-US" dirty="0" smtClean="0"/>
          </a:p>
          <a:p>
            <a:r>
              <a:rPr lang="en-US" dirty="0" smtClean="0"/>
              <a:t>Three problems:</a:t>
            </a:r>
          </a:p>
          <a:p>
            <a:pPr lvl="1"/>
            <a:r>
              <a:rPr lang="en-US" dirty="0" smtClean="0"/>
              <a:t>Scoring problem: p(d/M)</a:t>
            </a:r>
          </a:p>
          <a:p>
            <a:pPr lvl="1"/>
            <a:r>
              <a:rPr lang="en-US" dirty="0" smtClean="0"/>
              <a:t>Alignment problem: </a:t>
            </a:r>
            <a:r>
              <a:rPr lang="en-US" dirty="0" err="1" smtClean="0"/>
              <a:t>argmax_h</a:t>
            </a:r>
            <a:r>
              <a:rPr lang="en-US" dirty="0" smtClean="0"/>
              <a:t> (p(h/</a:t>
            </a:r>
            <a:r>
              <a:rPr lang="en-US" dirty="0" err="1" smtClean="0"/>
              <a:t>d,M</a:t>
            </a:r>
            <a:r>
              <a:rPr lang="en-US" dirty="0" smtClean="0"/>
              <a:t>))</a:t>
            </a:r>
            <a:endParaRPr lang="en-US" dirty="0" smtClean="0"/>
          </a:p>
          <a:p>
            <a:pPr lvl="1"/>
            <a:r>
              <a:rPr lang="en-US" dirty="0" smtClean="0"/>
              <a:t>Training problem: p(M/d)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786083-E306-4A41-BC64-E135F788AAC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505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prstClr val="black"/>
                </a:solidFill>
                <a:latin typeface="TimesNewRomanPSMT"/>
              </a:rPr>
              <a:t>Gene prediction</a:t>
            </a:r>
          </a:p>
          <a:p>
            <a:r>
              <a:rPr lang="en-US" dirty="0">
                <a:solidFill>
                  <a:prstClr val="black"/>
                </a:solidFill>
                <a:latin typeface="TimesNewRomanPSMT"/>
              </a:rPr>
              <a:t>P</a:t>
            </a:r>
            <a:r>
              <a:rPr lang="en-US" dirty="0" smtClean="0">
                <a:solidFill>
                  <a:prstClr val="black"/>
                </a:solidFill>
                <a:latin typeface="TimesNewRomanPSMT"/>
              </a:rPr>
              <a:t>airwise </a:t>
            </a:r>
            <a:r>
              <a:rPr lang="en-US" dirty="0">
                <a:solidFill>
                  <a:prstClr val="black"/>
                </a:solidFill>
                <a:latin typeface="TimesNewRomanPSMT"/>
              </a:rPr>
              <a:t>and multiple sequence </a:t>
            </a:r>
            <a:r>
              <a:rPr lang="en-US" dirty="0" smtClean="0">
                <a:solidFill>
                  <a:prstClr val="black"/>
                </a:solidFill>
                <a:latin typeface="TimesNewRomanPSMT"/>
              </a:rPr>
              <a:t>alignment</a:t>
            </a:r>
          </a:p>
          <a:p>
            <a:r>
              <a:rPr lang="en-US" dirty="0">
                <a:solidFill>
                  <a:prstClr val="black"/>
                </a:solidFill>
                <a:latin typeface="TimesNewRomanPSMT"/>
              </a:rPr>
              <a:t>B</a:t>
            </a:r>
            <a:r>
              <a:rPr lang="en-US" dirty="0" smtClean="0">
                <a:solidFill>
                  <a:prstClr val="black"/>
                </a:solidFill>
                <a:latin typeface="TimesNewRomanPSMT"/>
              </a:rPr>
              <a:t>ase</a:t>
            </a:r>
            <a:r>
              <a:rPr lang="en-US" dirty="0">
                <a:solidFill>
                  <a:prstClr val="black"/>
                </a:solidFill>
                <a:latin typeface="TimesNewRomanPSMT"/>
              </a:rPr>
              <a:t>-</a:t>
            </a:r>
            <a:r>
              <a:rPr lang="en-US" dirty="0" smtClean="0">
                <a:solidFill>
                  <a:prstClr val="black"/>
                </a:solidFill>
                <a:latin typeface="TimesNewRomanPSMT"/>
              </a:rPr>
              <a:t>calling</a:t>
            </a:r>
          </a:p>
          <a:p>
            <a:r>
              <a:rPr lang="en-US" dirty="0">
                <a:solidFill>
                  <a:prstClr val="black"/>
                </a:solidFill>
                <a:latin typeface="TimesNewRomanPSMT"/>
              </a:rPr>
              <a:t>M</a:t>
            </a:r>
            <a:r>
              <a:rPr lang="en-US" dirty="0" smtClean="0">
                <a:solidFill>
                  <a:prstClr val="black"/>
                </a:solidFill>
                <a:latin typeface="TimesNewRomanPSMT"/>
              </a:rPr>
              <a:t>odeling </a:t>
            </a:r>
            <a:r>
              <a:rPr lang="en-US" dirty="0">
                <a:solidFill>
                  <a:prstClr val="black"/>
                </a:solidFill>
                <a:latin typeface="TimesNewRomanPSMT"/>
              </a:rPr>
              <a:t>DNA sequencing errors </a:t>
            </a:r>
            <a:endParaRPr lang="en-US" dirty="0" smtClean="0">
              <a:solidFill>
                <a:prstClr val="black"/>
              </a:solidFill>
              <a:latin typeface="TimesNewRomanPSMT"/>
            </a:endParaRPr>
          </a:p>
          <a:p>
            <a:r>
              <a:rPr lang="en-US" dirty="0">
                <a:solidFill>
                  <a:prstClr val="black"/>
                </a:solidFill>
                <a:latin typeface="TimesNewRomanPSMT"/>
              </a:rPr>
              <a:t>P</a:t>
            </a:r>
            <a:r>
              <a:rPr lang="en-US" dirty="0" smtClean="0">
                <a:solidFill>
                  <a:prstClr val="black"/>
                </a:solidFill>
                <a:latin typeface="TimesNewRomanPSMT"/>
              </a:rPr>
              <a:t>rotein </a:t>
            </a:r>
            <a:r>
              <a:rPr lang="en-US" dirty="0">
                <a:solidFill>
                  <a:prstClr val="black"/>
                </a:solidFill>
                <a:latin typeface="TimesNewRomanPSMT"/>
              </a:rPr>
              <a:t>secondary structure prediction </a:t>
            </a:r>
            <a:endParaRPr lang="en-US" dirty="0" smtClean="0">
              <a:solidFill>
                <a:prstClr val="black"/>
              </a:solidFill>
              <a:latin typeface="TimesNewRomanPSMT"/>
            </a:endParaRPr>
          </a:p>
          <a:p>
            <a:r>
              <a:rPr lang="en-US" dirty="0" err="1" smtClean="0">
                <a:solidFill>
                  <a:prstClr val="black"/>
                </a:solidFill>
                <a:latin typeface="TimesNewRomanPSMT"/>
              </a:rPr>
              <a:t>ncRNA</a:t>
            </a:r>
            <a:r>
              <a:rPr lang="en-US" dirty="0" smtClean="0">
                <a:solidFill>
                  <a:prstClr val="black"/>
                </a:solidFill>
                <a:latin typeface="TimesNewRomanPSMT"/>
              </a:rPr>
              <a:t> </a:t>
            </a:r>
            <a:r>
              <a:rPr lang="en-US" dirty="0">
                <a:solidFill>
                  <a:prstClr val="black"/>
                </a:solidFill>
                <a:latin typeface="TimesNewRomanPSMT"/>
              </a:rPr>
              <a:t>identification </a:t>
            </a:r>
            <a:endParaRPr lang="en-US" dirty="0" smtClean="0">
              <a:solidFill>
                <a:prstClr val="black"/>
              </a:solidFill>
              <a:latin typeface="TimesNewRomanPSMT"/>
            </a:endParaRPr>
          </a:p>
          <a:p>
            <a:r>
              <a:rPr lang="en-US" dirty="0" smtClean="0">
                <a:solidFill>
                  <a:prstClr val="black"/>
                </a:solidFill>
                <a:latin typeface="TimesNewRomanPSMT"/>
              </a:rPr>
              <a:t>RNA </a:t>
            </a:r>
            <a:r>
              <a:rPr lang="en-US" dirty="0">
                <a:solidFill>
                  <a:prstClr val="black"/>
                </a:solidFill>
                <a:latin typeface="TimesNewRomanPSMT"/>
              </a:rPr>
              <a:t>structural alignment </a:t>
            </a:r>
            <a:endParaRPr lang="en-US" dirty="0" smtClean="0">
              <a:solidFill>
                <a:prstClr val="black"/>
              </a:solidFill>
              <a:latin typeface="TimesNewRomanPSMT"/>
            </a:endParaRPr>
          </a:p>
          <a:p>
            <a:r>
              <a:rPr lang="en-US" dirty="0">
                <a:solidFill>
                  <a:prstClr val="black"/>
                </a:solidFill>
                <a:latin typeface="TimesNewRomanPSMT"/>
              </a:rPr>
              <a:t>A</a:t>
            </a:r>
            <a:r>
              <a:rPr lang="en-US" dirty="0" smtClean="0">
                <a:solidFill>
                  <a:prstClr val="black"/>
                </a:solidFill>
                <a:latin typeface="TimesNewRomanPSMT"/>
              </a:rPr>
              <a:t>cceleration </a:t>
            </a:r>
            <a:r>
              <a:rPr lang="en-US" dirty="0">
                <a:solidFill>
                  <a:prstClr val="black"/>
                </a:solidFill>
                <a:latin typeface="TimesNewRomanPSMT"/>
              </a:rPr>
              <a:t>of RNA folding and </a:t>
            </a:r>
            <a:r>
              <a:rPr lang="en-US" dirty="0" smtClean="0">
                <a:solidFill>
                  <a:prstClr val="black"/>
                </a:solidFill>
                <a:latin typeface="TimesNewRomanPSMT"/>
              </a:rPr>
              <a:t>alignment </a:t>
            </a:r>
          </a:p>
          <a:p>
            <a:r>
              <a:rPr lang="en-US" dirty="0">
                <a:solidFill>
                  <a:prstClr val="black"/>
                </a:solidFill>
                <a:latin typeface="TimesNewRomanPSMT"/>
              </a:rPr>
              <a:t>N</a:t>
            </a:r>
            <a:r>
              <a:rPr lang="en-US" dirty="0" smtClean="0">
                <a:solidFill>
                  <a:prstClr val="black"/>
                </a:solidFill>
                <a:latin typeface="TimesNewRomanPSMT"/>
              </a:rPr>
              <a:t>oncoding </a:t>
            </a:r>
            <a:r>
              <a:rPr lang="en-US" dirty="0">
                <a:solidFill>
                  <a:prstClr val="black"/>
                </a:solidFill>
                <a:latin typeface="TimesNewRomanPSMT"/>
              </a:rPr>
              <a:t>RNA </a:t>
            </a:r>
            <a:r>
              <a:rPr lang="en-US" dirty="0" smtClean="0">
                <a:solidFill>
                  <a:prstClr val="black"/>
                </a:solidFill>
                <a:latin typeface="TimesNewRomanPSMT"/>
              </a:rPr>
              <a:t>annotation</a:t>
            </a:r>
          </a:p>
          <a:p>
            <a:r>
              <a:rPr lang="en-US" dirty="0" smtClean="0">
                <a:solidFill>
                  <a:prstClr val="black"/>
                </a:solidFill>
                <a:latin typeface="TimesNewRomanPSMT"/>
              </a:rPr>
              <a:t>More…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786083-E306-4A41-BC64-E135F788AAC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052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 Prediction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 Simple HMM </a:t>
            </a:r>
            <a:r>
              <a:rPr lang="en-US" b="1" dirty="0" smtClean="0"/>
              <a:t>for Modeling </a:t>
            </a:r>
            <a:r>
              <a:rPr lang="en-US" b="1" dirty="0"/>
              <a:t>Eukaryotic </a:t>
            </a:r>
            <a:r>
              <a:rPr lang="en-US" b="1" dirty="0" smtClean="0"/>
              <a:t>Genes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786083-E306-4A41-BC64-E135F788AAC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>
              <a:solidFill>
                <a:srgbClr val="0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796" y="2838605"/>
            <a:ext cx="685800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9731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2200" y="0"/>
            <a:ext cx="693895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1598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variants of HMMs and their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Profile HMM</a:t>
            </a:r>
          </a:p>
          <a:p>
            <a:r>
              <a:rPr lang="en-US" dirty="0" smtClean="0"/>
              <a:t>Pair-HMMs</a:t>
            </a:r>
          </a:p>
          <a:p>
            <a:r>
              <a:rPr lang="en-US" dirty="0" smtClean="0"/>
              <a:t>Context-Sensitive HMMs and Profile-</a:t>
            </a:r>
            <a:r>
              <a:rPr lang="en-US" dirty="0" err="1" smtClean="0"/>
              <a:t>csHMMs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769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Profile hidden Markov model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rcRect t="2622" b="2622"/>
          <a:stretch>
            <a:fillRect/>
          </a:stretch>
        </p:blipFill>
        <p:spPr/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786083-E306-4A41-BC64-E135F788AAC4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003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of profile HMM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modeling the characteristics of a number of protein </a:t>
            </a:r>
            <a:r>
              <a:rPr lang="en-US" dirty="0" smtClean="0"/>
              <a:t>families</a:t>
            </a:r>
          </a:p>
          <a:p>
            <a:r>
              <a:rPr lang="en-US" dirty="0" smtClean="0"/>
              <a:t>Protein classification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motif </a:t>
            </a:r>
            <a:r>
              <a:rPr lang="en-US" dirty="0"/>
              <a:t>detection</a:t>
            </a:r>
            <a:r>
              <a:rPr lang="en-US" dirty="0" smtClean="0"/>
              <a:t>,</a:t>
            </a:r>
          </a:p>
          <a:p>
            <a:r>
              <a:rPr lang="en-US" dirty="0" smtClean="0"/>
              <a:t>finding </a:t>
            </a:r>
            <a:r>
              <a:rPr lang="en-US" dirty="0"/>
              <a:t>multiple sequence </a:t>
            </a:r>
            <a:r>
              <a:rPr lang="en-US" dirty="0" smtClean="0"/>
              <a:t>alignment</a:t>
            </a:r>
          </a:p>
          <a:p>
            <a:r>
              <a:rPr lang="en-US" dirty="0"/>
              <a:t>available software </a:t>
            </a:r>
            <a:r>
              <a:rPr lang="en-US" dirty="0" smtClean="0"/>
              <a:t>packages</a:t>
            </a:r>
            <a:endParaRPr lang="en-US" dirty="0"/>
          </a:p>
          <a:p>
            <a:pPr lvl="1"/>
            <a:r>
              <a:rPr lang="en-US" dirty="0" smtClean="0"/>
              <a:t>HMMER and SAM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777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Pair HMMs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-13313" r="-3490" b="-8788"/>
          <a:stretch/>
        </p:blipFill>
        <p:spPr/>
      </p:pic>
      <p:sp>
        <p:nvSpPr>
          <p:cNvPr id="5" name="Rectangle 4"/>
          <p:cNvSpPr/>
          <p:nvPr/>
        </p:nvSpPr>
        <p:spPr>
          <a:xfrm>
            <a:off x="2617069" y="1257498"/>
            <a:ext cx="33778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/>
              <a:t>Modeling Aligned Sequence Pairs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014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336</Words>
  <Application>Microsoft Macintosh PowerPoint</Application>
  <PresentationFormat>On-screen Show (4:3)</PresentationFormat>
  <Paragraphs>59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Hidden Markov Model and Its Application in Bioinformatics  Liqing Zhang @ Department of Computer Science</vt:lpstr>
      <vt:lpstr>HMM Review</vt:lpstr>
      <vt:lpstr>Example applications</vt:lpstr>
      <vt:lpstr>Gene Prediction</vt:lpstr>
      <vt:lpstr>PowerPoint Presentation</vt:lpstr>
      <vt:lpstr>Some variants of HMMs and their application</vt:lpstr>
      <vt:lpstr>Profile hidden Markov model</vt:lpstr>
      <vt:lpstr>Application of profile HMM</vt:lpstr>
      <vt:lpstr>Pair HMMs</vt:lpstr>
      <vt:lpstr>Application of Pair-HMM</vt:lpstr>
      <vt:lpstr>Context-sensitive HMMs</vt:lpstr>
      <vt:lpstr>Profile cs-HMMs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Hidden Markov Model and Its Application in Bioinformatics  Liqing Zhang @ Department of Computer Science</dc:title>
  <dc:creator>liqing zhang</dc:creator>
  <cp:lastModifiedBy>liqing zhang</cp:lastModifiedBy>
  <cp:revision>16</cp:revision>
  <dcterms:created xsi:type="dcterms:W3CDTF">2015-11-02T21:38:36Z</dcterms:created>
  <dcterms:modified xsi:type="dcterms:W3CDTF">2015-11-03T19:01:05Z</dcterms:modified>
</cp:coreProperties>
</file>