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mpg" ContentType="video/mpeg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</p:sldMasterIdLst>
  <p:sldIdLst>
    <p:sldId id="256" r:id="rId5"/>
    <p:sldId id="278" r:id="rId6"/>
    <p:sldId id="257" r:id="rId7"/>
    <p:sldId id="279" r:id="rId8"/>
    <p:sldId id="258" r:id="rId9"/>
    <p:sldId id="270" r:id="rId10"/>
    <p:sldId id="272" r:id="rId11"/>
    <p:sldId id="273" r:id="rId12"/>
    <p:sldId id="274" r:id="rId13"/>
    <p:sldId id="269" r:id="rId14"/>
    <p:sldId id="275" r:id="rId15"/>
    <p:sldId id="276" r:id="rId16"/>
    <p:sldId id="277" r:id="rId17"/>
    <p:sldId id="263" r:id="rId18"/>
    <p:sldId id="259" r:id="rId19"/>
    <p:sldId id="260" r:id="rId20"/>
    <p:sldId id="267" r:id="rId21"/>
    <p:sldId id="261" r:id="rId22"/>
    <p:sldId id="265" r:id="rId23"/>
    <p:sldId id="262" r:id="rId24"/>
    <p:sldId id="280" r:id="rId25"/>
    <p:sldId id="264" r:id="rId26"/>
    <p:sldId id="266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E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4" autoAdjust="0"/>
    <p:restoredTop sz="92436" autoAdjust="0"/>
  </p:normalViewPr>
  <p:slideViewPr>
    <p:cSldViewPr snapToGrid="0" snapToObjects="1">
      <p:cViewPr>
        <p:scale>
          <a:sx n="120" d="100"/>
          <a:sy n="120" d="100"/>
        </p:scale>
        <p:origin x="176" y="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210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043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09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48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693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530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776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739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342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376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85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174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367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353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4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108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950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8403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835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539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10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9998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6888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1681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252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9423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976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6315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47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11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888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390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758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07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289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C09F7-7713-443B-A3EB-82BA1BE6B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73EF4-F7FC-4D44-AFA4-49CF121982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69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4" Type="http://schemas.openxmlformats.org/officeDocument/2006/relationships/video" Target="../media/media2.mpg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ourses.cs.vt.edu/cs3414/onufriev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cs.vt.edu/S17Force-Adds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nastretchPNAS.jpg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51600"/>
            <a:ext cx="6498158" cy="705717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CS3414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2" y="683698"/>
            <a:ext cx="6498158" cy="770262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Numerical Methods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 Igor </a:t>
            </a:r>
            <a:r>
              <a:rPr lang="en-US" b="1" dirty="0" smtClean="0">
                <a:solidFill>
                  <a:schemeClr val="tx1"/>
                </a:solidFill>
              </a:rPr>
              <a:t>S </a:t>
            </a:r>
            <a:r>
              <a:rPr lang="en-US" b="1" dirty="0" err="1" smtClean="0">
                <a:solidFill>
                  <a:schemeClr val="tx1"/>
                </a:solidFill>
              </a:rPr>
              <a:t>Tolokh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Department of CS at VT</a:t>
            </a:r>
          </a:p>
        </p:txBody>
      </p:sp>
    </p:spTree>
    <p:extLst>
      <p:ext uri="{BB962C8B-B14F-4D97-AF65-F5344CB8AC3E}">
        <p14:creationId xmlns:p14="http://schemas.microsoft.com/office/powerpoint/2010/main" val="357640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313787"/>
            <a:ext cx="9085943" cy="914400"/>
          </a:xfrm>
        </p:spPr>
        <p:txBody>
          <a:bodyPr>
            <a:noAutofit/>
          </a:bodyPr>
          <a:lstStyle/>
          <a:p>
            <a:pPr algn="l"/>
            <a:r>
              <a:rPr lang="en-US" sz="2400" dirty="0" err="1" smtClean="0"/>
              <a:t>CoHex</a:t>
            </a:r>
            <a:r>
              <a:rPr lang="en-US" sz="2400" dirty="0" smtClean="0"/>
              <a:t> ions around DNA and RNA 25 </a:t>
            </a:r>
            <a:r>
              <a:rPr lang="en-US" sz="2400" dirty="0" smtClean="0"/>
              <a:t>base pair </a:t>
            </a:r>
            <a:r>
              <a:rPr lang="en-US" sz="2400" dirty="0" smtClean="0"/>
              <a:t>duplexes: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Molecular </a:t>
            </a:r>
            <a:r>
              <a:rPr lang="en-US" sz="2400" dirty="0" smtClean="0"/>
              <a:t>Dynamics </a:t>
            </a:r>
            <a:r>
              <a:rPr lang="en-US" sz="2400" dirty="0" smtClean="0"/>
              <a:t>simulation – numerical solution of the Newton equations of motion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466193" y="2653127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Movie 1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44056" y="2653127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Movie 2</a:t>
            </a:r>
            <a:endParaRPr lang="en-US" dirty="0"/>
          </a:p>
        </p:txBody>
      </p:sp>
      <p:pic>
        <p:nvPicPr>
          <p:cNvPr id="7" name="25bp_DNA_16CoHex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876" y="1569055"/>
            <a:ext cx="4380202" cy="4316257"/>
          </a:xfrm>
          <a:prstGeom prst="rect">
            <a:avLst/>
          </a:prstGeom>
        </p:spPr>
      </p:pic>
      <p:pic>
        <p:nvPicPr>
          <p:cNvPr id="8" name="25bp_RNA_16CoHex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1735" y="1569056"/>
            <a:ext cx="4125423" cy="431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3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9" y="1828800"/>
            <a:ext cx="6292388" cy="44800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8931457" cy="960438"/>
          </a:xfrm>
        </p:spPr>
        <p:txBody>
          <a:bodyPr>
            <a:noAutofit/>
          </a:bodyPr>
          <a:lstStyle/>
          <a:p>
            <a:pPr algn="l"/>
            <a:r>
              <a:rPr lang="en-US" sz="2000" dirty="0" smtClean="0">
                <a:solidFill>
                  <a:srgbClr val="002060"/>
                </a:solidFill>
              </a:rPr>
              <a:t>Distributions of bound </a:t>
            </a:r>
            <a:r>
              <a:rPr lang="en-US" sz="2000" dirty="0" err="1" smtClean="0">
                <a:solidFill>
                  <a:srgbClr val="002060"/>
                </a:solidFill>
              </a:rPr>
              <a:t>CoHex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counterions</a:t>
            </a:r>
            <a:r>
              <a:rPr lang="en-US" sz="2000" dirty="0" smtClean="0">
                <a:solidFill>
                  <a:srgbClr val="002060"/>
                </a:solidFill>
              </a:rPr>
              <a:t> around NA duplexes from MD simulations. </a:t>
            </a:r>
            <a:r>
              <a:rPr lang="en-US" sz="2000" dirty="0" err="1" smtClean="0">
                <a:solidFill>
                  <a:srgbClr val="002060"/>
                </a:solidFill>
              </a:rPr>
              <a:t>CoHex</a:t>
            </a:r>
            <a:r>
              <a:rPr lang="en-US" sz="2000" dirty="0" smtClean="0">
                <a:solidFill>
                  <a:srgbClr val="002060"/>
                </a:solidFill>
              </a:rPr>
              <a:t> ion binding shells: 7-12 A (internal),12-16 A (external). Amount of ions in the external shells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correlates</a:t>
            </a:r>
            <a:r>
              <a:rPr lang="en-US" sz="2000" dirty="0" smtClean="0">
                <a:solidFill>
                  <a:srgbClr val="002060"/>
                </a:solidFill>
              </a:rPr>
              <a:t> with the NA duplex condensation propensity.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97188" y="1828800"/>
            <a:ext cx="24104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AMBER12 ff99bsc0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16800 TIP3P water mol.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16 </a:t>
            </a:r>
            <a:r>
              <a:rPr lang="en-US" dirty="0" err="1" smtClean="0">
                <a:solidFill>
                  <a:prstClr val="black"/>
                </a:solidFill>
              </a:rPr>
              <a:t>CoHex</a:t>
            </a:r>
            <a:r>
              <a:rPr lang="en-US" dirty="0" smtClean="0">
                <a:solidFill>
                  <a:prstClr val="black"/>
                </a:solidFill>
              </a:rPr>
              <a:t> ions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65Ax65Ax118A box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320 ns trajectories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79903" y="1545550"/>
            <a:ext cx="1403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Internal shell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83044" y="1545550"/>
            <a:ext cx="1438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External shell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5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" t="14773" b="8284"/>
          <a:stretch/>
        </p:blipFill>
        <p:spPr>
          <a:xfrm>
            <a:off x="457200" y="1190298"/>
            <a:ext cx="7380889" cy="654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 r="11545" b="17361"/>
          <a:stretch/>
        </p:blipFill>
        <p:spPr>
          <a:xfrm>
            <a:off x="457200" y="2330669"/>
            <a:ext cx="4035972" cy="691055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Up Arrow 11"/>
          <p:cNvSpPr/>
          <p:nvPr/>
        </p:nvSpPr>
        <p:spPr>
          <a:xfrm>
            <a:off x="2743200" y="1821992"/>
            <a:ext cx="245022" cy="44088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72"/>
          <a:stretch/>
        </p:blipFill>
        <p:spPr>
          <a:xfrm>
            <a:off x="4625527" y="4405028"/>
            <a:ext cx="4084328" cy="22063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005437"/>
            <a:ext cx="1804507" cy="713601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2652745" y="5046990"/>
            <a:ext cx="20949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CoHex</a:t>
            </a:r>
            <a:r>
              <a:rPr lang="en-US" sz="2400" dirty="0" smtClean="0">
                <a:solidFill>
                  <a:prstClr val="black"/>
                </a:solidFill>
              </a:rPr>
              <a:t> affinity </a:t>
            </a:r>
          </a:p>
          <a:p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to the external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" t="15835" r="43207" b="21994"/>
          <a:stretch/>
        </p:blipFill>
        <p:spPr>
          <a:xfrm>
            <a:off x="5102706" y="3306139"/>
            <a:ext cx="2804876" cy="709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5016892" y="2312276"/>
            <a:ext cx="36263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Number of ions in the shell 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overlapping region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9"/>
            <a:ext cx="8001000" cy="63976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Aggregation free energy: attractive component</a:t>
            </a:r>
            <a:endParaRPr lang="en-US" sz="3600" dirty="0"/>
          </a:p>
        </p:txBody>
      </p:sp>
      <p:sp>
        <p:nvSpPr>
          <p:cNvPr id="7" name="Left Arrow 6"/>
          <p:cNvSpPr/>
          <p:nvPr/>
        </p:nvSpPr>
        <p:spPr>
          <a:xfrm>
            <a:off x="4366371" y="2676196"/>
            <a:ext cx="541282" cy="914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805172" y="3938441"/>
            <a:ext cx="931835" cy="1351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896697" y="3938441"/>
            <a:ext cx="439765" cy="7411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23755" y="3326033"/>
            <a:ext cx="40033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Average  binding energy for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additional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CoHex</a:t>
            </a:r>
            <a:r>
              <a:rPr lang="en-US" sz="2400" dirty="0" smtClean="0">
                <a:solidFill>
                  <a:prstClr val="black"/>
                </a:solidFill>
              </a:rPr>
              <a:t> ion entering </a:t>
            </a:r>
          </a:p>
          <a:p>
            <a:r>
              <a:rPr lang="en-US" sz="2400" dirty="0">
                <a:solidFill>
                  <a:prstClr val="black"/>
                </a:solidFill>
              </a:rPr>
              <a:t>t</a:t>
            </a:r>
            <a:r>
              <a:rPr lang="en-US" sz="2400" dirty="0" smtClean="0">
                <a:solidFill>
                  <a:prstClr val="black"/>
                </a:solidFill>
              </a:rPr>
              <a:t>he external ion binding shell </a:t>
            </a:r>
          </a:p>
          <a:p>
            <a:r>
              <a:rPr lang="en-US" sz="2400" dirty="0">
                <a:solidFill>
                  <a:prstClr val="black"/>
                </a:solidFill>
              </a:rPr>
              <a:t>o</a:t>
            </a:r>
            <a:r>
              <a:rPr lang="en-US" sz="2400" dirty="0" smtClean="0">
                <a:solidFill>
                  <a:prstClr val="black"/>
                </a:solidFill>
              </a:rPr>
              <a:t>f the opposite duplex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3" name="Up Arrow 32"/>
          <p:cNvSpPr/>
          <p:nvPr/>
        </p:nvSpPr>
        <p:spPr>
          <a:xfrm>
            <a:off x="2667985" y="2947050"/>
            <a:ext cx="91440" cy="44088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23487" y="5750004"/>
            <a:ext cx="24241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ion </a:t>
            </a:r>
            <a:r>
              <a:rPr lang="en-US" sz="2400" dirty="0">
                <a:solidFill>
                  <a:prstClr val="black"/>
                </a:solidFill>
              </a:rPr>
              <a:t>binding </a:t>
            </a:r>
            <a:r>
              <a:rPr lang="en-US" sz="2400" dirty="0" smtClean="0">
                <a:solidFill>
                  <a:prstClr val="black"/>
                </a:solidFill>
              </a:rPr>
              <a:t> shell 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of a </a:t>
            </a:r>
            <a:r>
              <a:rPr lang="en-US" sz="2400" dirty="0">
                <a:solidFill>
                  <a:prstClr val="black"/>
                </a:solidFill>
              </a:rPr>
              <a:t>single duplex 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7" name="Left Arrow 36"/>
          <p:cNvSpPr/>
          <p:nvPr/>
        </p:nvSpPr>
        <p:spPr>
          <a:xfrm>
            <a:off x="2177382" y="5390886"/>
            <a:ext cx="541282" cy="914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86000" y="1190298"/>
            <a:ext cx="1219200" cy="6542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19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565" y="224971"/>
            <a:ext cx="8513379" cy="646386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Aggregation free energy as a function of distance and </a:t>
            </a:r>
            <a:r>
              <a:rPr lang="en-US" sz="2800" dirty="0" smtClean="0">
                <a:solidFill>
                  <a:srgbClr val="C00000"/>
                </a:solidFill>
              </a:rPr>
              <a:t>degree of duplex </a:t>
            </a:r>
            <a:r>
              <a:rPr lang="en-US" sz="2800" dirty="0">
                <a:solidFill>
                  <a:srgbClr val="C00000"/>
                </a:solidFill>
              </a:rPr>
              <a:t>neutralization:  </a:t>
            </a:r>
            <a:r>
              <a:rPr lang="en-US" sz="2800" dirty="0" smtClean="0">
                <a:solidFill>
                  <a:srgbClr val="C00000"/>
                </a:solidFill>
              </a:rPr>
              <a:t>RNA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12070" b="6473"/>
          <a:stretch/>
        </p:blipFill>
        <p:spPr>
          <a:xfrm>
            <a:off x="394137" y="1040524"/>
            <a:ext cx="8182302" cy="47611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5817475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Compared to the DNA, parameter space region favorable for the aggregation of RNA is shifted  to shorter inter-duplex distances. Prediction:  RNA aggregates will be more tightly packed than DNA aggregates.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362488" y="4114353"/>
            <a:ext cx="17886" cy="9480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2647065" y="3327259"/>
            <a:ext cx="1430846" cy="1252195"/>
          </a:xfrm>
          <a:prstGeom prst="ellipse">
            <a:avLst/>
          </a:prstGeom>
          <a:noFill/>
          <a:ln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0374" y="4561566"/>
            <a:ext cx="1557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condensation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15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84050"/>
            <a:ext cx="7881429" cy="1370911"/>
          </a:xfrm>
        </p:spPr>
        <p:txBody>
          <a:bodyPr/>
          <a:lstStyle/>
          <a:p>
            <a:r>
              <a:rPr lang="en-US" sz="3200" dirty="0" smtClean="0"/>
              <a:t>Computational Science/Scientific Computing in the grand scheme of things.</a:t>
            </a:r>
            <a:endParaRPr lang="en-US" sz="32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2183348" y="1367084"/>
            <a:ext cx="5153174" cy="4051624"/>
            <a:chOff x="2183348" y="2121689"/>
            <a:chExt cx="5153174" cy="4051624"/>
          </a:xfrm>
        </p:grpSpPr>
        <p:sp>
          <p:nvSpPr>
            <p:cNvPr id="8" name="Oval 7"/>
            <p:cNvSpPr/>
            <p:nvPr/>
          </p:nvSpPr>
          <p:spPr>
            <a:xfrm>
              <a:off x="2183348" y="2576639"/>
              <a:ext cx="2374586" cy="222695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FFFF00"/>
                  </a:solidFill>
                </a:rPr>
                <a:t>Computer Science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961936" y="2121689"/>
              <a:ext cx="2374586" cy="222695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FFFF00"/>
                  </a:solidFill>
                </a:rPr>
                <a:t>Natural Science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608974" y="3946361"/>
              <a:ext cx="2374586" cy="2226952"/>
            </a:xfrm>
            <a:prstGeom prst="ellipse">
              <a:avLst/>
            </a:prstGeom>
            <a:solidFill>
              <a:schemeClr val="accent1">
                <a:alpha val="46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rgbClr val="FFFF00"/>
                  </a:solidFill>
                  <a:latin typeface="Arial"/>
                  <a:cs typeface="Arial"/>
                </a:rPr>
                <a:t>Math</a:t>
              </a:r>
              <a:endParaRPr lang="en-US" sz="2800" dirty="0">
                <a:solidFill>
                  <a:srgbClr val="FFFF00"/>
                </a:solidFill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9552295">
              <a:off x="2927210" y="4303748"/>
              <a:ext cx="1649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Applied math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5" name="Hexagon 14"/>
            <p:cNvSpPr/>
            <p:nvPr/>
          </p:nvSpPr>
          <p:spPr>
            <a:xfrm>
              <a:off x="3627382" y="2834300"/>
              <a:ext cx="2821366" cy="1858861"/>
            </a:xfrm>
            <a:prstGeom prst="hexagon">
              <a:avLst/>
            </a:prstGeom>
            <a:solidFill>
              <a:schemeClr val="accent5">
                <a:lumMod val="40000"/>
                <a:lumOff val="60000"/>
                <a:alpha val="38000"/>
              </a:schemeClr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Computational Science</a:t>
              </a:r>
              <a:endParaRPr lang="en-US" sz="20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94522" y="5418708"/>
            <a:ext cx="4705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Computational Science: </a:t>
            </a:r>
          </a:p>
          <a:p>
            <a:r>
              <a:rPr lang="en-US" dirty="0" smtClean="0"/>
              <a:t>solving science problems with computers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05992" y="5825774"/>
            <a:ext cx="44588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Pure CS: software and hardware, </a:t>
            </a:r>
          </a:p>
          <a:p>
            <a:r>
              <a:rPr lang="en-US" dirty="0" smtClean="0"/>
              <a:t>Stand-alone algorithms (just like math)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75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7826206" cy="739034"/>
          </a:xfrm>
        </p:spPr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084861"/>
            <a:ext cx="8042276" cy="5375140"/>
          </a:xfrm>
        </p:spPr>
        <p:txBody>
          <a:bodyPr/>
          <a:lstStyle/>
          <a:p>
            <a:r>
              <a:rPr lang="en-US" dirty="0" smtClean="0"/>
              <a:t>Human Genome</a:t>
            </a:r>
          </a:p>
          <a:p>
            <a:r>
              <a:rPr lang="en-US" dirty="0" smtClean="0"/>
              <a:t>Stealth Fighter</a:t>
            </a:r>
          </a:p>
          <a:p>
            <a:r>
              <a:rPr lang="en-US" dirty="0" smtClean="0"/>
              <a:t>MRI in medicine</a:t>
            </a:r>
            <a:endParaRPr lang="en-US" dirty="0" smtClean="0"/>
          </a:p>
          <a:p>
            <a:r>
              <a:rPr lang="en-US" dirty="0" smtClean="0"/>
              <a:t>Weather Forecasts</a:t>
            </a:r>
          </a:p>
          <a:p>
            <a:r>
              <a:rPr lang="en-US" dirty="0" smtClean="0"/>
              <a:t>Protein Folding </a:t>
            </a:r>
          </a:p>
          <a:p>
            <a:r>
              <a:rPr lang="en-US" dirty="0" smtClean="0"/>
              <a:t>??? (input from class)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7224" y="946638"/>
            <a:ext cx="8158257" cy="445831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9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5"/>
            <a:ext cx="7844613" cy="1088721"/>
          </a:xfrm>
        </p:spPr>
        <p:txBody>
          <a:bodyPr/>
          <a:lstStyle/>
          <a:p>
            <a:r>
              <a:rPr lang="en-US" sz="3200" dirty="0"/>
              <a:t>N</a:t>
            </a:r>
            <a:r>
              <a:rPr lang="en-US" sz="3200" dirty="0" smtClean="0"/>
              <a:t>umerical methods  for science: 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Speed up finding  a solution</a:t>
            </a:r>
          </a:p>
          <a:p>
            <a:endParaRPr lang="en-US" dirty="0" smtClean="0"/>
          </a:p>
          <a:p>
            <a:r>
              <a:rPr lang="en-US" dirty="0" smtClean="0"/>
              <a:t>Find additional solutions</a:t>
            </a:r>
          </a:p>
          <a:p>
            <a:endParaRPr lang="en-US" dirty="0" smtClean="0"/>
          </a:p>
          <a:p>
            <a:r>
              <a:rPr lang="en-US" dirty="0" smtClean="0"/>
              <a:t>Find solutions otherwise impossible to find</a:t>
            </a:r>
          </a:p>
          <a:p>
            <a:endParaRPr lang="en-US" dirty="0" smtClean="0"/>
          </a:p>
          <a:p>
            <a:r>
              <a:rPr lang="en-US" dirty="0" smtClean="0"/>
              <a:t>Discover new fundamental laws???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24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0"/>
            <a:ext cx="8042276" cy="1336956"/>
          </a:xfrm>
        </p:spPr>
        <p:txBody>
          <a:bodyPr/>
          <a:lstStyle/>
          <a:p>
            <a:r>
              <a:rPr lang="en-US" sz="3600" dirty="0" smtClean="0"/>
              <a:t>Where are numerical methods used outside of science?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6" cy="5117592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 smtClean="0"/>
              <a:t>EVERYWHERE</a:t>
            </a:r>
          </a:p>
          <a:p>
            <a:r>
              <a:rPr lang="en-US" sz="2800" b="1" dirty="0" smtClean="0"/>
              <a:t>Google</a:t>
            </a:r>
            <a:r>
              <a:rPr lang="en-US" sz="2800" dirty="0" smtClean="0"/>
              <a:t> (image recognition, search (matrix manipulations</a:t>
            </a:r>
            <a:r>
              <a:rPr lang="en-US" sz="2800" dirty="0" smtClean="0"/>
              <a:t>))</a:t>
            </a:r>
            <a:endParaRPr lang="en-US" sz="2800" dirty="0" smtClean="0"/>
          </a:p>
          <a:p>
            <a:r>
              <a:rPr lang="en-US" sz="2800" b="1" dirty="0" smtClean="0"/>
              <a:t>Engineering</a:t>
            </a:r>
            <a:r>
              <a:rPr lang="en-US" sz="2800" dirty="0" smtClean="0"/>
              <a:t> (any subfields left where these methods are not used heavily? Aerospace, mechanical: differential equations, optimization, solution of equations, matrix manipulations)</a:t>
            </a:r>
          </a:p>
          <a:p>
            <a:r>
              <a:rPr lang="en-US" sz="2800" b="1" dirty="0" smtClean="0"/>
              <a:t>Finance</a:t>
            </a:r>
            <a:r>
              <a:rPr lang="en-US" sz="2800" dirty="0" smtClean="0"/>
              <a:t> (optimization</a:t>
            </a:r>
            <a:r>
              <a:rPr lang="en-US" sz="2800" dirty="0" smtClean="0"/>
              <a:t>, extrapolation, data fitting, </a:t>
            </a:r>
            <a:br>
              <a:rPr lang="en-US" sz="2800" dirty="0" smtClean="0"/>
            </a:br>
            <a:r>
              <a:rPr lang="en-US" sz="2800" dirty="0" smtClean="0"/>
              <a:t>differential equations, statistical analysis)</a:t>
            </a:r>
          </a:p>
          <a:p>
            <a:r>
              <a:rPr lang="en-US" sz="2800" b="1" dirty="0" smtClean="0"/>
              <a:t>Medicine</a:t>
            </a:r>
            <a:r>
              <a:rPr lang="en-US" sz="2800" dirty="0" smtClean="0"/>
              <a:t> </a:t>
            </a:r>
            <a:r>
              <a:rPr lang="en-US" sz="2800" dirty="0" smtClean="0"/>
              <a:t>(</a:t>
            </a:r>
            <a:r>
              <a:rPr lang="en-US" sz="2800" dirty="0" smtClean="0"/>
              <a:t>different</a:t>
            </a:r>
            <a:r>
              <a:rPr lang="en-US" sz="2800" dirty="0" smtClean="0"/>
              <a:t> modern imaging methods, </a:t>
            </a:r>
            <a:r>
              <a:rPr lang="en-US" sz="2800" dirty="0"/>
              <a:t>p</a:t>
            </a:r>
            <a:r>
              <a:rPr lang="en-US" sz="2800" dirty="0" smtClean="0"/>
              <a:t>rocessing</a:t>
            </a:r>
            <a:r>
              <a:rPr lang="en-US" sz="2800" dirty="0" smtClean="0"/>
              <a:t>, reconstruction) 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388556" y="19614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38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04675"/>
          </a:xfrm>
        </p:spPr>
        <p:txBody>
          <a:bodyPr/>
          <a:lstStyle/>
          <a:p>
            <a:r>
              <a:rPr lang="en-US" dirty="0" smtClean="0"/>
              <a:t>What is this class about?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Gives you the very basics of numerical methods. </a:t>
            </a:r>
          </a:p>
          <a:p>
            <a:r>
              <a:rPr lang="en-US" dirty="0" smtClean="0"/>
              <a:t>Shows how numerical math is different from math.</a:t>
            </a:r>
          </a:p>
          <a:p>
            <a:r>
              <a:rPr lang="en-US" dirty="0" smtClean="0"/>
              <a:t>Introduces a number of useful tools and concepts.</a:t>
            </a:r>
          </a:p>
          <a:p>
            <a:r>
              <a:rPr lang="en-US" dirty="0" smtClean="0"/>
              <a:t>Hands on experience with numerical methods. </a:t>
            </a:r>
          </a:p>
        </p:txBody>
      </p:sp>
    </p:spTree>
    <p:extLst>
      <p:ext uri="{BB962C8B-B14F-4D97-AF65-F5344CB8AC3E}">
        <p14:creationId xmlns:p14="http://schemas.microsoft.com/office/powerpoint/2010/main" val="146473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this class is not: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Programming.</a:t>
            </a:r>
          </a:p>
          <a:p>
            <a:r>
              <a:rPr lang="en-US" dirty="0" smtClean="0"/>
              <a:t>In-depth numerical methods, where you learn everything there is to know about one or two common methods (e.g. finite elements, CS5484).</a:t>
            </a:r>
          </a:p>
          <a:p>
            <a:r>
              <a:rPr lang="en-US" dirty="0" smtClean="0"/>
              <a:t>Focused on high performance libraries (e.g. LINPACK).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2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317" y="894385"/>
            <a:ext cx="8042276" cy="1843144"/>
          </a:xfrm>
        </p:spPr>
        <p:txBody>
          <a:bodyPr/>
          <a:lstStyle/>
          <a:p>
            <a:r>
              <a:rPr lang="en-US" sz="3200" dirty="0" smtClean="0"/>
              <a:t>How important are Numerical Methods or in more general terms </a:t>
            </a:r>
            <a:br>
              <a:rPr lang="en-US" sz="3200" dirty="0" smtClean="0"/>
            </a:br>
            <a:r>
              <a:rPr lang="en-US" sz="3200" dirty="0" smtClean="0"/>
              <a:t>Computational Approach ?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4620767"/>
            <a:ext cx="8042276" cy="132283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8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352124"/>
            <a:ext cx="7844613" cy="720629"/>
          </a:xfrm>
        </p:spPr>
        <p:txBody>
          <a:bodyPr/>
          <a:lstStyle/>
          <a:p>
            <a:r>
              <a:rPr lang="en-US" dirty="0" smtClean="0"/>
              <a:t>Specifics. Course structure.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Class web site: </a:t>
            </a:r>
            <a:r>
              <a:rPr lang="en-US" dirty="0" smtClean="0">
                <a:hlinkClick r:id="rId2"/>
              </a:rPr>
              <a:t>http://courses.cs.vt.edu/cs3414/tolokh/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70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547" y="170688"/>
            <a:ext cx="8042276" cy="822740"/>
          </a:xfrm>
        </p:spPr>
        <p:txBody>
          <a:bodyPr/>
          <a:lstStyle/>
          <a:p>
            <a:r>
              <a:rPr lang="en-US" dirty="0" smtClean="0"/>
              <a:t>Topics: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7082" y="1225689"/>
            <a:ext cx="843622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smtClean="0"/>
              <a:t> Machine </a:t>
            </a:r>
            <a:r>
              <a:rPr lang="en-US" sz="2400" dirty="0"/>
              <a:t>arithmetic and associated errors. </a:t>
            </a:r>
            <a:endParaRPr lang="en-US" sz="2400" dirty="0" smtClean="0"/>
          </a:p>
          <a:p>
            <a:pPr marL="342900" indent="-342900">
              <a:buAutoNum type="arabicPeriod"/>
            </a:pPr>
            <a:r>
              <a:rPr lang="en-US" sz="2400" dirty="0" smtClean="0"/>
              <a:t> Taylor </a:t>
            </a:r>
            <a:r>
              <a:rPr lang="en-US" sz="2400" dirty="0"/>
              <a:t>series (review</a:t>
            </a:r>
            <a:r>
              <a:rPr lang="en-US" sz="2400" dirty="0" smtClean="0"/>
              <a:t>).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 Roots </a:t>
            </a:r>
            <a:r>
              <a:rPr lang="en-US" sz="2400" dirty="0"/>
              <a:t>of </a:t>
            </a:r>
            <a:r>
              <a:rPr lang="en-US" sz="2400" dirty="0" smtClean="0"/>
              <a:t>equations.</a:t>
            </a:r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 smtClean="0"/>
              <a:t> Minimization </a:t>
            </a:r>
            <a:r>
              <a:rPr lang="en-US" sz="2400" dirty="0"/>
              <a:t>of functions. </a:t>
            </a:r>
            <a:endParaRPr lang="en-US" sz="2400" dirty="0" smtClean="0"/>
          </a:p>
          <a:p>
            <a:pPr marL="342900" indent="-342900">
              <a:buAutoNum type="arabicPeriod"/>
            </a:pPr>
            <a:r>
              <a:rPr lang="en-US" sz="2400" dirty="0" smtClean="0"/>
              <a:t> Intro </a:t>
            </a:r>
            <a:r>
              <a:rPr lang="en-US" sz="2400" dirty="0"/>
              <a:t>into “real world” numerical packages: </a:t>
            </a:r>
            <a:r>
              <a:rPr lang="en-US" sz="2400" dirty="0" smtClean="0"/>
              <a:t> </a:t>
            </a:r>
            <a:r>
              <a:rPr lang="en-US" sz="2400" dirty="0" err="1" smtClean="0"/>
              <a:t>Mathematica</a:t>
            </a:r>
            <a:r>
              <a:rPr lang="en-US" sz="2400" dirty="0"/>
              <a:t>, GNU Scientific Library (GSL), Numerical Recipes in </a:t>
            </a:r>
            <a:r>
              <a:rPr lang="en-US" sz="2400" dirty="0" smtClean="0"/>
              <a:t>C.</a:t>
            </a:r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 smtClean="0"/>
              <a:t> Interpolation</a:t>
            </a:r>
            <a:r>
              <a:rPr lang="en-US" sz="2400" dirty="0"/>
              <a:t>. </a:t>
            </a:r>
            <a:endParaRPr lang="en-US" sz="2400" dirty="0" smtClean="0"/>
          </a:p>
          <a:p>
            <a:pPr marL="342900" indent="-342900">
              <a:buAutoNum type="arabicPeriod"/>
            </a:pPr>
            <a:r>
              <a:rPr lang="en-US" sz="2400" dirty="0"/>
              <a:t> </a:t>
            </a:r>
            <a:r>
              <a:rPr lang="en-US" sz="2400" dirty="0" smtClean="0"/>
              <a:t>Least squares.</a:t>
            </a:r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 </a:t>
            </a:r>
            <a:r>
              <a:rPr lang="en-US" sz="2400" dirty="0" smtClean="0"/>
              <a:t>Numerical Integration.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 Systems </a:t>
            </a:r>
            <a:r>
              <a:rPr lang="en-US" sz="2400" dirty="0"/>
              <a:t>of linear equations (review of liner algebra included). </a:t>
            </a:r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 smtClean="0"/>
              <a:t> </a:t>
            </a:r>
            <a:r>
              <a:rPr lang="en-US" sz="2400" dirty="0"/>
              <a:t>Advanced topics (Differential equations, etc.) </a:t>
            </a:r>
            <a:r>
              <a:rPr lang="en-US" sz="2400" dirty="0" smtClean="0"/>
              <a:t> 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1424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Practical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TODAY and NEXT LECTURE MEETING:</a:t>
            </a:r>
            <a:r>
              <a:rPr lang="en-US" dirty="0" smtClean="0"/>
              <a:t>    </a:t>
            </a:r>
          </a:p>
          <a:p>
            <a:pPr marL="0" indent="0">
              <a:buNone/>
            </a:pPr>
            <a:r>
              <a:rPr lang="en-US" dirty="0" smtClean="0"/>
              <a:t>Online Force-Add process: log into </a:t>
            </a:r>
            <a:r>
              <a:rPr lang="en-US" u="sng" dirty="0" smtClean="0">
                <a:hlinkClick r:id="rId2"/>
              </a:rPr>
              <a:t>https</a:t>
            </a:r>
            <a:r>
              <a:rPr lang="en-US" u="sng" dirty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www.cs.vt.edu/S17Force-Adds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smtClean="0"/>
              <a:t>password: 3414ist#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By next class: </a:t>
            </a:r>
          </a:p>
          <a:p>
            <a:r>
              <a:rPr lang="en-US" dirty="0" smtClean="0"/>
              <a:t>Install latest </a:t>
            </a:r>
            <a:r>
              <a:rPr lang="en-US" dirty="0" err="1" smtClean="0"/>
              <a:t>Mathematica</a:t>
            </a:r>
            <a:r>
              <a:rPr lang="en-US" dirty="0" smtClean="0"/>
              <a:t>  (VT network software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Find a </a:t>
            </a:r>
            <a:r>
              <a:rPr lang="en-US" dirty="0" smtClean="0"/>
              <a:t>way to </a:t>
            </a:r>
            <a:r>
              <a:rPr lang="en-US" dirty="0" smtClean="0"/>
              <a:t>compile </a:t>
            </a:r>
            <a:r>
              <a:rPr lang="en-US" dirty="0" err="1" smtClean="0"/>
              <a:t>c++</a:t>
            </a:r>
            <a:r>
              <a:rPr lang="en-US" dirty="0" smtClean="0"/>
              <a:t> code</a:t>
            </a:r>
          </a:p>
        </p:txBody>
      </p:sp>
    </p:spTree>
    <p:extLst>
      <p:ext uri="{BB962C8B-B14F-4D97-AF65-F5344CB8AC3E}">
        <p14:creationId xmlns:p14="http://schemas.microsoft.com/office/powerpoint/2010/main" val="188063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scubePNAS 021.JPG"/>
          <p:cNvPicPr>
            <a:picLocks noChangeAspect="1"/>
          </p:cNvPicPr>
          <p:nvPr/>
        </p:nvPicPr>
        <p:blipFill>
          <a:blip r:embed="rId2" cstate="print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04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107" y="19"/>
            <a:ext cx="4745379" cy="801208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Enjoy!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3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67" y="0"/>
            <a:ext cx="8721322" cy="1854122"/>
          </a:xfrm>
        </p:spPr>
        <p:txBody>
          <a:bodyPr/>
          <a:lstStyle/>
          <a:p>
            <a:r>
              <a:rPr lang="en-US" sz="4400" dirty="0" smtClean="0"/>
              <a:t>We are living in</a:t>
            </a:r>
            <a:r>
              <a:rPr lang="en-US" sz="4400" dirty="0" smtClean="0"/>
              <a:t> the time of </a:t>
            </a:r>
            <a:br>
              <a:rPr lang="en-US" sz="4400" dirty="0" smtClean="0"/>
            </a:br>
            <a:r>
              <a:rPr lang="en-US" sz="4400" dirty="0" smtClean="0"/>
              <a:t>a </a:t>
            </a:r>
            <a:r>
              <a:rPr lang="en-US" sz="4400" dirty="0" smtClean="0"/>
              <a:t>paradigm </a:t>
            </a:r>
            <a:r>
              <a:rPr lang="en-US" sz="4400" dirty="0" smtClean="0"/>
              <a:t>shift in science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50704" y="5670218"/>
            <a:ext cx="9135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 </a:t>
            </a:r>
            <a:r>
              <a:rPr lang="en-US" sz="2000" dirty="0" smtClean="0"/>
              <a:t>Described by </a:t>
            </a:r>
            <a:r>
              <a:rPr lang="en-US" sz="2000" dirty="0" smtClean="0"/>
              <a:t>Thomas </a:t>
            </a:r>
            <a:r>
              <a:rPr lang="en-US" sz="2000" dirty="0"/>
              <a:t>Kuhn </a:t>
            </a:r>
            <a:r>
              <a:rPr lang="en-US" sz="2000" dirty="0" smtClean="0"/>
              <a:t>in </a:t>
            </a:r>
            <a:r>
              <a:rPr lang="en-US" sz="2000" i="1" dirty="0" smtClean="0"/>
              <a:t>The </a:t>
            </a:r>
            <a:r>
              <a:rPr lang="en-US" sz="2000" i="1" dirty="0"/>
              <a:t>Structure of Scientific Revolutions</a:t>
            </a:r>
            <a:r>
              <a:rPr lang="en-US" sz="2000" dirty="0" smtClean="0"/>
              <a:t>. 1962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707136" y="2329973"/>
            <a:ext cx="75590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One of the definitions of a paradigm shift: </a:t>
            </a:r>
          </a:p>
          <a:p>
            <a:r>
              <a:rPr lang="en-US" sz="2800" dirty="0" smtClean="0"/>
              <a:t>an </a:t>
            </a:r>
            <a:r>
              <a:rPr lang="en-US" sz="2800" dirty="0"/>
              <a:t>important change that happens when the usual way of </a:t>
            </a:r>
            <a:r>
              <a:rPr lang="en-US" sz="2800" dirty="0" smtClean="0"/>
              <a:t>thinking </a:t>
            </a:r>
            <a:r>
              <a:rPr lang="en-US" sz="2800" dirty="0"/>
              <a:t>about or </a:t>
            </a:r>
            <a:r>
              <a:rPr lang="en-US" sz="2800" dirty="0" smtClean="0"/>
              <a:t>doing </a:t>
            </a:r>
            <a:r>
              <a:rPr lang="en-US" sz="2800" dirty="0"/>
              <a:t>something </a:t>
            </a:r>
            <a:r>
              <a:rPr lang="en-US" sz="2800" dirty="0" smtClean="0"/>
              <a:t>is replaced </a:t>
            </a:r>
            <a:r>
              <a:rPr lang="en-US" sz="2800" dirty="0"/>
              <a:t>by a new and </a:t>
            </a:r>
            <a:r>
              <a:rPr lang="en-US" sz="2800" dirty="0" smtClean="0"/>
              <a:t>different </a:t>
            </a:r>
            <a:r>
              <a:rPr lang="en-US" sz="2800" dirty="0"/>
              <a:t>way</a:t>
            </a:r>
          </a:p>
        </p:txBody>
      </p:sp>
    </p:spTree>
    <p:extLst>
      <p:ext uri="{BB962C8B-B14F-4D97-AF65-F5344CB8AC3E}">
        <p14:creationId xmlns:p14="http://schemas.microsoft.com/office/powerpoint/2010/main" val="296854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508" y="107576"/>
            <a:ext cx="8721322" cy="917490"/>
          </a:xfrm>
        </p:spPr>
        <p:txBody>
          <a:bodyPr/>
          <a:lstStyle/>
          <a:p>
            <a:r>
              <a:rPr lang="en-US" dirty="0" smtClean="0"/>
              <a:t>Science now: a paradigm shift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3221339" y="1582792"/>
            <a:ext cx="18407" cy="200609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239746" y="3588890"/>
            <a:ext cx="3460638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115243" y="3618887"/>
            <a:ext cx="1459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/>
                <a:cs typeface="Arial"/>
              </a:rPr>
              <a:t>T</a:t>
            </a:r>
            <a:r>
              <a:rPr lang="en-US" sz="3200" smtClean="0">
                <a:latin typeface="Arial"/>
                <a:cs typeface="Arial"/>
              </a:rPr>
              <a:t>heory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0992" y="1522148"/>
            <a:ext cx="2000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Experiment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4084" y="2245032"/>
            <a:ext cx="4065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the Greeks to the </a:t>
            </a:r>
            <a:r>
              <a:rPr lang="en-US" smtClean="0"/>
              <a:t>recent past</a:t>
            </a:r>
            <a:endParaRPr lang="en-US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1288494" y="1582792"/>
            <a:ext cx="2625590" cy="4351369"/>
            <a:chOff x="1288494" y="1582792"/>
            <a:chExt cx="2625590" cy="4351369"/>
          </a:xfrm>
        </p:grpSpPr>
        <p:grpSp>
          <p:nvGrpSpPr>
            <p:cNvPr id="16" name="Group 15"/>
            <p:cNvGrpSpPr/>
            <p:nvPr/>
          </p:nvGrpSpPr>
          <p:grpSpPr>
            <a:xfrm>
              <a:off x="1288494" y="3588890"/>
              <a:ext cx="2625590" cy="2345271"/>
              <a:chOff x="1288494" y="3588890"/>
              <a:chExt cx="2625590" cy="2345271"/>
            </a:xfrm>
          </p:grpSpPr>
          <p:cxnSp>
            <p:nvCxnSpPr>
              <p:cNvPr id="13" name="Straight Arrow Connector 12"/>
              <p:cNvCxnSpPr/>
              <p:nvPr/>
            </p:nvCxnSpPr>
            <p:spPr>
              <a:xfrm flipH="1">
                <a:off x="1288494" y="3588890"/>
                <a:ext cx="1932845" cy="2153333"/>
              </a:xfrm>
              <a:prstGeom prst="straightConnector1">
                <a:avLst/>
              </a:prstGeom>
              <a:ln w="57150" cmpd="sng">
                <a:solidFill>
                  <a:srgbClr val="00009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1693504" y="5410941"/>
                <a:ext cx="222058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latin typeface="Arial"/>
                    <a:cs typeface="Arial"/>
                  </a:rPr>
                  <a:t>Computation</a:t>
                </a:r>
                <a:endParaRPr lang="en-US" sz="2800" dirty="0">
                  <a:latin typeface="Arial"/>
                  <a:cs typeface="Arial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540256" y="4932423"/>
                <a:ext cx="6591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Now</a:t>
                </a:r>
                <a:endParaRPr lang="en-US" dirty="0"/>
              </a:p>
            </p:txBody>
          </p:sp>
        </p:grpSp>
        <p:cxnSp>
          <p:nvCxnSpPr>
            <p:cNvPr id="4" name="Straight Arrow Connector 3"/>
            <p:cNvCxnSpPr/>
            <p:nvPr/>
          </p:nvCxnSpPr>
          <p:spPr>
            <a:xfrm flipH="1" flipV="1">
              <a:off x="3199411" y="1582792"/>
              <a:ext cx="40335" cy="2006098"/>
            </a:xfrm>
            <a:prstGeom prst="straightConnector1">
              <a:avLst/>
            </a:prstGeom>
            <a:ln w="57150" cmpd="sng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3221339" y="3588890"/>
              <a:ext cx="692745" cy="0"/>
            </a:xfrm>
            <a:prstGeom prst="straightConnector1">
              <a:avLst/>
            </a:prstGeom>
            <a:ln w="57150" cmpd="sng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360947" y="6152714"/>
            <a:ext cx="8145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Definition: </a:t>
            </a:r>
            <a:r>
              <a:rPr lang="en-US" dirty="0" smtClean="0"/>
              <a:t>an </a:t>
            </a:r>
            <a:r>
              <a:rPr lang="en-US" dirty="0"/>
              <a:t>important change that happens when the usual way of </a:t>
            </a:r>
            <a:endParaRPr lang="en-US" dirty="0" smtClean="0"/>
          </a:p>
          <a:p>
            <a:r>
              <a:rPr lang="en-US" dirty="0" smtClean="0"/>
              <a:t>thinking </a:t>
            </a:r>
            <a:r>
              <a:rPr lang="en-US" dirty="0"/>
              <a:t>about or </a:t>
            </a:r>
            <a:r>
              <a:rPr lang="en-US" dirty="0" smtClean="0"/>
              <a:t>doing </a:t>
            </a:r>
            <a:r>
              <a:rPr lang="en-US" dirty="0"/>
              <a:t>something is replaced by a new and different way</a:t>
            </a:r>
          </a:p>
        </p:txBody>
      </p:sp>
    </p:spTree>
    <p:extLst>
      <p:ext uri="{BB962C8B-B14F-4D97-AF65-F5344CB8AC3E}">
        <p14:creationId xmlns:p14="http://schemas.microsoft.com/office/powerpoint/2010/main" val="77156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7586906" cy="757438"/>
          </a:xfrm>
        </p:spPr>
        <p:txBody>
          <a:bodyPr/>
          <a:lstStyle/>
          <a:p>
            <a:r>
              <a:rPr lang="en-US" dirty="0" smtClean="0"/>
              <a:t>How it works</a:t>
            </a:r>
            <a:endParaRPr lang="en-US" dirty="0"/>
          </a:p>
        </p:txBody>
      </p:sp>
      <p:pic>
        <p:nvPicPr>
          <p:cNvPr id="4" name="Picture 3" descr="paradigm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03" y="889197"/>
            <a:ext cx="5439373" cy="55437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646" y="6165216"/>
            <a:ext cx="47283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credit: http://</a:t>
            </a:r>
            <a:r>
              <a:rPr lang="en-US" sz="1000" dirty="0" err="1"/>
              <a:t>www.physics.orst.edu</a:t>
            </a:r>
            <a:r>
              <a:rPr lang="en-US" sz="1000" dirty="0"/>
              <a:t>/~</a:t>
            </a:r>
            <a:r>
              <a:rPr lang="en-US" sz="1000" dirty="0" err="1"/>
              <a:t>rubin</a:t>
            </a:r>
            <a:r>
              <a:rPr lang="en-US" sz="1000" dirty="0"/>
              <a:t>/INSTANCES/</a:t>
            </a:r>
            <a:r>
              <a:rPr lang="en-US" sz="1000" dirty="0" err="1"/>
              <a:t>index.html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277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67958"/>
            <a:ext cx="8991600" cy="994806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DNA molecules condensation (aggregation) phenomenon</a:t>
            </a:r>
            <a:endParaRPr lang="en-US" sz="3200" dirty="0"/>
          </a:p>
        </p:txBody>
      </p:sp>
      <p:pic>
        <p:nvPicPr>
          <p:cNvPr id="4" name="Content Placeholder 3" descr="image00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835" r="-36835"/>
          <a:stretch>
            <a:fillRect/>
          </a:stretch>
        </p:blipFill>
        <p:spPr>
          <a:xfrm>
            <a:off x="-925254" y="1700375"/>
            <a:ext cx="7620000" cy="4373563"/>
          </a:xfrm>
        </p:spPr>
      </p:pic>
      <p:sp>
        <p:nvSpPr>
          <p:cNvPr id="5" name="TextBox 4"/>
          <p:cNvSpPr txBox="1"/>
          <p:nvPr/>
        </p:nvSpPr>
        <p:spPr>
          <a:xfrm>
            <a:off x="861118" y="5452758"/>
            <a:ext cx="3520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DNA condensed by trivalent ions </a:t>
            </a:r>
          </a:p>
          <a:p>
            <a:r>
              <a:rPr lang="en-US" dirty="0" smtClean="0"/>
              <a:t>(From Bloomfield et al. 1992)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77678" y="1610380"/>
            <a:ext cx="4066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Common condensing Ions: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6730" y="2220807"/>
            <a:ext cx="3483774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Cobalt(III) Hexamine, 3+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400" dirty="0" err="1" smtClean="0"/>
              <a:t>Spermine</a:t>
            </a:r>
            <a:r>
              <a:rPr lang="en-US" sz="2400" dirty="0" smtClean="0"/>
              <a:t>,  4+ (polyamine</a:t>
            </a:r>
            <a:r>
              <a:rPr lang="en-US" sz="2800" dirty="0" smtClean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9"/>
          <a:stretch/>
        </p:blipFill>
        <p:spPr>
          <a:xfrm>
            <a:off x="5486400" y="2762439"/>
            <a:ext cx="1432090" cy="1325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0" t="9528" r="11019" b="17297"/>
          <a:stretch/>
        </p:blipFill>
        <p:spPr>
          <a:xfrm>
            <a:off x="6560820" y="3886200"/>
            <a:ext cx="2301240" cy="173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3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1436" y="1992037"/>
            <a:ext cx="7644364" cy="4256363"/>
          </a:xfrm>
          <a:prstGeom prst="rect">
            <a:avLst/>
          </a:prstGeom>
          <a:pattFill prst="wave">
            <a:fgClr>
              <a:srgbClr val="3366FF"/>
            </a:fgClr>
            <a:bgClr>
              <a:schemeClr val="bg1"/>
            </a:bgClr>
          </a:patt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879" y="-22905"/>
            <a:ext cx="9144000" cy="1018508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n-lt"/>
              </a:rPr>
              <a:t>C</a:t>
            </a:r>
            <a:r>
              <a:rPr lang="en-US" sz="2800" dirty="0" smtClean="0">
                <a:latin typeface="+mn-lt"/>
              </a:rPr>
              <a:t>lassical model of effective DNA-DNA attraction mediated by </a:t>
            </a:r>
            <a:r>
              <a:rPr lang="en-US" sz="2800" dirty="0" smtClean="0">
                <a:latin typeface="+mn-lt"/>
              </a:rPr>
              <a:t>multivalent </a:t>
            </a:r>
            <a:r>
              <a:rPr lang="en-US" sz="2800" dirty="0" err="1" smtClean="0">
                <a:latin typeface="+mn-lt"/>
              </a:rPr>
              <a:t>counterions</a:t>
            </a:r>
            <a:r>
              <a:rPr lang="en-US" sz="2800" dirty="0" smtClean="0">
                <a:latin typeface="+mn-lt"/>
              </a:rPr>
              <a:t>  </a:t>
            </a:r>
            <a:endParaRPr lang="en-US" sz="2800" dirty="0"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40532" y="2324563"/>
            <a:ext cx="1401766" cy="3293132"/>
            <a:chOff x="2064236" y="2324563"/>
            <a:chExt cx="1401766" cy="3293132"/>
          </a:xfrm>
        </p:grpSpPr>
        <p:sp>
          <p:nvSpPr>
            <p:cNvPr id="4" name="Can 3"/>
            <p:cNvSpPr/>
            <p:nvPr/>
          </p:nvSpPr>
          <p:spPr>
            <a:xfrm>
              <a:off x="2064236" y="2324563"/>
              <a:ext cx="1401766" cy="3293132"/>
            </a:xfrm>
            <a:prstGeom prst="can">
              <a:avLst/>
            </a:prstGeom>
            <a:solidFill>
              <a:schemeClr val="tx2">
                <a:lumMod val="60000"/>
                <a:lumOff val="40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47939" y="2509151"/>
              <a:ext cx="407183" cy="3108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_</a:t>
              </a:r>
            </a:p>
            <a:p>
              <a:endParaRPr lang="en-US" sz="2800" dirty="0">
                <a:solidFill>
                  <a:srgbClr val="FF0000"/>
                </a:solidFill>
              </a:endParaRPr>
            </a:p>
            <a:p>
              <a:r>
                <a:rPr lang="en-US" sz="2800" dirty="0" smtClean="0">
                  <a:solidFill>
                    <a:srgbClr val="FF0000"/>
                  </a:solidFill>
                </a:rPr>
                <a:t>_</a:t>
              </a:r>
            </a:p>
            <a:p>
              <a:endParaRPr lang="en-US" sz="2800" dirty="0">
                <a:solidFill>
                  <a:srgbClr val="FF0000"/>
                </a:solidFill>
              </a:endParaRPr>
            </a:p>
            <a:p>
              <a:r>
                <a:rPr lang="en-US" sz="2800" dirty="0" smtClean="0">
                  <a:solidFill>
                    <a:srgbClr val="FF0000"/>
                  </a:solidFill>
                </a:rPr>
                <a:t>_</a:t>
              </a:r>
            </a:p>
            <a:p>
              <a:endParaRPr lang="en-US" sz="2800" dirty="0">
                <a:solidFill>
                  <a:srgbClr val="FF0000"/>
                </a:solidFill>
              </a:endParaRPr>
            </a:p>
            <a:p>
              <a:r>
                <a:rPr lang="en-US" sz="2800" dirty="0" smtClean="0">
                  <a:solidFill>
                    <a:srgbClr val="FF0000"/>
                  </a:solidFill>
                </a:rPr>
                <a:t>_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753095" y="2324563"/>
            <a:ext cx="1401766" cy="3293132"/>
            <a:chOff x="2064236" y="2324563"/>
            <a:chExt cx="1401766" cy="3293132"/>
          </a:xfrm>
        </p:grpSpPr>
        <p:sp>
          <p:nvSpPr>
            <p:cNvPr id="12" name="Can 11"/>
            <p:cNvSpPr/>
            <p:nvPr/>
          </p:nvSpPr>
          <p:spPr>
            <a:xfrm>
              <a:off x="2064236" y="2324563"/>
              <a:ext cx="1401766" cy="3293132"/>
            </a:xfrm>
            <a:prstGeom prst="can">
              <a:avLst/>
            </a:prstGeom>
            <a:solidFill>
              <a:schemeClr val="tx2">
                <a:lumMod val="60000"/>
                <a:lumOff val="40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47939" y="2509151"/>
              <a:ext cx="407183" cy="3108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_</a:t>
              </a:r>
            </a:p>
            <a:p>
              <a:endParaRPr lang="en-US" sz="2800" dirty="0">
                <a:solidFill>
                  <a:srgbClr val="FF0000"/>
                </a:solidFill>
              </a:endParaRPr>
            </a:p>
            <a:p>
              <a:r>
                <a:rPr lang="en-US" sz="2800" dirty="0" smtClean="0">
                  <a:solidFill>
                    <a:srgbClr val="FF0000"/>
                  </a:solidFill>
                </a:rPr>
                <a:t>_</a:t>
              </a:r>
            </a:p>
            <a:p>
              <a:endParaRPr lang="en-US" sz="2800" dirty="0">
                <a:solidFill>
                  <a:srgbClr val="FF0000"/>
                </a:solidFill>
              </a:endParaRPr>
            </a:p>
            <a:p>
              <a:r>
                <a:rPr lang="en-US" sz="2800" dirty="0" smtClean="0">
                  <a:solidFill>
                    <a:srgbClr val="FF0000"/>
                  </a:solidFill>
                </a:rPr>
                <a:t>_</a:t>
              </a:r>
            </a:p>
            <a:p>
              <a:endParaRPr lang="en-US" sz="2800" dirty="0">
                <a:solidFill>
                  <a:srgbClr val="FF0000"/>
                </a:solidFill>
              </a:endParaRPr>
            </a:p>
            <a:p>
              <a:r>
                <a:rPr lang="en-US" sz="2800" dirty="0" smtClean="0">
                  <a:solidFill>
                    <a:srgbClr val="FF0000"/>
                  </a:solidFill>
                </a:rPr>
                <a:t>_</a:t>
              </a:r>
            </a:p>
          </p:txBody>
        </p:sp>
      </p:grpSp>
      <p:pic>
        <p:nvPicPr>
          <p:cNvPr id="8" name="Picture 7" descr="CoHex.pn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298" y="4215002"/>
            <a:ext cx="732825" cy="662398"/>
          </a:xfrm>
          <a:prstGeom prst="rect">
            <a:avLst/>
          </a:prstGeom>
        </p:spPr>
      </p:pic>
      <p:pic>
        <p:nvPicPr>
          <p:cNvPr id="17" name="Picture 16" descr="CoHex.pn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298" y="2464188"/>
            <a:ext cx="732825" cy="662398"/>
          </a:xfrm>
          <a:prstGeom prst="rect">
            <a:avLst/>
          </a:prstGeom>
        </p:spPr>
      </p:pic>
      <p:pic>
        <p:nvPicPr>
          <p:cNvPr id="18" name="Picture 17" descr="CoHex.pn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26" y="3278986"/>
            <a:ext cx="732825" cy="662398"/>
          </a:xfrm>
          <a:prstGeom prst="rect">
            <a:avLst/>
          </a:prstGeom>
        </p:spPr>
      </p:pic>
      <p:pic>
        <p:nvPicPr>
          <p:cNvPr id="19" name="Picture 18" descr="CoHex.pn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26" y="4955297"/>
            <a:ext cx="732825" cy="662398"/>
          </a:xfrm>
          <a:prstGeom prst="rect">
            <a:avLst/>
          </a:prstGeom>
        </p:spPr>
      </p:pic>
      <p:pic>
        <p:nvPicPr>
          <p:cNvPr id="20" name="Picture 19" descr="CoHex.pn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270" y="2464188"/>
            <a:ext cx="732825" cy="662398"/>
          </a:xfrm>
          <a:prstGeom prst="rect">
            <a:avLst/>
          </a:prstGeom>
        </p:spPr>
      </p:pic>
      <p:pic>
        <p:nvPicPr>
          <p:cNvPr id="21" name="Picture 20" descr="CoHex.pn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242" y="4407168"/>
            <a:ext cx="732825" cy="662398"/>
          </a:xfrm>
          <a:prstGeom prst="rect">
            <a:avLst/>
          </a:prstGeom>
        </p:spPr>
      </p:pic>
      <p:pic>
        <p:nvPicPr>
          <p:cNvPr id="23" name="Picture 22" descr="CoHex.pn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242" y="3278986"/>
            <a:ext cx="732825" cy="662398"/>
          </a:xfrm>
          <a:prstGeom prst="rect">
            <a:avLst/>
          </a:prstGeom>
        </p:spPr>
      </p:pic>
      <p:pic>
        <p:nvPicPr>
          <p:cNvPr id="25" name="Picture 24" descr="CoHex.pn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70" y="4075969"/>
            <a:ext cx="732825" cy="662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9879" y="1042654"/>
            <a:ext cx="922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When multivalent </a:t>
            </a:r>
            <a:r>
              <a:rPr lang="en-US" sz="2000" dirty="0" err="1" smtClean="0"/>
              <a:t>counterions</a:t>
            </a:r>
            <a:r>
              <a:rPr lang="en-US" sz="2000" dirty="0" smtClean="0"/>
              <a:t> are added to solution, they bind to the surface of NA molecules displacing monovalent </a:t>
            </a:r>
            <a:r>
              <a:rPr lang="en-US" sz="2000" dirty="0" err="1" smtClean="0"/>
              <a:t>counterion</a:t>
            </a:r>
            <a:r>
              <a:rPr lang="en-US" sz="2000" dirty="0" smtClean="0"/>
              <a:t> diffuse clouds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5702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032" y="2044531"/>
            <a:ext cx="7848968" cy="4203869"/>
          </a:xfrm>
          <a:prstGeom prst="rect">
            <a:avLst/>
          </a:prstGeom>
          <a:pattFill prst="wave">
            <a:fgClr>
              <a:srgbClr val="3366FF"/>
            </a:fgClr>
            <a:bgClr>
              <a:schemeClr val="bg1"/>
            </a:bgClr>
          </a:patt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718"/>
            <a:ext cx="9143999" cy="761682"/>
          </a:xfrm>
        </p:spPr>
        <p:txBody>
          <a:bodyPr>
            <a:noAutofit/>
          </a:bodyPr>
          <a:lstStyle/>
          <a:p>
            <a:r>
              <a:rPr lang="en-US" sz="2800" dirty="0"/>
              <a:t>Classical </a:t>
            </a:r>
            <a:r>
              <a:rPr lang="en-US" sz="2800" dirty="0" smtClean="0"/>
              <a:t>model </a:t>
            </a:r>
            <a:r>
              <a:rPr lang="en-US" sz="2800" dirty="0"/>
              <a:t>of effective </a:t>
            </a:r>
            <a:r>
              <a:rPr lang="en-US" sz="2800" dirty="0" smtClean="0"/>
              <a:t>DNA-DNA attraction </a:t>
            </a:r>
            <a:r>
              <a:rPr lang="en-US" sz="2800" dirty="0"/>
              <a:t>mediated by </a:t>
            </a:r>
            <a:r>
              <a:rPr lang="en-US" sz="2800" dirty="0" smtClean="0"/>
              <a:t>multivalent </a:t>
            </a:r>
            <a:r>
              <a:rPr lang="en-US" sz="2800" dirty="0" err="1"/>
              <a:t>counterions</a:t>
            </a:r>
            <a:r>
              <a:rPr lang="en-US" sz="2800" dirty="0"/>
              <a:t> </a:t>
            </a:r>
            <a:endParaRPr lang="en-US" sz="2800" b="1" dirty="0">
              <a:latin typeface="+mn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753095" y="2324563"/>
            <a:ext cx="1401766" cy="3293132"/>
            <a:chOff x="2064236" y="2324563"/>
            <a:chExt cx="1401766" cy="3293132"/>
          </a:xfrm>
        </p:grpSpPr>
        <p:sp>
          <p:nvSpPr>
            <p:cNvPr id="12" name="Can 11"/>
            <p:cNvSpPr/>
            <p:nvPr/>
          </p:nvSpPr>
          <p:spPr>
            <a:xfrm>
              <a:off x="2064236" y="2324563"/>
              <a:ext cx="1401766" cy="3293132"/>
            </a:xfrm>
            <a:prstGeom prst="can">
              <a:avLst/>
            </a:prstGeom>
            <a:solidFill>
              <a:schemeClr val="tx2">
                <a:lumMod val="60000"/>
                <a:lumOff val="40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47939" y="2509151"/>
              <a:ext cx="407183" cy="3108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_</a:t>
              </a:r>
            </a:p>
            <a:p>
              <a:endParaRPr lang="en-US" sz="2800" dirty="0">
                <a:solidFill>
                  <a:srgbClr val="FF0000"/>
                </a:solidFill>
              </a:endParaRPr>
            </a:p>
            <a:p>
              <a:r>
                <a:rPr lang="en-US" sz="2800" dirty="0" smtClean="0">
                  <a:solidFill>
                    <a:srgbClr val="FF0000"/>
                  </a:solidFill>
                </a:rPr>
                <a:t>_</a:t>
              </a:r>
            </a:p>
            <a:p>
              <a:endParaRPr lang="en-US" sz="2800" dirty="0">
                <a:solidFill>
                  <a:srgbClr val="FF0000"/>
                </a:solidFill>
              </a:endParaRPr>
            </a:p>
            <a:p>
              <a:r>
                <a:rPr lang="en-US" sz="2800" dirty="0" smtClean="0">
                  <a:solidFill>
                    <a:srgbClr val="FF0000"/>
                  </a:solidFill>
                </a:rPr>
                <a:t>_</a:t>
              </a:r>
            </a:p>
            <a:p>
              <a:endParaRPr lang="en-US" sz="2800" dirty="0">
                <a:solidFill>
                  <a:srgbClr val="FF0000"/>
                </a:solidFill>
              </a:endParaRPr>
            </a:p>
            <a:p>
              <a:r>
                <a:rPr lang="en-US" sz="2800" dirty="0" smtClean="0">
                  <a:solidFill>
                    <a:srgbClr val="FF0000"/>
                  </a:solidFill>
                </a:rPr>
                <a:t>_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996608" y="2207818"/>
            <a:ext cx="2715997" cy="3347523"/>
            <a:chOff x="1059126" y="2324563"/>
            <a:chExt cx="2715997" cy="3347523"/>
          </a:xfrm>
        </p:grpSpPr>
        <p:grpSp>
          <p:nvGrpSpPr>
            <p:cNvPr id="7" name="Group 6"/>
            <p:cNvGrpSpPr/>
            <p:nvPr/>
          </p:nvGrpSpPr>
          <p:grpSpPr>
            <a:xfrm>
              <a:off x="1640532" y="2324563"/>
              <a:ext cx="1401766" cy="3293132"/>
              <a:chOff x="2064236" y="2324563"/>
              <a:chExt cx="1401766" cy="3293132"/>
            </a:xfrm>
          </p:grpSpPr>
          <p:sp>
            <p:nvSpPr>
              <p:cNvPr id="4" name="Can 3"/>
              <p:cNvSpPr/>
              <p:nvPr/>
            </p:nvSpPr>
            <p:spPr>
              <a:xfrm>
                <a:off x="2064236" y="2324563"/>
                <a:ext cx="1401766" cy="3293132"/>
              </a:xfrm>
              <a:prstGeom prst="can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647939" y="2509151"/>
                <a:ext cx="407183" cy="31085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</a:rPr>
                  <a:t>_</a:t>
                </a:r>
              </a:p>
              <a:p>
                <a:endParaRPr lang="en-US" sz="2800" dirty="0">
                  <a:solidFill>
                    <a:srgbClr val="FF0000"/>
                  </a:solidFill>
                </a:endParaRPr>
              </a:p>
              <a:p>
                <a:r>
                  <a:rPr lang="en-US" sz="2800" dirty="0" smtClean="0">
                    <a:solidFill>
                      <a:srgbClr val="FF0000"/>
                    </a:solidFill>
                  </a:rPr>
                  <a:t>_</a:t>
                </a:r>
              </a:p>
              <a:p>
                <a:endParaRPr lang="en-US" sz="2800" dirty="0">
                  <a:solidFill>
                    <a:srgbClr val="FF0000"/>
                  </a:solidFill>
                </a:endParaRPr>
              </a:p>
              <a:p>
                <a:r>
                  <a:rPr lang="en-US" sz="2800" dirty="0" smtClean="0">
                    <a:solidFill>
                      <a:srgbClr val="FF0000"/>
                    </a:solidFill>
                  </a:rPr>
                  <a:t>_</a:t>
                </a:r>
              </a:p>
              <a:p>
                <a:endParaRPr lang="en-US" sz="2800" dirty="0">
                  <a:solidFill>
                    <a:srgbClr val="FF0000"/>
                  </a:solidFill>
                </a:endParaRPr>
              </a:p>
              <a:p>
                <a:r>
                  <a:rPr lang="en-US" sz="2800" dirty="0" smtClean="0">
                    <a:solidFill>
                      <a:srgbClr val="FF0000"/>
                    </a:solidFill>
                  </a:rPr>
                  <a:t>_</a:t>
                </a:r>
              </a:p>
            </p:txBody>
          </p:sp>
        </p:grpSp>
        <p:pic>
          <p:nvPicPr>
            <p:cNvPr id="8" name="Picture 7" descr="CoHex.png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2298" y="5009688"/>
              <a:ext cx="732825" cy="662398"/>
            </a:xfrm>
            <a:prstGeom prst="rect">
              <a:avLst/>
            </a:prstGeom>
          </p:spPr>
        </p:pic>
        <p:pic>
          <p:nvPicPr>
            <p:cNvPr id="17" name="Picture 16" descr="CoHex.png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2298" y="3413571"/>
              <a:ext cx="732825" cy="662398"/>
            </a:xfrm>
            <a:prstGeom prst="rect">
              <a:avLst/>
            </a:prstGeom>
          </p:spPr>
        </p:pic>
        <p:pic>
          <p:nvPicPr>
            <p:cNvPr id="18" name="Picture 17" descr="CoHex.png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26" y="3278986"/>
              <a:ext cx="732825" cy="662398"/>
            </a:xfrm>
            <a:prstGeom prst="rect">
              <a:avLst/>
            </a:prstGeom>
          </p:spPr>
        </p:pic>
        <p:pic>
          <p:nvPicPr>
            <p:cNvPr id="19" name="Picture 18" descr="CoHex.png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26" y="4955297"/>
              <a:ext cx="732825" cy="662398"/>
            </a:xfrm>
            <a:prstGeom prst="rect">
              <a:avLst/>
            </a:prstGeom>
          </p:spPr>
        </p:pic>
      </p:grpSp>
      <p:pic>
        <p:nvPicPr>
          <p:cNvPr id="20" name="Picture 19" descr="CoHex.pn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270" y="2464188"/>
            <a:ext cx="732825" cy="662398"/>
          </a:xfrm>
          <a:prstGeom prst="rect">
            <a:avLst/>
          </a:prstGeom>
        </p:spPr>
      </p:pic>
      <p:pic>
        <p:nvPicPr>
          <p:cNvPr id="21" name="Picture 20" descr="CoHex.pn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242" y="4407168"/>
            <a:ext cx="732825" cy="662398"/>
          </a:xfrm>
          <a:prstGeom prst="rect">
            <a:avLst/>
          </a:prstGeom>
        </p:spPr>
      </p:pic>
      <p:pic>
        <p:nvPicPr>
          <p:cNvPr id="23" name="Picture 22" descr="CoHex.pn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242" y="3278986"/>
            <a:ext cx="732825" cy="662398"/>
          </a:xfrm>
          <a:prstGeom prst="rect">
            <a:avLst/>
          </a:prstGeom>
        </p:spPr>
      </p:pic>
      <p:pic>
        <p:nvPicPr>
          <p:cNvPr id="25" name="Picture 24" descr="CoHex.pn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70" y="4075969"/>
            <a:ext cx="732825" cy="662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92964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When about 90% of NA charge is neutralized, the attraction of bound ions to  opposite NA molecules, facilitated by </a:t>
            </a:r>
            <a:r>
              <a:rPr lang="en-US" sz="2000" dirty="0"/>
              <a:t>multivalent ion-ion </a:t>
            </a:r>
            <a:r>
              <a:rPr lang="en-US" sz="2000" dirty="0" smtClean="0"/>
              <a:t>correlations, results in NA aggregation (condensation)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127910" y="2466103"/>
            <a:ext cx="4243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+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72670" y="3264223"/>
            <a:ext cx="4243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+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82014" y="4105391"/>
            <a:ext cx="4243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+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54550" y="4968083"/>
            <a:ext cx="4243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+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97206" y="4862195"/>
            <a:ext cx="4243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+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34326" y="3163531"/>
            <a:ext cx="4243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+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1766" y="3315931"/>
            <a:ext cx="4243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+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84998" y="4372339"/>
            <a:ext cx="4243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+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3" b="1471"/>
          <a:stretch/>
        </p:blipFill>
        <p:spPr>
          <a:xfrm>
            <a:off x="777240" y="1122841"/>
            <a:ext cx="7112000" cy="5048675"/>
          </a:xfrm>
        </p:spPr>
      </p:pic>
      <p:sp>
        <p:nvSpPr>
          <p:cNvPr id="2" name="TextBox 1"/>
          <p:cNvSpPr txBox="1"/>
          <p:nvPr/>
        </p:nvSpPr>
        <p:spPr>
          <a:xfrm>
            <a:off x="30480" y="71734"/>
            <a:ext cx="9113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 simple experiment </a:t>
            </a:r>
            <a:r>
              <a:rPr lang="en-US" sz="2000" dirty="0" smtClean="0">
                <a:solidFill>
                  <a:srgbClr val="FF0000"/>
                </a:solidFill>
              </a:rPr>
              <a:t>with RNA in 2011 that </a:t>
            </a:r>
            <a:r>
              <a:rPr lang="en-US" sz="2000" dirty="0">
                <a:solidFill>
                  <a:srgbClr val="FF0000"/>
                </a:solidFill>
              </a:rPr>
              <a:t>broke </a:t>
            </a:r>
            <a:r>
              <a:rPr lang="en-US" sz="2000" dirty="0" smtClean="0">
                <a:solidFill>
                  <a:srgbClr val="FF0000"/>
                </a:solidFill>
              </a:rPr>
              <a:t>that </a:t>
            </a:r>
            <a:r>
              <a:rPr lang="en-US" sz="2000" dirty="0">
                <a:solidFill>
                  <a:srgbClr val="FF0000"/>
                </a:solidFill>
              </a:rPr>
              <a:t>“classical” </a:t>
            </a:r>
            <a:r>
              <a:rPr lang="en-US" sz="2000" dirty="0" smtClean="0">
                <a:solidFill>
                  <a:srgbClr val="FF0000"/>
                </a:solidFill>
              </a:rPr>
              <a:t>picture.</a:t>
            </a:r>
            <a:endParaRPr lang="en-US" sz="2000" dirty="0" smtClean="0"/>
          </a:p>
          <a:p>
            <a:r>
              <a:rPr lang="en-US" sz="2000" dirty="0" smtClean="0">
                <a:solidFill>
                  <a:srgbClr val="002060"/>
                </a:solidFill>
              </a:rPr>
              <a:t>Short </a:t>
            </a:r>
            <a:r>
              <a:rPr lang="en-US" sz="2000" dirty="0">
                <a:solidFill>
                  <a:srgbClr val="002060"/>
                </a:solidFill>
              </a:rPr>
              <a:t>(</a:t>
            </a:r>
            <a:r>
              <a:rPr lang="en-US" sz="2000" b="1" dirty="0">
                <a:solidFill>
                  <a:srgbClr val="002060"/>
                </a:solidFill>
              </a:rPr>
              <a:t>25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bp</a:t>
            </a:r>
            <a:r>
              <a:rPr lang="en-US" sz="2000" dirty="0">
                <a:solidFill>
                  <a:srgbClr val="002060"/>
                </a:solidFill>
              </a:rPr>
              <a:t>) duplex RNA resists condensation when </a:t>
            </a:r>
            <a:r>
              <a:rPr lang="en-US" sz="2000" dirty="0" smtClean="0">
                <a:solidFill>
                  <a:srgbClr val="002060"/>
                </a:solidFill>
              </a:rPr>
              <a:t>DNA duplexes of equivalent sequence readily condense. Lois Pollack’s group results.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67457" y="6182640"/>
            <a:ext cx="587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L. Li  et al.  (</a:t>
            </a:r>
            <a:r>
              <a:rPr lang="en-US" b="1" dirty="0" smtClean="0"/>
              <a:t>2011</a:t>
            </a:r>
            <a:r>
              <a:rPr lang="en-US" dirty="0" smtClean="0"/>
              <a:t>) Double-stranded </a:t>
            </a:r>
            <a:r>
              <a:rPr lang="en-US" dirty="0"/>
              <a:t>RNA resists condensation. </a:t>
            </a:r>
            <a:r>
              <a:rPr lang="en-US" i="1" dirty="0" smtClean="0"/>
              <a:t>Phys</a:t>
            </a:r>
            <a:r>
              <a:rPr lang="en-US" i="1" dirty="0"/>
              <a:t>. Rev. Lett.</a:t>
            </a:r>
            <a:r>
              <a:rPr lang="en-US" dirty="0"/>
              <a:t>, </a:t>
            </a:r>
            <a:r>
              <a:rPr lang="en-US" dirty="0" smtClean="0"/>
              <a:t>106, 108101</a:t>
            </a:r>
            <a:r>
              <a:rPr lang="en-US" dirty="0"/>
              <a:t> 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58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874</TotalTime>
  <Words>833</Words>
  <Application>Microsoft Macintosh PowerPoint</Application>
  <PresentationFormat>On-screen Show (4:3)</PresentationFormat>
  <Paragraphs>163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Calibri</vt:lpstr>
      <vt:lpstr>News Gothic MT</vt:lpstr>
      <vt:lpstr>Wingdings 2</vt:lpstr>
      <vt:lpstr>Arial</vt:lpstr>
      <vt:lpstr>Breeze</vt:lpstr>
      <vt:lpstr>Office Theme</vt:lpstr>
      <vt:lpstr>1_Office Theme</vt:lpstr>
      <vt:lpstr>2_Office Theme</vt:lpstr>
      <vt:lpstr>CS3414 </vt:lpstr>
      <vt:lpstr>How important are Numerical Methods or in more general terms  Computational Approach ? </vt:lpstr>
      <vt:lpstr>We are living in the time of  a paradigm shift in science</vt:lpstr>
      <vt:lpstr>Science now: a paradigm shift</vt:lpstr>
      <vt:lpstr>How it works</vt:lpstr>
      <vt:lpstr>DNA molecules condensation (aggregation) phenomenon</vt:lpstr>
      <vt:lpstr>Classical model of effective DNA-DNA attraction mediated by multivalent counterions  </vt:lpstr>
      <vt:lpstr>Classical model of effective DNA-DNA attraction mediated by multivalent counterions </vt:lpstr>
      <vt:lpstr>PowerPoint Presentation</vt:lpstr>
      <vt:lpstr>CoHex ions around DNA and RNA 25 base pair duplexes:  Molecular Dynamics simulation – numerical solution of the Newton equations of motion</vt:lpstr>
      <vt:lpstr>Distributions of bound CoHex counterions around NA duplexes from MD simulations. CoHex ion binding shells: 7-12 A (internal),12-16 A (external). Amount of ions in the external shells correlates with the NA duplex condensation propensity.</vt:lpstr>
      <vt:lpstr>Aggregation free energy: attractive component</vt:lpstr>
      <vt:lpstr>Aggregation free energy as a function of distance and degree of duplex neutralization:  RNA</vt:lpstr>
      <vt:lpstr>Computational Science/Scientific Computing in the grand scheme of things.</vt:lpstr>
      <vt:lpstr>Examples</vt:lpstr>
      <vt:lpstr>Numerical methods  for science:  </vt:lpstr>
      <vt:lpstr>Where are numerical methods used outside of science? </vt:lpstr>
      <vt:lpstr>What is this class about?</vt:lpstr>
      <vt:lpstr>What this class is not:</vt:lpstr>
      <vt:lpstr>Specifics. Course structure.</vt:lpstr>
      <vt:lpstr>Topics:</vt:lpstr>
      <vt:lpstr>Important Practical Details</vt:lpstr>
      <vt:lpstr>Enjoy!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CS4414 </dc:title>
  <dc:creator>Alexey Science</dc:creator>
  <cp:lastModifiedBy>Microsoft Office User</cp:lastModifiedBy>
  <cp:revision>47</cp:revision>
  <dcterms:created xsi:type="dcterms:W3CDTF">2013-01-21T02:49:33Z</dcterms:created>
  <dcterms:modified xsi:type="dcterms:W3CDTF">2017-01-17T19:51:41Z</dcterms:modified>
</cp:coreProperties>
</file>